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62" r:id="rId9"/>
    <p:sldId id="263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335" r:id="rId20"/>
    <p:sldId id="317" r:id="rId21"/>
    <p:sldId id="318" r:id="rId22"/>
    <p:sldId id="336" r:id="rId23"/>
    <p:sldId id="319" r:id="rId24"/>
    <p:sldId id="320" r:id="rId25"/>
    <p:sldId id="321" r:id="rId26"/>
    <p:sldId id="322" r:id="rId27"/>
    <p:sldId id="323" r:id="rId28"/>
    <p:sldId id="324" r:id="rId29"/>
    <p:sldId id="337" r:id="rId30"/>
    <p:sldId id="325" r:id="rId31"/>
    <p:sldId id="339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8" r:id="rId40"/>
    <p:sldId id="333" r:id="rId41"/>
    <p:sldId id="334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4" r:id="rId53"/>
    <p:sldId id="340" r:id="rId5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4296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378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3827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6059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3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8757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4841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70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538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2406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7265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67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34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8754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90647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164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66593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50857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37155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9835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50708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72186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44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8499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7736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7924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2009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6570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955585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5794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79628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86200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3890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06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46762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80158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83221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9601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36680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03494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88019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678315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830606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821381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091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779878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215509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928665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6306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26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068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358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833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812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id"/>
              <a:t>‹#›</a:t>
            </a:fld>
            <a:endParaRPr lang="id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143000" y="1602789"/>
            <a:ext cx="6858000" cy="1694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2400" b="0" i="0" u="none" strike="noStrike" cap="none" baseline="0" dirty="0" smtClean="0">
                <a:solidFill>
                  <a:srgbClr val="FFFFFF"/>
                </a:solidFill>
              </a:rPr>
              <a:t>Pembuatan </a:t>
            </a:r>
            <a:r>
              <a:rPr lang="id" sz="2400" b="0" i="0" u="none" strike="noStrike" cap="none" baseline="0" dirty="0">
                <a:solidFill>
                  <a:srgbClr val="FFFFFF"/>
                </a:solidFill>
              </a:rPr>
              <a:t>Sistem Rekomendasi E-Commerce Penjualan Produk Makanan dan Minuman Dengan Mempertimbangkan </a:t>
            </a:r>
            <a:r>
              <a:rPr lang="id" sz="2400" b="0" i="0" u="none" strike="noStrike" cap="none" baseline="0">
                <a:solidFill>
                  <a:srgbClr val="FFFFFF"/>
                </a:solidFill>
              </a:rPr>
              <a:t>Kondisi </a:t>
            </a:r>
            <a:r>
              <a:rPr lang="id" sz="2400" b="0" i="0" u="none" strike="noStrike" cap="none" baseline="0" smtClean="0">
                <a:solidFill>
                  <a:srgbClr val="FFFFFF"/>
                </a:solidFill>
              </a:rPr>
              <a:t>Kesehatan </a:t>
            </a:r>
            <a:r>
              <a:rPr lang="id" sz="2400" b="0" i="0" u="none" strike="noStrike" cap="none" baseline="0" dirty="0">
                <a:solidFill>
                  <a:srgbClr val="FFFFFF"/>
                </a:solidFill>
              </a:rPr>
              <a:t>dan Larangan Konsumsi Makanan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021125" y="3554728"/>
            <a:ext cx="6858000" cy="7073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Nicolas Novian Ruslim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18211031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291499" y="365550"/>
            <a:ext cx="6147299" cy="5771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d" sz="3300" b="0" i="0" u="none" strike="noStrike" cap="none" baseline="0" dirty="0" smtClean="0">
                <a:solidFill>
                  <a:srgbClr val="FFFFFF"/>
                </a:solidFill>
              </a:rPr>
              <a:t>SIDANG </a:t>
            </a:r>
            <a:r>
              <a:rPr lang="id" sz="3300" b="0" i="0" u="none" strike="noStrike" cap="none" baseline="0" dirty="0">
                <a:solidFill>
                  <a:srgbClr val="FFFFFF"/>
                </a:solidFill>
              </a:rPr>
              <a:t>TUGAS </a:t>
            </a:r>
            <a:r>
              <a:rPr lang="id" sz="3300" b="0" i="0" u="none" strike="noStrike" cap="none" baseline="0" dirty="0" smtClean="0">
                <a:solidFill>
                  <a:srgbClr val="FFFFFF"/>
                </a:solidFill>
              </a:rPr>
              <a:t>AKHIR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403084" y="4178681"/>
            <a:ext cx="3253499" cy="4847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d" sz="1600" b="0" i="0" u="none" strike="noStrike" cap="none" baseline="0" dirty="0">
                <a:solidFill>
                  <a:schemeClr val="dk1"/>
                </a:solidFill>
              </a:rPr>
              <a:t>Pembimbing 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d" sz="1600" b="0" i="0" u="none" strike="noStrike" cap="none" baseline="0" dirty="0">
                <a:solidFill>
                  <a:schemeClr val="dk1"/>
                </a:solidFill>
              </a:rPr>
              <a:t>Dr. Ir. Arry Akhmad Arman, M.T.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9890" y="3820917"/>
            <a:ext cx="3304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Penguji :</a:t>
            </a:r>
          </a:p>
          <a:p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Ir.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Albarda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M.T.</a:t>
            </a:r>
          </a:p>
          <a:p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Dr. Ir.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Budiman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Dabarsyah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MSEE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341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Algoritma Item-based Collaborative Filtering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>
                <a:solidFill>
                  <a:schemeClr val="dk1"/>
                </a:solidFill>
              </a:rPr>
              <a:t>Digunakan oleh Amazon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>
                <a:solidFill>
                  <a:schemeClr val="dk1"/>
                </a:solidFill>
              </a:rPr>
              <a:t>Membandingkan pembelian dan rating yang dilakukan pengguna dengan item yang serupa, kemudian dijadikan daftar rekomendasi</a:t>
            </a:r>
            <a:r>
              <a:rPr lang="id" sz="1100" b="0" i="0" u="none" strike="noStrike" cap="none" baseline="0">
                <a:solidFill>
                  <a:schemeClr val="dk1"/>
                </a:solidFill>
              </a:rPr>
              <a:t>[7]</a:t>
            </a:r>
            <a:r>
              <a:rPr lang="id" sz="2100" b="0" i="0" u="none" strike="noStrike" cap="none" baseline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28650" y="4632725"/>
            <a:ext cx="7890000" cy="23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Linden, G., Smith, B., &amp; York, J. 2003. “</a:t>
            </a:r>
            <a:r>
              <a:rPr lang="id" sz="11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Amazon.com Recommendations – Item-to-Item Collaborative Filtering</a:t>
            </a: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61099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Algoritma Item-based Collaborative Filtering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57200" y="4829220"/>
            <a:ext cx="7782000" cy="23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Linden, G., Smith, B., &amp; York, J. 2003. “</a:t>
            </a:r>
            <a:r>
              <a:rPr lang="id" sz="11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Amazon.com Recommendations – Item-to-Item Collaborative Filtering</a:t>
            </a: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156" y="1063375"/>
            <a:ext cx="68996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Menghitung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kesamaan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antara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2 item yang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en-US" sz="24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Menghitung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terhadap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item yang </a:t>
            </a:r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belum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dinilai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oleh</a:t>
            </a:r>
            <a:r>
              <a:rPr lang="en-US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pengguna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Penentuan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rekomendasi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,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biasanya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dengan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mengurutkan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hasil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2400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prediksi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2986" y="1371238"/>
            <a:ext cx="6579816" cy="2389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For each item in product catalog, I1</a:t>
            </a:r>
          </a:p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For each customer C who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I1</a:t>
            </a:r>
          </a:p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	For each item I2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by customer C</a:t>
            </a:r>
          </a:p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		Record that a customer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rated</a:t>
            </a:r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I1 and I2</a:t>
            </a:r>
          </a:p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For each item I2</a:t>
            </a:r>
          </a:p>
          <a:p>
            <a:r>
              <a:rPr lang="id-ID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		Compute the similarity between I1 and I2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2377225" y="1875175"/>
            <a:ext cx="4091699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" sz="6000">
                <a:solidFill>
                  <a:srgbClr val="FFFFFF"/>
                </a:solidFill>
              </a:rPr>
              <a:t>Metodologi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Metodologi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016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524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Studi </a:t>
            </a:r>
            <a:r>
              <a:rPr lang="id" sz="1800" b="0" i="0" u="none" strike="noStrike" cap="none" baseline="0" dirty="0" smtClean="0">
                <a:solidFill>
                  <a:schemeClr val="dk1"/>
                </a:solidFill>
              </a:rPr>
              <a:t>literatur</a:t>
            </a:r>
          </a:p>
          <a:p>
            <a:pPr marL="566738" marR="0" lvl="0" indent="-28575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id" sz="1800" dirty="0" smtClean="0"/>
              <a:t>A</a:t>
            </a:r>
            <a:r>
              <a:rPr lang="id" sz="1800" b="0" i="0" u="none" strike="noStrike" cap="none" baseline="0" dirty="0" smtClean="0">
                <a:solidFill>
                  <a:schemeClr val="dk1"/>
                </a:solidFill>
              </a:rPr>
              <a:t>lgoritma</a:t>
            </a:r>
            <a:endParaRPr lang="id" sz="1800" dirty="0"/>
          </a:p>
          <a:p>
            <a:pPr marL="566738" marR="0" lvl="0" indent="-28575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id" sz="1800" smtClean="0"/>
              <a:t>I</a:t>
            </a:r>
            <a:r>
              <a:rPr lang="id" sz="1800" b="0" i="0" u="none" strike="noStrike" cap="none" baseline="0" smtClean="0">
                <a:solidFill>
                  <a:schemeClr val="dk1"/>
                </a:solidFill>
              </a:rPr>
              <a:t>nformasi </a:t>
            </a:r>
            <a:r>
              <a:rPr lang="id" sz="1800" b="0" i="0" u="none" strike="noStrike" cap="none" baseline="0" smtClean="0">
                <a:solidFill>
                  <a:schemeClr val="dk1"/>
                </a:solidFill>
              </a:rPr>
              <a:t>kesehatan </a:t>
            </a: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terkait penyakit tertentu.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97500" y="2167050"/>
            <a:ext cx="6938399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7800" lvl="0" indent="-15240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dirty="0">
                <a:solidFill>
                  <a:schemeClr val="dk1"/>
                </a:solidFill>
              </a:rPr>
              <a:t>Survei</a:t>
            </a:r>
          </a:p>
          <a:p>
            <a:pPr marL="742950" lvl="1" indent="-2476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 dirty="0">
                <a:solidFill>
                  <a:schemeClr val="dk1"/>
                </a:solidFill>
              </a:rPr>
              <a:t>Pola konsumsi masyarakat</a:t>
            </a:r>
          </a:p>
          <a:p>
            <a:pPr marL="742950" lvl="1" indent="-2476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 dirty="0">
                <a:solidFill>
                  <a:schemeClr val="dk1"/>
                </a:solidFill>
              </a:rPr>
              <a:t>Keakuratan dari rekomendasi yang diberikan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00900" y="3389000"/>
            <a:ext cx="6938399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7800" lvl="0" indent="-15240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dirty="0">
                <a:solidFill>
                  <a:schemeClr val="dk1"/>
                </a:solidFill>
              </a:rPr>
              <a:t>Analisis</a:t>
            </a:r>
          </a:p>
          <a:p>
            <a:pPr marL="742950" lvl="1" indent="-2476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 dirty="0">
                <a:solidFill>
                  <a:schemeClr val="dk1"/>
                </a:solidFill>
              </a:rPr>
              <a:t>Data dibutuhkan</a:t>
            </a:r>
          </a:p>
          <a:p>
            <a:pPr marL="742950" lvl="1" indent="-2476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 dirty="0">
                <a:solidFill>
                  <a:schemeClr val="dk1"/>
                </a:solidFill>
              </a:rPr>
              <a:t>Potensi sistem rekomendasi</a:t>
            </a:r>
          </a:p>
          <a:p>
            <a:pPr marL="742950" lvl="1" indent="-247650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800" dirty="0">
                <a:solidFill>
                  <a:schemeClr val="dk1"/>
                </a:solidFill>
              </a:rPr>
              <a:t>Metode evaluasi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Metodologi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594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52400" algn="l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>
                <a:solidFill>
                  <a:schemeClr val="dk1"/>
                </a:solidFill>
              </a:rPr>
              <a:t>Perancangan sistem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05925" y="1794750"/>
            <a:ext cx="6938399" cy="2957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7800" lvl="0" indent="-152400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dirty="0" smtClean="0">
                <a:solidFill>
                  <a:schemeClr val="dk1"/>
                </a:solidFill>
              </a:rPr>
              <a:t>Evaluasi</a:t>
            </a:r>
          </a:p>
          <a:p>
            <a:pPr marL="742950" lvl="1" indent="-2476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chemeClr val="dk1"/>
                </a:solidFill>
              </a:rPr>
              <a:t>Ketercapaian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kebutuhan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fungsional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742950" lvl="1" indent="-2476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chemeClr val="dk1"/>
                </a:solidFill>
              </a:rPr>
              <a:t>Akurasi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prediksi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terhadap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penilaian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pengguna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melalui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perhitungan</a:t>
            </a:r>
            <a:r>
              <a:rPr lang="id" sz="1800" dirty="0" smtClean="0">
                <a:solidFill>
                  <a:schemeClr val="dk1"/>
                </a:solidFill>
              </a:rPr>
              <a:t>Mean Absolute Error (MAE)</a:t>
            </a:r>
          </a:p>
          <a:p>
            <a:pPr marL="742950" lvl="1" indent="-247650"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chemeClr val="dk1"/>
                </a:solidFill>
              </a:rPr>
              <a:t>Kesesuaian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rekomendasi</a:t>
            </a:r>
            <a:r>
              <a:rPr lang="en-US" sz="1800" dirty="0">
                <a:solidFill>
                  <a:schemeClr val="dk1"/>
                </a:solidFill>
              </a:rPr>
              <a:t> yang </a:t>
            </a:r>
            <a:r>
              <a:rPr lang="en-US" sz="1800" dirty="0" err="1">
                <a:solidFill>
                  <a:schemeClr val="dk1"/>
                </a:solidFill>
              </a:rPr>
              <a:t>dihasilkan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dengan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selera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pengguna</a:t>
            </a:r>
            <a:endParaRPr lang="id"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014450" y="1602075"/>
            <a:ext cx="71151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" sz="6000">
                <a:solidFill>
                  <a:srgbClr val="FFFFFF"/>
                </a:solidFill>
              </a:rPr>
              <a:t>Analisis Kebutuhan &amp; Solusi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Deskripsi Sistem E-Commerce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363725"/>
            <a:ext cx="3300899" cy="23223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52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>
                <a:solidFill>
                  <a:schemeClr val="dk1"/>
                </a:solidFill>
              </a:rPr>
              <a:t>Menjual produk buah, sayur dan umbi, daging, telur, makanan dan minuman.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1800"/>
          </a:p>
          <a:p>
            <a:pPr marL="177800" marR="0" lvl="0" indent="-152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>
                <a:solidFill>
                  <a:schemeClr val="dk1"/>
                </a:solidFill>
              </a:rPr>
              <a:t>Menampilkan resep-resep makanan </a:t>
            </a:r>
          </a:p>
          <a:p>
            <a:pPr marR="0" lvl="0" algn="l" rtl="0">
              <a:lnSpc>
                <a:spcPct val="90000"/>
              </a:lnSpc>
              <a:spcBef>
                <a:spcPts val="800"/>
              </a:spcBef>
              <a:buNone/>
            </a:pPr>
            <a:endParaRPr sz="1800"/>
          </a:p>
          <a:p>
            <a:pPr marL="177800" marR="0" lvl="0" indent="-152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/>
              <a:t>Setelah</a:t>
            </a:r>
            <a:r>
              <a:rPr lang="id" sz="1800" b="0" i="0" u="none" strike="noStrike" cap="none" baseline="0">
                <a:solidFill>
                  <a:schemeClr val="dk1"/>
                </a:solidFill>
              </a:rPr>
              <a:t> informasi resep terdapat pilihan membeli bahan resep tersebut.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100" y="1513724"/>
            <a:ext cx="2564025" cy="142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800" y="3228824"/>
            <a:ext cx="2564024" cy="128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048" y="3131166"/>
            <a:ext cx="2564024" cy="147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2112" y="1459945"/>
            <a:ext cx="2655900" cy="15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Analisis Kondisi Konsumen E-Commerce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Target konsumen berusia 16-35 tahun.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Survei dilakukan pada 100 responden.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Kesadaran dalam konsumsi </a:t>
            </a:r>
            <a:r>
              <a:rPr lang="id" sz="2100" b="0" i="0" u="none" strike="noStrike" cap="none" baseline="0">
                <a:solidFill>
                  <a:schemeClr val="dk1"/>
                </a:solidFill>
              </a:rPr>
              <a:t>makanan </a:t>
            </a:r>
            <a:r>
              <a:rPr lang="id" sz="2100" b="0" i="0" u="none" strike="noStrike" cap="none" baseline="0" smtClean="0">
                <a:solidFill>
                  <a:schemeClr val="dk1"/>
                </a:solidFill>
              </a:rPr>
              <a:t>sehat </a:t>
            </a: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rendah :</a:t>
            </a:r>
          </a:p>
          <a:p>
            <a:pPr marL="520700" marR="0" lvl="1" indent="-1778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47% menyadari pola konsumsi mereka tidak baik </a:t>
            </a:r>
            <a:r>
              <a:rPr lang="id" sz="1800" b="0" i="0" u="none" strike="noStrike" cap="none" baseline="0">
                <a:solidFill>
                  <a:schemeClr val="dk1"/>
                </a:solidFill>
              </a:rPr>
              <a:t>bagi </a:t>
            </a:r>
            <a:r>
              <a:rPr lang="id" sz="1800" b="0" i="0" u="none" strike="noStrike" cap="none" baseline="0" smtClean="0">
                <a:solidFill>
                  <a:schemeClr val="dk1"/>
                </a:solidFill>
              </a:rPr>
              <a:t>kesehatan</a:t>
            </a:r>
            <a:endParaRPr lang="id" sz="1800" b="0" i="0" u="none" strike="noStrike" cap="none" baseline="0" dirty="0">
              <a:solidFill>
                <a:schemeClr val="dk1"/>
              </a:solidFill>
            </a:endParaRPr>
          </a:p>
          <a:p>
            <a:pPr marL="520700" marR="0" lvl="1" indent="-1778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23% menyatakan tidak tahu apakah pola konsumsi mereka baik atau tidak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Internet menjadi sumber informasi utama</a:t>
            </a:r>
          </a:p>
          <a:p>
            <a:pPr marL="520700" marR="0" lvl="1" indent="-1778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800" b="0" i="0" u="none" strike="noStrike" cap="none" baseline="0" dirty="0">
                <a:solidFill>
                  <a:schemeClr val="dk1"/>
                </a:solidFill>
              </a:rPr>
              <a:t>80% menyatakan mengakses informasi mengenai produk yang sebaiknya/dilarang dikonsumsi melalui internet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 dirty="0">
                <a:solidFill>
                  <a:srgbClr val="FFFFFF"/>
                </a:solidFill>
              </a:rPr>
              <a:t>Kebutuhan </a:t>
            </a:r>
            <a:r>
              <a:rPr lang="id" sz="3300" b="0" i="0" u="none" strike="noStrike" cap="none" baseline="0" dirty="0" smtClean="0">
                <a:solidFill>
                  <a:srgbClr val="FFFFFF"/>
                </a:solidFill>
              </a:rPr>
              <a:t>Fungsional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Mampu memberikan informasi resep makanan yang baik dikonsumsi untuk pengobatan penyakit tertentu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Mampu menghilangkan resep makanan yang tidak aman untuk dikonsumsi oleh pengguna berdasarkan komposisi makanan dari resep tersebut.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Mampu memunculkan resep makanan yang tidak aman dikonsumsi atas pilihan yang dilakukan oleh pelanggan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Mampu memberikan rekomendasi resep makanan yang aman dikonsumsi dan dinilai serupa dengan resep yang </a:t>
            </a:r>
            <a:r>
              <a:rPr lang="id" sz="2100" b="0" i="0" u="none" strike="noStrike" cap="none" baseline="0" dirty="0" smtClean="0">
                <a:solidFill>
                  <a:schemeClr val="dk1"/>
                </a:solidFill>
              </a:rPr>
              <a:t>disukai oleh pelanggan tersebut.</a:t>
            </a:r>
            <a:endParaRPr lang="id" sz="2100" b="0" i="0" u="none" strike="noStrike" cap="none" baseline="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014450" y="1602075"/>
            <a:ext cx="71151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" sz="6000" dirty="0" smtClean="0">
                <a:solidFill>
                  <a:srgbClr val="FFFFFF"/>
                </a:solidFill>
              </a:rPr>
              <a:t>Perancangan Basis Data</a:t>
            </a:r>
            <a:endParaRPr lang="id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41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2128150" y="1903200"/>
            <a:ext cx="52035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 sz="6000">
                <a:solidFill>
                  <a:srgbClr val="FFFFFF"/>
                </a:solidFill>
              </a:rPr>
              <a:t>Pendahuluan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Rancangan</a:t>
            </a:r>
            <a:r>
              <a:rPr lang="en-US" sz="3300" b="0" dirty="0">
                <a:solidFill>
                  <a:srgbClr val="FFFFFF"/>
                </a:solidFill>
              </a:rPr>
              <a:t> Basis Data - </a:t>
            </a:r>
            <a:r>
              <a:rPr lang="en-US" sz="3300" b="0" dirty="0" err="1">
                <a:solidFill>
                  <a:srgbClr val="FFFFFF"/>
                </a:solidFill>
              </a:rPr>
              <a:t>Sebelum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33" y="1216780"/>
            <a:ext cx="6124134" cy="3926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703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Rancangan</a:t>
            </a:r>
            <a:r>
              <a:rPr lang="en-US" sz="3300" b="0" dirty="0">
                <a:solidFill>
                  <a:srgbClr val="FFFFFF"/>
                </a:solidFill>
              </a:rPr>
              <a:t> Basis Data - </a:t>
            </a:r>
            <a:r>
              <a:rPr lang="en-US" sz="3300" b="0" dirty="0" err="1">
                <a:solidFill>
                  <a:srgbClr val="FFFFFF"/>
                </a:solidFill>
              </a:rPr>
              <a:t>Setelah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192681"/>
            <a:ext cx="6272417" cy="381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332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014450" y="1602075"/>
            <a:ext cx="71151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" sz="6000" dirty="0" smtClean="0">
                <a:solidFill>
                  <a:srgbClr val="FFFFFF"/>
                </a:solidFill>
              </a:rPr>
              <a:t>Implementasi</a:t>
            </a:r>
            <a:endParaRPr lang="id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312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Implementasi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Sistem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Rekomendasi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72654" indent="-27265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23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memberi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penilaian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terhadap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43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makanan</a:t>
            </a:r>
            <a:endParaRPr lang="en-GB" sz="2100" dirty="0" smtClean="0">
              <a:latin typeface="+mj-lt"/>
              <a:cs typeface="Browallia New" panose="020B0604020202020204" pitchFamily="34" charset="-34"/>
            </a:endParaRPr>
          </a:p>
          <a:p>
            <a:pPr marL="272654" indent="-27265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19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43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dijadikan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set data </a:t>
            </a:r>
            <a:r>
              <a:rPr lang="en-GB" sz="2100" i="1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training</a:t>
            </a:r>
          </a:p>
          <a:p>
            <a:pPr marL="272654" indent="-27265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Penilaian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4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sebagian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(8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10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20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) </a:t>
            </a:r>
            <a:r>
              <a:rPr lang="en-GB" sz="2100" dirty="0" err="1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dijadikan</a:t>
            </a:r>
            <a:r>
              <a:rPr lang="en-GB" sz="2100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set data </a:t>
            </a:r>
            <a:r>
              <a:rPr lang="en-GB" sz="2100" i="1" dirty="0" smtClean="0"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testing</a:t>
            </a:r>
            <a:endParaRPr lang="en-GB" sz="2100" i="1" dirty="0"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93237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Tahapan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Implementasi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100" dirty="0">
                <a:latin typeface="+mj-lt"/>
                <a:cs typeface="Browallia New" panose="020B0604020202020204" pitchFamily="34" charset="-34"/>
              </a:rPr>
              <a:t>Men-generate similarity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antara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2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dengan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menggunakan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persamaan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i="1" dirty="0">
                <a:latin typeface="+mj-lt"/>
                <a:cs typeface="Browallia New" panose="020B0604020202020204" pitchFamily="34" charset="-34"/>
              </a:rPr>
              <a:t>cosine-based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81241" y="2726971"/>
                <a:ext cx="4940263" cy="1017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41" y="2726971"/>
                <a:ext cx="4940263" cy="1017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5561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Tahapan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Implementasi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100" dirty="0">
                <a:latin typeface="+mj-lt"/>
                <a:cs typeface="Browallia New" panose="020B0604020202020204" pitchFamily="34" charset="-34"/>
              </a:rPr>
              <a:t>Men-generate similarity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antara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2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dengan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menggunakan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persamaan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cosine-based similarity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6" y="2367421"/>
            <a:ext cx="5713416" cy="25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89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Tahapan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Implementasi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Menghitung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prediksi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terhadap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suatu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belum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dinilai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oleh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dengan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menggunakan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persamaan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i="1" dirty="0">
                <a:latin typeface="+mj-lt"/>
                <a:cs typeface="Browallia New" panose="020B0604020202020204" pitchFamily="34" charset="-34"/>
              </a:rPr>
              <a:t>weighted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87662" y="2630486"/>
                <a:ext cx="6168676" cy="1521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𝑠𝑖𝑚𝑖𝑙𝑎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𝑖𝑡𝑒𝑚𝑠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32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𝑎𝑙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𝑠𝑖𝑚𝑖𝑙𝑎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𝑖𝑡𝑒𝑚𝑠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662" y="2630486"/>
                <a:ext cx="6168676" cy="1521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8411" y="4297270"/>
                <a:ext cx="10489795" cy="67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2913" indent="-1712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i="1" dirty="0"/>
                  <a:t>similarity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diprediksi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</a:t>
                </a:r>
                <a:r>
                  <a:rPr lang="en-US" dirty="0" err="1"/>
                  <a:t>serupa</a:t>
                </a:r>
                <a:r>
                  <a:rPr lang="en-US" dirty="0"/>
                  <a:t> yang </a:t>
                </a:r>
                <a:r>
                  <a:rPr lang="en-US" dirty="0" err="1"/>
                  <a:t>dinilai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/>
                  <a:t>pengguna</a:t>
                </a:r>
                <a:r>
                  <a:rPr lang="en-US" dirty="0"/>
                  <a:t> </a:t>
                </a:r>
                <a:r>
                  <a:rPr lang="en-US" dirty="0" err="1" smtClean="0"/>
                  <a:t>tersebut</a:t>
                </a:r>
                <a:endParaRPr lang="en-US" dirty="0" smtClean="0"/>
              </a:p>
              <a:p>
                <a:pPr marL="1712913" indent="-1712913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:r>
                  <a:rPr lang="en-US" dirty="0" err="1"/>
                  <a:t>penilaian</a:t>
                </a:r>
                <a:r>
                  <a:rPr lang="en-US" dirty="0"/>
                  <a:t> yang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pengguna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serupa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resep</a:t>
                </a:r>
                <a:r>
                  <a:rPr lang="en-US" dirty="0"/>
                  <a:t> yang </a:t>
                </a:r>
                <a:r>
                  <a:rPr lang="en-US" dirty="0" err="1"/>
                  <a:t>diprediksi</a:t>
                </a:r>
                <a:endParaRPr lang="id-ID" dirty="0">
                  <a:latin typeface="Browallia New" panose="020B0604020202020204" pitchFamily="34" charset="-34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1" y="4297270"/>
                <a:ext cx="10489795" cy="670696"/>
              </a:xfrm>
              <a:prstGeom prst="rect">
                <a:avLst/>
              </a:prstGeom>
              <a:blipFill rotWithShape="0">
                <a:blip r:embed="rId4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4242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Tahapan</a:t>
            </a:r>
            <a:r>
              <a:rPr lang="en-US" sz="3300" b="0" dirty="0">
                <a:solidFill>
                  <a:srgbClr val="FFFFFF"/>
                </a:solidFill>
              </a:rPr>
              <a:t> </a:t>
            </a:r>
            <a:r>
              <a:rPr lang="en-US" sz="3300" b="0" dirty="0" err="1">
                <a:solidFill>
                  <a:srgbClr val="FFFFFF"/>
                </a:solidFill>
              </a:rPr>
              <a:t>Implementasi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Penentuan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rekomendasi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berdasarkan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prediksi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telah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dihasilkan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.</a:t>
            </a:r>
          </a:p>
          <a:p>
            <a:pPr marL="9652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mungkin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Anda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suka</a:t>
            </a:r>
            <a:endParaRPr lang="en-GB" sz="2100" dirty="0" smtClean="0">
              <a:latin typeface="+mj-lt"/>
              <a:cs typeface="Browallia New" panose="020B0604020202020204" pitchFamily="34" charset="-34"/>
            </a:endParaRPr>
          </a:p>
          <a:p>
            <a:pPr marL="965200" lvl="3" indent="-457200">
              <a:lnSpc>
                <a:spcPct val="150000"/>
              </a:lnSpc>
              <a:buFont typeface="+mj-lt"/>
              <a:buAutoNum type="alphaLcPeriod" startAt="2"/>
            </a:pP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Resep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yang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baik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untuk</a:t>
            </a:r>
            <a:r>
              <a:rPr lang="en-GB" sz="21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 smtClean="0">
                <a:latin typeface="+mj-lt"/>
                <a:cs typeface="Browallia New" panose="020B0604020202020204" pitchFamily="34" charset="-34"/>
              </a:rPr>
              <a:t>kesehatan</a:t>
            </a:r>
            <a:r>
              <a:rPr lang="en-GB" sz="21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GB" sz="2100" dirty="0" err="1">
                <a:latin typeface="+mj-lt"/>
                <a:cs typeface="Browallia New" panose="020B0604020202020204" pitchFamily="34" charset="-34"/>
              </a:rPr>
              <a:t>Anda</a:t>
            </a:r>
            <a:endParaRPr lang="en-GB" sz="2100" dirty="0"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6242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-1058" r="651" b="37777"/>
          <a:stretch/>
        </p:blipFill>
        <p:spPr>
          <a:xfrm>
            <a:off x="540913" y="0"/>
            <a:ext cx="7701566" cy="49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17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014450" y="1602075"/>
            <a:ext cx="71151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" sz="6000" dirty="0" smtClean="0">
                <a:solidFill>
                  <a:srgbClr val="FFFFFF"/>
                </a:solidFill>
              </a:rPr>
              <a:t>Pengujian</a:t>
            </a:r>
            <a:endParaRPr lang="id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178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4180800"/>
            <a:ext cx="8316900" cy="962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id" sz="2100" b="0" i="0" u="none" strike="noStrike" cap="none" baseline="0">
                <a:solidFill>
                  <a:schemeClr val="dk1"/>
                </a:solidFill>
              </a:rPr>
              <a:t>E-commerce mempermudah dan mempercepat proses membeli dan membandingkan produk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08562"/>
            <a:ext cx="57150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Pengujian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15027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Memberikan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16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perlakuan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terhadap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sistem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rekomendasi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:</a:t>
            </a: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10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15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20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 smtClean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25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30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35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/>
            </a:pPr>
            <a:r>
              <a:rPr lang="en-GB" sz="1400" kern="120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sehat,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42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9663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>
                <a:solidFill>
                  <a:srgbClr val="FFFFFF"/>
                </a:solidFill>
              </a:rPr>
              <a:t>Pengujian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35633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Penggguna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10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15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, 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20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 smtClean="0">
              <a:solidFill>
                <a:srgbClr val="000000">
                  <a:lumMod val="75000"/>
                  <a:lumOff val="25000"/>
                </a:srgbClr>
              </a:solidFill>
              <a:latin typeface="+mj-lt"/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, 25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, 30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, 35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  <a:p>
            <a:pPr marL="514350" lvl="0" indent="-51435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+mj-lt"/>
              <a:buAutoNum type="arabicPeriod" startAt="9"/>
            </a:pP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Pengguna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menderita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penyakit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tertentu</a:t>
            </a:r>
            <a:r>
              <a:rPr lang="en-GB" sz="1400" kern="1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, 42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resep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yang </a:t>
            </a:r>
            <a:r>
              <a:rPr lang="en-GB" sz="1400" kern="1200" dirty="0" err="1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dinilai</a:t>
            </a:r>
            <a:r>
              <a:rPr lang="en-GB" sz="1400" kern="1200" dirty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 paling </a:t>
            </a:r>
            <a:r>
              <a:rPr lang="en-GB" sz="1400" kern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ea typeface="Times New Roman" panose="02020603050405020304" pitchFamily="18" charset="0"/>
                <a:cs typeface="Browallia New" panose="020B0604020202020204" pitchFamily="34" charset="-34"/>
              </a:rPr>
              <a:t>serupa</a:t>
            </a:r>
            <a:endParaRPr lang="en-GB" sz="1400" kern="1200" dirty="0">
              <a:solidFill>
                <a:srgbClr val="000000">
                  <a:lumMod val="75000"/>
                  <a:lumOff val="25000"/>
                </a:srgbClr>
              </a:solidFill>
              <a:ea typeface="Times New Roman" panose="02020603050405020304" pitchFamily="18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16320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300" b="0" dirty="0" err="1" smtClean="0">
                <a:solidFill>
                  <a:srgbClr val="FFFFFF"/>
                </a:solidFill>
              </a:rPr>
              <a:t>Pengujian</a:t>
            </a:r>
            <a:r>
              <a:rPr lang="en-US" sz="3300" b="0" dirty="0" smtClean="0">
                <a:solidFill>
                  <a:srgbClr val="FFFFFF"/>
                </a:solidFill>
              </a:rPr>
              <a:t> </a:t>
            </a:r>
            <a:r>
              <a:rPr lang="en-US" sz="3300" b="0" dirty="0" err="1" smtClean="0">
                <a:solidFill>
                  <a:srgbClr val="FFFFFF"/>
                </a:solidFill>
              </a:rPr>
              <a:t>Fungsional</a:t>
            </a:r>
            <a:endParaRPr lang="id" sz="3300" b="0" i="0" u="none" strike="noStrike" cap="none" baseline="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356145"/>
              </p:ext>
            </p:extLst>
          </p:nvPr>
        </p:nvGraphicFramePr>
        <p:xfrm>
          <a:off x="0" y="1331407"/>
          <a:ext cx="9023251" cy="36473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55133"/>
                <a:gridCol w="5568394"/>
                <a:gridCol w="2699724"/>
              </a:tblGrid>
              <a:tr h="250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ID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Deskripsi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effectLst/>
                        </a:rPr>
                        <a:t>Runutan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</a:tr>
              <a:tr h="834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SRS-F-001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Mampu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memberikan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informasi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resep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makanan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baik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dikonsumsi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untuk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pengobatan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penyakit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tertentu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177800" lvl="2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GB" sz="1400" dirty="0" err="1" smtClean="0"/>
                        <a:t>Rekomendasi</a:t>
                      </a:r>
                      <a:r>
                        <a:rPr lang="en-GB" sz="1400" dirty="0" smtClean="0"/>
                        <a:t> “</a:t>
                      </a:r>
                      <a:r>
                        <a:rPr lang="en-GB" sz="1400" dirty="0" err="1" smtClean="0"/>
                        <a:t>Resep</a:t>
                      </a:r>
                      <a:r>
                        <a:rPr lang="en-GB" sz="1400" dirty="0" smtClean="0"/>
                        <a:t> yang </a:t>
                      </a:r>
                      <a:r>
                        <a:rPr lang="en-GB" sz="1400" dirty="0" err="1" smtClean="0"/>
                        <a:t>baik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dirty="0" err="1" smtClean="0"/>
                        <a:t>untuk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dirty="0" err="1" smtClean="0"/>
                        <a:t>kesehatan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dirty="0" err="1" smtClean="0"/>
                        <a:t>Anda</a:t>
                      </a:r>
                      <a:r>
                        <a:rPr lang="en-GB" sz="1400" dirty="0" smtClean="0"/>
                        <a:t>”</a:t>
                      </a:r>
                      <a:endParaRPr lang="en-GB" sz="1400" dirty="0" smtClean="0"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</a:tr>
              <a:tr h="834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SRS-F-002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Mampu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menghilangkan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resep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makanan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tidak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aman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untuk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dikonsumsi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oleh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pengguna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berdasarkan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komposisi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makanan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dari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resep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tersebut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11430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effectLst/>
                        </a:rPr>
                        <a:t>Mengeleminasi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baseline="0" dirty="0" err="1" smtClean="0">
                          <a:effectLst/>
                        </a:rPr>
                        <a:t>resep</a:t>
                      </a:r>
                      <a:r>
                        <a:rPr lang="en-GB" sz="1400" baseline="0" dirty="0" smtClean="0">
                          <a:effectLst/>
                        </a:rPr>
                        <a:t> yang </a:t>
                      </a:r>
                      <a:r>
                        <a:rPr lang="en-GB" sz="1400" baseline="0" dirty="0" err="1" smtClean="0">
                          <a:effectLst/>
                        </a:rPr>
                        <a:t>dilarang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baseline="0" dirty="0" err="1" smtClean="0">
                          <a:effectLst/>
                        </a:rPr>
                        <a:t>oleh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baseline="0" dirty="0" err="1" smtClean="0">
                          <a:effectLst/>
                        </a:rPr>
                        <a:t>dokter</a:t>
                      </a:r>
                      <a:endParaRPr lang="en-GB" sz="1400" dirty="0" smtClean="0">
                        <a:effectLst/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</a:tr>
              <a:tr h="6682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SRS-F-003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Mampu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memunculkan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resep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makanan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tidak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aman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dikonsumsi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atas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pilihan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dilakukan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oleh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pengguna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11430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effectLst/>
                        </a:rPr>
                        <a:t>Halaman</a:t>
                      </a:r>
                      <a:r>
                        <a:rPr lang="en-GB" sz="1400" dirty="0" smtClean="0">
                          <a:effectLst/>
                        </a:rPr>
                        <a:t> </a:t>
                      </a:r>
                      <a:r>
                        <a:rPr lang="en-GB" sz="1400" dirty="0" err="1" smtClean="0">
                          <a:effectLst/>
                        </a:rPr>
                        <a:t>resep</a:t>
                      </a:r>
                      <a:endParaRPr lang="en-US" sz="1400" dirty="0" smtClean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</a:tr>
              <a:tr h="834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SRS-F-004</a:t>
                      </a:r>
                      <a:endParaRPr lang="en-US" sz="105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Mampu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memberikan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rekomendasi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resep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makanan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aman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dikonsumsi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dinilai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serupa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dengan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resep</a:t>
                      </a:r>
                      <a:r>
                        <a:rPr lang="en-GB" sz="1400" dirty="0">
                          <a:effectLst/>
                        </a:rPr>
                        <a:t> yang </a:t>
                      </a:r>
                      <a:r>
                        <a:rPr lang="en-GB" sz="1400" dirty="0" err="1">
                          <a:effectLst/>
                        </a:rPr>
                        <a:t>disukai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 smtClean="0">
                          <a:effectLst/>
                        </a:rPr>
                        <a:t>oleh</a:t>
                      </a:r>
                      <a:r>
                        <a:rPr lang="en-GB" sz="1400" dirty="0" smtClean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pengguna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tersebut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  <a:tc>
                  <a:txBody>
                    <a:bodyPr/>
                    <a:lstStyle/>
                    <a:p>
                      <a:pPr marL="11430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 smtClean="0">
                          <a:effectLst/>
                        </a:rPr>
                        <a:t>Rekomendasi</a:t>
                      </a:r>
                      <a:r>
                        <a:rPr lang="en-GB" sz="1400" baseline="0" dirty="0" smtClean="0">
                          <a:effectLst/>
                        </a:rPr>
                        <a:t> “</a:t>
                      </a:r>
                      <a:r>
                        <a:rPr lang="en-GB" sz="1400" baseline="0" dirty="0" err="1" smtClean="0">
                          <a:effectLst/>
                        </a:rPr>
                        <a:t>Resep</a:t>
                      </a:r>
                      <a:r>
                        <a:rPr lang="en-GB" sz="1400" baseline="0" dirty="0" smtClean="0">
                          <a:effectLst/>
                        </a:rPr>
                        <a:t> yang </a:t>
                      </a:r>
                      <a:r>
                        <a:rPr lang="en-GB" sz="1400" baseline="0" dirty="0" err="1" smtClean="0">
                          <a:effectLst/>
                        </a:rPr>
                        <a:t>mungkin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baseline="0" dirty="0" err="1" smtClean="0">
                          <a:effectLst/>
                        </a:rPr>
                        <a:t>Anda</a:t>
                      </a:r>
                      <a:r>
                        <a:rPr lang="en-GB" sz="1400" baseline="0" dirty="0" smtClean="0">
                          <a:effectLst/>
                        </a:rPr>
                        <a:t> </a:t>
                      </a:r>
                      <a:r>
                        <a:rPr lang="en-GB" sz="1400" baseline="0" dirty="0" err="1" smtClean="0">
                          <a:effectLst/>
                        </a:rPr>
                        <a:t>suka</a:t>
                      </a:r>
                      <a:r>
                        <a:rPr lang="en-GB" sz="1400" baseline="0" dirty="0" smtClean="0">
                          <a:effectLst/>
                        </a:rPr>
                        <a:t>”</a:t>
                      </a:r>
                      <a:endParaRPr lang="en-US" sz="1100" dirty="0">
                        <a:effectLst/>
                        <a:latin typeface="Browallia New" panose="020B0604020202020204" pitchFamily="34" charset="-34"/>
                        <a:ea typeface="Times New Roman" panose="02020603050405020304" pitchFamily="18" charset="0"/>
                        <a:cs typeface="Browallia New" panose="020B0604020202020204" pitchFamily="34" charset="-34"/>
                      </a:endParaRPr>
                    </a:p>
                  </a:txBody>
                  <a:tcPr marL="23742" marR="2374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41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800" b="0" dirty="0" err="1">
                <a:solidFill>
                  <a:srgbClr val="FFFFFF"/>
                </a:solidFill>
              </a:rPr>
              <a:t>Akurasi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Prediksi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terhadap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Penilaian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Pengguna</a:t>
            </a:r>
            <a:endParaRPr lang="id" sz="2800" b="0" i="0" u="none" strike="noStrike" cap="none" baseline="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 txBox="1">
                <a:spLocks/>
              </p:cNvSpPr>
              <p:nvPr/>
            </p:nvSpPr>
            <p:spPr>
              <a:xfrm>
                <a:off x="628650" y="1369218"/>
                <a:ext cx="7886700" cy="35633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rm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30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24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  <a:defRPr sz="18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marL="363538" indent="-363538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Browallia New" panose="020B0604020202020204" pitchFamily="34" charset="-34"/>
                  </a:rPr>
                  <a:t>Metode </a:t>
                </a:r>
                <a:r>
                  <a:rPr lang="en-US" sz="2400" dirty="0" err="1">
                    <a:latin typeface="+mj-lt"/>
                    <a:cs typeface="Browallia New" panose="020B0604020202020204" pitchFamily="34" charset="-34"/>
                  </a:rPr>
                  <a:t>perhitungan</a:t>
                </a:r>
                <a:r>
                  <a:rPr lang="en-US" sz="2400" dirty="0">
                    <a:latin typeface="+mj-lt"/>
                    <a:cs typeface="Browallia New" panose="020B0604020202020204" pitchFamily="34" charset="-34"/>
                  </a:rPr>
                  <a:t> </a:t>
                </a:r>
                <a:r>
                  <a:rPr lang="en-GB" sz="2400" i="1" dirty="0">
                    <a:latin typeface="+mj-lt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Mean Absolute Error </a:t>
                </a:r>
                <a:r>
                  <a:rPr lang="en-GB" sz="2400" dirty="0">
                    <a:latin typeface="+mj-lt"/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(MAE)</a:t>
                </a:r>
              </a:p>
              <a:p>
                <a:pPr marL="363538" indent="-363538">
                  <a:buFont typeface="Arial" panose="020B0604020202020204" pitchFamily="34" charset="0"/>
                  <a:buChar char="•"/>
                </a:pPr>
                <a:endParaRPr lang="en-GB" sz="2400" dirty="0">
                  <a:latin typeface="+mj-lt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GB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+mj-lt"/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</p:txBody>
          </p:sp>
        </mc:Choice>
        <mc:Fallback xmlns="">
          <p:sp>
            <p:nvSpPr>
              <p:cNvPr id="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69218"/>
                <a:ext cx="7886700" cy="3563390"/>
              </a:xfrm>
              <a:prstGeom prst="rect">
                <a:avLst/>
              </a:prstGeom>
              <a:blipFill rotWithShape="0">
                <a:blip r:embed="rId3"/>
                <a:stretch>
                  <a:fillRect l="-10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589" y="4297270"/>
                <a:ext cx="9059981" cy="698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2913" indent="-1712913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>
                    <a:cs typeface="Browallia New" panose="020B0604020202020204" pitchFamily="34" charset="-34"/>
                  </a:rPr>
                  <a:t> </a:t>
                </a:r>
                <a:r>
                  <a:rPr lang="en-GB" dirty="0" err="1">
                    <a:cs typeface="Browallia New" panose="020B0604020202020204" pitchFamily="34" charset="-34"/>
                  </a:rPr>
                  <a:t>atau</a:t>
                </a:r>
                <a:r>
                  <a:rPr lang="en-GB" dirty="0">
                    <a:cs typeface="Browallia New" panose="020B0604020202020204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>
                    <a:cs typeface="Browallia New" panose="020B0604020202020204" pitchFamily="34" charset="-34"/>
                  </a:rPr>
                  <a:t>  : </a:t>
                </a:r>
                <a:r>
                  <a:rPr lang="en-GB" dirty="0" err="1"/>
                  <a:t>selisih</a:t>
                </a:r>
                <a:r>
                  <a:rPr lang="en-GB" dirty="0"/>
                  <a:t> </a:t>
                </a:r>
                <a:r>
                  <a:rPr lang="en-GB" dirty="0" err="1"/>
                  <a:t>antara</a:t>
                </a:r>
                <a:r>
                  <a:rPr lang="en-GB" dirty="0"/>
                  <a:t> </a:t>
                </a:r>
                <a:r>
                  <a:rPr lang="en-GB" dirty="0" err="1"/>
                  <a:t>nilai</a:t>
                </a:r>
                <a:r>
                  <a:rPr lang="en-GB" dirty="0"/>
                  <a:t> </a:t>
                </a:r>
                <a:r>
                  <a:rPr lang="en-GB" dirty="0" err="1"/>
                  <a:t>prediksi</a:t>
                </a:r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:r>
                  <a:rPr lang="en-GB" dirty="0" err="1"/>
                  <a:t>hasil</a:t>
                </a:r>
                <a:r>
                  <a:rPr lang="en-GB" dirty="0"/>
                  <a:t> yang </a:t>
                </a:r>
                <a:r>
                  <a:rPr lang="en-GB" dirty="0" err="1"/>
                  <a:t>diperoleh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</a:t>
                </a:r>
                <a:r>
                  <a:rPr lang="en-GB" dirty="0" err="1"/>
                  <a:t>penilaian</a:t>
                </a:r>
                <a:r>
                  <a:rPr lang="en-GB" dirty="0"/>
                  <a:t> </a:t>
                </a:r>
                <a:r>
                  <a:rPr lang="en-GB" dirty="0" err="1"/>
                  <a:t>langsung</a:t>
                </a:r>
                <a:r>
                  <a:rPr lang="en-GB" dirty="0"/>
                  <a:t> </a:t>
                </a:r>
                <a:r>
                  <a:rPr lang="en-GB" dirty="0" err="1"/>
                  <a:t>oleh</a:t>
                </a:r>
                <a:r>
                  <a:rPr lang="en-GB" dirty="0"/>
                  <a:t> </a:t>
                </a:r>
                <a:r>
                  <a:rPr lang="en-GB" dirty="0" err="1"/>
                  <a:t>pengguna</a:t>
                </a:r>
                <a:endParaRPr lang="en-GB" dirty="0"/>
              </a:p>
              <a:p>
                <a:pPr marL="1597025" indent="-8572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ea typeface="Times New Roman" panose="02020603050405020304" pitchFamily="18" charset="0"/>
                    <a:cs typeface="Browallia New" panose="020B0604020202020204" pitchFamily="34" charset="-34"/>
                  </a:rPr>
                  <a:t>	: </a:t>
                </a:r>
                <a:r>
                  <a:rPr lang="en-GB" dirty="0"/>
                  <a:t>total </a:t>
                </a:r>
                <a:r>
                  <a:rPr lang="en-GB" dirty="0" err="1"/>
                  <a:t>rekomendasi</a:t>
                </a:r>
                <a:r>
                  <a:rPr lang="en-GB" dirty="0"/>
                  <a:t> yang </a:t>
                </a:r>
                <a:r>
                  <a:rPr lang="en-GB" dirty="0" err="1"/>
                  <a:t>diberikan</a:t>
                </a:r>
                <a:r>
                  <a:rPr lang="en-GB" dirty="0"/>
                  <a:t> </a:t>
                </a:r>
                <a:r>
                  <a:rPr lang="en-GB" dirty="0" err="1"/>
                  <a:t>yaitu</a:t>
                </a:r>
                <a:r>
                  <a:rPr lang="en-GB" dirty="0"/>
                  <a:t> 5</a:t>
                </a:r>
                <a:endParaRPr lang="id-ID" dirty="0">
                  <a:ea typeface="Times New Roman" panose="02020603050405020304" pitchFamily="18" charset="0"/>
                  <a:cs typeface="Browallia New" panose="020B0604020202020204" pitchFamily="34" charset="-3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9" y="4297270"/>
                <a:ext cx="9059981" cy="698717"/>
              </a:xfrm>
              <a:prstGeom prst="rect">
                <a:avLst/>
              </a:prstGeom>
              <a:blipFill rotWithShape="0">
                <a:blip r:embed="rId4"/>
                <a:stretch>
                  <a:fillRect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6836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800" b="0" dirty="0" err="1">
                <a:solidFill>
                  <a:srgbClr val="FFFFFF"/>
                </a:solidFill>
              </a:rPr>
              <a:t>Akurasi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Prediksi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terhadap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Penilaian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Pengguna</a:t>
            </a:r>
            <a:endParaRPr lang="id" sz="28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063378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Terdapat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jumlah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penilaian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minimum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bagi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penilaian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dilakukan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oleh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sebelum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sistem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dapat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memberikan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rekomendasi</a:t>
            </a:r>
            <a:endParaRPr lang="en-US" sz="1600" dirty="0">
              <a:latin typeface="+mj-lt"/>
              <a:cs typeface="Browallia New" panose="020B0604020202020204" pitchFamily="34" charset="-34"/>
            </a:endParaRPr>
          </a:p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Jumlah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penilaian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minimum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lebih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besar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bagi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dengan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penyakit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tertentu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dibandingkan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US" sz="1600" dirty="0" err="1" smtClean="0">
                <a:latin typeface="+mj-lt"/>
                <a:cs typeface="Browallia New" panose="020B0604020202020204" pitchFamily="34" charset="-34"/>
              </a:rPr>
              <a:t>sehat</a:t>
            </a:r>
            <a:endParaRPr lang="en-US" sz="1600" dirty="0"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62" y="2705644"/>
            <a:ext cx="3605939" cy="21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1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800" b="0" dirty="0" err="1">
                <a:solidFill>
                  <a:srgbClr val="FFFFFF"/>
                </a:solidFill>
              </a:rPr>
              <a:t>Akurasi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Prediksi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terhadap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Penilaian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Pengguna</a:t>
            </a:r>
            <a:endParaRPr lang="id" sz="28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063378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Browallia New" panose="020B0604020202020204" pitchFamily="34" charset="-34"/>
              </a:rPr>
              <a:t>MAE yang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diperoleh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tidak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berbeda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jauh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antara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rekomendasi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diberikan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pada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pengguna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 smtClean="0">
                <a:latin typeface="+mj-lt"/>
                <a:cs typeface="Browallia New" panose="020B0604020202020204" pitchFamily="34" charset="-34"/>
              </a:rPr>
              <a:t>sehat</a:t>
            </a:r>
            <a:r>
              <a:rPr lang="en-US" sz="16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dan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sakit</a:t>
            </a:r>
            <a:endParaRPr lang="en-US" sz="1600" dirty="0" smtClean="0"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38" y="2117983"/>
            <a:ext cx="4676886" cy="280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50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800" b="0" dirty="0" err="1">
                <a:solidFill>
                  <a:srgbClr val="FFFFFF"/>
                </a:solidFill>
              </a:rPr>
              <a:t>Akurasi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Prediksi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terhadap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Penilaian</a:t>
            </a:r>
            <a:r>
              <a:rPr lang="en-US" sz="2800" b="0" dirty="0">
                <a:solidFill>
                  <a:srgbClr val="FFFFFF"/>
                </a:solidFill>
              </a:rPr>
              <a:t> </a:t>
            </a:r>
            <a:r>
              <a:rPr lang="en-US" sz="2800" b="0" dirty="0" err="1">
                <a:solidFill>
                  <a:srgbClr val="FFFFFF"/>
                </a:solidFill>
              </a:rPr>
              <a:t>Pengguna</a:t>
            </a:r>
            <a:endParaRPr lang="id" sz="28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063378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Jumlah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resep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yang </a:t>
            </a:r>
            <a:r>
              <a:rPr lang="en-US" sz="1600" dirty="0" err="1" smtClean="0">
                <a:latin typeface="+mj-lt"/>
                <a:cs typeface="Browallia New" panose="020B0604020202020204" pitchFamily="34" charset="-34"/>
              </a:rPr>
              <a:t>serupa</a:t>
            </a:r>
            <a:r>
              <a:rPr lang="en-US" sz="16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 smtClean="0">
                <a:latin typeface="+mj-lt"/>
                <a:cs typeface="Browallia New" panose="020B0604020202020204" pitchFamily="34" charset="-34"/>
              </a:rPr>
              <a:t>tidak</a:t>
            </a:r>
            <a:r>
              <a:rPr lang="en-US" sz="16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berpengaruh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 smtClean="0">
                <a:latin typeface="+mj-lt"/>
                <a:cs typeface="Browallia New" panose="020B0604020202020204" pitchFamily="34" charset="-34"/>
              </a:rPr>
              <a:t>besar</a:t>
            </a:r>
            <a:r>
              <a:rPr lang="en-US" sz="1600" dirty="0" smtClean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terhadap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rekomendasi</a:t>
            </a:r>
            <a:r>
              <a:rPr lang="en-US" sz="16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1600" dirty="0" err="1">
                <a:latin typeface="+mj-lt"/>
                <a:cs typeface="Browallia New" panose="020B0604020202020204" pitchFamily="34" charset="-34"/>
              </a:rPr>
              <a:t>dihasilkan</a:t>
            </a:r>
            <a:endParaRPr lang="en-US" sz="1600" dirty="0"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367" y="1871137"/>
            <a:ext cx="4627265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80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600" b="0" dirty="0" err="1">
                <a:solidFill>
                  <a:srgbClr val="FFFFFF"/>
                </a:solidFill>
              </a:rPr>
              <a:t>Kesesuaian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Rekomendasi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Terhadap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Selera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Pengguna</a:t>
            </a:r>
            <a:endParaRPr lang="id" sz="26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063378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Kesesuaian rekomendasi apabila resep yang dinilai terlalu sedikit dapat mengakibatkan error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77" y="1920778"/>
            <a:ext cx="4487045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499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2600" b="0" dirty="0" err="1">
                <a:solidFill>
                  <a:srgbClr val="FFFFFF"/>
                </a:solidFill>
              </a:rPr>
              <a:t>Kesesuaian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Rekomendasi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Terhadap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Selera</a:t>
            </a:r>
            <a:r>
              <a:rPr lang="en-US" sz="2600" b="0" dirty="0">
                <a:solidFill>
                  <a:srgbClr val="FFFFFF"/>
                </a:solidFill>
              </a:rPr>
              <a:t> </a:t>
            </a:r>
            <a:r>
              <a:rPr lang="en-US" sz="2600" b="0" dirty="0" err="1">
                <a:solidFill>
                  <a:srgbClr val="FFFFFF"/>
                </a:solidFill>
              </a:rPr>
              <a:t>Pengguna</a:t>
            </a:r>
            <a:endParaRPr lang="id" sz="26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063378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Kesesuaian rekomendasi dengan selera pengguna lebih tinggi saat pengguna dalam kondisi </a:t>
            </a:r>
            <a:r>
              <a:rPr lang="sv-SE" sz="1600" dirty="0" smtClean="0">
                <a:latin typeface="+mj-lt"/>
                <a:cs typeface="Browallia New" panose="020B0604020202020204" pitchFamily="34" charset="-34"/>
              </a:rPr>
              <a:t>sehat </a:t>
            </a:r>
            <a:r>
              <a:rPr lang="sv-SE" sz="1600" dirty="0">
                <a:latin typeface="+mj-lt"/>
                <a:cs typeface="Browallia New" panose="020B0604020202020204" pitchFamily="34" charset="-34"/>
              </a:rPr>
              <a:t>dibandingkan dalam kondisi sakit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95" y="2069698"/>
            <a:ext cx="454801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77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014450" y="1602075"/>
            <a:ext cx="71151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d" sz="6000" dirty="0" smtClean="0">
                <a:solidFill>
                  <a:srgbClr val="FFFFFF"/>
                </a:solidFill>
              </a:rPr>
              <a:t>Kesimpulan dan Saran</a:t>
            </a:r>
            <a:endParaRPr lang="id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775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05925" y="3979100"/>
            <a:ext cx="8528100" cy="936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id" sz="2100" b="0" i="0" u="none" strike="noStrike" cap="none" baseline="0">
                <a:solidFill>
                  <a:schemeClr val="dk1"/>
                </a:solidFill>
              </a:rPr>
              <a:t>E-commerce yang menjual produk kebutuhan harian berkembang di beberapa negara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800" y="1187300"/>
            <a:ext cx="1987550" cy="13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812" y="1173575"/>
            <a:ext cx="2203650" cy="139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950" y="1272687"/>
            <a:ext cx="2079025" cy="11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4275" y="2682552"/>
            <a:ext cx="2372730" cy="11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8950" y="2668337"/>
            <a:ext cx="2079024" cy="11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0224" y="2642675"/>
            <a:ext cx="1987550" cy="11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200" b="0" dirty="0" err="1">
                <a:solidFill>
                  <a:srgbClr val="FFFFFF"/>
                </a:solidFill>
              </a:rPr>
              <a:t>Kesimpulan</a:t>
            </a:r>
            <a:endParaRPr lang="id" sz="32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063378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Sistem telah mampu memberi rekomendasi dengan cukup akurat secara kuantitatif dengan MAE 0.5 hingga 1.5.</a:t>
            </a:r>
          </a:p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Kesesuaian makanan yang dikonsumsi oleh pengguna yang menderita penyakit tertentu masih cukup rendah. Hal ini diyakini disebabkan keterbatasan alternatif resep akibat larangan konsumsi makanan yang diberikan dokter.</a:t>
            </a:r>
          </a:p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 smtClean="0">
                <a:latin typeface="+mj-lt"/>
                <a:cs typeface="Browallia New" panose="020B0604020202020204" pitchFamily="34" charset="-34"/>
              </a:rPr>
              <a:t>Penentuan jumlah minimal resep yang serupa untuk menghasilkan rekomendasi bagi </a:t>
            </a:r>
            <a:r>
              <a:rPr lang="sv-SE" sz="1600" dirty="0">
                <a:latin typeface="+mj-lt"/>
                <a:cs typeface="Browallia New" panose="020B0604020202020204" pitchFamily="34" charset="-34"/>
              </a:rPr>
              <a:t>pengguna </a:t>
            </a:r>
            <a:r>
              <a:rPr lang="sv-SE" sz="1600" dirty="0" smtClean="0">
                <a:latin typeface="+mj-lt"/>
                <a:cs typeface="Browallia New" panose="020B0604020202020204" pitchFamily="34" charset="-34"/>
              </a:rPr>
              <a:t>sehat </a:t>
            </a:r>
            <a:r>
              <a:rPr lang="sv-SE" sz="1600" dirty="0">
                <a:latin typeface="+mj-lt"/>
                <a:cs typeface="Browallia New" panose="020B0604020202020204" pitchFamily="34" charset="-34"/>
              </a:rPr>
              <a:t>agar dapat memberikan rekomendasi yang baik adalah 5, sementara pengguna yang menderita penyakit tertentu adalah 10. </a:t>
            </a:r>
          </a:p>
        </p:txBody>
      </p:sp>
    </p:spTree>
    <p:extLst>
      <p:ext uri="{BB962C8B-B14F-4D97-AF65-F5344CB8AC3E}">
        <p14:creationId xmlns:p14="http://schemas.microsoft.com/office/powerpoint/2010/main" val="18042996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3200" b="0" dirty="0" smtClean="0">
                <a:solidFill>
                  <a:srgbClr val="FFFFFF"/>
                </a:solidFill>
              </a:rPr>
              <a:t>Saran</a:t>
            </a:r>
            <a:endParaRPr lang="id" sz="3200" b="0" i="0" u="none" strike="noStrike" cap="none" baseline="0" dirty="0">
              <a:solidFill>
                <a:srgbClr val="FFFFFF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8650" y="1127773"/>
            <a:ext cx="7886700" cy="3563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Membandingkan akurasi dengan algoritma lain yang ada seperti Content-based Collaborative Filtering, User-based Collaborative Filtering serta Cluster Model.</a:t>
            </a:r>
          </a:p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Pengembangan implementasi rekomendasi pada bidang-bidang lain seperti expert system dan content filtering. </a:t>
            </a:r>
            <a:br>
              <a:rPr lang="sv-SE" sz="1600" dirty="0">
                <a:latin typeface="+mj-lt"/>
                <a:cs typeface="Browallia New" panose="020B0604020202020204" pitchFamily="34" charset="-34"/>
              </a:rPr>
            </a:br>
            <a:r>
              <a:rPr lang="sv-SE" sz="1600" dirty="0">
                <a:latin typeface="+mj-lt"/>
                <a:cs typeface="Browallia New" panose="020B0604020202020204" pitchFamily="34" charset="-34"/>
              </a:rPr>
              <a:t>Contoh : </a:t>
            </a:r>
          </a:p>
          <a:p>
            <a:pPr marL="798513" indent="-36353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Sistem yang menilai dampak pola tontonan anak-anak terhadap psikologi anak yang dapat dikombinasikan dengan content filtering untuk tontonan yang dinilai buruk bagi anak</a:t>
            </a:r>
          </a:p>
          <a:p>
            <a:pPr marL="798513" indent="-36353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sv-SE" sz="1600" dirty="0">
                <a:latin typeface="+mj-lt"/>
                <a:cs typeface="Browallia New" panose="020B0604020202020204" pitchFamily="34" charset="-34"/>
              </a:rPr>
              <a:t>Memberikan rekomendasi tontonan berdasarkan umur penonton, pekerjaan, penyakit diderita, status pernikahan dan faktor lainnya.</a:t>
            </a:r>
          </a:p>
        </p:txBody>
      </p:sp>
    </p:spTree>
    <p:extLst>
      <p:ext uri="{BB962C8B-B14F-4D97-AF65-F5344CB8AC3E}">
        <p14:creationId xmlns:p14="http://schemas.microsoft.com/office/powerpoint/2010/main" val="33163763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 dirty="0">
                <a:solidFill>
                  <a:srgbClr val="FFFFFF"/>
                </a:solidFill>
              </a:rPr>
              <a:t>Daftar Pustaka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03200" marR="0" lvl="0" indent="-20320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[1] Sigel, Jerrold.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Define e-Commerce!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 www.umsl.edu/~siegelj/Course5890/definitions.html. Diakses pada 20 Desember 2014.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[2] Shim, S., Pendyala, V., Sundaram, M., &amp; Gao, J. 2000.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Business-to-Business e-Commerce Frameworks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[3] Janssen, D.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Digital Commerce (D-Commerce)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 http://www.techopedia.com/definition/23336/digital-commerce-d-commerce. Diakses pada 20 Desember 2014.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[4] Rouse, M.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M-Commerce (Mobile Commerce)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 http://searchmobilecomputing.techtarget.com/definition/m-commerce. Diakses pada 20 Desember 2014.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[5] Sarwar, B., Riedl, J. 2001.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Item-based Collaborative Filtering Recommendation Algorithms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[6] Ricci, Francesco, et al. 2011.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Recommender System Handbook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 New York: Springer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[7] Linden, G., Smith, B., &amp; York, J. 2003.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Amazon.com Recommendations – Item-to-Item Collaborative Filtering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,”.</a:t>
            </a:r>
          </a:p>
          <a:p>
            <a:pPr marL="203200" marR="0" lvl="0" indent="-203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[8] Z. Qiu, M. Chen, &amp; J. Huang. 2010. “</a:t>
            </a:r>
            <a:r>
              <a:rPr lang="id" sz="1200" b="0" i="1" u="none" strike="noStrike" cap="none" baseline="0" dirty="0">
                <a:solidFill>
                  <a:schemeClr val="dk1"/>
                </a:solidFill>
              </a:rPr>
              <a:t>Design of Multi-mode E-commerce Recommendation System</a:t>
            </a:r>
            <a:r>
              <a:rPr lang="id" sz="1200" b="0" i="0" u="none" strike="noStrike" cap="none" baseline="0" dirty="0">
                <a:solidFill>
                  <a:schemeClr val="dk1"/>
                </a:solidFill>
              </a:rPr>
              <a:t>”. 2010 Third Int. Symp. Intell. Inf. Technol. Secur. Informatics, no. 807018, pp. 530–533.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Daftar Pustaka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03200" lvl="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dirty="0"/>
              <a:t>[9] Swearingen, K., Sinha, R. 2001. “</a:t>
            </a:r>
            <a:r>
              <a:rPr lang="id" sz="1200" i="1" dirty="0"/>
              <a:t>Beyond Algorithms : An HCI Perspective on Recommender Systems</a:t>
            </a:r>
            <a:r>
              <a:rPr lang="id" sz="1200" dirty="0"/>
              <a:t>”. ACM SIGIR 2001 Workshop on Recommender Systems (2001), pp. 1–11.</a:t>
            </a:r>
          </a:p>
          <a:p>
            <a:pPr marL="203200" lvl="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dirty="0"/>
              <a:t>[10] Zhang, J., Lin, Z., Xiao, B., &amp; Zhang, C. 2009. “</a:t>
            </a:r>
            <a:r>
              <a:rPr lang="id" sz="1200" i="1" dirty="0"/>
              <a:t>An Optimized Item-based Collaborative Filtering Recommendation Algorithm</a:t>
            </a:r>
            <a:r>
              <a:rPr lang="id" sz="1200" dirty="0"/>
              <a:t>”. 2009 IEEE International Conference on Network Infrastructure and Digital Content, 414–418.</a:t>
            </a:r>
          </a:p>
          <a:p>
            <a:pPr marL="203200" lvl="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dirty="0"/>
              <a:t>[11] J. L. Herlocker, J. A. Konstan, L. G. Terveen, &amp; J. T. Riedl. 2004.  “</a:t>
            </a:r>
            <a:r>
              <a:rPr lang="id" sz="1200" i="1" dirty="0"/>
              <a:t>Evaluating Collaborative Filtering Recommender Systems</a:t>
            </a:r>
            <a:r>
              <a:rPr lang="id" sz="1200" dirty="0"/>
              <a:t>”. vol. 22, no. 1, pp. 5–53.</a:t>
            </a:r>
          </a:p>
          <a:p>
            <a:pPr marL="203200" lvl="0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id" sz="1200" dirty="0" smtClean="0"/>
              <a:t>[12] </a:t>
            </a:r>
            <a:r>
              <a:rPr lang="id" sz="1200" dirty="0"/>
              <a:t>Mangalindan, JP. “</a:t>
            </a:r>
            <a:r>
              <a:rPr lang="id" sz="1200" i="1" dirty="0"/>
              <a:t>Amazon’s Recommendation Secret”.</a:t>
            </a:r>
            <a:r>
              <a:rPr lang="id" sz="1200" dirty="0"/>
              <a:t>http://fortune.com/2012/07/30/amazons-recommendation-secret/. Diakses pada 18 Desember 2014.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578223" y="17967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6000" b="0" i="0" u="none" strike="noStrike" cap="none" baseline="0">
                <a:solidFill>
                  <a:srgbClr val="FFFFFF"/>
                </a:solidFill>
              </a:rPr>
              <a:t>Terima Kasih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Algoritma Sistem Rekomendasi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78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200" b="0" i="0" u="none" strike="noStrike" cap="none" baseline="0">
                <a:solidFill>
                  <a:schemeClr val="dk1"/>
                </a:solidFill>
              </a:rPr>
              <a:t>User-based Collaborative Filtering</a:t>
            </a:r>
          </a:p>
          <a:p>
            <a:pPr marL="177800" marR="0" lvl="0" indent="-17780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200" b="0" i="0" u="none" strike="noStrike" cap="none" baseline="0">
                <a:solidFill>
                  <a:schemeClr val="dk1"/>
                </a:solidFill>
              </a:rPr>
              <a:t>Item-based Collaborative Filtering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200" b="0" i="0" u="none" strike="noStrike" cap="none" baseline="0">
                <a:solidFill>
                  <a:schemeClr val="dk1"/>
                </a:solidFill>
              </a:rPr>
              <a:t>Sarwar  et  al.  melakukan  eksperimen  dan  memperoleh  bahwa  item-based  CF menghasilkan performa dan kualitas yang lebih baik dari user-based CF</a:t>
            </a:r>
          </a:p>
          <a:p>
            <a:pPr marL="177800" marR="0" lvl="0" indent="-17780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200" b="0" i="0" u="none" strike="noStrike" cap="none" baseline="0">
                <a:solidFill>
                  <a:schemeClr val="dk1"/>
                </a:solidFill>
              </a:rPr>
              <a:t>Cluster Model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200" b="0" i="0" u="none" strike="noStrike" cap="none" baseline="0">
                <a:solidFill>
                  <a:schemeClr val="dk1"/>
                </a:solidFill>
              </a:rPr>
              <a:t>Cluster  model  membagi pengguna  berdasarkan  segmen-segmen  dan  memperlakukan  tugas-tugas  yang dijalankan  sebagai  permasalahan  klasifikasi.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200" b="0" i="0" u="none" strike="noStrike" cap="none" baseline="0">
                <a:solidFill>
                  <a:schemeClr val="dk1"/>
                </a:solidFill>
              </a:rPr>
              <a:t>(-) Kualitas rekomendasi yang dihasilkan rendah karena membandingkan  pengguna  dengan sejumlah  segmen  yang  dapat  dikontrol  daripada  membandingkan  dengan  seluruh pengguna</a:t>
            </a:r>
          </a:p>
          <a:p>
            <a:pPr marL="177800" marR="0" lvl="0" indent="-17780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1200" b="0" i="0" u="none" strike="noStrike" cap="none" baseline="0">
                <a:solidFill>
                  <a:schemeClr val="dk1"/>
                </a:solidFill>
              </a:rPr>
              <a:t>Search-based method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200" b="0" i="0" u="none" strike="noStrike" cap="none" baseline="0">
                <a:solidFill>
                  <a:schemeClr val="dk1"/>
                </a:solidFill>
              </a:rPr>
              <a:t>Algoritma search-based  method  menganggap  permasalahan  rekomendasi  sebagai  masalah pencarian  item  yang  serupa. Membuat  sebuah  query  untuk menemukan  item-item populer serupa dengan kesamaan pengarang, artis, kata kunci atau subjek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200" b="0" i="0" u="none" strike="noStrike" cap="none" baseline="0">
                <a:solidFill>
                  <a:schemeClr val="dk1"/>
                </a:solidFill>
              </a:rPr>
              <a:t>(-) algoritma ini tidak cocok untuk pengguna  dengan  jumlah  pembelian  atau  rating  yang  besar  karena  harus  dilakukan query  untuk  setiap  item  yang  dibeli  atau  dinilai.</a:t>
            </a:r>
          </a:p>
          <a:p>
            <a:pPr marL="742950" marR="0" lvl="1" indent="-209550" algn="l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d" sz="1200" b="0" i="0" u="none" strike="noStrike" cap="none" baseline="0">
                <a:solidFill>
                  <a:schemeClr val="dk1"/>
                </a:solidFill>
              </a:rPr>
              <a:t>(-) kualitas rekomendasi rendah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User-based CF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906" y="1268016"/>
            <a:ext cx="8571428" cy="342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45" name="Shape 24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51" name="Shape 2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57" name="Shape 2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82725" y="1312400"/>
            <a:ext cx="4209900" cy="6881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id" sz="2100" b="0" i="0" u="none" strike="noStrike" cap="none" baseline="0">
                <a:solidFill>
                  <a:schemeClr val="dk1"/>
                </a:solidFill>
              </a:rPr>
              <a:t>Sistem rekomendasi yang efektif meningkatkan penjualan produk yang ditawarkan e-commece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57200" y="4828425"/>
            <a:ext cx="8316900" cy="23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[14] Mangalindan, JP. “</a:t>
            </a:r>
            <a:r>
              <a:rPr lang="id" sz="11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Amazon’s Recommendation Secret”.</a:t>
            </a:r>
            <a:r>
              <a:rPr lang="id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http://fortune.com/2012/07/30/amazons-recommendation-secret/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625" y="1171225"/>
            <a:ext cx="4456849" cy="323480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82725" y="2927100"/>
            <a:ext cx="3921300" cy="80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 sz="2100">
                <a:solidFill>
                  <a:schemeClr val="dk1"/>
                </a:solidFill>
              </a:rPr>
              <a:t>Amazon mengalami peningkatan 29% penjualan</a:t>
            </a:r>
            <a:r>
              <a:rPr lang="id" sz="1100">
                <a:solidFill>
                  <a:schemeClr val="dk1"/>
                </a:solidFill>
              </a:rPr>
              <a:t>[14]</a:t>
            </a:r>
            <a:r>
              <a:rPr lang="id" sz="21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Survei</a:t>
            </a:r>
          </a:p>
        </p:txBody>
      </p:sp>
      <p:pic>
        <p:nvPicPr>
          <p:cNvPr id="263" name="Shape 2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Proses Bisnis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3" y="1522563"/>
            <a:ext cx="8268237" cy="278288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/>
              <a:t>Mean Absolute Error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12" y="1310400"/>
            <a:ext cx="71723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d" dirty="0" smtClean="0"/>
              <a:t>Non Functional Requirement</a:t>
            </a:r>
            <a:endParaRPr lang="id" dirty="0"/>
          </a:p>
        </p:txBody>
      </p:sp>
      <p:sp>
        <p:nvSpPr>
          <p:cNvPr id="4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Proses pemberian rekomendasi tidak berpengaruh signifikan terhadap kecepatan memunculkan halaman website kepada pelanggan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Tata letak rekomendasi mudah ditemukan 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Rekomendasi yang diberikan dinilai berguna dan bagus oleh pelanggan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Rekomendasi yang diberikan tidak mengalihkan pelanggan dari tujuannya semula</a:t>
            </a:r>
          </a:p>
        </p:txBody>
      </p:sp>
    </p:spTree>
    <p:extLst>
      <p:ext uri="{BB962C8B-B14F-4D97-AF65-F5344CB8AC3E}">
        <p14:creationId xmlns:p14="http://schemas.microsoft.com/office/powerpoint/2010/main" val="15945520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4080125"/>
            <a:ext cx="8316900" cy="999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Konsumsi berkaitan erat dengan </a:t>
            </a:r>
            <a:r>
              <a:rPr lang="id" sz="2100" b="0" i="0" u="none" strike="noStrike" cap="none" baseline="0">
                <a:solidFill>
                  <a:schemeClr val="dk1"/>
                </a:solidFill>
              </a:rPr>
              <a:t>pertimbangan </a:t>
            </a:r>
            <a:r>
              <a:rPr lang="id" sz="2100" b="0" i="0" u="none" strike="noStrike" cap="none" baseline="0" smtClean="0">
                <a:solidFill>
                  <a:schemeClr val="dk1"/>
                </a:solidFill>
              </a:rPr>
              <a:t>kesehatan </a:t>
            </a: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(penyakit dan larangan konsumsi makanan).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199" y="1298775"/>
            <a:ext cx="3907350" cy="27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Latar Belakang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4080125"/>
            <a:ext cx="8316900" cy="999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id" sz="2100" b="0" i="0" u="none" strike="noStrike" cap="none" baseline="0" dirty="0" smtClean="0">
                <a:solidFill>
                  <a:schemeClr val="dk1"/>
                </a:solidFill>
              </a:rPr>
              <a:t>Sistem rekomendasi yang merekomendasikan</a:t>
            </a:r>
            <a:r>
              <a:rPr lang="id" sz="2100" b="0" i="0" u="none" strike="noStrike" cap="none" dirty="0" smtClean="0">
                <a:solidFill>
                  <a:schemeClr val="dk1"/>
                </a:solidFill>
              </a:rPr>
              <a:t> produk yang aman</a:t>
            </a:r>
            <a:r>
              <a:rPr lang="id" sz="2100" b="0" i="0" u="none" strike="noStrike" cap="none" smtClean="0">
                <a:solidFill>
                  <a:schemeClr val="dk1"/>
                </a:solidFill>
              </a:rPr>
              <a:t>, </a:t>
            </a:r>
            <a:r>
              <a:rPr lang="id" sz="2100" b="0" i="0" u="none" strike="noStrike" cap="none" smtClean="0">
                <a:solidFill>
                  <a:schemeClr val="dk1"/>
                </a:solidFill>
              </a:rPr>
              <a:t>sehat </a:t>
            </a:r>
            <a:r>
              <a:rPr lang="id" sz="2100" b="0" i="0" u="none" strike="noStrike" cap="none" dirty="0" smtClean="0">
                <a:solidFill>
                  <a:schemeClr val="dk1"/>
                </a:solidFill>
              </a:rPr>
              <a:t>dan baik bagi pengguna</a:t>
            </a:r>
            <a:endParaRPr lang="id" sz="2100" b="0" i="0" u="none" strike="noStrike" cap="none" baseline="0" dirty="0">
              <a:solidFill>
                <a:schemeClr val="dk1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199" y="1298775"/>
            <a:ext cx="3907350" cy="27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9383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Tujuan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302375"/>
            <a:ext cx="8229600" cy="3623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Merancang  mekanisme dalam  memperoleh dan  mengolah data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Merancang  operasi  penyampaian  rekomendasi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Melakukan evaluasi terhadap keberjalanan sistem rekomendasi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id" sz="3300" b="0" i="0" u="none" strike="noStrike" cap="none" baseline="0">
                <a:solidFill>
                  <a:srgbClr val="FFFFFF"/>
                </a:solidFill>
              </a:rPr>
              <a:t>Batasan Masalah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Mencakup tahap perancanaan, desain sistem, implementasi serta evaluasi</a:t>
            </a:r>
            <a:r>
              <a:rPr lang="id" sz="2100" b="0" i="0" u="none" strike="noStrike" cap="none" baseline="0" dirty="0" smtClean="0">
                <a:solidFill>
                  <a:schemeClr val="dk1"/>
                </a:solidFill>
              </a:rPr>
              <a:t>.</a:t>
            </a:r>
          </a:p>
          <a:p>
            <a:pPr marL="17780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dirty="0" smtClean="0"/>
              <a:t>Implementasi terdiri atas :</a:t>
            </a:r>
          </a:p>
          <a:p>
            <a:pPr marL="515938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id" sz="1800" b="0" i="0" u="none" strike="noStrike" cap="none" baseline="0" dirty="0" smtClean="0">
                <a:solidFill>
                  <a:schemeClr val="dk1"/>
                </a:solidFill>
              </a:rPr>
              <a:t>Perhitungan kesamaan antar resep berdasarkan</a:t>
            </a:r>
            <a:r>
              <a:rPr lang="id" sz="1800" b="0" i="0" u="none" strike="noStrike" cap="none" dirty="0" smtClean="0">
                <a:solidFill>
                  <a:schemeClr val="dk1"/>
                </a:solidFill>
              </a:rPr>
              <a:t> penilaian pengguna</a:t>
            </a:r>
          </a:p>
          <a:p>
            <a:pPr marL="515938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id" sz="1800" baseline="0" dirty="0" smtClean="0"/>
              <a:t>Perhitungan</a:t>
            </a:r>
            <a:r>
              <a:rPr lang="id" sz="1800" dirty="0" smtClean="0"/>
              <a:t> prediksi kesukaan pengguna terhadap suatu resep</a:t>
            </a:r>
          </a:p>
          <a:p>
            <a:pPr marL="515938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id" sz="1800" b="0" i="0" u="none" strike="noStrike" cap="none" baseline="0" dirty="0" smtClean="0">
                <a:solidFill>
                  <a:schemeClr val="dk1"/>
                </a:solidFill>
              </a:rPr>
              <a:t>Memberi</a:t>
            </a:r>
            <a:r>
              <a:rPr lang="id" sz="1800" b="0" i="0" u="none" strike="noStrike" cap="none" dirty="0" smtClean="0">
                <a:solidFill>
                  <a:schemeClr val="dk1"/>
                </a:solidFill>
              </a:rPr>
              <a:t> rekomendasi yang aman dikonsumsi dan disukai pengguna dengan penyakit tertentu</a:t>
            </a:r>
            <a:endParaRPr lang="id" sz="2100" b="0" i="0" u="none" strike="noStrike" cap="none" baseline="0" dirty="0">
              <a:solidFill>
                <a:schemeClr val="dk1"/>
              </a:solidFill>
            </a:endParaRP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Evaluasi </a:t>
            </a:r>
            <a:r>
              <a:rPr lang="id" sz="2100" b="0" i="0" u="none" strike="noStrike" cap="none" baseline="0" dirty="0" smtClean="0">
                <a:solidFill>
                  <a:schemeClr val="dk1"/>
                </a:solidFill>
              </a:rPr>
              <a:t>memastikan </a:t>
            </a: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ketepatan sistem rekomendasi dalam memberikan saran produk yang aman atau baik dikonsumsi.</a:t>
            </a:r>
          </a:p>
          <a:p>
            <a:pPr marL="177800" marR="0" lvl="0" indent="-17145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id" sz="2100" b="0" i="0" u="none" strike="noStrike" cap="none" baseline="0" dirty="0">
                <a:solidFill>
                  <a:schemeClr val="dk1"/>
                </a:solidFill>
              </a:rPr>
              <a:t>Penyakit yang dipertimbangkan dibatasi pada penyakit jantung, diabetes dan hipertensi.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1594</Words>
  <Application>Microsoft Office PowerPoint</Application>
  <PresentationFormat>On-screen Show (16:9)</PresentationFormat>
  <Paragraphs>216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Browallia New</vt:lpstr>
      <vt:lpstr>Calibri</vt:lpstr>
      <vt:lpstr>Cambria Math</vt:lpstr>
      <vt:lpstr>Courier New</vt:lpstr>
      <vt:lpstr>Times New Roman</vt:lpstr>
      <vt:lpstr>biz</vt:lpstr>
      <vt:lpstr>Pembuatan Sistem Rekomendasi E-Commerce Penjualan Produk Makanan dan Minuman Dengan Mempertimbangkan Kondisi Kesehatan dan Larangan Konsumsi Makanan</vt:lpstr>
      <vt:lpstr>PowerPoint Presentation</vt:lpstr>
      <vt:lpstr>Latar Belakang</vt:lpstr>
      <vt:lpstr>Latar Belakang</vt:lpstr>
      <vt:lpstr>Latar Belakang</vt:lpstr>
      <vt:lpstr>Latar Belakang</vt:lpstr>
      <vt:lpstr>Latar Belakang</vt:lpstr>
      <vt:lpstr>Tujuan</vt:lpstr>
      <vt:lpstr>Batasan Masalah</vt:lpstr>
      <vt:lpstr>Algoritma Item-based Collaborative Filtering</vt:lpstr>
      <vt:lpstr>Algoritma Item-based Collaborative Filtering</vt:lpstr>
      <vt:lpstr>PowerPoint Presentation</vt:lpstr>
      <vt:lpstr>Metodologi</vt:lpstr>
      <vt:lpstr>Metodologi</vt:lpstr>
      <vt:lpstr>PowerPoint Presentation</vt:lpstr>
      <vt:lpstr>Deskripsi Sistem E-Commerce</vt:lpstr>
      <vt:lpstr>Analisis Kondisi Konsumen E-Commerce</vt:lpstr>
      <vt:lpstr>Kebutuhan Fungsional</vt:lpstr>
      <vt:lpstr>PowerPoint Presentation</vt:lpstr>
      <vt:lpstr>Rancangan Basis Data - Sebelum</vt:lpstr>
      <vt:lpstr>Rancangan Basis Data - Setelah</vt:lpstr>
      <vt:lpstr>PowerPoint Presentation</vt:lpstr>
      <vt:lpstr>Implementasi Sistem Rekomendasi</vt:lpstr>
      <vt:lpstr>Tahapan Implementasi</vt:lpstr>
      <vt:lpstr>Tahapan Implementasi</vt:lpstr>
      <vt:lpstr>Tahapan Implementasi</vt:lpstr>
      <vt:lpstr>Tahapan Implementasi</vt:lpstr>
      <vt:lpstr>PowerPoint Presentation</vt:lpstr>
      <vt:lpstr>PowerPoint Presentation</vt:lpstr>
      <vt:lpstr>Pengujian</vt:lpstr>
      <vt:lpstr>Pengujian</vt:lpstr>
      <vt:lpstr>Pengujian Fungsional</vt:lpstr>
      <vt:lpstr>Akurasi Prediksi terhadap Penilaian Pengguna</vt:lpstr>
      <vt:lpstr>Akurasi Prediksi terhadap Penilaian Pengguna</vt:lpstr>
      <vt:lpstr>Akurasi Prediksi terhadap Penilaian Pengguna</vt:lpstr>
      <vt:lpstr>Akurasi Prediksi terhadap Penilaian Pengguna</vt:lpstr>
      <vt:lpstr>Kesesuaian Rekomendasi Terhadap Selera Pengguna</vt:lpstr>
      <vt:lpstr>Kesesuaian Rekomendasi Terhadap Selera Pengguna</vt:lpstr>
      <vt:lpstr>PowerPoint Presentation</vt:lpstr>
      <vt:lpstr>Kesimpulan</vt:lpstr>
      <vt:lpstr>Saran</vt:lpstr>
      <vt:lpstr>Daftar Pustaka</vt:lpstr>
      <vt:lpstr>Daftar Pustaka</vt:lpstr>
      <vt:lpstr>Terima Kasih</vt:lpstr>
      <vt:lpstr>Algoritma Sistem Rekomendasi</vt:lpstr>
      <vt:lpstr>User-based CF</vt:lpstr>
      <vt:lpstr>Survei</vt:lpstr>
      <vt:lpstr>Survei</vt:lpstr>
      <vt:lpstr>Survei</vt:lpstr>
      <vt:lpstr>Survei</vt:lpstr>
      <vt:lpstr>Proses Bisnis</vt:lpstr>
      <vt:lpstr>Mean Absolute Error</vt:lpstr>
      <vt:lpstr>Non Functional Requirement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Rekomendasi E-Commerce Penjualan Produk Makanan dan Minuman Dengan Mempertimbangkan Kondisi Kesehatan dan Larangan Konsumsi Makanan</dc:title>
  <dc:creator>nicolas</dc:creator>
  <cp:lastModifiedBy>Windows User</cp:lastModifiedBy>
  <cp:revision>24</cp:revision>
  <dcterms:modified xsi:type="dcterms:W3CDTF">2015-08-13T13:26:26Z</dcterms:modified>
</cp:coreProperties>
</file>