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56"/>
  </p:notesMasterIdLst>
  <p:sldIdLst>
    <p:sldId id="256" r:id="rId2"/>
    <p:sldId id="257" r:id="rId3"/>
    <p:sldId id="258" r:id="rId4"/>
    <p:sldId id="259" r:id="rId5"/>
    <p:sldId id="260" r:id="rId6"/>
    <p:sldId id="261" r:id="rId7"/>
    <p:sldId id="295" r:id="rId8"/>
    <p:sldId id="262" r:id="rId9"/>
    <p:sldId id="263" r:id="rId10"/>
    <p:sldId id="267" r:id="rId11"/>
    <p:sldId id="268" r:id="rId12"/>
    <p:sldId id="271" r:id="rId13"/>
    <p:sldId id="272" r:id="rId14"/>
    <p:sldId id="273" r:id="rId15"/>
    <p:sldId id="274" r:id="rId16"/>
    <p:sldId id="275" r:id="rId17"/>
    <p:sldId id="276" r:id="rId18"/>
    <p:sldId id="278" r:id="rId19"/>
    <p:sldId id="335" r:id="rId20"/>
    <p:sldId id="317" r:id="rId21"/>
    <p:sldId id="318" r:id="rId22"/>
    <p:sldId id="336" r:id="rId23"/>
    <p:sldId id="319" r:id="rId24"/>
    <p:sldId id="320" r:id="rId25"/>
    <p:sldId id="321" r:id="rId26"/>
    <p:sldId id="322" r:id="rId27"/>
    <p:sldId id="323" r:id="rId28"/>
    <p:sldId id="324" r:id="rId29"/>
    <p:sldId id="337" r:id="rId30"/>
    <p:sldId id="325" r:id="rId31"/>
    <p:sldId id="326" r:id="rId32"/>
    <p:sldId id="327" r:id="rId33"/>
    <p:sldId id="328" r:id="rId34"/>
    <p:sldId id="329" r:id="rId35"/>
    <p:sldId id="330" r:id="rId36"/>
    <p:sldId id="331" r:id="rId37"/>
    <p:sldId id="332" r:id="rId38"/>
    <p:sldId id="338" r:id="rId39"/>
    <p:sldId id="333" r:id="rId40"/>
    <p:sldId id="334" r:id="rId41"/>
    <p:sldId id="280" r:id="rId42"/>
    <p:sldId id="281" r:id="rId43"/>
    <p:sldId id="282" r:id="rId44"/>
    <p:sldId id="283" r:id="rId45"/>
    <p:sldId id="284" r:id="rId46"/>
    <p:sldId id="285" r:id="rId47"/>
    <p:sldId id="286" r:id="rId48"/>
    <p:sldId id="287" r:id="rId49"/>
    <p:sldId id="288" r:id="rId50"/>
    <p:sldId id="289" r:id="rId51"/>
    <p:sldId id="291" r:id="rId52"/>
    <p:sldId id="292" r:id="rId53"/>
    <p:sldId id="293" r:id="rId54"/>
    <p:sldId id="294" r:id="rId5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284296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9378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3827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56059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1875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3484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8704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25382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5240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2726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467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434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2875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90647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8164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6659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5085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37155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99835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5070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72186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204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 name="Shape 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18499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307736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02009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66570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95558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25794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79628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86200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43890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3065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5801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46762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832219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9" name="Shape 21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79601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83668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0" name="Shape 2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40349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6" name="Shape 2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28801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2" name="Shape 2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67831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8" name="Shape 2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83060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4" name="Shape 2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821381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0" name="Shape 26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50913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6" name="Shape 26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2155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77987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59286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2139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124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216062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1263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2068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9358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383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3812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id"/>
              <a:t>‹#›</a:t>
            </a:fld>
            <a:endParaRPr lang="id"/>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id"/>
              <a:t>‹#›</a:t>
            </a:fld>
            <a:endParaRPr lang="id"/>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143000" y="1602789"/>
            <a:ext cx="6858000" cy="16941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id" sz="2400" b="0" i="0" u="none" strike="noStrike" cap="none" baseline="0" dirty="0" smtClean="0">
                <a:solidFill>
                  <a:srgbClr val="FFFFFF"/>
                </a:solidFill>
              </a:rPr>
              <a:t>Pembuatan </a:t>
            </a:r>
            <a:r>
              <a:rPr lang="id" sz="2400" b="0" i="0" u="none" strike="noStrike" cap="none" baseline="0" dirty="0">
                <a:solidFill>
                  <a:srgbClr val="FFFFFF"/>
                </a:solidFill>
              </a:rPr>
              <a:t>Sistem Rekomendasi E-Commerce Penjualan Produk Makanan dan Minuman Dengan Mempertimbangkan Kondisi Kesehatan dan Larangan Konsumsi Makanan</a:t>
            </a:r>
          </a:p>
        </p:txBody>
      </p:sp>
      <p:sp>
        <p:nvSpPr>
          <p:cNvPr id="47" name="Shape 47"/>
          <p:cNvSpPr txBox="1">
            <a:spLocks noGrp="1"/>
          </p:cNvSpPr>
          <p:nvPr>
            <p:ph type="subTitle" idx="1"/>
          </p:nvPr>
        </p:nvSpPr>
        <p:spPr>
          <a:xfrm>
            <a:off x="1021125" y="3554728"/>
            <a:ext cx="6858000" cy="707399"/>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buClr>
                <a:schemeClr val="dk1"/>
              </a:buClr>
              <a:buSzPct val="25000"/>
              <a:buFont typeface="Arial"/>
              <a:buNone/>
            </a:pPr>
            <a:r>
              <a:rPr lang="id" sz="1800" b="0" i="0" u="none" strike="noStrike" cap="none" baseline="0" dirty="0">
                <a:solidFill>
                  <a:schemeClr val="dk1"/>
                </a:solidFill>
              </a:rPr>
              <a:t>Nicolas Novian Ruslim</a:t>
            </a:r>
          </a:p>
          <a:p>
            <a:pPr marL="0" marR="0" lvl="0" indent="0" algn="ctr" rtl="0">
              <a:lnSpc>
                <a:spcPct val="90000"/>
              </a:lnSpc>
              <a:spcBef>
                <a:spcPts val="800"/>
              </a:spcBef>
              <a:buClr>
                <a:schemeClr val="dk1"/>
              </a:buClr>
              <a:buSzPct val="25000"/>
              <a:buFont typeface="Arial"/>
              <a:buNone/>
            </a:pPr>
            <a:r>
              <a:rPr lang="id" sz="1800" b="0" i="0" u="none" strike="noStrike" cap="none" baseline="0" dirty="0">
                <a:solidFill>
                  <a:schemeClr val="dk1"/>
                </a:solidFill>
              </a:rPr>
              <a:t>18211031</a:t>
            </a:r>
          </a:p>
        </p:txBody>
      </p:sp>
      <p:sp>
        <p:nvSpPr>
          <p:cNvPr id="48" name="Shape 48"/>
          <p:cNvSpPr txBox="1"/>
          <p:nvPr/>
        </p:nvSpPr>
        <p:spPr>
          <a:xfrm>
            <a:off x="1291499" y="365550"/>
            <a:ext cx="6147299" cy="577199"/>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id" sz="3300" b="0" i="0" u="none" strike="noStrike" cap="none" baseline="0" dirty="0" smtClean="0">
                <a:solidFill>
                  <a:srgbClr val="FFFFFF"/>
                </a:solidFill>
              </a:rPr>
              <a:t>SIDANG </a:t>
            </a:r>
            <a:r>
              <a:rPr lang="id" sz="3300" b="0" i="0" u="none" strike="noStrike" cap="none" baseline="0" dirty="0">
                <a:solidFill>
                  <a:srgbClr val="FFFFFF"/>
                </a:solidFill>
              </a:rPr>
              <a:t>TUGAS </a:t>
            </a:r>
            <a:r>
              <a:rPr lang="id" sz="3300" b="0" i="0" u="none" strike="noStrike" cap="none" baseline="0" dirty="0" smtClean="0">
                <a:solidFill>
                  <a:srgbClr val="FFFFFF"/>
                </a:solidFill>
              </a:rPr>
              <a:t>AKHIR</a:t>
            </a:r>
            <a:endParaRPr lang="id" sz="3300" b="0" i="0" u="none" strike="noStrike" cap="none" baseline="0" dirty="0">
              <a:solidFill>
                <a:srgbClr val="FFFFFF"/>
              </a:solidFill>
            </a:endParaRPr>
          </a:p>
        </p:txBody>
      </p:sp>
      <p:sp>
        <p:nvSpPr>
          <p:cNvPr id="49" name="Shape 49"/>
          <p:cNvSpPr txBox="1"/>
          <p:nvPr/>
        </p:nvSpPr>
        <p:spPr>
          <a:xfrm>
            <a:off x="403084" y="4178681"/>
            <a:ext cx="3253499" cy="4847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600" b="0" i="0" u="none" strike="noStrike" cap="none" baseline="0" dirty="0">
                <a:solidFill>
                  <a:schemeClr val="dk1"/>
                </a:solidFill>
              </a:rPr>
              <a:t>Pembimbing :</a:t>
            </a:r>
          </a:p>
          <a:p>
            <a:pPr marL="0" marR="0" lvl="0" indent="0" algn="l" rtl="0">
              <a:spcBef>
                <a:spcPts val="0"/>
              </a:spcBef>
              <a:buSzPct val="25000"/>
              <a:buNone/>
            </a:pPr>
            <a:r>
              <a:rPr lang="id" sz="1600" b="0" i="0" u="none" strike="noStrike" cap="none" baseline="0" dirty="0">
                <a:solidFill>
                  <a:schemeClr val="dk1"/>
                </a:solidFill>
              </a:rPr>
              <a:t>Dr. Ir. Arry Akhmad Arman, M.T.</a:t>
            </a:r>
          </a:p>
        </p:txBody>
      </p:sp>
      <p:sp>
        <p:nvSpPr>
          <p:cNvPr id="7" name="TextBox 6"/>
          <p:cNvSpPr txBox="1"/>
          <p:nvPr/>
        </p:nvSpPr>
        <p:spPr>
          <a:xfrm>
            <a:off x="5839890" y="3820917"/>
            <a:ext cx="3304110" cy="1200329"/>
          </a:xfrm>
          <a:prstGeom prst="rect">
            <a:avLst/>
          </a:prstGeom>
          <a:noFill/>
        </p:spPr>
        <p:txBody>
          <a:bodyPr wrap="none" rtlCol="0">
            <a:spAutoFit/>
          </a:bodyPr>
          <a:lstStyle/>
          <a:p>
            <a:r>
              <a:rPr lang="id-ID" sz="2400" dirty="0" smtClean="0">
                <a:latin typeface="Browallia New" panose="020B0604020202020204" pitchFamily="34" charset="-34"/>
                <a:cs typeface="Browallia New" panose="020B0604020202020204" pitchFamily="34" charset="-34"/>
              </a:rPr>
              <a:t>Penguji :</a:t>
            </a:r>
          </a:p>
          <a:p>
            <a:r>
              <a:rPr lang="en-US" sz="2400" dirty="0" smtClean="0">
                <a:latin typeface="Browallia New" panose="020B0604020202020204" pitchFamily="34" charset="-34"/>
                <a:cs typeface="Browallia New" panose="020B0604020202020204" pitchFamily="34" charset="-34"/>
              </a:rPr>
              <a:t>Dr. Ir. </a:t>
            </a:r>
            <a:r>
              <a:rPr lang="en-US" sz="2400" dirty="0" err="1" smtClean="0">
                <a:latin typeface="Browallia New" panose="020B0604020202020204" pitchFamily="34" charset="-34"/>
                <a:cs typeface="Browallia New" panose="020B0604020202020204" pitchFamily="34" charset="-34"/>
              </a:rPr>
              <a:t>Albarda</a:t>
            </a:r>
            <a:r>
              <a:rPr lang="en-US" sz="2400" dirty="0" smtClean="0">
                <a:latin typeface="Browallia New" panose="020B0604020202020204" pitchFamily="34" charset="-34"/>
                <a:cs typeface="Browallia New" panose="020B0604020202020204" pitchFamily="34" charset="-34"/>
              </a:rPr>
              <a:t>, M.T.</a:t>
            </a:r>
          </a:p>
          <a:p>
            <a:r>
              <a:rPr lang="en-US" sz="2400" dirty="0" smtClean="0">
                <a:latin typeface="Browallia New" panose="020B0604020202020204" pitchFamily="34" charset="-34"/>
                <a:cs typeface="Browallia New" panose="020B0604020202020204" pitchFamily="34" charset="-34"/>
              </a:rPr>
              <a:t>Dr. Ir. </a:t>
            </a:r>
            <a:r>
              <a:rPr lang="en-US" sz="2400" dirty="0" err="1" smtClean="0">
                <a:latin typeface="Browallia New" panose="020B0604020202020204" pitchFamily="34" charset="-34"/>
                <a:cs typeface="Browallia New" panose="020B0604020202020204" pitchFamily="34" charset="-34"/>
              </a:rPr>
              <a:t>Budiman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Dabarsyah</a:t>
            </a:r>
            <a:r>
              <a:rPr lang="en-US" sz="2400" dirty="0" smtClean="0">
                <a:latin typeface="Browallia New" panose="020B0604020202020204" pitchFamily="34" charset="-34"/>
                <a:cs typeface="Browallia New" panose="020B0604020202020204" pitchFamily="34" charset="-34"/>
              </a:rPr>
              <a:t>, MSEE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5"/>
            <a:ext cx="85341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Item-based Collaborative Filtering</a:t>
            </a:r>
          </a:p>
        </p:txBody>
      </p:sp>
      <p:sp>
        <p:nvSpPr>
          <p:cNvPr id="128" name="Shape 128"/>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buClr>
                <a:schemeClr val="dk1"/>
              </a:buClr>
              <a:buSzPct val="100000"/>
              <a:buFont typeface="Arial"/>
              <a:buChar char="•"/>
            </a:pPr>
            <a:r>
              <a:rPr lang="id" sz="2100" b="0" i="0" u="none" strike="noStrike" cap="none" baseline="0">
                <a:solidFill>
                  <a:schemeClr val="dk1"/>
                </a:solidFill>
              </a:rPr>
              <a:t>Digunakan oleh Amazon</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a:solidFill>
                  <a:schemeClr val="dk1"/>
                </a:solidFill>
              </a:rPr>
              <a:t>Membandingkan pembelian dan rating yang dilakukan pengguna dengan item yang serupa, kemudian dijadikan daftar rekomendasi</a:t>
            </a:r>
            <a:r>
              <a:rPr lang="id" sz="1100" b="0" i="0" u="none" strike="noStrike" cap="none" baseline="0">
                <a:solidFill>
                  <a:schemeClr val="dk1"/>
                </a:solidFill>
              </a:rPr>
              <a:t>[7]</a:t>
            </a:r>
            <a:r>
              <a:rPr lang="id" sz="2100" b="0" i="0" u="none" strike="noStrike" cap="none" baseline="0">
                <a:solidFill>
                  <a:schemeClr val="dk1"/>
                </a:solidFill>
              </a:rPr>
              <a:t>.</a:t>
            </a:r>
          </a:p>
        </p:txBody>
      </p:sp>
      <p:sp>
        <p:nvSpPr>
          <p:cNvPr id="129" name="Shape 129"/>
          <p:cNvSpPr txBox="1"/>
          <p:nvPr/>
        </p:nvSpPr>
        <p:spPr>
          <a:xfrm>
            <a:off x="628650" y="4632725"/>
            <a:ext cx="78900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[7] Linden, G., Smith, B., &amp; York, J. 2003. “</a:t>
            </a:r>
            <a:r>
              <a:rPr lang="id" sz="1100" b="0" i="1" u="none" strike="noStrike" cap="none" baseline="0">
                <a:solidFill>
                  <a:schemeClr val="dk1"/>
                </a:solidFill>
                <a:latin typeface="Calibri"/>
                <a:ea typeface="Calibri"/>
                <a:cs typeface="Calibri"/>
                <a:sym typeface="Calibri"/>
              </a:rPr>
              <a:t>Amazon.com Recommendations – Item-to-Item Collaborative Filtering</a:t>
            </a:r>
            <a:r>
              <a:rPr lang="id" sz="1100" b="0" i="0" u="none" strike="noStrike" cap="none" baseline="0">
                <a:solidFill>
                  <a:schemeClr val="dk1"/>
                </a:solidFill>
                <a:latin typeface="Calibri"/>
                <a:ea typeface="Calibri"/>
                <a:cs typeface="Calibri"/>
                <a:sym typeface="Calibri"/>
              </a:rPr>
              <a:t>,”</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05975"/>
            <a:ext cx="8561099"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Item-based Collaborative Filtering</a:t>
            </a:r>
          </a:p>
        </p:txBody>
      </p:sp>
      <p:sp>
        <p:nvSpPr>
          <p:cNvPr id="136" name="Shape 136"/>
          <p:cNvSpPr txBox="1"/>
          <p:nvPr/>
        </p:nvSpPr>
        <p:spPr>
          <a:xfrm>
            <a:off x="457200" y="4829220"/>
            <a:ext cx="77820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[7] Linden, G., Smith, B., &amp; York, J. 2003. “</a:t>
            </a:r>
            <a:r>
              <a:rPr lang="id" sz="1100" b="0" i="1" u="none" strike="noStrike" cap="none" baseline="0">
                <a:solidFill>
                  <a:schemeClr val="dk1"/>
                </a:solidFill>
                <a:latin typeface="Calibri"/>
                <a:ea typeface="Calibri"/>
                <a:cs typeface="Calibri"/>
                <a:sym typeface="Calibri"/>
              </a:rPr>
              <a:t>Amazon.com Recommendations – Item-to-Item Collaborative Filtering</a:t>
            </a:r>
            <a:r>
              <a:rPr lang="id" sz="1100" b="0" i="0" u="none" strike="noStrike" cap="none" baseline="0">
                <a:solidFill>
                  <a:schemeClr val="dk1"/>
                </a:solidFill>
                <a:latin typeface="Calibri"/>
                <a:ea typeface="Calibri"/>
                <a:cs typeface="Calibri"/>
                <a:sym typeface="Calibri"/>
              </a:rPr>
              <a:t>,”</a:t>
            </a:r>
          </a:p>
        </p:txBody>
      </p:sp>
      <p:sp>
        <p:nvSpPr>
          <p:cNvPr id="6" name="TextBox 5"/>
          <p:cNvSpPr txBox="1"/>
          <p:nvPr/>
        </p:nvSpPr>
        <p:spPr>
          <a:xfrm>
            <a:off x="603156" y="1063375"/>
            <a:ext cx="6899646" cy="3416320"/>
          </a:xfrm>
          <a:prstGeom prst="rect">
            <a:avLst/>
          </a:prstGeom>
          <a:noFill/>
        </p:spPr>
        <p:txBody>
          <a:bodyPr wrap="none" rtlCol="0">
            <a:spAutoFit/>
          </a:bodyPr>
          <a:lstStyle/>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Menghitung</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kesamaan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antara</a:t>
            </a:r>
            <a:r>
              <a:rPr lang="en-US" sz="2400" dirty="0" smtClean="0">
                <a:latin typeface="Browallia New" panose="020B0604020202020204" pitchFamily="34" charset="-34"/>
                <a:cs typeface="Browallia New" panose="020B0604020202020204" pitchFamily="34" charset="-34"/>
              </a:rPr>
              <a:t> 2 item yang </a:t>
            </a:r>
            <a:r>
              <a:rPr lang="en-US" sz="2400" dirty="0" err="1" smtClean="0">
                <a:latin typeface="Browallia New" panose="020B0604020202020204" pitchFamily="34" charset="-34"/>
                <a:cs typeface="Browallia New" panose="020B0604020202020204" pitchFamily="34" charset="-34"/>
              </a:rPr>
              <a:t>dinilai</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oleh</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pengguna</a:t>
            </a: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Menghitung</a:t>
            </a:r>
            <a:r>
              <a:rPr lang="en-US" sz="2400" dirty="0" smtClean="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prediksi</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terhadap</a:t>
            </a:r>
            <a:r>
              <a:rPr lang="en-US" sz="2400" dirty="0">
                <a:latin typeface="Browallia New" panose="020B0604020202020204" pitchFamily="34" charset="-34"/>
                <a:cs typeface="Browallia New" panose="020B0604020202020204" pitchFamily="34" charset="-34"/>
              </a:rPr>
              <a:t> item yang </a:t>
            </a:r>
            <a:r>
              <a:rPr lang="en-US" sz="2400" dirty="0" err="1">
                <a:latin typeface="Browallia New" panose="020B0604020202020204" pitchFamily="34" charset="-34"/>
                <a:cs typeface="Browallia New" panose="020B0604020202020204" pitchFamily="34" charset="-34"/>
              </a:rPr>
              <a:t>belum</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dinilai</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oleh</a:t>
            </a:r>
            <a:r>
              <a:rPr lang="en-US" sz="2400" dirty="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pengguna</a:t>
            </a: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Penentuan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rekomendasi</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biasanya</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dengan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mengurutkan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hasil</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prediksi</a:t>
            </a:r>
            <a:endParaRPr lang="en-US" sz="2400" dirty="0">
              <a:latin typeface="Browallia New" panose="020B0604020202020204" pitchFamily="34" charset="-34"/>
              <a:cs typeface="Browallia New" panose="020B0604020202020204" pitchFamily="34" charset="-34"/>
            </a:endParaRPr>
          </a:p>
        </p:txBody>
      </p:sp>
      <p:sp>
        <p:nvSpPr>
          <p:cNvPr id="7" name="Content Placeholder 2"/>
          <p:cNvSpPr txBox="1">
            <a:spLocks/>
          </p:cNvSpPr>
          <p:nvPr/>
        </p:nvSpPr>
        <p:spPr>
          <a:xfrm>
            <a:off x="922986" y="1371238"/>
            <a:ext cx="6579816" cy="2389392"/>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id-ID" sz="2400" dirty="0" smtClean="0">
                <a:latin typeface="Browallia New" panose="020B0604020202020204" pitchFamily="34" charset="-34"/>
                <a:cs typeface="Browallia New" panose="020B0604020202020204" pitchFamily="34" charset="-34"/>
              </a:rPr>
              <a:t>   For each item in product catalog, I1</a:t>
            </a:r>
          </a:p>
          <a:p>
            <a:r>
              <a:rPr lang="id-ID" sz="2400" dirty="0" smtClean="0">
                <a:latin typeface="Browallia New" panose="020B0604020202020204" pitchFamily="34" charset="-34"/>
                <a:cs typeface="Browallia New" panose="020B0604020202020204" pitchFamily="34" charset="-34"/>
              </a:rPr>
              <a:t>	For each customer C who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I1</a:t>
            </a:r>
          </a:p>
          <a:p>
            <a:r>
              <a:rPr lang="id-ID" sz="2400" dirty="0" smtClean="0">
                <a:latin typeface="Browallia New" panose="020B0604020202020204" pitchFamily="34" charset="-34"/>
                <a:cs typeface="Browallia New" panose="020B0604020202020204" pitchFamily="34" charset="-34"/>
              </a:rPr>
              <a:t>		For each item I2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by customer C</a:t>
            </a:r>
          </a:p>
          <a:p>
            <a:r>
              <a:rPr lang="id-ID" sz="2400" dirty="0" smtClean="0">
                <a:latin typeface="Browallia New" panose="020B0604020202020204" pitchFamily="34" charset="-34"/>
                <a:cs typeface="Browallia New" panose="020B0604020202020204" pitchFamily="34" charset="-34"/>
              </a:rPr>
              <a:t>			Record that a customer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I1 and I2</a:t>
            </a:r>
          </a:p>
          <a:p>
            <a:r>
              <a:rPr lang="id-ID" sz="2400" dirty="0" smtClean="0">
                <a:latin typeface="Browallia New" panose="020B0604020202020204" pitchFamily="34" charset="-34"/>
                <a:cs typeface="Browallia New" panose="020B0604020202020204" pitchFamily="34" charset="-34"/>
              </a:rPr>
              <a:t>	For each item I2</a:t>
            </a:r>
          </a:p>
          <a:p>
            <a:r>
              <a:rPr lang="id-ID" sz="2400" dirty="0" smtClean="0">
                <a:latin typeface="Browallia New" panose="020B0604020202020204" pitchFamily="34" charset="-34"/>
                <a:cs typeface="Browallia New" panose="020B0604020202020204" pitchFamily="34" charset="-34"/>
              </a:rPr>
              <a:t>		Compute the similarity between I1 and I2</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2377225" y="1875175"/>
            <a:ext cx="4091699" cy="809400"/>
          </a:xfrm>
          <a:prstGeom prst="rect">
            <a:avLst/>
          </a:prstGeom>
          <a:noFill/>
          <a:ln>
            <a:noFill/>
          </a:ln>
        </p:spPr>
        <p:txBody>
          <a:bodyPr lIns="91425" tIns="91425" rIns="91425" bIns="91425" anchor="t" anchorCtr="0">
            <a:noAutofit/>
          </a:bodyPr>
          <a:lstStyle/>
          <a:p>
            <a:pPr lvl="0" rtl="0">
              <a:spcBef>
                <a:spcPts val="0"/>
              </a:spcBef>
              <a:buNone/>
            </a:pPr>
            <a:r>
              <a:rPr lang="id" sz="6000">
                <a:solidFill>
                  <a:srgbClr val="FFFFFF"/>
                </a:solidFill>
              </a:rPr>
              <a:t>Metodologi</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Metodologi</a:t>
            </a:r>
          </a:p>
        </p:txBody>
      </p:sp>
      <p:sp>
        <p:nvSpPr>
          <p:cNvPr id="162" name="Shape 162"/>
          <p:cNvSpPr txBox="1">
            <a:spLocks noGrp="1"/>
          </p:cNvSpPr>
          <p:nvPr>
            <p:ph type="body" idx="1"/>
          </p:nvPr>
        </p:nvSpPr>
        <p:spPr>
          <a:xfrm>
            <a:off x="457200" y="1200150"/>
            <a:ext cx="8229600" cy="1016099"/>
          </a:xfrm>
          <a:prstGeom prst="rect">
            <a:avLst/>
          </a:prstGeom>
          <a:noFill/>
          <a:ln>
            <a:noFill/>
          </a:ln>
        </p:spPr>
        <p:txBody>
          <a:bodyPr lIns="68575" tIns="34275" rIns="68575" bIns="34275" anchor="t" anchorCtr="0">
            <a:noAutofit/>
          </a:bodyPr>
          <a:lstStyle/>
          <a:p>
            <a:pPr marL="177800" marR="0" lvl="0" indent="-152400" algn="l" rtl="0">
              <a:lnSpc>
                <a:spcPct val="80000"/>
              </a:lnSpc>
              <a:spcBef>
                <a:spcPts val="0"/>
              </a:spcBef>
              <a:buClr>
                <a:schemeClr val="dk1"/>
              </a:buClr>
              <a:buSzPct val="100000"/>
              <a:buFont typeface="Arial"/>
              <a:buChar char="•"/>
            </a:pPr>
            <a:r>
              <a:rPr lang="id" sz="1800" b="0" i="0" u="none" strike="noStrike" cap="none" baseline="0" dirty="0">
                <a:solidFill>
                  <a:schemeClr val="dk1"/>
                </a:solidFill>
              </a:rPr>
              <a:t>Studi </a:t>
            </a:r>
            <a:r>
              <a:rPr lang="id" sz="1800" b="0" i="0" u="none" strike="noStrike" cap="none" baseline="0" dirty="0" smtClean="0">
                <a:solidFill>
                  <a:schemeClr val="dk1"/>
                </a:solidFill>
              </a:rPr>
              <a:t>literatur</a:t>
            </a:r>
          </a:p>
          <a:p>
            <a:pPr marL="566738" marR="0" lvl="0" indent="-285750" algn="l" rtl="0">
              <a:lnSpc>
                <a:spcPct val="80000"/>
              </a:lnSpc>
              <a:spcBef>
                <a:spcPts val="0"/>
              </a:spcBef>
              <a:buClr>
                <a:schemeClr val="dk1"/>
              </a:buClr>
              <a:buSzPct val="100000"/>
              <a:buFont typeface="Courier New" panose="02070309020205020404" pitchFamily="49" charset="0"/>
              <a:buChar char="o"/>
            </a:pPr>
            <a:r>
              <a:rPr lang="id" sz="1800" dirty="0" smtClean="0"/>
              <a:t>A</a:t>
            </a:r>
            <a:r>
              <a:rPr lang="id" sz="1800" b="0" i="0" u="none" strike="noStrike" cap="none" baseline="0" dirty="0" smtClean="0">
                <a:solidFill>
                  <a:schemeClr val="dk1"/>
                </a:solidFill>
              </a:rPr>
              <a:t>lgoritma</a:t>
            </a:r>
            <a:endParaRPr lang="id" sz="1800" dirty="0"/>
          </a:p>
          <a:p>
            <a:pPr marL="566738" marR="0" lvl="0" indent="-285750" algn="l" rtl="0">
              <a:lnSpc>
                <a:spcPct val="80000"/>
              </a:lnSpc>
              <a:spcBef>
                <a:spcPts val="0"/>
              </a:spcBef>
              <a:buClr>
                <a:schemeClr val="dk1"/>
              </a:buClr>
              <a:buSzPct val="100000"/>
              <a:buFont typeface="Courier New" panose="02070309020205020404" pitchFamily="49" charset="0"/>
              <a:buChar char="o"/>
            </a:pPr>
            <a:r>
              <a:rPr lang="id" sz="1800" dirty="0" smtClean="0"/>
              <a:t>I</a:t>
            </a:r>
            <a:r>
              <a:rPr lang="id" sz="1800" b="0" i="0" u="none" strike="noStrike" cap="none" baseline="0" dirty="0" smtClean="0">
                <a:solidFill>
                  <a:schemeClr val="dk1"/>
                </a:solidFill>
              </a:rPr>
              <a:t>nformasi </a:t>
            </a:r>
            <a:r>
              <a:rPr lang="id" sz="1800" b="0" i="0" u="none" strike="noStrike" cap="none" baseline="0" dirty="0">
                <a:solidFill>
                  <a:schemeClr val="dk1"/>
                </a:solidFill>
              </a:rPr>
              <a:t>kesehatan terkait penyakit tertentu.</a:t>
            </a:r>
          </a:p>
        </p:txBody>
      </p:sp>
      <p:sp>
        <p:nvSpPr>
          <p:cNvPr id="163" name="Shape 163"/>
          <p:cNvSpPr txBox="1"/>
          <p:nvPr/>
        </p:nvSpPr>
        <p:spPr>
          <a:xfrm>
            <a:off x="397500" y="2167050"/>
            <a:ext cx="6938399" cy="809400"/>
          </a:xfrm>
          <a:prstGeom prst="rect">
            <a:avLst/>
          </a:prstGeom>
          <a:noFill/>
          <a:ln>
            <a:noFill/>
          </a:ln>
        </p:spPr>
        <p:txBody>
          <a:bodyPr lIns="91425" tIns="91425" rIns="91425" bIns="91425" anchor="t" anchorCtr="0">
            <a:noAutofit/>
          </a:bodyPr>
          <a:lstStyle/>
          <a:p>
            <a:pPr marL="177800" lvl="0" indent="-152400" rtl="0">
              <a:lnSpc>
                <a:spcPct val="80000"/>
              </a:lnSpc>
              <a:spcBef>
                <a:spcPts val="800"/>
              </a:spcBef>
              <a:buClr>
                <a:schemeClr val="dk1"/>
              </a:buClr>
              <a:buSzPct val="100000"/>
              <a:buFont typeface="Arial"/>
              <a:buChar char="•"/>
            </a:pPr>
            <a:r>
              <a:rPr lang="id" sz="1800" dirty="0">
                <a:solidFill>
                  <a:schemeClr val="dk1"/>
                </a:solidFill>
              </a:rPr>
              <a:t>Survei</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Pola konsumsi masyarakat</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Keakuratan dari rekomendasi yang diberikan</a:t>
            </a:r>
          </a:p>
        </p:txBody>
      </p:sp>
      <p:sp>
        <p:nvSpPr>
          <p:cNvPr id="164" name="Shape 164"/>
          <p:cNvSpPr txBox="1"/>
          <p:nvPr/>
        </p:nvSpPr>
        <p:spPr>
          <a:xfrm>
            <a:off x="400900" y="3389000"/>
            <a:ext cx="6938399" cy="809400"/>
          </a:xfrm>
          <a:prstGeom prst="rect">
            <a:avLst/>
          </a:prstGeom>
          <a:noFill/>
          <a:ln>
            <a:noFill/>
          </a:ln>
        </p:spPr>
        <p:txBody>
          <a:bodyPr lIns="91425" tIns="91425" rIns="91425" bIns="91425" anchor="t" anchorCtr="0">
            <a:noAutofit/>
          </a:bodyPr>
          <a:lstStyle/>
          <a:p>
            <a:pPr marL="177800" lvl="0" indent="-152400" rtl="0">
              <a:lnSpc>
                <a:spcPct val="80000"/>
              </a:lnSpc>
              <a:spcBef>
                <a:spcPts val="800"/>
              </a:spcBef>
              <a:buClr>
                <a:schemeClr val="dk1"/>
              </a:buClr>
              <a:buSzPct val="100000"/>
              <a:buFont typeface="Arial"/>
              <a:buChar char="•"/>
            </a:pPr>
            <a:r>
              <a:rPr lang="id" sz="1800" dirty="0">
                <a:solidFill>
                  <a:schemeClr val="dk1"/>
                </a:solidFill>
              </a:rPr>
              <a:t>Analisis</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Data dibutuhkan</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Potensi sistem rekomendasi</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Metode evaluasi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Metodologi</a:t>
            </a:r>
          </a:p>
        </p:txBody>
      </p:sp>
      <p:sp>
        <p:nvSpPr>
          <p:cNvPr id="170" name="Shape 170"/>
          <p:cNvSpPr txBox="1">
            <a:spLocks noGrp="1"/>
          </p:cNvSpPr>
          <p:nvPr>
            <p:ph type="body" idx="1"/>
          </p:nvPr>
        </p:nvSpPr>
        <p:spPr>
          <a:xfrm>
            <a:off x="457200" y="1200150"/>
            <a:ext cx="8229600" cy="594600"/>
          </a:xfrm>
          <a:prstGeom prst="rect">
            <a:avLst/>
          </a:prstGeom>
          <a:noFill/>
          <a:ln>
            <a:noFill/>
          </a:ln>
        </p:spPr>
        <p:txBody>
          <a:bodyPr lIns="68575" tIns="34275" rIns="68575" bIns="34275" anchor="t" anchorCtr="0">
            <a:noAutofit/>
          </a:bodyPr>
          <a:lstStyle/>
          <a:p>
            <a:pPr marL="177800" marR="0" lvl="0" indent="-152400" algn="l" rtl="0">
              <a:lnSpc>
                <a:spcPct val="80000"/>
              </a:lnSpc>
              <a:spcBef>
                <a:spcPts val="800"/>
              </a:spcBef>
              <a:buClr>
                <a:schemeClr val="dk1"/>
              </a:buClr>
              <a:buSzPct val="100000"/>
              <a:buFont typeface="Arial"/>
              <a:buChar char="•"/>
            </a:pPr>
            <a:r>
              <a:rPr lang="id" sz="1800" b="0" i="0" u="none" strike="noStrike" cap="none" baseline="0">
                <a:solidFill>
                  <a:schemeClr val="dk1"/>
                </a:solidFill>
              </a:rPr>
              <a:t>Perancangan sistem</a:t>
            </a:r>
          </a:p>
        </p:txBody>
      </p:sp>
      <p:sp>
        <p:nvSpPr>
          <p:cNvPr id="171" name="Shape 171"/>
          <p:cNvSpPr txBox="1"/>
          <p:nvPr/>
        </p:nvSpPr>
        <p:spPr>
          <a:xfrm>
            <a:off x="505925" y="1794750"/>
            <a:ext cx="6938399" cy="2957554"/>
          </a:xfrm>
          <a:prstGeom prst="rect">
            <a:avLst/>
          </a:prstGeom>
          <a:noFill/>
          <a:ln>
            <a:noFill/>
          </a:ln>
        </p:spPr>
        <p:txBody>
          <a:bodyPr lIns="91425" tIns="91425" rIns="91425" bIns="91425" anchor="t" anchorCtr="0">
            <a:noAutofit/>
          </a:bodyPr>
          <a:lstStyle/>
          <a:p>
            <a:pPr marL="177800" lvl="0" indent="-152400" rtl="0">
              <a:spcBef>
                <a:spcPts val="800"/>
              </a:spcBef>
              <a:buClr>
                <a:schemeClr val="dk1"/>
              </a:buClr>
              <a:buSzPct val="100000"/>
              <a:buFont typeface="Arial"/>
              <a:buChar char="•"/>
            </a:pPr>
            <a:r>
              <a:rPr lang="id" sz="1800" dirty="0" smtClean="0">
                <a:solidFill>
                  <a:schemeClr val="dk1"/>
                </a:solidFill>
              </a:rPr>
              <a:t>Evaluasi</a:t>
            </a:r>
          </a:p>
          <a:p>
            <a:pPr marL="742950" lvl="1" indent="-247650">
              <a:spcBef>
                <a:spcPts val="800"/>
              </a:spcBef>
              <a:buClr>
                <a:schemeClr val="dk1"/>
              </a:buClr>
              <a:buSzPct val="100000"/>
              <a:buFont typeface="Courier New"/>
              <a:buChar char="o"/>
            </a:pPr>
            <a:r>
              <a:rPr lang="en-US" sz="1800" dirty="0" err="1" smtClean="0">
                <a:solidFill>
                  <a:schemeClr val="dk1"/>
                </a:solidFill>
              </a:rPr>
              <a:t>Ketercapaian</a:t>
            </a:r>
            <a:r>
              <a:rPr lang="en-US" sz="1800" dirty="0" smtClean="0">
                <a:solidFill>
                  <a:schemeClr val="dk1"/>
                </a:solidFill>
              </a:rPr>
              <a:t> </a:t>
            </a:r>
            <a:r>
              <a:rPr lang="en-US" sz="1800" dirty="0" err="1" smtClean="0">
                <a:solidFill>
                  <a:schemeClr val="dk1"/>
                </a:solidFill>
              </a:rPr>
              <a:t>kebutuhan</a:t>
            </a:r>
            <a:r>
              <a:rPr lang="en-US" sz="1800" dirty="0" smtClean="0">
                <a:solidFill>
                  <a:schemeClr val="dk1"/>
                </a:solidFill>
              </a:rPr>
              <a:t> </a:t>
            </a:r>
            <a:r>
              <a:rPr lang="en-US" sz="1800" dirty="0" err="1" smtClean="0">
                <a:solidFill>
                  <a:schemeClr val="dk1"/>
                </a:solidFill>
              </a:rPr>
              <a:t>fungsional</a:t>
            </a:r>
            <a:endParaRPr lang="en-US" sz="1800" dirty="0" smtClean="0">
              <a:solidFill>
                <a:schemeClr val="dk1"/>
              </a:solidFill>
            </a:endParaRPr>
          </a:p>
          <a:p>
            <a:pPr marL="742950" lvl="1" indent="-247650">
              <a:spcBef>
                <a:spcPts val="800"/>
              </a:spcBef>
              <a:buClr>
                <a:schemeClr val="dk1"/>
              </a:buClr>
              <a:buSzPct val="100000"/>
              <a:buFont typeface="Courier New"/>
              <a:buChar char="o"/>
            </a:pPr>
            <a:r>
              <a:rPr lang="en-US" sz="1800" dirty="0" err="1" smtClean="0">
                <a:solidFill>
                  <a:schemeClr val="dk1"/>
                </a:solidFill>
              </a:rPr>
              <a:t>Akurasi</a:t>
            </a:r>
            <a:r>
              <a:rPr lang="en-US" sz="1800" dirty="0" smtClean="0">
                <a:solidFill>
                  <a:schemeClr val="dk1"/>
                </a:solidFill>
              </a:rPr>
              <a:t> </a:t>
            </a:r>
            <a:r>
              <a:rPr lang="en-US" sz="1800" dirty="0" err="1">
                <a:solidFill>
                  <a:schemeClr val="dk1"/>
                </a:solidFill>
              </a:rPr>
              <a:t>prediksi</a:t>
            </a:r>
            <a:r>
              <a:rPr lang="en-US" sz="1800" dirty="0">
                <a:solidFill>
                  <a:schemeClr val="dk1"/>
                </a:solidFill>
              </a:rPr>
              <a:t> </a:t>
            </a:r>
            <a:r>
              <a:rPr lang="en-US" sz="1800" dirty="0" err="1">
                <a:solidFill>
                  <a:schemeClr val="dk1"/>
                </a:solidFill>
              </a:rPr>
              <a:t>terhadap</a:t>
            </a:r>
            <a:r>
              <a:rPr lang="en-US" sz="1800" dirty="0">
                <a:solidFill>
                  <a:schemeClr val="dk1"/>
                </a:solidFill>
              </a:rPr>
              <a:t> </a:t>
            </a:r>
            <a:r>
              <a:rPr lang="en-US" sz="1800" dirty="0" err="1">
                <a:solidFill>
                  <a:schemeClr val="dk1"/>
                </a:solidFill>
              </a:rPr>
              <a:t>penilaian</a:t>
            </a:r>
            <a:r>
              <a:rPr lang="en-US" sz="1800" dirty="0">
                <a:solidFill>
                  <a:schemeClr val="dk1"/>
                </a:solidFill>
              </a:rPr>
              <a:t> </a:t>
            </a:r>
            <a:r>
              <a:rPr lang="en-US" sz="1800" dirty="0" err="1">
                <a:solidFill>
                  <a:schemeClr val="dk1"/>
                </a:solidFill>
              </a:rPr>
              <a:t>pengguna</a:t>
            </a:r>
            <a:r>
              <a:rPr lang="en-US" sz="1800" dirty="0">
                <a:solidFill>
                  <a:schemeClr val="dk1"/>
                </a:solidFill>
              </a:rPr>
              <a:t> </a:t>
            </a:r>
            <a:r>
              <a:rPr lang="en-US" sz="1800" dirty="0" err="1">
                <a:solidFill>
                  <a:schemeClr val="dk1"/>
                </a:solidFill>
              </a:rPr>
              <a:t>melalui</a:t>
            </a:r>
            <a:r>
              <a:rPr lang="en-US" sz="1800" dirty="0">
                <a:solidFill>
                  <a:schemeClr val="dk1"/>
                </a:solidFill>
              </a:rPr>
              <a:t> </a:t>
            </a:r>
            <a:r>
              <a:rPr lang="en-US" sz="1800" dirty="0" err="1" smtClean="0">
                <a:solidFill>
                  <a:schemeClr val="dk1"/>
                </a:solidFill>
              </a:rPr>
              <a:t>perhitungan</a:t>
            </a:r>
            <a:r>
              <a:rPr lang="id" sz="1800" dirty="0" smtClean="0">
                <a:solidFill>
                  <a:schemeClr val="dk1"/>
                </a:solidFill>
              </a:rPr>
              <a:t>Mean Absolute Error (MAE)</a:t>
            </a:r>
          </a:p>
          <a:p>
            <a:pPr marL="742950" lvl="1" indent="-247650">
              <a:spcBef>
                <a:spcPts val="800"/>
              </a:spcBef>
              <a:buClr>
                <a:schemeClr val="dk1"/>
              </a:buClr>
              <a:buSzPct val="100000"/>
              <a:buFont typeface="Courier New"/>
              <a:buChar char="o"/>
            </a:pPr>
            <a:r>
              <a:rPr lang="en-US" sz="1800" dirty="0" err="1" smtClean="0">
                <a:solidFill>
                  <a:schemeClr val="dk1"/>
                </a:solidFill>
              </a:rPr>
              <a:t>Kesesuaian</a:t>
            </a:r>
            <a:r>
              <a:rPr lang="en-US" sz="1800" dirty="0" smtClean="0">
                <a:solidFill>
                  <a:schemeClr val="dk1"/>
                </a:solidFill>
              </a:rPr>
              <a:t> </a:t>
            </a:r>
            <a:r>
              <a:rPr lang="en-US" sz="1800" dirty="0" err="1">
                <a:solidFill>
                  <a:schemeClr val="dk1"/>
                </a:solidFill>
              </a:rPr>
              <a:t>rekomendasi</a:t>
            </a:r>
            <a:r>
              <a:rPr lang="en-US" sz="1800" dirty="0">
                <a:solidFill>
                  <a:schemeClr val="dk1"/>
                </a:solidFill>
              </a:rPr>
              <a:t> yang </a:t>
            </a:r>
            <a:r>
              <a:rPr lang="en-US" sz="1800" dirty="0" err="1">
                <a:solidFill>
                  <a:schemeClr val="dk1"/>
                </a:solidFill>
              </a:rPr>
              <a:t>dihasilkan</a:t>
            </a:r>
            <a:r>
              <a:rPr lang="en-US" sz="1800" dirty="0">
                <a:solidFill>
                  <a:schemeClr val="dk1"/>
                </a:solidFill>
              </a:rPr>
              <a:t> </a:t>
            </a:r>
            <a:r>
              <a:rPr lang="en-US" sz="1800" dirty="0" err="1">
                <a:solidFill>
                  <a:schemeClr val="dk1"/>
                </a:solidFill>
              </a:rPr>
              <a:t>dengan</a:t>
            </a:r>
            <a:r>
              <a:rPr lang="en-US" sz="1800" dirty="0">
                <a:solidFill>
                  <a:schemeClr val="dk1"/>
                </a:solidFill>
              </a:rPr>
              <a:t> </a:t>
            </a:r>
            <a:r>
              <a:rPr lang="en-US" sz="1800" dirty="0" err="1">
                <a:solidFill>
                  <a:schemeClr val="dk1"/>
                </a:solidFill>
              </a:rPr>
              <a:t>selera</a:t>
            </a:r>
            <a:r>
              <a:rPr lang="en-US" sz="1800" dirty="0">
                <a:solidFill>
                  <a:schemeClr val="dk1"/>
                </a:solidFill>
              </a:rPr>
              <a:t> </a:t>
            </a:r>
            <a:r>
              <a:rPr lang="en-US" sz="1800" dirty="0" err="1" smtClean="0">
                <a:solidFill>
                  <a:schemeClr val="dk1"/>
                </a:solidFill>
              </a:rPr>
              <a:t>pengguna</a:t>
            </a:r>
            <a:endParaRPr lang="id" sz="1800" dirty="0">
              <a:solidFill>
                <a:schemeClr val="dk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a:solidFill>
                  <a:srgbClr val="FFFFFF"/>
                </a:solidFill>
              </a:rPr>
              <a:t>Analisis Kebutuhan &amp; Solusi</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Deskripsi Sistem E-Commerce</a:t>
            </a:r>
          </a:p>
        </p:txBody>
      </p:sp>
      <p:sp>
        <p:nvSpPr>
          <p:cNvPr id="182" name="Shape 182"/>
          <p:cNvSpPr txBox="1">
            <a:spLocks noGrp="1"/>
          </p:cNvSpPr>
          <p:nvPr>
            <p:ph type="body" idx="1"/>
          </p:nvPr>
        </p:nvSpPr>
        <p:spPr>
          <a:xfrm>
            <a:off x="457200" y="1363725"/>
            <a:ext cx="3300899" cy="2322300"/>
          </a:xfrm>
          <a:prstGeom prst="rect">
            <a:avLst/>
          </a:prstGeom>
          <a:noFill/>
          <a:ln>
            <a:noFill/>
          </a:ln>
        </p:spPr>
        <p:txBody>
          <a:bodyPr lIns="68575" tIns="34275" rIns="68575" bIns="34275" anchor="t" anchorCtr="0">
            <a:noAutofit/>
          </a:bodyPr>
          <a:lstStyle/>
          <a:p>
            <a:pPr marL="177800" marR="0" lvl="0" indent="-152400" algn="l" rtl="0">
              <a:lnSpc>
                <a:spcPct val="90000"/>
              </a:lnSpc>
              <a:spcBef>
                <a:spcPts val="0"/>
              </a:spcBef>
              <a:buClr>
                <a:schemeClr val="dk1"/>
              </a:buClr>
              <a:buSzPct val="100000"/>
              <a:buFont typeface="Arial"/>
              <a:buChar char="•"/>
            </a:pPr>
            <a:r>
              <a:rPr lang="id" sz="1800" b="0" i="0" u="none" strike="noStrike" cap="none" baseline="0">
                <a:solidFill>
                  <a:schemeClr val="dk1"/>
                </a:solidFill>
              </a:rPr>
              <a:t>Menjual produk buah, sayur dan umbi, daging, telur, makanan dan minuman.</a:t>
            </a:r>
          </a:p>
          <a:p>
            <a:pPr marR="0" lvl="0" algn="l" rtl="0">
              <a:lnSpc>
                <a:spcPct val="90000"/>
              </a:lnSpc>
              <a:spcBef>
                <a:spcPts val="0"/>
              </a:spcBef>
              <a:buNone/>
            </a:pPr>
            <a:endParaRPr sz="1800"/>
          </a:p>
          <a:p>
            <a:pPr marL="177800" marR="0" lvl="0" indent="-152400" algn="l" rtl="0">
              <a:lnSpc>
                <a:spcPct val="90000"/>
              </a:lnSpc>
              <a:spcBef>
                <a:spcPts val="800"/>
              </a:spcBef>
              <a:buClr>
                <a:schemeClr val="dk1"/>
              </a:buClr>
              <a:buSzPct val="100000"/>
              <a:buFont typeface="Arial"/>
              <a:buChar char="•"/>
            </a:pPr>
            <a:r>
              <a:rPr lang="id" sz="1800" b="0" i="0" u="none" strike="noStrike" cap="none" baseline="0">
                <a:solidFill>
                  <a:schemeClr val="dk1"/>
                </a:solidFill>
              </a:rPr>
              <a:t>Menampilkan resep-resep makanan </a:t>
            </a:r>
          </a:p>
          <a:p>
            <a:pPr marR="0" lvl="0" algn="l" rtl="0">
              <a:lnSpc>
                <a:spcPct val="90000"/>
              </a:lnSpc>
              <a:spcBef>
                <a:spcPts val="800"/>
              </a:spcBef>
              <a:buNone/>
            </a:pPr>
            <a:endParaRPr sz="1800"/>
          </a:p>
          <a:p>
            <a:pPr marL="177800" marR="0" lvl="0" indent="-152400" algn="l" rtl="0">
              <a:lnSpc>
                <a:spcPct val="90000"/>
              </a:lnSpc>
              <a:spcBef>
                <a:spcPts val="800"/>
              </a:spcBef>
              <a:buClr>
                <a:schemeClr val="dk1"/>
              </a:buClr>
              <a:buSzPct val="100000"/>
              <a:buFont typeface="Arial"/>
              <a:buChar char="•"/>
            </a:pPr>
            <a:r>
              <a:rPr lang="id" sz="1800"/>
              <a:t>Setelah</a:t>
            </a:r>
            <a:r>
              <a:rPr lang="id" sz="1800" b="0" i="0" u="none" strike="noStrike" cap="none" baseline="0">
                <a:solidFill>
                  <a:schemeClr val="dk1"/>
                </a:solidFill>
              </a:rPr>
              <a:t> informasi resep terdapat pilihan membeli bahan resep tersebut.</a:t>
            </a:r>
          </a:p>
        </p:txBody>
      </p:sp>
      <p:pic>
        <p:nvPicPr>
          <p:cNvPr id="183" name="Shape 183"/>
          <p:cNvPicPr preferRelativeResize="0"/>
          <p:nvPr/>
        </p:nvPicPr>
        <p:blipFill>
          <a:blip r:embed="rId3">
            <a:alphaModFix/>
          </a:blip>
          <a:stretch>
            <a:fillRect/>
          </a:stretch>
        </p:blipFill>
        <p:spPr>
          <a:xfrm>
            <a:off x="3758100" y="1513724"/>
            <a:ext cx="2564025" cy="1421049"/>
          </a:xfrm>
          <a:prstGeom prst="rect">
            <a:avLst/>
          </a:prstGeom>
          <a:noFill/>
          <a:ln>
            <a:noFill/>
          </a:ln>
        </p:spPr>
      </p:pic>
      <p:pic>
        <p:nvPicPr>
          <p:cNvPr id="184" name="Shape 184"/>
          <p:cNvPicPr preferRelativeResize="0"/>
          <p:nvPr/>
        </p:nvPicPr>
        <p:blipFill>
          <a:blip r:embed="rId4">
            <a:alphaModFix/>
          </a:blip>
          <a:stretch>
            <a:fillRect/>
          </a:stretch>
        </p:blipFill>
        <p:spPr>
          <a:xfrm>
            <a:off x="3703800" y="3228824"/>
            <a:ext cx="2564024" cy="1282012"/>
          </a:xfrm>
          <a:prstGeom prst="rect">
            <a:avLst/>
          </a:prstGeom>
          <a:noFill/>
          <a:ln>
            <a:noFill/>
          </a:ln>
        </p:spPr>
      </p:pic>
      <p:pic>
        <p:nvPicPr>
          <p:cNvPr id="185" name="Shape 185"/>
          <p:cNvPicPr preferRelativeResize="0"/>
          <p:nvPr/>
        </p:nvPicPr>
        <p:blipFill>
          <a:blip r:embed="rId5">
            <a:alphaModFix/>
          </a:blip>
          <a:stretch>
            <a:fillRect/>
          </a:stretch>
        </p:blipFill>
        <p:spPr>
          <a:xfrm>
            <a:off x="6328048" y="3131166"/>
            <a:ext cx="2564024" cy="1477308"/>
          </a:xfrm>
          <a:prstGeom prst="rect">
            <a:avLst/>
          </a:prstGeom>
          <a:noFill/>
          <a:ln>
            <a:noFill/>
          </a:ln>
        </p:spPr>
      </p:pic>
      <p:pic>
        <p:nvPicPr>
          <p:cNvPr id="186" name="Shape 186"/>
          <p:cNvPicPr preferRelativeResize="0"/>
          <p:nvPr/>
        </p:nvPicPr>
        <p:blipFill>
          <a:blip r:embed="rId6">
            <a:alphaModFix/>
          </a:blip>
          <a:stretch>
            <a:fillRect/>
          </a:stretch>
        </p:blipFill>
        <p:spPr>
          <a:xfrm>
            <a:off x="6282112" y="1459945"/>
            <a:ext cx="2655900" cy="15285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fade">
                                      <p:cBhvr>
                                        <p:cTn id="12" dur="1"/>
                                        <p:tgtEl>
                                          <p:spTgt spid="1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Effect transition="in" filter="fade">
                                      <p:cBhvr>
                                        <p:cTn id="17" dur="1"/>
                                        <p:tgtEl>
                                          <p:spTgt spid="1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2">
                                            <p:txEl>
                                              <p:pRg st="3" end="3"/>
                                            </p:txEl>
                                          </p:spTgt>
                                        </p:tgtEl>
                                        <p:attrNameLst>
                                          <p:attrName>style.visibility</p:attrName>
                                        </p:attrNameLst>
                                      </p:cBhvr>
                                      <p:to>
                                        <p:strVal val="visible"/>
                                      </p:to>
                                    </p:set>
                                    <p:animEffect transition="in" filter="fade">
                                      <p:cBhvr>
                                        <p:cTn id="22" dur="1"/>
                                        <p:tgtEl>
                                          <p:spTgt spid="1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2">
                                            <p:txEl>
                                              <p:pRg st="4" end="4"/>
                                            </p:txEl>
                                          </p:spTgt>
                                        </p:tgtEl>
                                        <p:attrNameLst>
                                          <p:attrName>style.visibility</p:attrName>
                                        </p:attrNameLst>
                                      </p:cBhvr>
                                      <p:to>
                                        <p:strVal val="visible"/>
                                      </p:to>
                                    </p:set>
                                    <p:animEffect transition="in" filter="fade">
                                      <p:cBhvr>
                                        <p:cTn id="27" dur="1"/>
                                        <p:tgtEl>
                                          <p:spTgt spid="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Analisis Kondisi Konsumen E-Commerce</a:t>
            </a:r>
          </a:p>
        </p:txBody>
      </p:sp>
      <p:sp>
        <p:nvSpPr>
          <p:cNvPr id="192" name="Shape 19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Target konsumen berusia 16-35 tahun.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Survei dilakukan pada 100 responden.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Kesadaran dalam konsumsi makanan sehat rendah :</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47% menyadari pola konsumsi mereka tidak baik bagi kesehatan</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23% menyatakan tidak tahu apakah pola konsumsi mereka baik atau tidak</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Internet menjadi sumber informasi utama</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80% menyatakan mengakses informasi mengenai produk yang sebaiknya/dilarang dikonsumsi melalui internet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1"/>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1"/>
                                        <p:tgtEl>
                                          <p:spTgt spid="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2" end="2"/>
                                            </p:txEl>
                                          </p:spTgt>
                                        </p:tgtEl>
                                        <p:attrNameLst>
                                          <p:attrName>style.visibility</p:attrName>
                                        </p:attrNameLst>
                                      </p:cBhvr>
                                      <p:to>
                                        <p:strVal val="visible"/>
                                      </p:to>
                                    </p:set>
                                    <p:animEffect transition="in" filter="fade">
                                      <p:cBhvr>
                                        <p:cTn id="17" dur="1"/>
                                        <p:tgtEl>
                                          <p:spTgt spid="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3" end="3"/>
                                            </p:txEl>
                                          </p:spTgt>
                                        </p:tgtEl>
                                        <p:attrNameLst>
                                          <p:attrName>style.visibility</p:attrName>
                                        </p:attrNameLst>
                                      </p:cBhvr>
                                      <p:to>
                                        <p:strVal val="visible"/>
                                      </p:to>
                                    </p:set>
                                    <p:animEffect transition="in" filter="fade">
                                      <p:cBhvr>
                                        <p:cTn id="22" dur="1"/>
                                        <p:tgtEl>
                                          <p:spTgt spid="1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4" end="4"/>
                                            </p:txEl>
                                          </p:spTgt>
                                        </p:tgtEl>
                                        <p:attrNameLst>
                                          <p:attrName>style.visibility</p:attrName>
                                        </p:attrNameLst>
                                      </p:cBhvr>
                                      <p:to>
                                        <p:strVal val="visible"/>
                                      </p:to>
                                    </p:set>
                                    <p:animEffect transition="in" filter="fade">
                                      <p:cBhvr>
                                        <p:cTn id="27" dur="1"/>
                                        <p:tgtEl>
                                          <p:spTgt spid="1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5" end="5"/>
                                            </p:txEl>
                                          </p:spTgt>
                                        </p:tgtEl>
                                        <p:attrNameLst>
                                          <p:attrName>style.visibility</p:attrName>
                                        </p:attrNameLst>
                                      </p:cBhvr>
                                      <p:to>
                                        <p:strVal val="visible"/>
                                      </p:to>
                                    </p:set>
                                    <p:animEffect transition="in" filter="fade">
                                      <p:cBhvr>
                                        <p:cTn id="32" dur="1"/>
                                        <p:tgtEl>
                                          <p:spTgt spid="1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6" end="6"/>
                                            </p:txEl>
                                          </p:spTgt>
                                        </p:tgtEl>
                                        <p:attrNameLst>
                                          <p:attrName>style.visibility</p:attrName>
                                        </p:attrNameLst>
                                      </p:cBhvr>
                                      <p:to>
                                        <p:strVal val="visible"/>
                                      </p:to>
                                    </p:set>
                                    <p:animEffect transition="in" filter="fade">
                                      <p:cBhvr>
                                        <p:cTn id="37" dur="1"/>
                                        <p:tgtEl>
                                          <p:spTgt spid="1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rPr>
              <a:t>Kebutuhan </a:t>
            </a:r>
            <a:r>
              <a:rPr lang="id" sz="3300" b="0" i="0" u="none" strike="noStrike" cap="none" baseline="0" dirty="0" smtClean="0">
                <a:solidFill>
                  <a:srgbClr val="FFFFFF"/>
                </a:solidFill>
              </a:rPr>
              <a:t>Fungsional</a:t>
            </a:r>
            <a:endParaRPr lang="id" sz="3300" b="0" i="0" u="none" strike="noStrike" cap="none" baseline="0" dirty="0">
              <a:solidFill>
                <a:srgbClr val="FFFFFF"/>
              </a:solidFill>
            </a:endParaRPr>
          </a:p>
        </p:txBody>
      </p:sp>
      <p:sp>
        <p:nvSpPr>
          <p:cNvPr id="204" name="Shape 204"/>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Mampu memberikan informasi resep makanan yang baik dikonsumsi untuk pengobatan penyakit tertentu</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menghilangkan resep makanan yang tidak aman untuk dikonsumsi oleh pengguna berdasarkan komposisi makanan dari resep tersebut.</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memunculkan resep makanan yang tidak aman dikonsumsi atas pilihan yang dilakukan oleh pelanggan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memberikan rekomendasi resep makanan yang aman dikonsumsi dan dinilai serupa dengan resep yang </a:t>
            </a:r>
            <a:r>
              <a:rPr lang="id" sz="2100" b="0" i="0" u="none" strike="noStrike" cap="none" baseline="0" dirty="0" smtClean="0">
                <a:solidFill>
                  <a:schemeClr val="dk1"/>
                </a:solidFill>
              </a:rPr>
              <a:t>disukai oleh pelanggan tersebut.</a:t>
            </a:r>
            <a:endParaRPr lang="id" sz="2100" b="0" i="0" u="none" strike="noStrike" cap="none" baseline="0" dirty="0">
              <a:solidFill>
                <a:schemeClr val="dk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1"/>
                                        <p:tgtEl>
                                          <p:spTgt spid="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xEl>
                                              <p:pRg st="1" end="1"/>
                                            </p:txEl>
                                          </p:spTgt>
                                        </p:tgtEl>
                                        <p:attrNameLst>
                                          <p:attrName>style.visibility</p:attrName>
                                        </p:attrNameLst>
                                      </p:cBhvr>
                                      <p:to>
                                        <p:strVal val="visible"/>
                                      </p:to>
                                    </p:set>
                                    <p:animEffect transition="in" filter="fade">
                                      <p:cBhvr>
                                        <p:cTn id="12" dur="1"/>
                                        <p:tgtEl>
                                          <p:spTgt spid="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
                                            <p:txEl>
                                              <p:pRg st="2" end="2"/>
                                            </p:txEl>
                                          </p:spTgt>
                                        </p:tgtEl>
                                        <p:attrNameLst>
                                          <p:attrName>style.visibility</p:attrName>
                                        </p:attrNameLst>
                                      </p:cBhvr>
                                      <p:to>
                                        <p:strVal val="visible"/>
                                      </p:to>
                                    </p:set>
                                    <p:animEffect transition="in" filter="fade">
                                      <p:cBhvr>
                                        <p:cTn id="17" dur="1"/>
                                        <p:tgtEl>
                                          <p:spTgt spid="2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
                                            <p:txEl>
                                              <p:pRg st="3" end="3"/>
                                            </p:txEl>
                                          </p:spTgt>
                                        </p:tgtEl>
                                        <p:attrNameLst>
                                          <p:attrName>style.visibility</p:attrName>
                                        </p:attrNameLst>
                                      </p:cBhvr>
                                      <p:to>
                                        <p:strVal val="visible"/>
                                      </p:to>
                                    </p:set>
                                    <p:animEffect transition="in" filter="fade">
                                      <p:cBhvr>
                                        <p:cTn id="22" dur="1"/>
                                        <p:tgtEl>
                                          <p:spTgt spid="2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Perancangan Basis Data</a:t>
            </a:r>
            <a:endParaRPr lang="id" sz="6000" dirty="0">
              <a:solidFill>
                <a:srgbClr val="FFFFFF"/>
              </a:solidFill>
            </a:endParaRPr>
          </a:p>
        </p:txBody>
      </p:sp>
    </p:spTree>
    <p:extLst>
      <p:ext uri="{BB962C8B-B14F-4D97-AF65-F5344CB8AC3E}">
        <p14:creationId xmlns:p14="http://schemas.microsoft.com/office/powerpoint/2010/main" val="257014132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p:nvPr/>
        </p:nvSpPr>
        <p:spPr>
          <a:xfrm>
            <a:off x="2128150" y="1903200"/>
            <a:ext cx="5203500" cy="809400"/>
          </a:xfrm>
          <a:prstGeom prst="rect">
            <a:avLst/>
          </a:prstGeom>
          <a:noFill/>
          <a:ln>
            <a:noFill/>
          </a:ln>
        </p:spPr>
        <p:txBody>
          <a:bodyPr lIns="91425" tIns="91425" rIns="91425" bIns="91425" anchor="t" anchorCtr="0">
            <a:noAutofit/>
          </a:bodyPr>
          <a:lstStyle/>
          <a:p>
            <a:pPr>
              <a:spcBef>
                <a:spcPts val="0"/>
              </a:spcBef>
              <a:buNone/>
            </a:pPr>
            <a:r>
              <a:rPr lang="id" sz="6000">
                <a:solidFill>
                  <a:srgbClr val="FFFFFF"/>
                </a:solidFill>
              </a:rPr>
              <a:t>Pendahuluan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Rancangan</a:t>
            </a:r>
            <a:r>
              <a:rPr lang="en-US" sz="3300" b="0" dirty="0">
                <a:solidFill>
                  <a:srgbClr val="FFFFFF"/>
                </a:solidFill>
              </a:rPr>
              <a:t> Basis Data - </a:t>
            </a:r>
            <a:r>
              <a:rPr lang="en-US" sz="3300" b="0" dirty="0" err="1">
                <a:solidFill>
                  <a:srgbClr val="FFFFFF"/>
                </a:solidFill>
              </a:rPr>
              <a:t>Sebelum</a:t>
            </a:r>
            <a:endParaRPr lang="id" sz="3300" b="0" i="0" u="none" strike="noStrike" cap="none" baseline="0" dirty="0">
              <a:solidFill>
                <a:srgbClr val="FFFFFF"/>
              </a:solidFill>
            </a:endParaRPr>
          </a:p>
        </p:txBody>
      </p:sp>
      <p:pic>
        <p:nvPicPr>
          <p:cNvPr id="4"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933" y="1216780"/>
            <a:ext cx="6124134" cy="3926720"/>
          </a:xfrm>
          <a:prstGeom prst="rect">
            <a:avLst/>
          </a:prstGeom>
          <a:noFill/>
          <a:ln>
            <a:noFill/>
          </a:ln>
        </p:spPr>
      </p:pic>
    </p:spTree>
    <p:extLst>
      <p:ext uri="{BB962C8B-B14F-4D97-AF65-F5344CB8AC3E}">
        <p14:creationId xmlns:p14="http://schemas.microsoft.com/office/powerpoint/2010/main" val="50670349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Rancangan</a:t>
            </a:r>
            <a:r>
              <a:rPr lang="en-US" sz="3300" b="0" dirty="0">
                <a:solidFill>
                  <a:srgbClr val="FFFFFF"/>
                </a:solidFill>
              </a:rPr>
              <a:t> Basis Data - </a:t>
            </a:r>
            <a:r>
              <a:rPr lang="en-US" sz="3300" b="0" dirty="0" err="1">
                <a:solidFill>
                  <a:srgbClr val="FFFFFF"/>
                </a:solidFill>
              </a:rPr>
              <a:t>Setelah</a:t>
            </a:r>
            <a:endParaRPr lang="id" sz="3300" b="0" i="0" u="none" strike="noStrike" cap="none" baseline="0" dirty="0">
              <a:solidFill>
                <a:srgbClr val="FFFFFF"/>
              </a:solidFill>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918" y="1192681"/>
            <a:ext cx="6272417" cy="3817201"/>
          </a:xfrm>
          <a:prstGeom prst="rect">
            <a:avLst/>
          </a:prstGeom>
          <a:noFill/>
          <a:ln>
            <a:noFill/>
          </a:ln>
        </p:spPr>
      </p:pic>
    </p:spTree>
    <p:extLst>
      <p:ext uri="{BB962C8B-B14F-4D97-AF65-F5344CB8AC3E}">
        <p14:creationId xmlns:p14="http://schemas.microsoft.com/office/powerpoint/2010/main" val="226733222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Implementasi</a:t>
            </a:r>
            <a:endParaRPr lang="id" sz="6000" dirty="0">
              <a:solidFill>
                <a:srgbClr val="FFFFFF"/>
              </a:solidFill>
            </a:endParaRPr>
          </a:p>
        </p:txBody>
      </p:sp>
    </p:spTree>
    <p:extLst>
      <p:ext uri="{BB962C8B-B14F-4D97-AF65-F5344CB8AC3E}">
        <p14:creationId xmlns:p14="http://schemas.microsoft.com/office/powerpoint/2010/main" val="358293122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Implementasi</a:t>
            </a:r>
            <a:r>
              <a:rPr lang="en-US" sz="3300" b="0" dirty="0">
                <a:solidFill>
                  <a:srgbClr val="FFFFFF"/>
                </a:solidFill>
              </a:rPr>
              <a:t> </a:t>
            </a:r>
            <a:r>
              <a:rPr lang="en-US" sz="3300" b="0" dirty="0" err="1">
                <a:solidFill>
                  <a:srgbClr val="FFFFFF"/>
                </a:solidFill>
              </a:rPr>
              <a:t>Sistem</a:t>
            </a:r>
            <a:r>
              <a:rPr lang="en-US" sz="3300" b="0" dirty="0">
                <a:solidFill>
                  <a:srgbClr val="FFFFFF"/>
                </a:solidFill>
              </a:rPr>
              <a:t> </a:t>
            </a:r>
            <a:r>
              <a:rPr lang="en-US" sz="3300" b="0" dirty="0" err="1">
                <a:solidFill>
                  <a:srgbClr val="FFFFFF"/>
                </a:solidFill>
              </a:rPr>
              <a:t>Rekomendasi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272654" indent="-272654">
              <a:lnSpc>
                <a:spcPct val="150000"/>
              </a:lnSpc>
              <a:buFont typeface="Arial" panose="020B0604020202020204" pitchFamily="34" charset="0"/>
              <a:buChar char="•"/>
            </a:pPr>
            <a:r>
              <a:rPr lang="en-GB" sz="2100" dirty="0" smtClean="0">
                <a:latin typeface="+mj-lt"/>
                <a:cs typeface="Browallia New" panose="020B0604020202020204" pitchFamily="34" charset="-34"/>
              </a:rPr>
              <a:t>23 </a:t>
            </a:r>
            <a:r>
              <a:rPr lang="en-GB" sz="2100" dirty="0" err="1" smtClean="0">
                <a:latin typeface="+mj-lt"/>
                <a:cs typeface="Browallia New" panose="020B0604020202020204" pitchFamily="34" charset="-34"/>
              </a:rPr>
              <a:t>pengguna</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memberi</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penilaian</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terhadap</a:t>
            </a:r>
            <a:r>
              <a:rPr lang="en-GB" sz="2100" dirty="0" smtClean="0">
                <a:latin typeface="+mj-lt"/>
                <a:cs typeface="Browallia New" panose="020B0604020202020204" pitchFamily="34" charset="-34"/>
              </a:rPr>
              <a:t> 43 </a:t>
            </a:r>
            <a:r>
              <a:rPr lang="en-GB" sz="2100" dirty="0" err="1" smtClean="0">
                <a:latin typeface="+mj-lt"/>
                <a:cs typeface="Browallia New" panose="020B0604020202020204" pitchFamily="34" charset="-34"/>
              </a:rPr>
              <a:t>resep</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makanan</a:t>
            </a:r>
            <a:endParaRPr lang="en-GB" sz="2100" dirty="0" smtClean="0">
              <a:latin typeface="+mj-lt"/>
              <a:cs typeface="Browallia New" panose="020B0604020202020204" pitchFamily="34" charset="-34"/>
            </a:endParaRPr>
          </a:p>
          <a:p>
            <a:pPr marL="272654" indent="-272654">
              <a:lnSpc>
                <a:spcPct val="150000"/>
              </a:lnSpc>
              <a:buFont typeface="Arial" panose="020B0604020202020204" pitchFamily="34" charset="0"/>
              <a:buChar char="•"/>
            </a:pPr>
            <a:r>
              <a:rPr lang="en-GB" sz="2100" dirty="0" err="1" smtClean="0">
                <a:latin typeface="+mj-lt"/>
                <a:ea typeface="Times New Roman" panose="02020603050405020304" pitchFamily="18" charset="0"/>
                <a:cs typeface="Browallia New" panose="020B0604020202020204" pitchFamily="34" charset="-34"/>
              </a:rPr>
              <a:t>Penilaian</a:t>
            </a:r>
            <a:r>
              <a:rPr lang="en-GB" sz="2100" dirty="0" smtClean="0">
                <a:latin typeface="+mj-lt"/>
                <a:ea typeface="Times New Roman" panose="02020603050405020304" pitchFamily="18" charset="0"/>
                <a:cs typeface="Browallia New" panose="020B0604020202020204" pitchFamily="34" charset="-34"/>
              </a:rPr>
              <a:t> 19 </a:t>
            </a:r>
            <a:r>
              <a:rPr lang="en-GB" sz="2100" dirty="0" err="1" smtClean="0">
                <a:latin typeface="+mj-lt"/>
                <a:ea typeface="Times New Roman" panose="02020603050405020304" pitchFamily="18" charset="0"/>
                <a:cs typeface="Browallia New" panose="020B0604020202020204" pitchFamily="34" charset="-34"/>
              </a:rPr>
              <a:t>pengguna</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terhadap</a:t>
            </a:r>
            <a:r>
              <a:rPr lang="en-GB" sz="2100" dirty="0" smtClean="0">
                <a:latin typeface="+mj-lt"/>
                <a:ea typeface="Times New Roman" panose="02020603050405020304" pitchFamily="18" charset="0"/>
                <a:cs typeface="Browallia New" panose="020B0604020202020204" pitchFamily="34" charset="-34"/>
              </a:rPr>
              <a:t> 43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dijadikan</a:t>
            </a:r>
            <a:r>
              <a:rPr lang="en-GB" sz="2100" dirty="0" smtClean="0">
                <a:latin typeface="+mj-lt"/>
                <a:ea typeface="Times New Roman" panose="02020603050405020304" pitchFamily="18" charset="0"/>
                <a:cs typeface="Browallia New" panose="020B0604020202020204" pitchFamily="34" charset="-34"/>
              </a:rPr>
              <a:t> set data </a:t>
            </a:r>
            <a:r>
              <a:rPr lang="en-GB" sz="2100" i="1" dirty="0" smtClean="0">
                <a:latin typeface="+mj-lt"/>
                <a:ea typeface="Times New Roman" panose="02020603050405020304" pitchFamily="18" charset="0"/>
                <a:cs typeface="Browallia New" panose="020B0604020202020204" pitchFamily="34" charset="-34"/>
              </a:rPr>
              <a:t>training</a:t>
            </a:r>
          </a:p>
          <a:p>
            <a:pPr marL="272654" indent="-272654">
              <a:lnSpc>
                <a:spcPct val="150000"/>
              </a:lnSpc>
              <a:buFont typeface="Arial" panose="020B0604020202020204" pitchFamily="34" charset="0"/>
              <a:buChar char="•"/>
            </a:pPr>
            <a:r>
              <a:rPr lang="en-GB" sz="2100" dirty="0" err="1" smtClean="0">
                <a:latin typeface="+mj-lt"/>
                <a:ea typeface="Times New Roman" panose="02020603050405020304" pitchFamily="18" charset="0"/>
                <a:cs typeface="Browallia New" panose="020B0604020202020204" pitchFamily="34" charset="-34"/>
              </a:rPr>
              <a:t>Penilaian</a:t>
            </a:r>
            <a:r>
              <a:rPr lang="en-GB" sz="2100" dirty="0" smtClean="0">
                <a:latin typeface="+mj-lt"/>
                <a:ea typeface="Times New Roman" panose="02020603050405020304" pitchFamily="18" charset="0"/>
                <a:cs typeface="Browallia New" panose="020B0604020202020204" pitchFamily="34" charset="-34"/>
              </a:rPr>
              <a:t> 4 </a:t>
            </a:r>
            <a:r>
              <a:rPr lang="en-GB" sz="2100" dirty="0" err="1" smtClean="0">
                <a:latin typeface="+mj-lt"/>
                <a:ea typeface="Times New Roman" panose="02020603050405020304" pitchFamily="18" charset="0"/>
                <a:cs typeface="Browallia New" panose="020B0604020202020204" pitchFamily="34" charset="-34"/>
              </a:rPr>
              <a:t>pengguna</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terhadap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sebagian</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(8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10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20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dijadikan</a:t>
            </a:r>
            <a:r>
              <a:rPr lang="en-GB" sz="2100" dirty="0" smtClean="0">
                <a:latin typeface="+mj-lt"/>
                <a:ea typeface="Times New Roman" panose="02020603050405020304" pitchFamily="18" charset="0"/>
                <a:cs typeface="Browallia New" panose="020B0604020202020204" pitchFamily="34" charset="-34"/>
              </a:rPr>
              <a:t> set data </a:t>
            </a:r>
            <a:r>
              <a:rPr lang="en-GB" sz="2100" i="1" dirty="0" smtClean="0">
                <a:latin typeface="+mj-lt"/>
                <a:ea typeface="Times New Roman" panose="02020603050405020304" pitchFamily="18" charset="0"/>
                <a:cs typeface="Browallia New" panose="020B0604020202020204" pitchFamily="34" charset="-34"/>
              </a:rPr>
              <a:t>testing</a:t>
            </a:r>
            <a:endParaRPr lang="en-GB" sz="2100" i="1" dirty="0">
              <a:latin typeface="+mj-lt"/>
              <a:ea typeface="Times New Roman" panose="02020603050405020304" pitchFamily="18" charset="0"/>
              <a:cs typeface="Browallia New" panose="020B0604020202020204" pitchFamily="34" charset="-34"/>
            </a:endParaRPr>
          </a:p>
        </p:txBody>
      </p:sp>
    </p:spTree>
    <p:extLst>
      <p:ext uri="{BB962C8B-B14F-4D97-AF65-F5344CB8AC3E}">
        <p14:creationId xmlns:p14="http://schemas.microsoft.com/office/powerpoint/2010/main" val="168932377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a:pPr>
            <a:r>
              <a:rPr lang="en-GB" sz="2100" dirty="0">
                <a:latin typeface="+mj-lt"/>
                <a:cs typeface="Browallia New" panose="020B0604020202020204" pitchFamily="34" charset="-34"/>
              </a:rPr>
              <a:t>Men-generate similarity </a:t>
            </a:r>
            <a:r>
              <a:rPr lang="en-GB" sz="2100" dirty="0" err="1">
                <a:latin typeface="+mj-lt"/>
                <a:cs typeface="Browallia New" panose="020B0604020202020204" pitchFamily="34" charset="-34"/>
              </a:rPr>
              <a:t>antara</a:t>
            </a:r>
            <a:r>
              <a:rPr lang="en-GB" sz="2100" dirty="0">
                <a:latin typeface="+mj-lt"/>
                <a:cs typeface="Browallia New" panose="020B0604020202020204" pitchFamily="34" charset="-34"/>
              </a:rPr>
              <a:t> 2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a:t>
            </a:r>
            <a:r>
              <a:rPr lang="en-GB" sz="2100" i="1" dirty="0">
                <a:latin typeface="+mj-lt"/>
                <a:cs typeface="Browallia New" panose="020B0604020202020204" pitchFamily="34" charset="-34"/>
              </a:rPr>
              <a:t>cosine-based similarity </a:t>
            </a:r>
          </a:p>
        </p:txBody>
      </p:sp>
      <mc:AlternateContent xmlns:mc="http://schemas.openxmlformats.org/markup-compatibility/2006" xmlns:a14="http://schemas.microsoft.com/office/drawing/2010/main">
        <mc:Choice Requires="a14">
          <p:sp>
            <p:nvSpPr>
              <p:cNvPr id="5" name="Rectangle 4"/>
              <p:cNvSpPr/>
              <p:nvPr/>
            </p:nvSpPr>
            <p:spPr>
              <a:xfrm>
                <a:off x="1681241" y="2726971"/>
                <a:ext cx="4940263" cy="10178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𝑠𝑖𝑚</m:t>
                      </m:r>
                      <m:d>
                        <m:dPr>
                          <m:ctrlPr>
                            <a:rPr lang="en-US" sz="2800" i="1">
                              <a:latin typeface="Cambria Math" panose="02040503050406030204" pitchFamily="18" charset="0"/>
                            </a:rPr>
                          </m:ctrlPr>
                        </m:d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𝑖</m:t>
                              </m:r>
                            </m:e>
                          </m:acc>
                          <m:r>
                            <a:rPr lang="en-US" sz="2800" i="0">
                              <a:latin typeface="Cambria Math" panose="02040503050406030204" pitchFamily="18" charset="0"/>
                            </a:rPr>
                            <m:t>,</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𝑗</m:t>
                              </m:r>
                            </m:e>
                          </m:acc>
                          <m:r>
                            <a:rPr lang="en-US" sz="2800" i="1" smtClean="0">
                              <a:latin typeface="Cambria Math" panose="02040503050406030204" pitchFamily="18" charset="0"/>
                            </a:rPr>
                            <m:t> </m:t>
                          </m:r>
                        </m:e>
                      </m:d>
                      <m:r>
                        <a:rPr lang="en-US" sz="2800" i="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i="0">
                              <a:latin typeface="Cambria Math" panose="02040503050406030204" pitchFamily="18" charset="0"/>
                            </a:rPr>
                            <m:t>cos</m:t>
                          </m:r>
                        </m:fName>
                        <m:e>
                          <m:d>
                            <m:dPr>
                              <m:ctrlPr>
                                <a:rPr lang="en-US" sz="2800" i="1" smtClean="0">
                                  <a:latin typeface="Cambria Math" panose="02040503050406030204" pitchFamily="18" charset="0"/>
                                </a:rPr>
                              </m:ctrlPr>
                            </m:d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𝑖</m:t>
                                  </m:r>
                                </m:e>
                              </m:acc>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𝑗</m:t>
                                  </m:r>
                                </m:e>
                              </m:acc>
                            </m:e>
                          </m:d>
                        </m:e>
                      </m:func>
                      <m:r>
                        <a:rPr lang="en-US" sz="2800" i="0">
                          <a:latin typeface="Cambria Math" panose="02040503050406030204" pitchFamily="18" charset="0"/>
                        </a:rPr>
                        <m:t>=</m:t>
                      </m:r>
                      <m:f>
                        <m:fPr>
                          <m:ctrlPr>
                            <a:rPr lang="en-US" sz="2800" i="1">
                              <a:latin typeface="Cambria Math" panose="02040503050406030204" pitchFamily="18" charset="0"/>
                            </a:rPr>
                          </m:ctrlPr>
                        </m:fPr>
                        <m:num>
                          <m:acc>
                            <m:accPr>
                              <m:chr m:val="⃗"/>
                              <m:ctrlPr>
                                <a:rPr lang="en-US" sz="2800" i="1">
                                  <a:latin typeface="Cambria Math" panose="02040503050406030204" pitchFamily="18" charset="0"/>
                                </a:rPr>
                              </m:ctrlPr>
                            </m:accPr>
                            <m:e>
                              <m:r>
                                <a:rPr lang="en-US" sz="2800" i="1">
                                  <a:latin typeface="Cambria Math" panose="02040503050406030204" pitchFamily="18" charset="0"/>
                                </a:rPr>
                                <m:t>𝑖</m:t>
                              </m:r>
                            </m:e>
                          </m:acc>
                          <m:r>
                            <a:rPr lang="en-US" sz="2800" i="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𝑗</m:t>
                              </m:r>
                            </m:e>
                          </m:acc>
                        </m:num>
                        <m:den>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𝑖</m:t>
                                  </m:r>
                                </m:e>
                              </m:acc>
                            </m:e>
                          </m:d>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𝑗</m:t>
                                  </m:r>
                                </m:e>
                              </m:acc>
                            </m:e>
                          </m:d>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681241" y="2726971"/>
                <a:ext cx="4940263" cy="101784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556106"/>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a:pPr>
            <a:r>
              <a:rPr lang="en-GB" sz="2100" dirty="0">
                <a:latin typeface="+mj-lt"/>
                <a:cs typeface="Browallia New" panose="020B0604020202020204" pitchFamily="34" charset="-34"/>
              </a:rPr>
              <a:t>Men-generate similarity </a:t>
            </a:r>
            <a:r>
              <a:rPr lang="en-GB" sz="2100" dirty="0" err="1">
                <a:latin typeface="+mj-lt"/>
                <a:cs typeface="Browallia New" panose="020B0604020202020204" pitchFamily="34" charset="-34"/>
              </a:rPr>
              <a:t>antara</a:t>
            </a:r>
            <a:r>
              <a:rPr lang="en-GB" sz="2100" dirty="0">
                <a:latin typeface="+mj-lt"/>
                <a:cs typeface="Browallia New" panose="020B0604020202020204" pitchFamily="34" charset="-34"/>
              </a:rPr>
              <a:t> 2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cosine-based similarity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466" y="2367421"/>
            <a:ext cx="5713416" cy="2571037"/>
          </a:xfrm>
          <a:prstGeom prst="rect">
            <a:avLst/>
          </a:prstGeom>
        </p:spPr>
      </p:pic>
    </p:spTree>
    <p:extLst>
      <p:ext uri="{BB962C8B-B14F-4D97-AF65-F5344CB8AC3E}">
        <p14:creationId xmlns:p14="http://schemas.microsoft.com/office/powerpoint/2010/main" val="162998973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startAt="2"/>
            </a:pPr>
            <a:r>
              <a:rPr lang="en-GB" sz="2100" dirty="0" err="1">
                <a:latin typeface="+mj-lt"/>
                <a:cs typeface="Browallia New" panose="020B0604020202020204" pitchFamily="34" charset="-34"/>
              </a:rPr>
              <a:t>Menghitung</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prediksi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terhadap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suatu</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belum</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dinilai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oleh</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pengguna</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a:t>
            </a:r>
            <a:r>
              <a:rPr lang="en-GB" sz="2100" i="1" dirty="0">
                <a:latin typeface="+mj-lt"/>
                <a:cs typeface="Browallia New" panose="020B0604020202020204" pitchFamily="34" charset="-34"/>
              </a:rPr>
              <a:t>weighted sum</a:t>
            </a:r>
          </a:p>
        </p:txBody>
      </p:sp>
      <mc:AlternateContent xmlns:mc="http://schemas.openxmlformats.org/markup-compatibility/2006" xmlns:a14="http://schemas.microsoft.com/office/drawing/2010/main">
        <mc:Choice Requires="a14">
          <p:sp>
            <p:nvSpPr>
              <p:cNvPr id="5" name="Rectangle 4"/>
              <p:cNvSpPr/>
              <p:nvPr/>
            </p:nvSpPr>
            <p:spPr>
              <a:xfrm>
                <a:off x="1487662" y="2630486"/>
                <a:ext cx="6168676"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𝑢</m:t>
                          </m:r>
                          <m:r>
                            <a:rPr lang="en-US" sz="3200" i="0">
                              <a:latin typeface="Cambria Math" panose="02040503050406030204" pitchFamily="18" charset="0"/>
                            </a:rPr>
                            <m:t>,</m:t>
                          </m:r>
                          <m:r>
                            <a:rPr lang="en-US" sz="3200" i="1">
                              <a:latin typeface="Cambria Math" panose="02040503050406030204" pitchFamily="18" charset="0"/>
                            </a:rPr>
                            <m:t>𝑖</m:t>
                          </m:r>
                        </m:sub>
                      </m:sSub>
                      <m:r>
                        <a:rPr lang="en-US" sz="3200" i="0">
                          <a:latin typeface="Cambria Math" panose="02040503050406030204" pitchFamily="18" charset="0"/>
                        </a:rPr>
                        <m:t>= </m:t>
                      </m:r>
                      <m:f>
                        <m:fPr>
                          <m:ctrlPr>
                            <a:rPr lang="en-US" sz="3200" i="1">
                              <a:latin typeface="Cambria Math" panose="02040503050406030204" pitchFamily="18" charset="0"/>
                            </a:rPr>
                          </m:ctrlPr>
                        </m:fPr>
                        <m:num>
                          <m:nary>
                            <m:naryPr>
                              <m:chr m:val="∑"/>
                              <m:limLoc m:val="undOvr"/>
                              <m:supHide m:val="on"/>
                              <m:ctrlPr>
                                <a:rPr lang="en-US" sz="3200" i="1">
                                  <a:latin typeface="Cambria Math" panose="02040503050406030204" pitchFamily="18" charset="0"/>
                                </a:rPr>
                              </m:ctrlPr>
                            </m:naryPr>
                            <m:sub>
                              <m:r>
                                <a:rPr lang="en-US" sz="3200" i="1">
                                  <a:latin typeface="Cambria Math" panose="02040503050406030204" pitchFamily="18" charset="0"/>
                                </a:rPr>
                                <m:t>𝑎𝑙</m:t>
                              </m:r>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𝑠𝑖𝑚𝑖𝑙𝑎</m:t>
                                  </m:r>
                                  <m:sSub>
                                    <m:sSubPr>
                                      <m:ctrlPr>
                                        <a:rPr lang="en-US" sz="3200" i="1">
                                          <a:latin typeface="Cambria Math" panose="02040503050406030204" pitchFamily="18" charset="0"/>
                                        </a:rPr>
                                      </m:ctrlPr>
                                    </m:sSubPr>
                                    <m:e>
                                      <m:r>
                                        <a:rPr lang="en-US" sz="3200" i="1">
                                          <a:latin typeface="Cambria Math" panose="02040503050406030204" pitchFamily="18" charset="0"/>
                                        </a:rPr>
                                        <m:t>𝑟</m:t>
                                      </m:r>
                                    </m:e>
                                    <m:sub>
                                      <m:r>
                                        <a:rPr lang="en-US" sz="3200" i="1">
                                          <a:latin typeface="Cambria Math" panose="02040503050406030204" pitchFamily="18" charset="0"/>
                                        </a:rPr>
                                        <m:t>𝑖𝑡𝑒𝑚𝑠</m:t>
                                      </m:r>
                                    </m:sub>
                                  </m:sSub>
                                </m:sub>
                              </m:sSub>
                              <m:r>
                                <a:rPr lang="en-US" sz="3200" i="0">
                                  <a:latin typeface="Cambria Math" panose="02040503050406030204" pitchFamily="18" charset="0"/>
                                </a:rPr>
                                <m:t>,</m:t>
                              </m:r>
                              <m:r>
                                <a:rPr lang="en-US" sz="3200" i="1">
                                  <a:latin typeface="Cambria Math" panose="02040503050406030204" pitchFamily="18" charset="0"/>
                                </a:rPr>
                                <m:t>𝑁</m:t>
                              </m:r>
                            </m:sub>
                            <m:sup/>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0">
                                          <a:latin typeface="Cambria Math" panose="02040503050406030204" pitchFamily="18" charset="0"/>
                                        </a:rPr>
                                        <m:t>,</m:t>
                                      </m:r>
                                      <m:r>
                                        <a:rPr lang="en-US" sz="3200" i="1">
                                          <a:latin typeface="Cambria Math" panose="02040503050406030204" pitchFamily="18" charset="0"/>
                                        </a:rPr>
                                        <m:t>𝑁</m:t>
                                      </m:r>
                                    </m:sub>
                                  </m:sSub>
                                  <m:r>
                                    <a:rPr lang="en-US" sz="3200" i="1">
                                      <a:latin typeface="Cambria Math" panose="02040503050406030204" pitchFamily="18" charset="0"/>
                                    </a:rPr>
                                    <m:t>𝑥</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𝑢</m:t>
                                      </m:r>
                                      <m:r>
                                        <a:rPr lang="en-US" sz="3200" i="0">
                                          <a:latin typeface="Cambria Math" panose="02040503050406030204" pitchFamily="18" charset="0"/>
                                        </a:rPr>
                                        <m:t>,</m:t>
                                      </m:r>
                                      <m:r>
                                        <a:rPr lang="en-US" sz="3200" i="1">
                                          <a:latin typeface="Cambria Math" panose="02040503050406030204" pitchFamily="18" charset="0"/>
                                        </a:rPr>
                                        <m:t>𝑁</m:t>
                                      </m:r>
                                    </m:sub>
                                  </m:sSub>
                                </m:e>
                              </m:d>
                            </m:e>
                          </m:nary>
                        </m:num>
                        <m:den>
                          <m:nary>
                            <m:naryPr>
                              <m:chr m:val="∑"/>
                              <m:limLoc m:val="undOvr"/>
                              <m:supHide m:val="on"/>
                              <m:ctrlPr>
                                <a:rPr lang="en-US" sz="3200" i="1">
                                  <a:latin typeface="Cambria Math" panose="02040503050406030204" pitchFamily="18" charset="0"/>
                                </a:rPr>
                              </m:ctrlPr>
                            </m:naryPr>
                            <m:sub>
                              <m:r>
                                <a:rPr lang="en-US" sz="3200" i="1">
                                  <a:latin typeface="Cambria Math" panose="02040503050406030204" pitchFamily="18" charset="0"/>
                                </a:rPr>
                                <m:t>𝑎𝑙</m:t>
                              </m:r>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𝑠𝑖𝑚𝑖𝑙𝑎</m:t>
                                  </m:r>
                                  <m:sSub>
                                    <m:sSubPr>
                                      <m:ctrlPr>
                                        <a:rPr lang="en-US" sz="3200" i="1">
                                          <a:latin typeface="Cambria Math" panose="02040503050406030204" pitchFamily="18" charset="0"/>
                                        </a:rPr>
                                      </m:ctrlPr>
                                    </m:sSubPr>
                                    <m:e>
                                      <m:r>
                                        <a:rPr lang="en-US" sz="3200" i="1">
                                          <a:latin typeface="Cambria Math" panose="02040503050406030204" pitchFamily="18" charset="0"/>
                                        </a:rPr>
                                        <m:t>𝑟</m:t>
                                      </m:r>
                                    </m:e>
                                    <m:sub>
                                      <m:r>
                                        <a:rPr lang="en-US" sz="3200" i="1">
                                          <a:latin typeface="Cambria Math" panose="02040503050406030204" pitchFamily="18" charset="0"/>
                                        </a:rPr>
                                        <m:t>𝑖𝑡𝑒𝑚𝑠</m:t>
                                      </m:r>
                                    </m:sub>
                                  </m:sSub>
                                </m:sub>
                              </m:sSub>
                              <m:r>
                                <a:rPr lang="en-US" sz="3200" i="0">
                                  <a:latin typeface="Cambria Math" panose="02040503050406030204" pitchFamily="18" charset="0"/>
                                </a:rPr>
                                <m:t>,</m:t>
                              </m:r>
                              <m:r>
                                <a:rPr lang="en-US" sz="3200" i="1">
                                  <a:latin typeface="Cambria Math" panose="02040503050406030204" pitchFamily="18" charset="0"/>
                                </a:rPr>
                                <m:t>𝑁</m:t>
                              </m:r>
                            </m:sub>
                            <m:sup/>
                            <m:e>
                              <m:d>
                                <m:dPr>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0">
                                              <a:latin typeface="Cambria Math" panose="02040503050406030204" pitchFamily="18" charset="0"/>
                                            </a:rPr>
                                            <m:t>,</m:t>
                                          </m:r>
                                          <m:r>
                                            <a:rPr lang="en-US" sz="3200" i="1">
                                              <a:latin typeface="Cambria Math" panose="02040503050406030204" pitchFamily="18" charset="0"/>
                                            </a:rPr>
                                            <m:t>𝑁</m:t>
                                          </m:r>
                                        </m:sub>
                                      </m:sSub>
                                    </m:e>
                                  </m:d>
                                </m:e>
                              </m:d>
                            </m:e>
                          </m:nary>
                        </m:den>
                      </m:f>
                    </m:oMath>
                  </m:oMathPara>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1487662" y="2630486"/>
                <a:ext cx="6168676" cy="15216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8411" y="4297270"/>
                <a:ext cx="10489795" cy="670696"/>
              </a:xfrm>
              <a:prstGeom prst="rect">
                <a:avLst/>
              </a:prstGeom>
              <a:noFill/>
            </p:spPr>
            <p:txBody>
              <a:bodyPr wrap="none" rtlCol="0">
                <a:spAutoFit/>
              </a:bodyPr>
              <a:lstStyle/>
              <a:p>
                <a:pPr marL="1712913" indent="-1712913">
                  <a:buNone/>
                </a:pP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𝑺</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𝑵</m:t>
                        </m:r>
                      </m:sub>
                    </m:sSub>
                  </m:oMath>
                </a14:m>
                <a:r>
                  <a:rPr lang="en-US" b="1" dirty="0"/>
                  <a:t> </a:t>
                </a:r>
                <a:r>
                  <a:rPr lang="en-US" dirty="0" smtClean="0"/>
                  <a:t>: </a:t>
                </a:r>
                <a:r>
                  <a:rPr lang="en-US" dirty="0" err="1" smtClean="0"/>
                  <a:t>nilai</a:t>
                </a:r>
                <a:r>
                  <a:rPr lang="en-US" dirty="0" smtClean="0"/>
                  <a:t> </a:t>
                </a:r>
                <a:r>
                  <a:rPr lang="en-US" i="1" dirty="0"/>
                  <a:t>similarity</a:t>
                </a:r>
                <a:r>
                  <a:rPr lang="en-US" dirty="0"/>
                  <a:t> </a:t>
                </a:r>
                <a:r>
                  <a:rPr lang="en-US" dirty="0" err="1"/>
                  <a:t>antara</a:t>
                </a:r>
                <a:r>
                  <a:rPr lang="en-US" dirty="0"/>
                  <a:t> </a:t>
                </a:r>
                <a:r>
                  <a:rPr lang="en-US" dirty="0" err="1"/>
                  <a:t>resep</a:t>
                </a:r>
                <a:r>
                  <a:rPr lang="en-US" dirty="0"/>
                  <a:t> yang </a:t>
                </a:r>
                <a:r>
                  <a:rPr lang="en-US" dirty="0" err="1"/>
                  <a:t>diprediksi</a:t>
                </a:r>
                <a:r>
                  <a:rPr lang="en-US" dirty="0"/>
                  <a:t> </a:t>
                </a:r>
                <a:r>
                  <a:rPr lang="en-US" dirty="0" err="1"/>
                  <a:t>dengan</a:t>
                </a:r>
                <a:r>
                  <a:rPr lang="en-US" dirty="0"/>
                  <a:t> </a:t>
                </a:r>
                <a:r>
                  <a:rPr lang="en-US" dirty="0" err="1"/>
                  <a:t>resep</a:t>
                </a:r>
                <a:r>
                  <a:rPr lang="en-US" dirty="0"/>
                  <a:t> </a:t>
                </a:r>
                <a:r>
                  <a:rPr lang="en-US" dirty="0" err="1"/>
                  <a:t>serupa</a:t>
                </a:r>
                <a:r>
                  <a:rPr lang="en-US" dirty="0"/>
                  <a:t> yang </a:t>
                </a:r>
                <a:r>
                  <a:rPr lang="en-US" dirty="0" err="1"/>
                  <a:t>dinilai</a:t>
                </a:r>
                <a:r>
                  <a:rPr lang="en-US" dirty="0"/>
                  <a:t> </a:t>
                </a:r>
                <a:r>
                  <a:rPr lang="en-US" dirty="0" err="1"/>
                  <a:t>oleh</a:t>
                </a:r>
                <a:r>
                  <a:rPr lang="en-US" dirty="0"/>
                  <a:t> </a:t>
                </a:r>
                <a:r>
                  <a:rPr lang="en-US" dirty="0" err="1"/>
                  <a:t>pengguna</a:t>
                </a:r>
                <a:r>
                  <a:rPr lang="en-US" dirty="0"/>
                  <a:t> </a:t>
                </a:r>
                <a:r>
                  <a:rPr lang="en-US" dirty="0" err="1" smtClean="0"/>
                  <a:t>tersebut</a:t>
                </a:r>
                <a:endParaRPr lang="en-US" dirty="0" smtClean="0"/>
              </a:p>
              <a:p>
                <a:pPr marL="1712913" indent="-1712913">
                  <a:buNone/>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𝒖</m:t>
                        </m:r>
                        <m:r>
                          <a:rPr lang="en-US" b="1" i="1">
                            <a:latin typeface="Cambria Math" panose="02040503050406030204" pitchFamily="18" charset="0"/>
                          </a:rPr>
                          <m:t>,</m:t>
                        </m:r>
                        <m:r>
                          <a:rPr lang="en-US" b="1" i="1">
                            <a:latin typeface="Cambria Math" panose="02040503050406030204" pitchFamily="18" charset="0"/>
                          </a:rPr>
                          <m:t>𝑵</m:t>
                        </m:r>
                      </m:sub>
                    </m:sSub>
                  </m:oMath>
                </a14:m>
                <a:r>
                  <a:rPr lang="en-US" dirty="0"/>
                  <a:t> </a:t>
                </a:r>
                <a:r>
                  <a:rPr lang="en-US" dirty="0" smtClean="0"/>
                  <a:t>: </a:t>
                </a:r>
                <a:r>
                  <a:rPr lang="en-US" dirty="0" err="1"/>
                  <a:t>penilaian</a:t>
                </a:r>
                <a:r>
                  <a:rPr lang="en-US" dirty="0"/>
                  <a:t> yang </a:t>
                </a:r>
                <a:r>
                  <a:rPr lang="en-US" dirty="0" err="1"/>
                  <a:t>diberikan</a:t>
                </a:r>
                <a:r>
                  <a:rPr lang="en-US" dirty="0"/>
                  <a:t> </a:t>
                </a:r>
                <a:r>
                  <a:rPr lang="en-US" dirty="0" err="1"/>
                  <a:t>pengguna</a:t>
                </a:r>
                <a:r>
                  <a:rPr lang="en-US" dirty="0"/>
                  <a:t> </a:t>
                </a:r>
                <a:r>
                  <a:rPr lang="en-US" dirty="0" err="1"/>
                  <a:t>terhadap</a:t>
                </a:r>
                <a:r>
                  <a:rPr lang="en-US" dirty="0"/>
                  <a:t> </a:t>
                </a:r>
                <a:r>
                  <a:rPr lang="en-US" dirty="0" err="1"/>
                  <a:t>resep</a:t>
                </a:r>
                <a:r>
                  <a:rPr lang="en-US" dirty="0"/>
                  <a:t> yang </a:t>
                </a:r>
                <a:r>
                  <a:rPr lang="en-US" dirty="0" err="1"/>
                  <a:t>serupa</a:t>
                </a:r>
                <a:r>
                  <a:rPr lang="en-US" dirty="0"/>
                  <a:t> </a:t>
                </a:r>
                <a:r>
                  <a:rPr lang="en-US" dirty="0" err="1"/>
                  <a:t>dengan</a:t>
                </a:r>
                <a:r>
                  <a:rPr lang="en-US" dirty="0"/>
                  <a:t> </a:t>
                </a:r>
                <a:r>
                  <a:rPr lang="en-US" dirty="0" err="1"/>
                  <a:t>resep</a:t>
                </a:r>
                <a:r>
                  <a:rPr lang="en-US" dirty="0"/>
                  <a:t> yang </a:t>
                </a:r>
                <a:r>
                  <a:rPr lang="en-US" dirty="0" err="1"/>
                  <a:t>diprediksi</a:t>
                </a:r>
                <a:endParaRPr lang="id-ID" dirty="0">
                  <a:latin typeface="Browallia New" panose="020B0604020202020204" pitchFamily="34" charset="-34"/>
                  <a:ea typeface="Times New Roman" panose="02020603050405020304" pitchFamily="18" charset="0"/>
                  <a:cs typeface="Browallia New" panose="020B0604020202020204" pitchFamily="34" charset="-34"/>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8411" y="4297270"/>
                <a:ext cx="10489795" cy="670696"/>
              </a:xfrm>
              <a:prstGeom prst="rect">
                <a:avLst/>
              </a:prstGeom>
              <a:blipFill rotWithShape="0">
                <a:blip r:embed="rId4"/>
                <a:stretch>
                  <a:fillRect t="-1818"/>
                </a:stretch>
              </a:blipFill>
            </p:spPr>
            <p:txBody>
              <a:bodyPr/>
              <a:lstStyle/>
              <a:p>
                <a:r>
                  <a:rPr lang="en-US">
                    <a:noFill/>
                  </a:rPr>
                  <a:t> </a:t>
                </a:r>
              </a:p>
            </p:txBody>
          </p:sp>
        </mc:Fallback>
      </mc:AlternateContent>
    </p:spTree>
    <p:extLst>
      <p:ext uri="{BB962C8B-B14F-4D97-AF65-F5344CB8AC3E}">
        <p14:creationId xmlns:p14="http://schemas.microsoft.com/office/powerpoint/2010/main" val="111842426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startAt="3"/>
            </a:pPr>
            <a:r>
              <a:rPr lang="en-GB" sz="2100" dirty="0" err="1">
                <a:latin typeface="+mj-lt"/>
                <a:cs typeface="Browallia New" panose="020B0604020202020204" pitchFamily="34" charset="-34"/>
              </a:rPr>
              <a:t>Penentuan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rekomendasi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berdasarkan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prediksi</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telah</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dihasilkan</a:t>
            </a:r>
            <a:r>
              <a:rPr lang="en-GB" sz="2100" dirty="0">
                <a:latin typeface="+mj-lt"/>
                <a:cs typeface="Browallia New" panose="020B0604020202020204" pitchFamily="34" charset="-34"/>
              </a:rPr>
              <a:t>.</a:t>
            </a:r>
          </a:p>
          <a:p>
            <a:pPr marL="965200" lvl="1" indent="-457200">
              <a:lnSpc>
                <a:spcPct val="150000"/>
              </a:lnSpc>
              <a:buFont typeface="+mj-lt"/>
              <a:buAutoNum type="alphaLcPeriod"/>
            </a:pP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mungkin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Anda</a:t>
            </a:r>
            <a:r>
              <a:rPr lang="en-GB" sz="2100" dirty="0">
                <a:latin typeface="+mj-lt"/>
                <a:cs typeface="Browallia New" panose="020B0604020202020204" pitchFamily="34" charset="-34"/>
              </a:rPr>
              <a:t> </a:t>
            </a:r>
            <a:r>
              <a:rPr lang="en-GB" sz="2100" dirty="0" err="1" smtClean="0">
                <a:latin typeface="+mj-lt"/>
                <a:cs typeface="Browallia New" panose="020B0604020202020204" pitchFamily="34" charset="-34"/>
              </a:rPr>
              <a:t>suka</a:t>
            </a:r>
            <a:endParaRPr lang="en-GB" sz="2100" dirty="0" smtClean="0">
              <a:latin typeface="+mj-lt"/>
              <a:cs typeface="Browallia New" panose="020B0604020202020204" pitchFamily="34" charset="-34"/>
            </a:endParaRPr>
          </a:p>
          <a:p>
            <a:pPr marL="965200" lvl="3" indent="-457200">
              <a:lnSpc>
                <a:spcPct val="150000"/>
              </a:lnSpc>
              <a:buFont typeface="+mj-lt"/>
              <a:buAutoNum type="alphaLcPeriod" startAt="2"/>
            </a:pPr>
            <a:r>
              <a:rPr lang="en-GB" sz="2100" dirty="0" err="1" smtClean="0">
                <a:latin typeface="+mj-lt"/>
                <a:cs typeface="Browallia New" panose="020B0604020202020204" pitchFamily="34" charset="-34"/>
              </a:rPr>
              <a:t>Resep</a:t>
            </a:r>
            <a:r>
              <a:rPr lang="en-GB" sz="2100" dirty="0" smtClean="0">
                <a:latin typeface="+mj-lt"/>
                <a:cs typeface="Browallia New" panose="020B0604020202020204" pitchFamily="34" charset="-34"/>
              </a:rPr>
              <a:t> </a:t>
            </a:r>
            <a:r>
              <a:rPr lang="en-GB" sz="2100" dirty="0">
                <a:latin typeface="+mj-lt"/>
                <a:cs typeface="Browallia New" panose="020B0604020202020204" pitchFamily="34" charset="-34"/>
              </a:rPr>
              <a:t>yang </a:t>
            </a:r>
            <a:r>
              <a:rPr lang="en-GB" sz="2100" dirty="0" err="1">
                <a:latin typeface="+mj-lt"/>
                <a:cs typeface="Browallia New" panose="020B0604020202020204" pitchFamily="34" charset="-34"/>
              </a:rPr>
              <a:t>baik</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untuk</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kesehatan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Anda</a:t>
            </a:r>
            <a:endParaRPr lang="en-GB" sz="2100" dirty="0">
              <a:latin typeface="+mj-lt"/>
              <a:cs typeface="Browallia New" panose="020B0604020202020204" pitchFamily="34" charset="-34"/>
            </a:endParaRPr>
          </a:p>
        </p:txBody>
      </p:sp>
    </p:spTree>
    <p:extLst>
      <p:ext uri="{BB962C8B-B14F-4D97-AF65-F5344CB8AC3E}">
        <p14:creationId xmlns:p14="http://schemas.microsoft.com/office/powerpoint/2010/main" val="321624283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1" t="-1058" r="651" b="37777"/>
          <a:stretch/>
        </p:blipFill>
        <p:spPr>
          <a:xfrm>
            <a:off x="540913" y="0"/>
            <a:ext cx="7701566" cy="4991064"/>
          </a:xfrm>
          <a:prstGeom prst="rect">
            <a:avLst/>
          </a:prstGeom>
        </p:spPr>
      </p:pic>
    </p:spTree>
    <p:extLst>
      <p:ext uri="{BB962C8B-B14F-4D97-AF65-F5344CB8AC3E}">
        <p14:creationId xmlns:p14="http://schemas.microsoft.com/office/powerpoint/2010/main" val="2981117566"/>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Pengujian</a:t>
            </a:r>
            <a:endParaRPr lang="id" sz="6000" dirty="0">
              <a:solidFill>
                <a:srgbClr val="FFFFFF"/>
              </a:solidFill>
            </a:endParaRPr>
          </a:p>
        </p:txBody>
      </p:sp>
    </p:spTree>
    <p:extLst>
      <p:ext uri="{BB962C8B-B14F-4D97-AF65-F5344CB8AC3E}">
        <p14:creationId xmlns:p14="http://schemas.microsoft.com/office/powerpoint/2010/main" val="229371780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61" name="Shape 61"/>
          <p:cNvSpPr txBox="1">
            <a:spLocks noGrp="1"/>
          </p:cNvSpPr>
          <p:nvPr>
            <p:ph type="body" idx="1"/>
          </p:nvPr>
        </p:nvSpPr>
        <p:spPr>
          <a:xfrm>
            <a:off x="457200" y="4180800"/>
            <a:ext cx="8316900" cy="962699"/>
          </a:xfrm>
          <a:prstGeom prst="rect">
            <a:avLst/>
          </a:prstGeom>
          <a:noFill/>
          <a:ln>
            <a:noFill/>
          </a:ln>
        </p:spPr>
        <p:txBody>
          <a:bodyPr lIns="68575" tIns="34275" rIns="68575" bIns="34275" anchor="t" anchorCtr="0">
            <a:noAutofit/>
          </a:bodyPr>
          <a:lstStyle/>
          <a:p>
            <a:pPr marR="0" lvl="0" algn="ctr" rtl="0">
              <a:lnSpc>
                <a:spcPct val="90000"/>
              </a:lnSpc>
              <a:spcBef>
                <a:spcPts val="0"/>
              </a:spcBef>
              <a:buNone/>
            </a:pPr>
            <a:r>
              <a:rPr lang="id" sz="2100" b="0" i="0" u="none" strike="noStrike" cap="none" baseline="0">
                <a:solidFill>
                  <a:schemeClr val="dk1"/>
                </a:solidFill>
              </a:rPr>
              <a:t>E-commerce mempermudah dan mempercepat proses membeli dan membandingkan produk</a:t>
            </a:r>
          </a:p>
        </p:txBody>
      </p:sp>
      <p:pic>
        <p:nvPicPr>
          <p:cNvPr id="62" name="Shape 62"/>
          <p:cNvPicPr preferRelativeResize="0"/>
          <p:nvPr/>
        </p:nvPicPr>
        <p:blipFill>
          <a:blip r:embed="rId3">
            <a:alphaModFix/>
          </a:blip>
          <a:stretch>
            <a:fillRect/>
          </a:stretch>
        </p:blipFill>
        <p:spPr>
          <a:xfrm>
            <a:off x="1714500" y="1208562"/>
            <a:ext cx="5715000" cy="2943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Pengujian</a:t>
            </a:r>
            <a:endParaRPr lang="id" sz="3300" b="0" i="0" u="none" strike="noStrike" cap="none" baseline="0" dirty="0">
              <a:solidFill>
                <a:srgbClr val="FFFFFF"/>
              </a:solidFill>
            </a:endParaRPr>
          </a:p>
        </p:txBody>
      </p:sp>
      <p:sp>
        <p:nvSpPr>
          <p:cNvPr id="7" name="Content Placeholder 5"/>
          <p:cNvSpPr txBox="1">
            <a:spLocks/>
          </p:cNvSpPr>
          <p:nvPr/>
        </p:nvSpPr>
        <p:spPr>
          <a:xfrm>
            <a:off x="628650" y="1214670"/>
            <a:ext cx="7886700" cy="32634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lvl="0">
              <a:lnSpc>
                <a:spcPct val="120000"/>
              </a:lnSpc>
              <a:spcBef>
                <a:spcPts val="1200"/>
              </a:spcBef>
              <a:spcAft>
                <a:spcPts val="200"/>
              </a:spcAft>
              <a:buClr>
                <a:srgbClr val="E48312"/>
              </a:buClr>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Memberikan</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8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perlakuan</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terhadap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sistem</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rekomendasi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10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19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10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19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p:txBody>
      </p:sp>
    </p:spTree>
    <p:extLst>
      <p:ext uri="{BB962C8B-B14F-4D97-AF65-F5344CB8AC3E}">
        <p14:creationId xmlns:p14="http://schemas.microsoft.com/office/powerpoint/2010/main" val="315966331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smtClean="0">
                <a:solidFill>
                  <a:srgbClr val="FFFFFF"/>
                </a:solidFill>
              </a:rPr>
              <a:t>Pengujian</a:t>
            </a:r>
            <a:r>
              <a:rPr lang="en-US" sz="3300" b="0" dirty="0" smtClean="0">
                <a:solidFill>
                  <a:srgbClr val="FFFFFF"/>
                </a:solidFill>
              </a:rPr>
              <a:t> </a:t>
            </a:r>
            <a:r>
              <a:rPr lang="en-US" sz="3300" b="0" dirty="0" err="1" smtClean="0">
                <a:solidFill>
                  <a:srgbClr val="FFFFFF"/>
                </a:solidFill>
              </a:rPr>
              <a:t>Fungsional</a:t>
            </a:r>
            <a:endParaRPr lang="id" sz="3300" b="0" i="0" u="none" strike="noStrike" cap="none" baseline="0" dirty="0">
              <a:solidFill>
                <a:srgbClr val="FFFFFF"/>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3809356145"/>
              </p:ext>
            </p:extLst>
          </p:nvPr>
        </p:nvGraphicFramePr>
        <p:xfrm>
          <a:off x="0" y="1331407"/>
          <a:ext cx="9023251" cy="3647320"/>
        </p:xfrm>
        <a:graphic>
          <a:graphicData uri="http://schemas.openxmlformats.org/drawingml/2006/table">
            <a:tbl>
              <a:tblPr firstRow="1" firstCol="1" bandRow="1">
                <a:tableStyleId>{F5AB1C69-6EDB-4FF4-983F-18BD219EF322}</a:tableStyleId>
              </a:tblPr>
              <a:tblGrid>
                <a:gridCol w="755133"/>
                <a:gridCol w="5568394"/>
                <a:gridCol w="2699724"/>
              </a:tblGrid>
              <a:tr h="250609">
                <a:tc>
                  <a:txBody>
                    <a:bodyPr/>
                    <a:lstStyle/>
                    <a:p>
                      <a:pPr marL="0" marR="0" algn="ctr">
                        <a:lnSpc>
                          <a:spcPct val="150000"/>
                        </a:lnSpc>
                        <a:spcBef>
                          <a:spcPts val="0"/>
                        </a:spcBef>
                        <a:spcAft>
                          <a:spcPts val="0"/>
                        </a:spcAft>
                      </a:pPr>
                      <a:r>
                        <a:rPr lang="en-GB" sz="1100" dirty="0">
                          <a:effectLst/>
                        </a:rPr>
                        <a:t>ID</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ctr">
                        <a:lnSpc>
                          <a:spcPct val="150000"/>
                        </a:lnSpc>
                        <a:spcBef>
                          <a:spcPts val="0"/>
                        </a:spcBef>
                        <a:spcAft>
                          <a:spcPts val="0"/>
                        </a:spcAft>
                      </a:pPr>
                      <a:r>
                        <a:rPr lang="en-GB" sz="1100" dirty="0" err="1">
                          <a:effectLst/>
                        </a:rPr>
                        <a:t>Deskripsi</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ctr">
                        <a:lnSpc>
                          <a:spcPct val="150000"/>
                        </a:lnSpc>
                        <a:spcBef>
                          <a:spcPts val="0"/>
                        </a:spcBef>
                        <a:spcAft>
                          <a:spcPts val="0"/>
                        </a:spcAft>
                      </a:pPr>
                      <a:r>
                        <a:rPr lang="en-GB" sz="1100" dirty="0" err="1" smtClean="0">
                          <a:effectLst/>
                        </a:rPr>
                        <a:t>Runutan</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SRS-F-001</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memberikan</a:t>
                      </a:r>
                      <a:r>
                        <a:rPr lang="en-GB" sz="1400" dirty="0">
                          <a:effectLst/>
                        </a:rPr>
                        <a:t> </a:t>
                      </a:r>
                      <a:r>
                        <a:rPr lang="en-GB" sz="1400" dirty="0" err="1">
                          <a:effectLst/>
                        </a:rPr>
                        <a:t>informasi</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baik</a:t>
                      </a:r>
                      <a:r>
                        <a:rPr lang="en-GB" sz="1400" dirty="0">
                          <a:effectLst/>
                        </a:rPr>
                        <a:t> </a:t>
                      </a:r>
                      <a:r>
                        <a:rPr lang="en-GB" sz="1400" dirty="0" err="1">
                          <a:effectLst/>
                        </a:rPr>
                        <a:t>dikonsumsi</a:t>
                      </a:r>
                      <a:r>
                        <a:rPr lang="en-GB" sz="1400" dirty="0">
                          <a:effectLst/>
                        </a:rPr>
                        <a:t> </a:t>
                      </a:r>
                      <a:r>
                        <a:rPr lang="en-GB" sz="1400" dirty="0" err="1">
                          <a:effectLst/>
                        </a:rPr>
                        <a:t>untuk</a:t>
                      </a:r>
                      <a:r>
                        <a:rPr lang="en-GB" sz="1400" dirty="0">
                          <a:effectLst/>
                        </a:rPr>
                        <a:t> </a:t>
                      </a:r>
                      <a:r>
                        <a:rPr lang="en-GB" sz="1400" dirty="0" err="1">
                          <a:effectLst/>
                        </a:rPr>
                        <a:t>pengobatan</a:t>
                      </a:r>
                      <a:r>
                        <a:rPr lang="en-GB" sz="1400" dirty="0">
                          <a:effectLst/>
                        </a:rPr>
                        <a:t> </a:t>
                      </a:r>
                      <a:r>
                        <a:rPr lang="en-GB" sz="1400" dirty="0" err="1">
                          <a:effectLst/>
                        </a:rPr>
                        <a:t>penyakit</a:t>
                      </a:r>
                      <a:r>
                        <a:rPr lang="en-GB" sz="1400" dirty="0">
                          <a:effectLst/>
                        </a:rPr>
                        <a:t> </a:t>
                      </a:r>
                      <a:r>
                        <a:rPr lang="en-GB" sz="1400" dirty="0" err="1">
                          <a:effectLst/>
                        </a:rPr>
                        <a:t>tertentu</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77800" lvl="2" indent="0">
                        <a:lnSpc>
                          <a:spcPct val="150000"/>
                        </a:lnSpc>
                        <a:buFont typeface="+mj-lt"/>
                        <a:buNone/>
                      </a:pPr>
                      <a:r>
                        <a:rPr lang="en-GB" sz="1400" dirty="0" err="1" smtClean="0"/>
                        <a:t>Rekomendasi</a:t>
                      </a:r>
                      <a:r>
                        <a:rPr lang="en-GB" sz="1400" dirty="0" smtClean="0"/>
                        <a:t> “</a:t>
                      </a:r>
                      <a:r>
                        <a:rPr lang="en-GB" sz="1400" dirty="0" err="1" smtClean="0"/>
                        <a:t>Resep</a:t>
                      </a:r>
                      <a:r>
                        <a:rPr lang="en-GB" sz="1400" dirty="0" smtClean="0"/>
                        <a:t> yang </a:t>
                      </a:r>
                      <a:r>
                        <a:rPr lang="en-GB" sz="1400" dirty="0" err="1" smtClean="0"/>
                        <a:t>baik</a:t>
                      </a:r>
                      <a:r>
                        <a:rPr lang="en-GB" sz="1400" dirty="0" smtClean="0"/>
                        <a:t> </a:t>
                      </a:r>
                      <a:r>
                        <a:rPr lang="en-GB" sz="1400" dirty="0" err="1" smtClean="0"/>
                        <a:t>untuk</a:t>
                      </a:r>
                      <a:r>
                        <a:rPr lang="en-GB" sz="1400" dirty="0" smtClean="0"/>
                        <a:t> </a:t>
                      </a:r>
                      <a:r>
                        <a:rPr lang="en-GB" sz="1400" dirty="0" err="1" smtClean="0"/>
                        <a:t>kesehatan</a:t>
                      </a:r>
                      <a:r>
                        <a:rPr lang="en-GB" sz="1400" dirty="0" smtClean="0"/>
                        <a:t> </a:t>
                      </a:r>
                      <a:r>
                        <a:rPr lang="en-GB" sz="1400" dirty="0" err="1" smtClean="0"/>
                        <a:t>Anda</a:t>
                      </a:r>
                      <a:r>
                        <a:rPr lang="en-GB" sz="1400" dirty="0" smtClean="0"/>
                        <a:t>”</a:t>
                      </a:r>
                      <a:endParaRPr lang="en-GB" sz="1400" dirty="0" smtClean="0">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SRS-F-002</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menghilangkan</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tidak</a:t>
                      </a:r>
                      <a:r>
                        <a:rPr lang="en-GB" sz="1400" dirty="0">
                          <a:effectLst/>
                        </a:rPr>
                        <a:t> </a:t>
                      </a:r>
                      <a:r>
                        <a:rPr lang="en-GB" sz="1400" dirty="0" err="1">
                          <a:effectLst/>
                        </a:rPr>
                        <a:t>aman</a:t>
                      </a:r>
                      <a:r>
                        <a:rPr lang="en-GB" sz="1400" dirty="0">
                          <a:effectLst/>
                        </a:rPr>
                        <a:t> </a:t>
                      </a:r>
                      <a:r>
                        <a:rPr lang="en-GB" sz="1400" dirty="0" err="1">
                          <a:effectLst/>
                        </a:rPr>
                        <a:t>untuk</a:t>
                      </a:r>
                      <a:r>
                        <a:rPr lang="en-GB" sz="1400" dirty="0">
                          <a:effectLst/>
                        </a:rPr>
                        <a:t> </a:t>
                      </a:r>
                      <a:r>
                        <a:rPr lang="en-GB" sz="1400" dirty="0" err="1">
                          <a:effectLst/>
                        </a:rPr>
                        <a:t>dikonsumsi</a:t>
                      </a:r>
                      <a:r>
                        <a:rPr lang="en-GB" sz="1400" dirty="0">
                          <a:effectLst/>
                        </a:rPr>
                        <a:t> </a:t>
                      </a:r>
                      <a:r>
                        <a:rPr lang="en-GB" sz="1400" dirty="0" err="1">
                          <a:effectLst/>
                        </a:rPr>
                        <a:t>oleh</a:t>
                      </a:r>
                      <a:r>
                        <a:rPr lang="en-GB" sz="1400" dirty="0">
                          <a:effectLst/>
                        </a:rPr>
                        <a:t> </a:t>
                      </a:r>
                      <a:r>
                        <a:rPr lang="en-GB" sz="1400" dirty="0" err="1">
                          <a:effectLst/>
                        </a:rPr>
                        <a:t>pengguna</a:t>
                      </a:r>
                      <a:r>
                        <a:rPr lang="en-GB" sz="1400" dirty="0">
                          <a:effectLst/>
                        </a:rPr>
                        <a:t> </a:t>
                      </a:r>
                      <a:r>
                        <a:rPr lang="en-GB" sz="1400" dirty="0" err="1">
                          <a:effectLst/>
                        </a:rPr>
                        <a:t>berdasarkan</a:t>
                      </a:r>
                      <a:r>
                        <a:rPr lang="en-GB" sz="1400" dirty="0">
                          <a:effectLst/>
                        </a:rPr>
                        <a:t> </a:t>
                      </a:r>
                      <a:r>
                        <a:rPr lang="en-GB" sz="1400" dirty="0" err="1">
                          <a:effectLst/>
                        </a:rPr>
                        <a:t>komposisi</a:t>
                      </a:r>
                      <a:r>
                        <a:rPr lang="en-GB" sz="1400" dirty="0">
                          <a:effectLst/>
                        </a:rPr>
                        <a:t> </a:t>
                      </a:r>
                      <a:r>
                        <a:rPr lang="en-GB" sz="1400" dirty="0" err="1">
                          <a:effectLst/>
                        </a:rPr>
                        <a:t>makanan</a:t>
                      </a:r>
                      <a:r>
                        <a:rPr lang="en-GB" sz="1400" dirty="0">
                          <a:effectLst/>
                        </a:rPr>
                        <a:t> </a:t>
                      </a:r>
                      <a:r>
                        <a:rPr lang="en-GB" sz="1400" dirty="0" err="1">
                          <a:effectLst/>
                        </a:rPr>
                        <a:t>dari</a:t>
                      </a:r>
                      <a:r>
                        <a:rPr lang="en-GB" sz="1400" dirty="0">
                          <a:effectLst/>
                        </a:rPr>
                        <a:t> </a:t>
                      </a:r>
                      <a:r>
                        <a:rPr lang="en-GB" sz="1400" dirty="0" err="1">
                          <a:effectLst/>
                        </a:rPr>
                        <a:t>resep</a:t>
                      </a:r>
                      <a:r>
                        <a:rPr lang="en-GB" sz="1400" dirty="0">
                          <a:effectLst/>
                        </a:rPr>
                        <a:t> </a:t>
                      </a:r>
                      <a:r>
                        <a:rPr lang="en-GB" sz="1400" dirty="0" err="1">
                          <a:effectLst/>
                        </a:rPr>
                        <a:t>tersebut</a:t>
                      </a:r>
                      <a:r>
                        <a:rPr lang="en-GB" sz="1400" dirty="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defTabSz="914400" rtl="0" eaLnBrk="1" fontAlgn="auto" latinLnBrk="0" hangingPunct="1">
                        <a:lnSpc>
                          <a:spcPct val="150000"/>
                        </a:lnSpc>
                        <a:spcBef>
                          <a:spcPts val="0"/>
                        </a:spcBef>
                        <a:spcAft>
                          <a:spcPts val="0"/>
                        </a:spcAft>
                        <a:buClrTx/>
                        <a:buSzTx/>
                        <a:buFontTx/>
                        <a:buNone/>
                        <a:tabLst/>
                        <a:defRPr/>
                      </a:pPr>
                      <a:r>
                        <a:rPr lang="en-GB" sz="1400" dirty="0" err="1" smtClean="0">
                          <a:effectLst/>
                        </a:rPr>
                        <a:t>Mengeleminasi</a:t>
                      </a:r>
                      <a:r>
                        <a:rPr lang="en-GB" sz="1400" baseline="0" dirty="0" smtClean="0">
                          <a:effectLst/>
                        </a:rPr>
                        <a:t> </a:t>
                      </a:r>
                      <a:r>
                        <a:rPr lang="en-GB" sz="1400" baseline="0" dirty="0" err="1" smtClean="0">
                          <a:effectLst/>
                        </a:rPr>
                        <a:t>resep</a:t>
                      </a:r>
                      <a:r>
                        <a:rPr lang="en-GB" sz="1400" baseline="0" dirty="0" smtClean="0">
                          <a:effectLst/>
                        </a:rPr>
                        <a:t> yang </a:t>
                      </a:r>
                      <a:r>
                        <a:rPr lang="en-GB" sz="1400" baseline="0" dirty="0" err="1" smtClean="0">
                          <a:effectLst/>
                        </a:rPr>
                        <a:t>dilarang</a:t>
                      </a:r>
                      <a:r>
                        <a:rPr lang="en-GB" sz="1400" baseline="0" dirty="0" smtClean="0">
                          <a:effectLst/>
                        </a:rPr>
                        <a:t> </a:t>
                      </a:r>
                      <a:r>
                        <a:rPr lang="en-GB" sz="1400" baseline="0" dirty="0" err="1" smtClean="0">
                          <a:effectLst/>
                        </a:rPr>
                        <a:t>oleh</a:t>
                      </a:r>
                      <a:r>
                        <a:rPr lang="en-GB" sz="1400" baseline="0" dirty="0" smtClean="0">
                          <a:effectLst/>
                        </a:rPr>
                        <a:t> </a:t>
                      </a:r>
                      <a:r>
                        <a:rPr lang="en-GB" sz="1400" baseline="0" dirty="0" err="1" smtClean="0">
                          <a:effectLst/>
                        </a:rPr>
                        <a:t>dokter</a:t>
                      </a:r>
                      <a:endParaRPr lang="en-GB" sz="1400" dirty="0" smtClean="0">
                        <a:effectLst/>
                        <a:latin typeface="Browallia New" panose="020B0604020202020204" pitchFamily="34" charset="-34"/>
                        <a:cs typeface="Browallia New" panose="020B0604020202020204" pitchFamily="34" charset="-34"/>
                      </a:endParaRPr>
                    </a:p>
                  </a:txBody>
                  <a:tcPr marL="23742" marR="23742" marT="0" marB="0"/>
                </a:tc>
              </a:tr>
              <a:tr h="668290">
                <a:tc>
                  <a:txBody>
                    <a:bodyPr/>
                    <a:lstStyle/>
                    <a:p>
                      <a:pPr marL="0" marR="0" algn="ctr">
                        <a:lnSpc>
                          <a:spcPct val="150000"/>
                        </a:lnSpc>
                        <a:spcBef>
                          <a:spcPts val="0"/>
                        </a:spcBef>
                        <a:spcAft>
                          <a:spcPts val="0"/>
                        </a:spcAft>
                      </a:pPr>
                      <a:r>
                        <a:rPr lang="en-GB" sz="1100">
                          <a:effectLst/>
                        </a:rPr>
                        <a:t>SRS-F-003</a:t>
                      </a:r>
                      <a:endParaRPr lang="en-US" sz="105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memunculkan</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tidak</a:t>
                      </a:r>
                      <a:r>
                        <a:rPr lang="en-GB" sz="1400" dirty="0">
                          <a:effectLst/>
                        </a:rPr>
                        <a:t> </a:t>
                      </a:r>
                      <a:r>
                        <a:rPr lang="en-GB" sz="1400" dirty="0" err="1">
                          <a:effectLst/>
                        </a:rPr>
                        <a:t>aman</a:t>
                      </a:r>
                      <a:r>
                        <a:rPr lang="en-GB" sz="1400" dirty="0">
                          <a:effectLst/>
                        </a:rPr>
                        <a:t> </a:t>
                      </a:r>
                      <a:r>
                        <a:rPr lang="en-GB" sz="1400" dirty="0" err="1">
                          <a:effectLst/>
                        </a:rPr>
                        <a:t>dikonsumsi</a:t>
                      </a:r>
                      <a:r>
                        <a:rPr lang="en-GB" sz="1400" dirty="0">
                          <a:effectLst/>
                        </a:rPr>
                        <a:t> </a:t>
                      </a:r>
                      <a:r>
                        <a:rPr lang="en-GB" sz="1400" dirty="0" err="1">
                          <a:effectLst/>
                        </a:rPr>
                        <a:t>atas</a:t>
                      </a:r>
                      <a:r>
                        <a:rPr lang="en-GB" sz="1400" dirty="0">
                          <a:effectLst/>
                        </a:rPr>
                        <a:t> </a:t>
                      </a:r>
                      <a:r>
                        <a:rPr lang="en-GB" sz="1400" dirty="0" err="1">
                          <a:effectLst/>
                        </a:rPr>
                        <a:t>pilihan</a:t>
                      </a:r>
                      <a:r>
                        <a:rPr lang="en-GB" sz="1400" dirty="0">
                          <a:effectLst/>
                        </a:rPr>
                        <a:t> yang </a:t>
                      </a:r>
                      <a:r>
                        <a:rPr lang="en-GB" sz="1400" dirty="0" err="1">
                          <a:effectLst/>
                        </a:rPr>
                        <a:t>dilakukan</a:t>
                      </a:r>
                      <a:r>
                        <a:rPr lang="en-GB" sz="1400" dirty="0">
                          <a:effectLst/>
                        </a:rPr>
                        <a:t> </a:t>
                      </a:r>
                      <a:r>
                        <a:rPr lang="en-GB" sz="1400" dirty="0" err="1">
                          <a:effectLst/>
                        </a:rPr>
                        <a:t>oleh</a:t>
                      </a:r>
                      <a:r>
                        <a:rPr lang="en-GB" sz="1400" dirty="0">
                          <a:effectLst/>
                        </a:rPr>
                        <a:t> </a:t>
                      </a:r>
                      <a:r>
                        <a:rPr lang="en-GB" sz="1400" dirty="0" err="1">
                          <a:effectLst/>
                        </a:rPr>
                        <a:t>pengguna</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defTabSz="914400" rtl="0" eaLnBrk="1" fontAlgn="auto" latinLnBrk="0" hangingPunct="1">
                        <a:lnSpc>
                          <a:spcPct val="150000"/>
                        </a:lnSpc>
                        <a:spcBef>
                          <a:spcPts val="0"/>
                        </a:spcBef>
                        <a:spcAft>
                          <a:spcPts val="0"/>
                        </a:spcAft>
                        <a:buClrTx/>
                        <a:buSzTx/>
                        <a:buFontTx/>
                        <a:buNone/>
                        <a:tabLst/>
                        <a:defRPr/>
                      </a:pPr>
                      <a:r>
                        <a:rPr lang="en-GB" sz="1400" dirty="0" err="1" smtClean="0">
                          <a:effectLst/>
                        </a:rPr>
                        <a:t>Halaman</a:t>
                      </a:r>
                      <a:r>
                        <a:rPr lang="en-GB" sz="1400" dirty="0" smtClean="0">
                          <a:effectLst/>
                        </a:rPr>
                        <a:t> </a:t>
                      </a:r>
                      <a:r>
                        <a:rPr lang="en-GB" sz="1400" dirty="0" err="1" smtClean="0">
                          <a:effectLst/>
                        </a:rPr>
                        <a:t>resep</a:t>
                      </a:r>
                      <a:endParaRPr lang="en-US" sz="1400" dirty="0" smtClean="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SRS-F-004</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memberikan</a:t>
                      </a:r>
                      <a:r>
                        <a:rPr lang="en-GB" sz="1400" dirty="0">
                          <a:effectLst/>
                        </a:rPr>
                        <a:t> </a:t>
                      </a:r>
                      <a:r>
                        <a:rPr lang="en-GB" sz="1400" dirty="0" err="1">
                          <a:effectLst/>
                        </a:rPr>
                        <a:t>rekomendasi</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aman</a:t>
                      </a:r>
                      <a:r>
                        <a:rPr lang="en-GB" sz="1400" dirty="0">
                          <a:effectLst/>
                        </a:rPr>
                        <a:t> </a:t>
                      </a:r>
                      <a:r>
                        <a:rPr lang="en-GB" sz="1400" dirty="0" err="1">
                          <a:effectLst/>
                        </a:rPr>
                        <a:t>dikonsumsi</a:t>
                      </a:r>
                      <a:r>
                        <a:rPr lang="en-GB" sz="1400" dirty="0">
                          <a:effectLst/>
                        </a:rPr>
                        <a:t> </a:t>
                      </a:r>
                      <a:r>
                        <a:rPr lang="en-GB" sz="1400" dirty="0" err="1">
                          <a:effectLst/>
                        </a:rPr>
                        <a:t>dan</a:t>
                      </a:r>
                      <a:r>
                        <a:rPr lang="en-GB" sz="1400" dirty="0">
                          <a:effectLst/>
                        </a:rPr>
                        <a:t> </a:t>
                      </a:r>
                      <a:r>
                        <a:rPr lang="en-GB" sz="1400" dirty="0" err="1">
                          <a:effectLst/>
                        </a:rPr>
                        <a:t>dinilai</a:t>
                      </a:r>
                      <a:r>
                        <a:rPr lang="en-GB" sz="1400" dirty="0">
                          <a:effectLst/>
                        </a:rPr>
                        <a:t> </a:t>
                      </a:r>
                      <a:r>
                        <a:rPr lang="en-GB" sz="1400" dirty="0" err="1">
                          <a:effectLst/>
                        </a:rPr>
                        <a:t>serupa</a:t>
                      </a:r>
                      <a:r>
                        <a:rPr lang="en-GB" sz="1400" dirty="0">
                          <a:effectLst/>
                        </a:rPr>
                        <a:t> </a:t>
                      </a:r>
                      <a:r>
                        <a:rPr lang="en-GB" sz="1400" dirty="0" err="1">
                          <a:effectLst/>
                        </a:rPr>
                        <a:t>dengan</a:t>
                      </a:r>
                      <a:r>
                        <a:rPr lang="en-GB" sz="1400" dirty="0">
                          <a:effectLst/>
                        </a:rPr>
                        <a:t> </a:t>
                      </a:r>
                      <a:r>
                        <a:rPr lang="en-GB" sz="1400" dirty="0" err="1">
                          <a:effectLst/>
                        </a:rPr>
                        <a:t>resep</a:t>
                      </a:r>
                      <a:r>
                        <a:rPr lang="en-GB" sz="1400" dirty="0">
                          <a:effectLst/>
                        </a:rPr>
                        <a:t> yang </a:t>
                      </a:r>
                      <a:r>
                        <a:rPr lang="en-GB" sz="1400" dirty="0" err="1">
                          <a:effectLst/>
                        </a:rPr>
                        <a:t>disukai</a:t>
                      </a:r>
                      <a:r>
                        <a:rPr lang="en-GB" sz="1400">
                          <a:effectLst/>
                        </a:rPr>
                        <a:t> </a:t>
                      </a:r>
                      <a:r>
                        <a:rPr lang="en-GB" sz="1400" smtClean="0">
                          <a:effectLst/>
                        </a:rPr>
                        <a:t>oleh</a:t>
                      </a:r>
                      <a:r>
                        <a:rPr lang="en-GB" sz="1400" dirty="0" smtClean="0">
                          <a:effectLst/>
                        </a:rPr>
                        <a:t> </a:t>
                      </a:r>
                      <a:r>
                        <a:rPr lang="en-GB" sz="1400" dirty="0" err="1">
                          <a:effectLst/>
                        </a:rPr>
                        <a:t>pengguna</a:t>
                      </a:r>
                      <a:r>
                        <a:rPr lang="en-GB" sz="1400" dirty="0">
                          <a:effectLst/>
                        </a:rPr>
                        <a:t> </a:t>
                      </a:r>
                      <a:r>
                        <a:rPr lang="en-GB" sz="1400" dirty="0" err="1">
                          <a:effectLst/>
                        </a:rPr>
                        <a:t>tersebut</a:t>
                      </a:r>
                      <a:r>
                        <a:rPr lang="en-GB" sz="1400" dirty="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a:lnSpc>
                          <a:spcPct val="150000"/>
                        </a:lnSpc>
                        <a:spcBef>
                          <a:spcPts val="0"/>
                        </a:spcBef>
                        <a:spcAft>
                          <a:spcPts val="0"/>
                        </a:spcAft>
                      </a:pPr>
                      <a:r>
                        <a:rPr lang="en-GB" sz="1400" dirty="0" err="1" smtClean="0">
                          <a:effectLst/>
                        </a:rPr>
                        <a:t>Rekomendasi</a:t>
                      </a:r>
                      <a:r>
                        <a:rPr lang="en-GB" sz="1400" baseline="0" dirty="0" smtClean="0">
                          <a:effectLst/>
                        </a:rPr>
                        <a:t> “</a:t>
                      </a:r>
                      <a:r>
                        <a:rPr lang="en-GB" sz="1400" baseline="0" dirty="0" err="1" smtClean="0">
                          <a:effectLst/>
                        </a:rPr>
                        <a:t>Resep</a:t>
                      </a:r>
                      <a:r>
                        <a:rPr lang="en-GB" sz="1400" baseline="0" dirty="0" smtClean="0">
                          <a:effectLst/>
                        </a:rPr>
                        <a:t> yang </a:t>
                      </a:r>
                      <a:r>
                        <a:rPr lang="en-GB" sz="1400" baseline="0" dirty="0" err="1" smtClean="0">
                          <a:effectLst/>
                        </a:rPr>
                        <a:t>mungkin</a:t>
                      </a:r>
                      <a:r>
                        <a:rPr lang="en-GB" sz="1400" baseline="0" dirty="0" smtClean="0">
                          <a:effectLst/>
                        </a:rPr>
                        <a:t> </a:t>
                      </a:r>
                      <a:r>
                        <a:rPr lang="en-GB" sz="1400" baseline="0" dirty="0" err="1" smtClean="0">
                          <a:effectLst/>
                        </a:rPr>
                        <a:t>Anda</a:t>
                      </a:r>
                      <a:r>
                        <a:rPr lang="en-GB" sz="1400" baseline="0" dirty="0" smtClean="0">
                          <a:effectLst/>
                        </a:rPr>
                        <a:t> </a:t>
                      </a:r>
                      <a:r>
                        <a:rPr lang="en-GB" sz="1400" baseline="0" dirty="0" err="1" smtClean="0">
                          <a:effectLst/>
                        </a:rPr>
                        <a:t>suka</a:t>
                      </a:r>
                      <a:r>
                        <a:rPr lang="en-GB" sz="1400" baseline="0" dirty="0" smtClean="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bl>
          </a:graphicData>
        </a:graphic>
      </p:graphicFrame>
    </p:spTree>
    <p:extLst>
      <p:ext uri="{BB962C8B-B14F-4D97-AF65-F5344CB8AC3E}">
        <p14:creationId xmlns:p14="http://schemas.microsoft.com/office/powerpoint/2010/main" val="90104110"/>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628650" y="136921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buFont typeface="Arial" panose="020B0604020202020204" pitchFamily="34" charset="0"/>
                  <a:buChar char="•"/>
                </a:pPr>
                <a:r>
                  <a:rPr lang="en-US" sz="2400" dirty="0">
                    <a:latin typeface="+mj-lt"/>
                    <a:cs typeface="Browallia New" panose="020B0604020202020204" pitchFamily="34" charset="-34"/>
                  </a:rPr>
                  <a:t>Metode </a:t>
                </a:r>
                <a:r>
                  <a:rPr lang="en-US" sz="2400" dirty="0" err="1">
                    <a:latin typeface="+mj-lt"/>
                    <a:cs typeface="Browallia New" panose="020B0604020202020204" pitchFamily="34" charset="-34"/>
                  </a:rPr>
                  <a:t>perhitungan</a:t>
                </a:r>
                <a:r>
                  <a:rPr lang="en-US" sz="2400" dirty="0">
                    <a:latin typeface="+mj-lt"/>
                    <a:cs typeface="Browallia New" panose="020B0604020202020204" pitchFamily="34" charset="-34"/>
                  </a:rPr>
                  <a:t> </a:t>
                </a:r>
                <a:r>
                  <a:rPr lang="en-GB" sz="2400" i="1" dirty="0">
                    <a:latin typeface="+mj-lt"/>
                    <a:ea typeface="Times New Roman" panose="02020603050405020304" pitchFamily="18" charset="0"/>
                    <a:cs typeface="Browallia New" panose="020B0604020202020204" pitchFamily="34" charset="-34"/>
                  </a:rPr>
                  <a:t>Mean Absolute Error </a:t>
                </a:r>
                <a:r>
                  <a:rPr lang="en-GB" sz="2400" dirty="0">
                    <a:latin typeface="+mj-lt"/>
                    <a:ea typeface="Times New Roman" panose="02020603050405020304" pitchFamily="18" charset="0"/>
                    <a:cs typeface="Browallia New" panose="020B0604020202020204" pitchFamily="34" charset="-34"/>
                  </a:rPr>
                  <a:t>(MAE)</a:t>
                </a:r>
              </a:p>
              <a:p>
                <a:pPr marL="363538" indent="-363538">
                  <a:buFont typeface="Arial" panose="020B0604020202020204" pitchFamily="34" charset="0"/>
                  <a:buChar char="•"/>
                </a:pPr>
                <a:endParaRPr lang="en-GB" sz="2400" dirty="0">
                  <a:latin typeface="+mj-lt"/>
                  <a:ea typeface="Times New Roman" panose="02020603050405020304" pitchFamily="18" charset="0"/>
                  <a:cs typeface="Browallia New" panose="020B0604020202020204" pitchFamily="34" charset="-34"/>
                </a:endParaRPr>
              </a:p>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𝑀𝐴𝐸</m:t>
                      </m:r>
                      <m:r>
                        <a:rPr lang="en-GB" sz="2400" i="1">
                          <a:latin typeface="Cambria Math" panose="02040503050406030204" pitchFamily="18" charset="0"/>
                        </a:rPr>
                        <m:t>= </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r>
                            <a:rPr lang="en-GB" sz="2400" i="1">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𝑓</m:t>
                              </m:r>
                            </m:e>
                            <m:sub>
                              <m:r>
                                <a:rPr lang="en-GB" sz="2400" i="1">
                                  <a:latin typeface="Cambria Math" panose="02040503050406030204" pitchFamily="18" charset="0"/>
                                </a:rPr>
                                <m:t>𝑖</m:t>
                              </m:r>
                            </m:sub>
                          </m:sSub>
                          <m:r>
                            <a:rPr lang="en-GB" sz="2400" i="1">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nary>
                      <m:r>
                        <a:rPr lang="en-GB" sz="2400" i="1">
                          <a:latin typeface="Cambria Math" panose="02040503050406030204" pitchFamily="18" charset="0"/>
                        </a:rPr>
                        <m:t>= </m:t>
                      </m:r>
                      <m:f>
                        <m:fPr>
                          <m:ctrlPr>
                            <a:rPr lang="en-US"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r>
                            <a:rPr lang="en-GB" sz="2400" i="1">
                              <a:latin typeface="Cambria Math" panose="02040503050406030204" pitchFamily="18" charset="0"/>
                            </a:rPr>
                            <m:t>|</m:t>
                          </m:r>
                          <m:sSub>
                            <m:sSubPr>
                              <m:ctrlPr>
                                <a:rPr lang="en-US" sz="2400" i="1">
                                  <a:latin typeface="Cambria Math" panose="02040503050406030204" pitchFamily="18" charset="0"/>
                                </a:rPr>
                              </m:ctrlPr>
                            </m:sSubPr>
                            <m:e>
                              <m:r>
                                <a:rPr lang="en-GB" sz="2400" i="1">
                                  <a:latin typeface="Cambria Math" panose="02040503050406030204" pitchFamily="18" charset="0"/>
                                </a:rPr>
                                <m:t>𝑒</m:t>
                              </m:r>
                            </m:e>
                            <m:sub>
                              <m:r>
                                <a:rPr lang="en-GB" sz="2400" i="1">
                                  <a:latin typeface="Cambria Math" panose="02040503050406030204" pitchFamily="18" charset="0"/>
                                </a:rPr>
                                <m:t>𝑖</m:t>
                              </m:r>
                            </m:sub>
                          </m:sSub>
                          <m:r>
                            <a:rPr lang="en-GB" sz="2400" i="1">
                              <a:latin typeface="Cambria Math" panose="02040503050406030204" pitchFamily="18" charset="0"/>
                            </a:rPr>
                            <m:t>|</m:t>
                          </m:r>
                        </m:e>
                      </m:nary>
                      <m:r>
                        <a:rPr lang="en-GB" sz="2400" i="1">
                          <a:latin typeface="Cambria Math" panose="02040503050406030204" pitchFamily="18" charset="0"/>
                        </a:rPr>
                        <m:t> </m:t>
                      </m:r>
                    </m:oMath>
                  </m:oMathPara>
                </a14:m>
                <a:endParaRPr lang="en-US" sz="2400" dirty="0">
                  <a:latin typeface="+mj-lt"/>
                  <a:ea typeface="Times New Roman" panose="02020603050405020304" pitchFamily="18" charset="0"/>
                  <a:cs typeface="Browallia New" panose="020B0604020202020204" pitchFamily="34" charset="-34"/>
                </a:endParaRPr>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628650" y="1369218"/>
                <a:ext cx="7886700" cy="3563390"/>
              </a:xfrm>
              <a:prstGeom prst="rect">
                <a:avLst/>
              </a:prstGeom>
              <a:blipFill rotWithShape="0">
                <a:blip r:embed="rId3"/>
                <a:stretch>
                  <a:fillRect l="-10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96589" y="4297270"/>
                <a:ext cx="9059981" cy="698717"/>
              </a:xfrm>
              <a:prstGeom prst="rect">
                <a:avLst/>
              </a:prstGeom>
              <a:noFill/>
            </p:spPr>
            <p:txBody>
              <a:bodyPr wrap="none" rtlCol="0">
                <a:spAutoFit/>
              </a:bodyPr>
              <a:lstStyle/>
              <a:p>
                <a:pPr marL="1712913" indent="-1712913">
                  <a:lnSpc>
                    <a:spcPct val="150000"/>
                  </a:lnSpc>
                </a:pPr>
                <a14:m>
                  <m:oMath xmlns:m="http://schemas.openxmlformats.org/officeDocument/2006/math">
                    <m:sSub>
                      <m:sSubPr>
                        <m:ctrlPr>
                          <a:rPr lang="en-US" b="1" i="1">
                            <a:latin typeface="Cambria Math" panose="02040503050406030204" pitchFamily="18" charset="0"/>
                          </a:rPr>
                        </m:ctrlPr>
                      </m:sSubPr>
                      <m:e>
                        <m:r>
                          <a:rPr lang="en-GB" b="1" i="1">
                            <a:latin typeface="Cambria Math" panose="02040503050406030204" pitchFamily="18" charset="0"/>
                          </a:rPr>
                          <m:t>𝒇</m:t>
                        </m:r>
                      </m:e>
                      <m:sub>
                        <m:r>
                          <a:rPr lang="en-GB" b="1" i="1">
                            <a:latin typeface="Cambria Math" panose="02040503050406030204" pitchFamily="18" charset="0"/>
                          </a:rPr>
                          <m:t>𝒊</m:t>
                        </m:r>
                      </m:sub>
                    </m:sSub>
                    <m:r>
                      <a:rPr lang="en-GB" b="1" i="1">
                        <a:latin typeface="Cambria Math" panose="02040503050406030204" pitchFamily="18" charset="0"/>
                      </a:rPr>
                      <m:t>− </m:t>
                    </m:r>
                    <m:sSub>
                      <m:sSubPr>
                        <m:ctrlPr>
                          <a:rPr lang="en-US"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cs typeface="Browallia New" panose="020B0604020202020204" pitchFamily="34" charset="-34"/>
                  </a:rPr>
                  <a:t> </a:t>
                </a:r>
                <a:r>
                  <a:rPr lang="en-GB" dirty="0" err="1">
                    <a:cs typeface="Browallia New" panose="020B0604020202020204" pitchFamily="34" charset="-34"/>
                  </a:rPr>
                  <a:t>atau</a:t>
                </a:r>
                <a:r>
                  <a:rPr lang="en-GB" dirty="0">
                    <a:cs typeface="Browallia New" panose="020B0604020202020204" pitchFamily="34" charset="-34"/>
                  </a:rPr>
                  <a:t> </a:t>
                </a:r>
                <a14:m>
                  <m:oMath xmlns:m="http://schemas.openxmlformats.org/officeDocument/2006/math">
                    <m:sSub>
                      <m:sSubPr>
                        <m:ctrlPr>
                          <a:rPr lang="en-US" b="1" i="1">
                            <a:latin typeface="Cambria Math" panose="02040503050406030204" pitchFamily="18" charset="0"/>
                          </a:rPr>
                        </m:ctrlPr>
                      </m:sSubPr>
                      <m:e>
                        <m:r>
                          <a:rPr lang="en-GB" b="1" i="1">
                            <a:latin typeface="Cambria Math" panose="02040503050406030204" pitchFamily="18" charset="0"/>
                          </a:rPr>
                          <m:t>𝒆</m:t>
                        </m:r>
                      </m:e>
                      <m:sub>
                        <m:r>
                          <a:rPr lang="en-GB" b="1" i="1">
                            <a:latin typeface="Cambria Math" panose="02040503050406030204" pitchFamily="18" charset="0"/>
                          </a:rPr>
                          <m:t>𝒊</m:t>
                        </m:r>
                      </m:sub>
                    </m:sSub>
                  </m:oMath>
                </a14:m>
                <a:r>
                  <a:rPr lang="en-GB" dirty="0">
                    <a:cs typeface="Browallia New" panose="020B0604020202020204" pitchFamily="34" charset="-34"/>
                  </a:rPr>
                  <a:t>  : </a:t>
                </a:r>
                <a:r>
                  <a:rPr lang="en-GB" dirty="0" err="1"/>
                  <a:t>selisih</a:t>
                </a:r>
                <a:r>
                  <a:rPr lang="en-GB" dirty="0"/>
                  <a:t> </a:t>
                </a:r>
                <a:r>
                  <a:rPr lang="en-GB" dirty="0" err="1"/>
                  <a:t>antara</a:t>
                </a:r>
                <a:r>
                  <a:rPr lang="en-GB" dirty="0"/>
                  <a:t> </a:t>
                </a:r>
                <a:r>
                  <a:rPr lang="en-GB" dirty="0" err="1"/>
                  <a:t>nilai</a:t>
                </a:r>
                <a:r>
                  <a:rPr lang="en-GB" dirty="0"/>
                  <a:t> </a:t>
                </a:r>
                <a:r>
                  <a:rPr lang="en-GB" dirty="0" err="1"/>
                  <a:t>prediksi</a:t>
                </a:r>
                <a:r>
                  <a:rPr lang="en-GB" dirty="0"/>
                  <a:t> </a:t>
                </a:r>
                <a:r>
                  <a:rPr lang="en-GB" dirty="0" err="1"/>
                  <a:t>dengan</a:t>
                </a:r>
                <a:r>
                  <a:rPr lang="en-GB" dirty="0"/>
                  <a:t> </a:t>
                </a:r>
                <a:r>
                  <a:rPr lang="en-GB" dirty="0" err="1"/>
                  <a:t>hasil</a:t>
                </a:r>
                <a:r>
                  <a:rPr lang="en-GB" dirty="0"/>
                  <a:t> yang </a:t>
                </a:r>
                <a:r>
                  <a:rPr lang="en-GB" dirty="0" err="1"/>
                  <a:t>diperoleh</a:t>
                </a:r>
                <a:r>
                  <a:rPr lang="en-GB" dirty="0"/>
                  <a:t> </a:t>
                </a:r>
                <a:r>
                  <a:rPr lang="en-GB" dirty="0" err="1"/>
                  <a:t>dari</a:t>
                </a:r>
                <a:r>
                  <a:rPr lang="en-GB" dirty="0"/>
                  <a:t> </a:t>
                </a:r>
                <a:r>
                  <a:rPr lang="en-GB" dirty="0" err="1"/>
                  <a:t>penilaian</a:t>
                </a:r>
                <a:r>
                  <a:rPr lang="en-GB" dirty="0"/>
                  <a:t> </a:t>
                </a:r>
                <a:r>
                  <a:rPr lang="en-GB" dirty="0" err="1"/>
                  <a:t>langsung</a:t>
                </a:r>
                <a:r>
                  <a:rPr lang="en-GB" dirty="0"/>
                  <a:t> </a:t>
                </a:r>
                <a:r>
                  <a:rPr lang="en-GB" dirty="0" err="1"/>
                  <a:t>oleh</a:t>
                </a:r>
                <a:r>
                  <a:rPr lang="en-GB" dirty="0"/>
                  <a:t> </a:t>
                </a:r>
                <a:r>
                  <a:rPr lang="en-GB" dirty="0" err="1"/>
                  <a:t>pengguna</a:t>
                </a:r>
                <a:endParaRPr lang="en-GB" dirty="0"/>
              </a:p>
              <a:p>
                <a:pPr marL="1597025" indent="-857250">
                  <a:lnSpc>
                    <a:spcPct val="150000"/>
                  </a:lnSpc>
                </a:pP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 </m:t>
                    </m:r>
                  </m:oMath>
                </a14:m>
                <a:r>
                  <a:rPr lang="en-GB" dirty="0">
                    <a:ea typeface="Times New Roman" panose="02020603050405020304" pitchFamily="18" charset="0"/>
                    <a:cs typeface="Browallia New" panose="020B0604020202020204" pitchFamily="34" charset="-34"/>
                  </a:rPr>
                  <a:t>	: </a:t>
                </a:r>
                <a:r>
                  <a:rPr lang="en-GB" dirty="0"/>
                  <a:t>total </a:t>
                </a:r>
                <a:r>
                  <a:rPr lang="en-GB" dirty="0" err="1"/>
                  <a:t>rekomendasi</a:t>
                </a:r>
                <a:r>
                  <a:rPr lang="en-GB" dirty="0"/>
                  <a:t> yang </a:t>
                </a:r>
                <a:r>
                  <a:rPr lang="en-GB" dirty="0" err="1"/>
                  <a:t>diberikan</a:t>
                </a:r>
                <a:r>
                  <a:rPr lang="en-GB" dirty="0"/>
                  <a:t> </a:t>
                </a:r>
                <a:r>
                  <a:rPr lang="en-GB" dirty="0" err="1"/>
                  <a:t>yaitu</a:t>
                </a:r>
                <a:r>
                  <a:rPr lang="en-GB" dirty="0"/>
                  <a:t> 5</a:t>
                </a:r>
                <a:endParaRPr lang="id-ID" dirty="0">
                  <a:ea typeface="Times New Roman" panose="02020603050405020304" pitchFamily="18" charset="0"/>
                  <a:cs typeface="Browallia New" panose="020B0604020202020204" pitchFamily="34" charset="-34"/>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6589" y="4297270"/>
                <a:ext cx="9059981" cy="698717"/>
              </a:xfrm>
              <a:prstGeom prst="rect">
                <a:avLst/>
              </a:prstGeom>
              <a:blipFill rotWithShape="0">
                <a:blip r:embed="rId4"/>
                <a:stretch>
                  <a:fillRect b="-7826"/>
                </a:stretch>
              </a:blipFill>
            </p:spPr>
            <p:txBody>
              <a:bodyPr/>
              <a:lstStyle/>
              <a:p>
                <a:r>
                  <a:rPr lang="en-US">
                    <a:noFill/>
                  </a:rPr>
                  <a:t> </a:t>
                </a:r>
              </a:p>
            </p:txBody>
          </p:sp>
        </mc:Fallback>
      </mc:AlternateContent>
    </p:spTree>
    <p:extLst>
      <p:ext uri="{BB962C8B-B14F-4D97-AF65-F5344CB8AC3E}">
        <p14:creationId xmlns:p14="http://schemas.microsoft.com/office/powerpoint/2010/main" val="3400683653"/>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Terdapat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minimum </a:t>
            </a:r>
            <a:r>
              <a:rPr lang="en-US" sz="1600" dirty="0" err="1">
                <a:latin typeface="+mj-lt"/>
                <a:cs typeface="Browallia New" panose="020B0604020202020204" pitchFamily="34" charset="-34"/>
              </a:rPr>
              <a:t>bagi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dilakukan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oleh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sebelum</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sistem</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dapat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memberikan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endParaRPr lang="en-US" sz="1600" dirty="0">
              <a:latin typeface="+mj-lt"/>
              <a:cs typeface="Browallia New" panose="020B0604020202020204" pitchFamily="34" charset="-34"/>
            </a:endParaRPr>
          </a:p>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minimum </a:t>
            </a:r>
            <a:r>
              <a:rPr lang="en-US" sz="1600" dirty="0" err="1">
                <a:latin typeface="+mj-lt"/>
                <a:cs typeface="Browallia New" panose="020B0604020202020204" pitchFamily="34" charset="-34"/>
              </a:rPr>
              <a:t>lebih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besar</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bagi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dengan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penyakit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tertentu</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dibandingkan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yang </a:t>
            </a:r>
            <a:r>
              <a:rPr lang="en-US" sz="1600" dirty="0" err="1" smtClean="0">
                <a:latin typeface="+mj-lt"/>
                <a:cs typeface="Browallia New" panose="020B0604020202020204" pitchFamily="34" charset="-34"/>
              </a:rPr>
              <a:t>sehat</a:t>
            </a:r>
            <a:endParaRPr lang="en-US" sz="1600" dirty="0">
              <a:latin typeface="+mj-lt"/>
              <a:cs typeface="Browallia New" panose="020B0604020202020204" pitchFamily="34" charset="-34"/>
            </a:endParaRPr>
          </a:p>
        </p:txBody>
      </p:sp>
      <p:pic>
        <p:nvPicPr>
          <p:cNvPr id="5" name="Content Placeholder 7" descr="Resep yang Dinilai Terlalu Sedikit Menyebabkan Error" title="Resep yang Dinilai Terlalu Sedikit Menyebabkan Erro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0182" y="2678806"/>
            <a:ext cx="4392833" cy="2315014"/>
          </a:xfrm>
          <a:prstGeom prst="rect">
            <a:avLst/>
          </a:prstGeom>
          <a:noFill/>
        </p:spPr>
      </p:pic>
    </p:spTree>
    <p:extLst>
      <p:ext uri="{BB962C8B-B14F-4D97-AF65-F5344CB8AC3E}">
        <p14:creationId xmlns:p14="http://schemas.microsoft.com/office/powerpoint/2010/main" val="21038100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a:latin typeface="+mj-lt"/>
                <a:cs typeface="Browallia New" panose="020B0604020202020204" pitchFamily="34" charset="-34"/>
              </a:rPr>
              <a:t>MAE yang </a:t>
            </a:r>
            <a:r>
              <a:rPr lang="en-US" sz="1600" dirty="0" err="1">
                <a:latin typeface="+mj-lt"/>
                <a:cs typeface="Browallia New" panose="020B0604020202020204" pitchFamily="34" charset="-34"/>
              </a:rPr>
              <a:t>diperoleh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tidak</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berbeda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jauh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antara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diberikan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pada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sehat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sakit</a:t>
            </a:r>
            <a:endParaRPr lang="en-US" sz="1600" dirty="0" smtClean="0">
              <a:latin typeface="+mj-lt"/>
              <a:cs typeface="Browallia New" panose="020B0604020202020204" pitchFamily="34" charset="-34"/>
            </a:endParaRPr>
          </a:p>
        </p:txBody>
      </p:sp>
      <p:pic>
        <p:nvPicPr>
          <p:cNvPr id="6" name="Content Placeholder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606353" y="2029784"/>
            <a:ext cx="5953546" cy="2951246"/>
          </a:xfrm>
          <a:prstGeom prst="rect">
            <a:avLst/>
          </a:prstGeom>
          <a:noFill/>
        </p:spPr>
      </p:pic>
    </p:spTree>
    <p:extLst>
      <p:ext uri="{BB962C8B-B14F-4D97-AF65-F5344CB8AC3E}">
        <p14:creationId xmlns:p14="http://schemas.microsoft.com/office/powerpoint/2010/main" val="1977450317"/>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resep</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serupa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berpengaruh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positif</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terhadap</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dihasilkan</a:t>
            </a:r>
            <a:endParaRPr lang="en-US" sz="1600" dirty="0">
              <a:latin typeface="+mj-lt"/>
              <a:cs typeface="Browallia New" panose="020B0604020202020204" pitchFamily="34" charset="-34"/>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967770" y="1718965"/>
            <a:ext cx="4973944" cy="3257109"/>
          </a:xfrm>
          <a:prstGeom prst="rect">
            <a:avLst/>
          </a:prstGeom>
          <a:noFill/>
        </p:spPr>
      </p:pic>
    </p:spTree>
    <p:extLst>
      <p:ext uri="{BB962C8B-B14F-4D97-AF65-F5344CB8AC3E}">
        <p14:creationId xmlns:p14="http://schemas.microsoft.com/office/powerpoint/2010/main" val="40372805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600" b="0" dirty="0" err="1">
                <a:solidFill>
                  <a:srgbClr val="FFFFFF"/>
                </a:solidFill>
              </a:rPr>
              <a:t>Kesesuaian</a:t>
            </a:r>
            <a:r>
              <a:rPr lang="en-US" sz="2600" b="0" dirty="0">
                <a:solidFill>
                  <a:srgbClr val="FFFFFF"/>
                </a:solidFill>
              </a:rPr>
              <a:t> </a:t>
            </a:r>
            <a:r>
              <a:rPr lang="en-US" sz="2600" b="0" dirty="0" err="1">
                <a:solidFill>
                  <a:srgbClr val="FFFFFF"/>
                </a:solidFill>
              </a:rPr>
              <a:t>Rekomendasi</a:t>
            </a:r>
            <a:r>
              <a:rPr lang="en-US" sz="2600" b="0" dirty="0">
                <a:solidFill>
                  <a:srgbClr val="FFFFFF"/>
                </a:solidFill>
              </a:rPr>
              <a:t> </a:t>
            </a:r>
            <a:r>
              <a:rPr lang="en-US" sz="2600" b="0" dirty="0" err="1">
                <a:solidFill>
                  <a:srgbClr val="FFFFFF"/>
                </a:solidFill>
              </a:rPr>
              <a:t>Terhadap</a:t>
            </a:r>
            <a:r>
              <a:rPr lang="en-US" sz="2600" b="0" dirty="0">
                <a:solidFill>
                  <a:srgbClr val="FFFFFF"/>
                </a:solidFill>
              </a:rPr>
              <a:t> </a:t>
            </a:r>
            <a:r>
              <a:rPr lang="en-US" sz="2600" b="0" dirty="0" err="1">
                <a:solidFill>
                  <a:srgbClr val="FFFFFF"/>
                </a:solidFill>
              </a:rPr>
              <a:t>Selera</a:t>
            </a:r>
            <a:r>
              <a:rPr lang="en-US" sz="2600" b="0" dirty="0">
                <a:solidFill>
                  <a:srgbClr val="FFFFFF"/>
                </a:solidFill>
              </a:rPr>
              <a:t> </a:t>
            </a:r>
            <a:r>
              <a:rPr lang="en-US" sz="2600" b="0" dirty="0" err="1">
                <a:solidFill>
                  <a:srgbClr val="FFFFFF"/>
                </a:solidFill>
              </a:rPr>
              <a:t>Pengguna</a:t>
            </a:r>
            <a:endParaRPr lang="id" sz="26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rekomendasi apabila resep yang dinilai terlalu sedikit dapat mengakibatkan error</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170188" y="1989413"/>
            <a:ext cx="4571801" cy="2992728"/>
          </a:xfrm>
          <a:prstGeom prst="rect">
            <a:avLst/>
          </a:prstGeom>
          <a:noFill/>
        </p:spPr>
      </p:pic>
    </p:spTree>
    <p:extLst>
      <p:ext uri="{BB962C8B-B14F-4D97-AF65-F5344CB8AC3E}">
        <p14:creationId xmlns:p14="http://schemas.microsoft.com/office/powerpoint/2010/main" val="3893749930"/>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600" b="0" dirty="0" err="1">
                <a:solidFill>
                  <a:srgbClr val="FFFFFF"/>
                </a:solidFill>
              </a:rPr>
              <a:t>Kesesuaian</a:t>
            </a:r>
            <a:r>
              <a:rPr lang="en-US" sz="2600" b="0" dirty="0">
                <a:solidFill>
                  <a:srgbClr val="FFFFFF"/>
                </a:solidFill>
              </a:rPr>
              <a:t> </a:t>
            </a:r>
            <a:r>
              <a:rPr lang="en-US" sz="2600" b="0" dirty="0" err="1">
                <a:solidFill>
                  <a:srgbClr val="FFFFFF"/>
                </a:solidFill>
              </a:rPr>
              <a:t>Rekomendasi</a:t>
            </a:r>
            <a:r>
              <a:rPr lang="en-US" sz="2600" b="0" dirty="0">
                <a:solidFill>
                  <a:srgbClr val="FFFFFF"/>
                </a:solidFill>
              </a:rPr>
              <a:t> </a:t>
            </a:r>
            <a:r>
              <a:rPr lang="en-US" sz="2600" b="0" dirty="0" err="1">
                <a:solidFill>
                  <a:srgbClr val="FFFFFF"/>
                </a:solidFill>
              </a:rPr>
              <a:t>Terhadap</a:t>
            </a:r>
            <a:r>
              <a:rPr lang="en-US" sz="2600" b="0" dirty="0">
                <a:solidFill>
                  <a:srgbClr val="FFFFFF"/>
                </a:solidFill>
              </a:rPr>
              <a:t> </a:t>
            </a:r>
            <a:r>
              <a:rPr lang="en-US" sz="2600" b="0" dirty="0" err="1">
                <a:solidFill>
                  <a:srgbClr val="FFFFFF"/>
                </a:solidFill>
              </a:rPr>
              <a:t>Selera</a:t>
            </a:r>
            <a:r>
              <a:rPr lang="en-US" sz="2600" b="0" dirty="0">
                <a:solidFill>
                  <a:srgbClr val="FFFFFF"/>
                </a:solidFill>
              </a:rPr>
              <a:t> </a:t>
            </a:r>
            <a:r>
              <a:rPr lang="en-US" sz="2600" b="0" dirty="0" err="1">
                <a:solidFill>
                  <a:srgbClr val="FFFFFF"/>
                </a:solidFill>
              </a:rPr>
              <a:t>Pengguna</a:t>
            </a:r>
            <a:endParaRPr lang="id" sz="26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rekomendasi dengan selera pengguna lebih tinggi saat pengguna dalam kondisi sehat dibandingkan dalam kondisi sakit</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014120" y="2073022"/>
            <a:ext cx="4837015" cy="2808071"/>
          </a:xfrm>
          <a:prstGeom prst="rect">
            <a:avLst/>
          </a:prstGeom>
          <a:noFill/>
        </p:spPr>
      </p:pic>
    </p:spTree>
    <p:extLst>
      <p:ext uri="{BB962C8B-B14F-4D97-AF65-F5344CB8AC3E}">
        <p14:creationId xmlns:p14="http://schemas.microsoft.com/office/powerpoint/2010/main" val="27947774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Kesimpulan dan Saran</a:t>
            </a:r>
            <a:endParaRPr lang="id" sz="6000" dirty="0">
              <a:solidFill>
                <a:srgbClr val="FFFFFF"/>
              </a:solidFill>
            </a:endParaRPr>
          </a:p>
        </p:txBody>
      </p:sp>
    </p:spTree>
    <p:extLst>
      <p:ext uri="{BB962C8B-B14F-4D97-AF65-F5344CB8AC3E}">
        <p14:creationId xmlns:p14="http://schemas.microsoft.com/office/powerpoint/2010/main" val="429227755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200" b="0" dirty="0" err="1">
                <a:solidFill>
                  <a:srgbClr val="FFFFFF"/>
                </a:solidFill>
              </a:rPr>
              <a:t>Kesimpulan</a:t>
            </a:r>
            <a:endParaRPr lang="id" sz="32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Sistem telah mampu memberi rekomendasi dengan cukup akurat secara kuantitatif dengan MAE 0.5 hingga 1.5.</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makanan yang dikonsumsi oleh pengguna yang menderita penyakit tertentu masih cukup rendah. Hal ini diyakini disebabkan keterbatasan alternatif resep akibat larangan konsumsi makanan yang diberikan dokter.</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Penilaian minimal untuk pengguna sehat agar dapat memberikan rekomendasi yang baik adalah 5, sementara pengguna yang menderita penyakit tertentu adalah 10. Hal ini berlaku untuk sistem yang lebih besar lagi karena akurasi penilaian tidak hanya tergantung pada faktor penilaian individu pengguna, melainkan juga dari penilaian kolektif pengguna-pengguna lain</a:t>
            </a:r>
            <a:r>
              <a:rPr lang="sv-SE" sz="1600" dirty="0" smtClean="0">
                <a:latin typeface="+mj-lt"/>
                <a:cs typeface="Browallia New" panose="020B0604020202020204" pitchFamily="34" charset="-34"/>
              </a:rPr>
              <a:t>.</a:t>
            </a:r>
            <a:endParaRPr lang="sv-SE" sz="1600" dirty="0">
              <a:latin typeface="+mj-lt"/>
              <a:cs typeface="Browallia New" panose="020B0604020202020204" pitchFamily="34" charset="-34"/>
            </a:endParaRPr>
          </a:p>
        </p:txBody>
      </p:sp>
    </p:spTree>
    <p:extLst>
      <p:ext uri="{BB962C8B-B14F-4D97-AF65-F5344CB8AC3E}">
        <p14:creationId xmlns:p14="http://schemas.microsoft.com/office/powerpoint/2010/main" val="180429969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68" name="Shape 68"/>
          <p:cNvSpPr txBox="1">
            <a:spLocks noGrp="1"/>
          </p:cNvSpPr>
          <p:nvPr>
            <p:ph type="body" idx="1"/>
          </p:nvPr>
        </p:nvSpPr>
        <p:spPr>
          <a:xfrm>
            <a:off x="505925" y="3979100"/>
            <a:ext cx="8528100" cy="936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a:solidFill>
                  <a:schemeClr val="dk1"/>
                </a:solidFill>
              </a:rPr>
              <a:t>E-commerce yang menjual produk kebutuhan harian berkembang di beberapa negara </a:t>
            </a:r>
          </a:p>
        </p:txBody>
      </p:sp>
      <p:pic>
        <p:nvPicPr>
          <p:cNvPr id="69" name="Shape 69"/>
          <p:cNvPicPr preferRelativeResize="0"/>
          <p:nvPr/>
        </p:nvPicPr>
        <p:blipFill>
          <a:blip r:embed="rId3">
            <a:alphaModFix/>
          </a:blip>
          <a:stretch>
            <a:fillRect/>
          </a:stretch>
        </p:blipFill>
        <p:spPr>
          <a:xfrm>
            <a:off x="1264800" y="1187300"/>
            <a:ext cx="1987550" cy="1331425"/>
          </a:xfrm>
          <a:prstGeom prst="rect">
            <a:avLst/>
          </a:prstGeom>
          <a:noFill/>
          <a:ln>
            <a:noFill/>
          </a:ln>
        </p:spPr>
      </p:pic>
      <p:pic>
        <p:nvPicPr>
          <p:cNvPr id="70" name="Shape 70"/>
          <p:cNvPicPr preferRelativeResize="0"/>
          <p:nvPr/>
        </p:nvPicPr>
        <p:blipFill>
          <a:blip r:embed="rId4">
            <a:alphaModFix/>
          </a:blip>
          <a:stretch>
            <a:fillRect/>
          </a:stretch>
        </p:blipFill>
        <p:spPr>
          <a:xfrm>
            <a:off x="3558812" y="1173575"/>
            <a:ext cx="2203650" cy="1398774"/>
          </a:xfrm>
          <a:prstGeom prst="rect">
            <a:avLst/>
          </a:prstGeom>
          <a:noFill/>
          <a:ln>
            <a:noFill/>
          </a:ln>
        </p:spPr>
      </p:pic>
      <p:pic>
        <p:nvPicPr>
          <p:cNvPr id="71" name="Shape 71"/>
          <p:cNvPicPr preferRelativeResize="0"/>
          <p:nvPr/>
        </p:nvPicPr>
        <p:blipFill>
          <a:blip r:embed="rId5">
            <a:alphaModFix/>
          </a:blip>
          <a:stretch>
            <a:fillRect/>
          </a:stretch>
        </p:blipFill>
        <p:spPr>
          <a:xfrm>
            <a:off x="6068950" y="1272687"/>
            <a:ext cx="2079025" cy="1186349"/>
          </a:xfrm>
          <a:prstGeom prst="rect">
            <a:avLst/>
          </a:prstGeom>
          <a:noFill/>
          <a:ln>
            <a:noFill/>
          </a:ln>
        </p:spPr>
      </p:pic>
      <p:pic>
        <p:nvPicPr>
          <p:cNvPr id="72" name="Shape 72"/>
          <p:cNvPicPr preferRelativeResize="0"/>
          <p:nvPr/>
        </p:nvPicPr>
        <p:blipFill>
          <a:blip r:embed="rId6">
            <a:alphaModFix/>
          </a:blip>
          <a:stretch>
            <a:fillRect/>
          </a:stretch>
        </p:blipFill>
        <p:spPr>
          <a:xfrm>
            <a:off x="3474275" y="2682552"/>
            <a:ext cx="2372730" cy="1186349"/>
          </a:xfrm>
          <a:prstGeom prst="rect">
            <a:avLst/>
          </a:prstGeom>
          <a:noFill/>
          <a:ln>
            <a:noFill/>
          </a:ln>
        </p:spPr>
      </p:pic>
      <p:pic>
        <p:nvPicPr>
          <p:cNvPr id="73" name="Shape 73"/>
          <p:cNvPicPr preferRelativeResize="0"/>
          <p:nvPr/>
        </p:nvPicPr>
        <p:blipFill>
          <a:blip r:embed="rId7">
            <a:alphaModFix/>
          </a:blip>
          <a:stretch>
            <a:fillRect/>
          </a:stretch>
        </p:blipFill>
        <p:spPr>
          <a:xfrm>
            <a:off x="6068950" y="2668337"/>
            <a:ext cx="2079024" cy="1186349"/>
          </a:xfrm>
          <a:prstGeom prst="rect">
            <a:avLst/>
          </a:prstGeom>
          <a:noFill/>
          <a:ln>
            <a:noFill/>
          </a:ln>
        </p:spPr>
      </p:pic>
      <p:pic>
        <p:nvPicPr>
          <p:cNvPr id="74" name="Shape 74"/>
          <p:cNvPicPr preferRelativeResize="0"/>
          <p:nvPr/>
        </p:nvPicPr>
        <p:blipFill>
          <a:blip r:embed="rId8">
            <a:alphaModFix/>
          </a:blip>
          <a:stretch>
            <a:fillRect/>
          </a:stretch>
        </p:blipFill>
        <p:spPr>
          <a:xfrm>
            <a:off x="1320224" y="2642675"/>
            <a:ext cx="1987550" cy="1186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200" b="0" dirty="0" smtClean="0">
                <a:solidFill>
                  <a:srgbClr val="FFFFFF"/>
                </a:solidFill>
              </a:rPr>
              <a:t>Saran</a:t>
            </a:r>
            <a:endParaRPr lang="id" sz="3200" b="0" i="0" u="none" strike="noStrike" cap="none" baseline="0" dirty="0">
              <a:solidFill>
                <a:srgbClr val="FFFFFF"/>
              </a:solidFill>
            </a:endParaRPr>
          </a:p>
        </p:txBody>
      </p:sp>
      <p:sp>
        <p:nvSpPr>
          <p:cNvPr id="7" name="Content Placeholder 5"/>
          <p:cNvSpPr txBox="1">
            <a:spLocks/>
          </p:cNvSpPr>
          <p:nvPr/>
        </p:nvSpPr>
        <p:spPr>
          <a:xfrm>
            <a:off x="628650" y="1127773"/>
            <a:ext cx="7886700" cy="356339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Membandingkan akurasi dengan algoritma lain yang ada seperti Content-based Collaborative Filtering, User-based Collaborative Filtering serta Cluster Model.</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Pengembangan implementasi rekomendasi pada bidang-bidang lain seperti expert system dan content filtering. </a:t>
            </a:r>
            <a:br>
              <a:rPr lang="sv-SE" sz="1600" dirty="0">
                <a:latin typeface="+mj-lt"/>
                <a:cs typeface="Browallia New" panose="020B0604020202020204" pitchFamily="34" charset="-34"/>
              </a:rPr>
            </a:br>
            <a:r>
              <a:rPr lang="sv-SE" sz="1600" dirty="0">
                <a:latin typeface="+mj-lt"/>
                <a:cs typeface="Browallia New" panose="020B0604020202020204" pitchFamily="34" charset="-34"/>
              </a:rPr>
              <a:t>Contoh : </a:t>
            </a:r>
          </a:p>
          <a:p>
            <a:pPr marL="798513" indent="-363538">
              <a:lnSpc>
                <a:spcPct val="150000"/>
              </a:lnSpc>
              <a:buFont typeface="Courier New" panose="02070309020205020404" pitchFamily="49" charset="0"/>
              <a:buChar char="o"/>
            </a:pPr>
            <a:r>
              <a:rPr lang="sv-SE" sz="1600" dirty="0">
                <a:latin typeface="+mj-lt"/>
                <a:cs typeface="Browallia New" panose="020B0604020202020204" pitchFamily="34" charset="-34"/>
              </a:rPr>
              <a:t>Sistem yang menilai dampak pola tontonan anak-anak terhadap psikologi anak yang dapat dikombinasikan dengan content filtering untuk tontonan yang dinilai buruk bagi anak</a:t>
            </a:r>
          </a:p>
          <a:p>
            <a:pPr marL="798513" indent="-363538">
              <a:lnSpc>
                <a:spcPct val="150000"/>
              </a:lnSpc>
              <a:buFont typeface="Courier New" panose="02070309020205020404" pitchFamily="49" charset="0"/>
              <a:buChar char="o"/>
            </a:pPr>
            <a:r>
              <a:rPr lang="sv-SE" sz="1600" dirty="0">
                <a:latin typeface="+mj-lt"/>
                <a:cs typeface="Browallia New" panose="020B0604020202020204" pitchFamily="34" charset="-34"/>
              </a:rPr>
              <a:t>Memberikan rekomendasi tontonan berdasarkan umur penonton, pekerjaan, penyakit diderita, status pernikahan dan faktor lainnya.</a:t>
            </a:r>
          </a:p>
        </p:txBody>
      </p:sp>
    </p:spTree>
    <p:extLst>
      <p:ext uri="{BB962C8B-B14F-4D97-AF65-F5344CB8AC3E}">
        <p14:creationId xmlns:p14="http://schemas.microsoft.com/office/powerpoint/2010/main" val="3316376379"/>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rPr>
              <a:t>Daftar Pustaka</a:t>
            </a:r>
          </a:p>
        </p:txBody>
      </p:sp>
      <p:sp>
        <p:nvSpPr>
          <p:cNvPr id="216" name="Shape 216"/>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203200" marR="0" lvl="0" indent="-203200" algn="l" rtl="0">
              <a:lnSpc>
                <a:spcPct val="120000"/>
              </a:lnSpc>
              <a:spcBef>
                <a:spcPts val="0"/>
              </a:spcBef>
              <a:buClr>
                <a:schemeClr val="dk1"/>
              </a:buClr>
              <a:buSzPct val="25000"/>
              <a:buFont typeface="Arial"/>
              <a:buNone/>
            </a:pPr>
            <a:r>
              <a:rPr lang="id" sz="1200" b="0" i="0" u="none" strike="noStrike" cap="none" baseline="0" dirty="0">
                <a:solidFill>
                  <a:schemeClr val="dk1"/>
                </a:solidFill>
              </a:rPr>
              <a:t>[1] Sigel, Jerrold. “</a:t>
            </a:r>
            <a:r>
              <a:rPr lang="id" sz="1200" b="0" i="1" u="none" strike="noStrike" cap="none" baseline="0" dirty="0">
                <a:solidFill>
                  <a:schemeClr val="dk1"/>
                </a:solidFill>
              </a:rPr>
              <a:t>Define e-Commerce!</a:t>
            </a:r>
            <a:r>
              <a:rPr lang="id" sz="1200" b="0" i="0" u="none" strike="noStrike" cap="none" baseline="0" dirty="0">
                <a:solidFill>
                  <a:schemeClr val="dk1"/>
                </a:solidFill>
              </a:rPr>
              <a:t>”. www.umsl.edu/~siegelj/Course5890/definitions.html.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[2] Shim, S., Pendyala, V., Sundaram, M., &amp; Gao, J. 2000. “</a:t>
            </a:r>
            <a:r>
              <a:rPr lang="id" sz="1200" b="0" i="1" u="none" strike="noStrike" cap="none" baseline="0" dirty="0">
                <a:solidFill>
                  <a:schemeClr val="dk1"/>
                </a:solidFill>
              </a:rPr>
              <a:t>Business-to-Business e-Commerce Frameworks</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[3] Janssen, D. “</a:t>
            </a:r>
            <a:r>
              <a:rPr lang="id" sz="1200" b="0" i="1" u="none" strike="noStrike" cap="none" baseline="0" dirty="0">
                <a:solidFill>
                  <a:schemeClr val="dk1"/>
                </a:solidFill>
              </a:rPr>
              <a:t>Digital Commerce (D-Commerce)</a:t>
            </a:r>
            <a:r>
              <a:rPr lang="id" sz="1200" b="0" i="0" u="none" strike="noStrike" cap="none" baseline="0" dirty="0">
                <a:solidFill>
                  <a:schemeClr val="dk1"/>
                </a:solidFill>
              </a:rPr>
              <a:t>”. http://www.techopedia.com/definition/23336/digital-commerce-d-commerce.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[4] Rouse, M. “</a:t>
            </a:r>
            <a:r>
              <a:rPr lang="id" sz="1200" b="0" i="1" u="none" strike="noStrike" cap="none" baseline="0" dirty="0">
                <a:solidFill>
                  <a:schemeClr val="dk1"/>
                </a:solidFill>
              </a:rPr>
              <a:t>M-Commerce (Mobile Commerce)</a:t>
            </a:r>
            <a:r>
              <a:rPr lang="id" sz="1200" b="0" i="0" u="none" strike="noStrike" cap="none" baseline="0" dirty="0">
                <a:solidFill>
                  <a:schemeClr val="dk1"/>
                </a:solidFill>
              </a:rPr>
              <a:t>”. http://searchmobilecomputing.techtarget.com/definition/m-commerce.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[5] Sarwar, B., Riedl, J. 2001. “</a:t>
            </a:r>
            <a:r>
              <a:rPr lang="id" sz="1200" b="0" i="1" u="none" strike="noStrike" cap="none" baseline="0" dirty="0">
                <a:solidFill>
                  <a:schemeClr val="dk1"/>
                </a:solidFill>
              </a:rPr>
              <a:t>Item-based Collaborative Filtering Recommendation Algorithms</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[6] Ricci, Francesco, et al. 2011. “</a:t>
            </a:r>
            <a:r>
              <a:rPr lang="id" sz="1200" b="0" i="1" u="none" strike="noStrike" cap="none" baseline="0" dirty="0">
                <a:solidFill>
                  <a:schemeClr val="dk1"/>
                </a:solidFill>
              </a:rPr>
              <a:t>Recommender System Handbook</a:t>
            </a:r>
            <a:r>
              <a:rPr lang="id" sz="1200" b="0" i="0" u="none" strike="noStrike" cap="none" baseline="0" dirty="0">
                <a:solidFill>
                  <a:schemeClr val="dk1"/>
                </a:solidFill>
              </a:rPr>
              <a:t>”. New York: Springer</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[7] Linden, G., Smith, B., &amp; York, J. 2003. “</a:t>
            </a:r>
            <a:r>
              <a:rPr lang="id" sz="1200" b="0" i="1" u="none" strike="noStrike" cap="none" baseline="0" dirty="0">
                <a:solidFill>
                  <a:schemeClr val="dk1"/>
                </a:solidFill>
              </a:rPr>
              <a:t>Amazon.com Recommendations – Item-to-Item Collaborative Filtering</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[8] Z. Qiu, M. Chen, &amp; J. Huang. 2010. “</a:t>
            </a:r>
            <a:r>
              <a:rPr lang="id" sz="1200" b="0" i="1" u="none" strike="noStrike" cap="none" baseline="0" dirty="0">
                <a:solidFill>
                  <a:schemeClr val="dk1"/>
                </a:solidFill>
              </a:rPr>
              <a:t>Design of Multi-mode E-commerce Recommendation System</a:t>
            </a:r>
            <a:r>
              <a:rPr lang="id" sz="1200" b="0" i="0" u="none" strike="noStrike" cap="none" baseline="0" dirty="0">
                <a:solidFill>
                  <a:schemeClr val="dk1"/>
                </a:solidFill>
              </a:rPr>
              <a:t>”. 2010 Third Int. Symp. Intell. Inf. Technol. Secur. Informatics, no. 807018, pp. 530–533.</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latin typeface="+mj-lt"/>
                <a:ea typeface="Calibri"/>
                <a:cs typeface="Calibri"/>
                <a:sym typeface="Calibri"/>
              </a:rPr>
              <a:t>Daftar Pustaka</a:t>
            </a:r>
          </a:p>
        </p:txBody>
      </p:sp>
      <p:sp>
        <p:nvSpPr>
          <p:cNvPr id="222" name="Shape 22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203200" lvl="0" rtl="0">
              <a:lnSpc>
                <a:spcPct val="120000"/>
              </a:lnSpc>
              <a:spcBef>
                <a:spcPts val="800"/>
              </a:spcBef>
              <a:buClr>
                <a:schemeClr val="dk1"/>
              </a:buClr>
              <a:buSzPct val="25000"/>
              <a:buFont typeface="Arial"/>
              <a:buNone/>
            </a:pPr>
            <a:r>
              <a:rPr lang="id" sz="1200" dirty="0"/>
              <a:t>[9] Swearingen, K., Sinha, R. 2001. “</a:t>
            </a:r>
            <a:r>
              <a:rPr lang="id" sz="1200" i="1" dirty="0"/>
              <a:t>Beyond Algorithms : An HCI Perspective on Recommender Systems</a:t>
            </a:r>
            <a:r>
              <a:rPr lang="id" sz="1200" dirty="0"/>
              <a:t>”. ACM SIGIR 2001 Workshop on Recommender Systems (2001), pp. 1–11.</a:t>
            </a:r>
          </a:p>
          <a:p>
            <a:pPr marL="203200" lvl="0" rtl="0">
              <a:lnSpc>
                <a:spcPct val="120000"/>
              </a:lnSpc>
              <a:spcBef>
                <a:spcPts val="800"/>
              </a:spcBef>
              <a:buClr>
                <a:schemeClr val="dk1"/>
              </a:buClr>
              <a:buSzPct val="25000"/>
              <a:buFont typeface="Arial"/>
              <a:buNone/>
            </a:pPr>
            <a:r>
              <a:rPr lang="id" sz="1200" dirty="0"/>
              <a:t>[10] Zhang, J., Lin, Z., Xiao, B., &amp; Zhang, C. 2009. “</a:t>
            </a:r>
            <a:r>
              <a:rPr lang="id" sz="1200" i="1" dirty="0"/>
              <a:t>An Optimized Item-based Collaborative Filtering Recommendation Algorithm</a:t>
            </a:r>
            <a:r>
              <a:rPr lang="id" sz="1200" dirty="0"/>
              <a:t>”. 2009 IEEE International Conference on Network Infrastructure and Digital Content, 414–418.</a:t>
            </a:r>
          </a:p>
          <a:p>
            <a:pPr marL="203200" lvl="0" rtl="0">
              <a:lnSpc>
                <a:spcPct val="120000"/>
              </a:lnSpc>
              <a:spcBef>
                <a:spcPts val="800"/>
              </a:spcBef>
              <a:buClr>
                <a:schemeClr val="dk1"/>
              </a:buClr>
              <a:buSzPct val="25000"/>
              <a:buFont typeface="Arial"/>
              <a:buNone/>
            </a:pPr>
            <a:r>
              <a:rPr lang="id" sz="1200" dirty="0"/>
              <a:t>[11] J. L. Herlocker, J. A. Konstan, L. G. Terveen, &amp; J. T. Riedl. 2004.  “</a:t>
            </a:r>
            <a:r>
              <a:rPr lang="id" sz="1200" i="1" dirty="0"/>
              <a:t>Evaluating Collaborative Filtering Recommender Systems</a:t>
            </a:r>
            <a:r>
              <a:rPr lang="id" sz="1200" dirty="0"/>
              <a:t>”. vol. 22, no. 1, pp. 5–53.</a:t>
            </a:r>
          </a:p>
          <a:p>
            <a:pPr marL="203200" lvl="0" rtl="0">
              <a:lnSpc>
                <a:spcPct val="120000"/>
              </a:lnSpc>
              <a:spcBef>
                <a:spcPts val="800"/>
              </a:spcBef>
              <a:buClr>
                <a:schemeClr val="dk1"/>
              </a:buClr>
              <a:buSzPct val="25000"/>
              <a:buFont typeface="Arial"/>
              <a:buNone/>
            </a:pPr>
            <a:r>
              <a:rPr lang="id" sz="1200" dirty="0" smtClean="0"/>
              <a:t>[12] </a:t>
            </a:r>
            <a:r>
              <a:rPr lang="id" sz="1200" dirty="0"/>
              <a:t>Mangalindan, JP. “</a:t>
            </a:r>
            <a:r>
              <a:rPr lang="id" sz="1200" i="1" dirty="0"/>
              <a:t>Amazon’s Recommendation Secret”.</a:t>
            </a:r>
            <a:r>
              <a:rPr lang="id" sz="1200" dirty="0"/>
              <a:t>http://fortune.com/2012/07/30/amazons-recommendation-secret/. Diakses pada 18 Desember 2014.</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78223" y="1796723"/>
            <a:ext cx="7886700" cy="994172"/>
          </a:xfrm>
          <a:prstGeom prst="rect">
            <a:avLst/>
          </a:prstGeom>
          <a:noFill/>
          <a:ln>
            <a:noFill/>
          </a:ln>
        </p:spPr>
        <p:txBody>
          <a:bodyPr lIns="68575" tIns="34275" rIns="68575" bIns="34275" anchor="ctr" anchorCtr="0">
            <a:noAutofit/>
          </a:bodyPr>
          <a:lstStyle/>
          <a:p>
            <a:pPr marL="0" marR="0" lvl="0" indent="0" algn="ctr" rtl="0">
              <a:lnSpc>
                <a:spcPct val="90000"/>
              </a:lnSpc>
              <a:spcBef>
                <a:spcPts val="0"/>
              </a:spcBef>
              <a:buClr>
                <a:schemeClr val="dk1"/>
              </a:buClr>
              <a:buSzPct val="25000"/>
              <a:buFont typeface="Calibri"/>
              <a:buNone/>
            </a:pPr>
            <a:r>
              <a:rPr lang="id" sz="6000" b="0" i="0" u="none" strike="noStrike" cap="none" baseline="0">
                <a:solidFill>
                  <a:srgbClr val="FFFFFF"/>
                </a:solidFill>
              </a:rPr>
              <a:t>Terima Kasih</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Sistem Rekomendasi</a:t>
            </a:r>
          </a:p>
        </p:txBody>
      </p:sp>
      <p:sp>
        <p:nvSpPr>
          <p:cNvPr id="233" name="Shape 233"/>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7800" algn="l" rtl="0">
              <a:lnSpc>
                <a:spcPct val="115000"/>
              </a:lnSpc>
              <a:spcBef>
                <a:spcPts val="0"/>
              </a:spcBef>
              <a:buClr>
                <a:schemeClr val="dk1"/>
              </a:buClr>
              <a:buSzPct val="100000"/>
              <a:buFont typeface="Arial"/>
              <a:buChar char="•"/>
            </a:pPr>
            <a:r>
              <a:rPr lang="id" sz="1200" b="0" i="0" u="none" strike="noStrike" cap="none" baseline="0">
                <a:solidFill>
                  <a:schemeClr val="dk1"/>
                </a:solidFill>
              </a:rPr>
              <a:t>User-based Collaborative Filtering</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Item-based Collaborative Filtering</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Sarwar  et  al.  melakukan  eksperimen  dan  memperoleh  bahwa  item-based  CF menghasilkan performa dan kualitas yang lebih baik dari user-based CF</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Cluster Model</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Cluster  model  membagi pengguna  berdasarkan  segmen-segmen  dan  memperlakukan  tugas-tugas  yang dijalankan  sebagai  permasalahan  klasifikasi.</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Kualitas rekomendasi yang dihasilkan rendah karena membandingkan  pengguna  dengan sejumlah  segmen  yang  dapat  dikontrol  daripada  membandingkan  dengan  seluruh pengguna</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Search-based method</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Algoritma search-based  method  menganggap  permasalahan  rekomendasi  sebagai  masalah pencarian  item  yang  serupa. Membuat  sebuah  query  untuk menemukan  item-item populer serupa dengan kesamaan pengarang, artis, kata kunci atau subjek</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algoritma ini tidak cocok untuk pengguna  dengan  jumlah  pembelian  atau  rating  yang  besar  karena  harus  dilakukan query  untuk  setiap  item  yang  dibeli  atau  dinilai.</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kualitas rekomendasi rendah</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User-based CF</a:t>
            </a:r>
          </a:p>
        </p:txBody>
      </p:sp>
      <p:pic>
        <p:nvPicPr>
          <p:cNvPr id="239" name="Shape 239"/>
          <p:cNvPicPr preferRelativeResize="0"/>
          <p:nvPr/>
        </p:nvPicPr>
        <p:blipFill rotWithShape="1">
          <a:blip r:embed="rId3">
            <a:alphaModFix/>
          </a:blip>
          <a:srcRect/>
          <a:stretch/>
        </p:blipFill>
        <p:spPr>
          <a:xfrm>
            <a:off x="477906" y="1268016"/>
            <a:ext cx="8571428" cy="342857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45" name="Shape 245"/>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51" name="Shape 251"/>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57" name="Shape 257"/>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63" name="Shape 263"/>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0" name="Shape 80"/>
          <p:cNvSpPr txBox="1">
            <a:spLocks noGrp="1"/>
          </p:cNvSpPr>
          <p:nvPr>
            <p:ph type="body" idx="1"/>
          </p:nvPr>
        </p:nvSpPr>
        <p:spPr>
          <a:xfrm>
            <a:off x="282725" y="1312400"/>
            <a:ext cx="4209900" cy="688199"/>
          </a:xfrm>
          <a:prstGeom prst="rect">
            <a:avLst/>
          </a:prstGeom>
          <a:noFill/>
          <a:ln>
            <a:noFill/>
          </a:ln>
        </p:spPr>
        <p:txBody>
          <a:bodyPr lIns="68575" tIns="34275" rIns="68575" bIns="34275" anchor="t" anchorCtr="0">
            <a:noAutofit/>
          </a:bodyPr>
          <a:lstStyle/>
          <a:p>
            <a:pPr marR="0" lvl="0" algn="l" rtl="0">
              <a:lnSpc>
                <a:spcPct val="90000"/>
              </a:lnSpc>
              <a:spcBef>
                <a:spcPts val="800"/>
              </a:spcBef>
              <a:buNone/>
            </a:pPr>
            <a:r>
              <a:rPr lang="id" sz="2100" b="0" i="0" u="none" strike="noStrike" cap="none" baseline="0">
                <a:solidFill>
                  <a:schemeClr val="dk1"/>
                </a:solidFill>
              </a:rPr>
              <a:t>Sistem rekomendasi yang efektif meningkatkan penjualan produk yang ditawarkan e-commece</a:t>
            </a:r>
          </a:p>
        </p:txBody>
      </p:sp>
      <p:sp>
        <p:nvSpPr>
          <p:cNvPr id="81" name="Shape 81"/>
          <p:cNvSpPr txBox="1"/>
          <p:nvPr/>
        </p:nvSpPr>
        <p:spPr>
          <a:xfrm>
            <a:off x="457200" y="4828425"/>
            <a:ext cx="83169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[14] Mangalindan, JP. “</a:t>
            </a:r>
            <a:r>
              <a:rPr lang="id" sz="1100" b="0" i="1" u="none" strike="noStrike" cap="none" baseline="0">
                <a:solidFill>
                  <a:schemeClr val="dk1"/>
                </a:solidFill>
                <a:latin typeface="Calibri"/>
                <a:ea typeface="Calibri"/>
                <a:cs typeface="Calibri"/>
                <a:sym typeface="Calibri"/>
              </a:rPr>
              <a:t>Amazon’s Recommendation Secret”.</a:t>
            </a:r>
            <a:r>
              <a:rPr lang="id" sz="1100" b="0" i="0" u="none" strike="noStrike" cap="none" baseline="0">
                <a:solidFill>
                  <a:schemeClr val="dk1"/>
                </a:solidFill>
                <a:latin typeface="Calibri"/>
                <a:ea typeface="Calibri"/>
                <a:cs typeface="Calibri"/>
                <a:sym typeface="Calibri"/>
              </a:rPr>
              <a:t> http://fortune.com/2012/07/30/amazons-recommendation-secret/</a:t>
            </a:r>
          </a:p>
        </p:txBody>
      </p:sp>
      <p:pic>
        <p:nvPicPr>
          <p:cNvPr id="82" name="Shape 82"/>
          <p:cNvPicPr preferRelativeResize="0"/>
          <p:nvPr/>
        </p:nvPicPr>
        <p:blipFill>
          <a:blip r:embed="rId3">
            <a:alphaModFix/>
          </a:blip>
          <a:stretch>
            <a:fillRect/>
          </a:stretch>
        </p:blipFill>
        <p:spPr>
          <a:xfrm>
            <a:off x="4492625" y="1171225"/>
            <a:ext cx="4456849" cy="3234805"/>
          </a:xfrm>
          <a:prstGeom prst="rect">
            <a:avLst/>
          </a:prstGeom>
          <a:noFill/>
          <a:ln>
            <a:noFill/>
          </a:ln>
        </p:spPr>
      </p:pic>
      <p:sp>
        <p:nvSpPr>
          <p:cNvPr id="83" name="Shape 83"/>
          <p:cNvSpPr txBox="1"/>
          <p:nvPr/>
        </p:nvSpPr>
        <p:spPr>
          <a:xfrm>
            <a:off x="282725" y="2927100"/>
            <a:ext cx="3921300" cy="809400"/>
          </a:xfrm>
          <a:prstGeom prst="rect">
            <a:avLst/>
          </a:prstGeom>
          <a:noFill/>
          <a:ln>
            <a:noFill/>
          </a:ln>
        </p:spPr>
        <p:txBody>
          <a:bodyPr lIns="91425" tIns="91425" rIns="91425" bIns="91425" anchor="t" anchorCtr="0">
            <a:noAutofit/>
          </a:bodyPr>
          <a:lstStyle/>
          <a:p>
            <a:pPr>
              <a:spcBef>
                <a:spcPts val="0"/>
              </a:spcBef>
              <a:buNone/>
            </a:pPr>
            <a:r>
              <a:rPr lang="id" sz="2100">
                <a:solidFill>
                  <a:schemeClr val="dk1"/>
                </a:solidFill>
              </a:rPr>
              <a:t>Amazon mengalami peningkatan 29% penjualan</a:t>
            </a:r>
            <a:r>
              <a:rPr lang="id" sz="1100">
                <a:solidFill>
                  <a:schemeClr val="dk1"/>
                </a:solidFill>
              </a:rPr>
              <a:t>[14]</a:t>
            </a:r>
            <a:r>
              <a:rPr lang="id" sz="2100">
                <a:solidFill>
                  <a:schemeClr val="dk1"/>
                </a:solidFill>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1"/>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Proses Bisnis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563" y="1522563"/>
            <a:ext cx="8268237" cy="2782888"/>
          </a:xfrm>
          <a:prstGeom prst="rect">
            <a:avLst/>
          </a:prstGeom>
        </p:spPr>
      </p:pic>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Rincian Algoritma</a:t>
            </a:r>
          </a:p>
        </p:txBody>
      </p:sp>
      <p:sp>
        <p:nvSpPr>
          <p:cNvPr id="282" name="Shape 2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AutoNum type="arabicPeriod"/>
            </a:pPr>
            <a:r>
              <a:rPr lang="id"/>
              <a:t>User rating data matrix</a:t>
            </a:r>
          </a:p>
          <a:p>
            <a:pPr lvl="0">
              <a:spcBef>
                <a:spcPts val="0"/>
              </a:spcBef>
              <a:buNone/>
            </a:pPr>
            <a:endParaRPr/>
          </a:p>
        </p:txBody>
      </p:sp>
      <p:pic>
        <p:nvPicPr>
          <p:cNvPr id="283" name="Shape 283"/>
          <p:cNvPicPr preferRelativeResize="0"/>
          <p:nvPr/>
        </p:nvPicPr>
        <p:blipFill>
          <a:blip r:embed="rId3">
            <a:alphaModFix/>
          </a:blip>
          <a:stretch>
            <a:fillRect/>
          </a:stretch>
        </p:blipFill>
        <p:spPr>
          <a:xfrm>
            <a:off x="402348" y="1995748"/>
            <a:ext cx="7645274" cy="28106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id"/>
              <a:t>Rincian Algoritma</a:t>
            </a:r>
          </a:p>
        </p:txBody>
      </p:sp>
      <p:sp>
        <p:nvSpPr>
          <p:cNvPr id="289" name="Shape 2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id"/>
              <a:t>2. Item Similarity Computation</a:t>
            </a:r>
          </a:p>
        </p:txBody>
      </p:sp>
      <p:pic>
        <p:nvPicPr>
          <p:cNvPr id="290" name="Shape 290"/>
          <p:cNvPicPr preferRelativeResize="0"/>
          <p:nvPr/>
        </p:nvPicPr>
        <p:blipFill rotWithShape="1">
          <a:blip r:embed="rId3">
            <a:alphaModFix/>
          </a:blip>
          <a:srcRect/>
          <a:stretch/>
        </p:blipFill>
        <p:spPr>
          <a:xfrm>
            <a:off x="2307696" y="2450608"/>
            <a:ext cx="3904499" cy="1002900"/>
          </a:xfrm>
          <a:prstGeom prst="rect">
            <a:avLst/>
          </a:prstGeom>
          <a:noFill/>
          <a:ln>
            <a:noFill/>
          </a:ln>
        </p:spPr>
      </p:pic>
      <p:sp>
        <p:nvSpPr>
          <p:cNvPr id="291" name="Shape 291"/>
          <p:cNvSpPr txBox="1"/>
          <p:nvPr/>
        </p:nvSpPr>
        <p:spPr>
          <a:xfrm>
            <a:off x="976025" y="2000850"/>
            <a:ext cx="6263400" cy="730799"/>
          </a:xfrm>
          <a:prstGeom prst="rect">
            <a:avLst/>
          </a:prstGeom>
          <a:noFill/>
          <a:ln>
            <a:noFill/>
          </a:ln>
        </p:spPr>
        <p:txBody>
          <a:bodyPr lIns="91425" tIns="91425" rIns="91425" bIns="91425" anchor="t" anchorCtr="0">
            <a:noAutofit/>
          </a:bodyPr>
          <a:lstStyle/>
          <a:p>
            <a:pPr lvl="0">
              <a:spcBef>
                <a:spcPts val="0"/>
              </a:spcBef>
              <a:buClr>
                <a:schemeClr val="dk1"/>
              </a:buClr>
              <a:buSzPct val="78571"/>
              <a:buFont typeface="Arial"/>
              <a:buNone/>
            </a:pPr>
            <a:r>
              <a:rPr lang="id"/>
              <a:t>The ratings of the i-th item and j-th item in the m dimensional user-space</a:t>
            </a: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id"/>
              <a:t>Rincian Algoritma</a:t>
            </a:r>
          </a:p>
        </p:txBody>
      </p:sp>
      <p:sp>
        <p:nvSpPr>
          <p:cNvPr id="297" name="Shape 297"/>
          <p:cNvSpPr txBox="1">
            <a:spLocks noGrp="1"/>
          </p:cNvSpPr>
          <p:nvPr>
            <p:ph type="body" idx="1"/>
          </p:nvPr>
        </p:nvSpPr>
        <p:spPr>
          <a:xfrm>
            <a:off x="457200" y="1200150"/>
            <a:ext cx="6654599" cy="3105900"/>
          </a:xfrm>
          <a:prstGeom prst="rect">
            <a:avLst/>
          </a:prstGeom>
        </p:spPr>
        <p:txBody>
          <a:bodyPr lIns="91425" tIns="91425" rIns="91425" bIns="91425" anchor="t" anchorCtr="0">
            <a:noAutofit/>
          </a:bodyPr>
          <a:lstStyle/>
          <a:p>
            <a:pPr lvl="0" rtl="0">
              <a:spcBef>
                <a:spcPts val="0"/>
              </a:spcBef>
              <a:buNone/>
            </a:pPr>
            <a:r>
              <a:rPr lang="id"/>
              <a:t>3. Prediction Computation</a:t>
            </a:r>
          </a:p>
        </p:txBody>
      </p:sp>
      <p:pic>
        <p:nvPicPr>
          <p:cNvPr id="298" name="Shape 298"/>
          <p:cNvPicPr preferRelativeResize="0"/>
          <p:nvPr/>
        </p:nvPicPr>
        <p:blipFill>
          <a:blip r:embed="rId3">
            <a:alphaModFix/>
          </a:blip>
          <a:stretch>
            <a:fillRect/>
          </a:stretch>
        </p:blipFill>
        <p:spPr>
          <a:xfrm>
            <a:off x="1031025" y="1890950"/>
            <a:ext cx="6935924" cy="29045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Mean Absolute Error</a:t>
            </a:r>
          </a:p>
        </p:txBody>
      </p:sp>
      <p:pic>
        <p:nvPicPr>
          <p:cNvPr id="304" name="Shape 304"/>
          <p:cNvPicPr preferRelativeResize="0"/>
          <p:nvPr/>
        </p:nvPicPr>
        <p:blipFill>
          <a:blip r:embed="rId3">
            <a:alphaModFix/>
          </a:blip>
          <a:stretch>
            <a:fillRect/>
          </a:stretch>
        </p:blipFill>
        <p:spPr>
          <a:xfrm>
            <a:off x="648712" y="1310400"/>
            <a:ext cx="7172325" cy="3505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9" name="Shape 89"/>
          <p:cNvSpPr txBox="1">
            <a:spLocks noGrp="1"/>
          </p:cNvSpPr>
          <p:nvPr>
            <p:ph type="body" idx="1"/>
          </p:nvPr>
        </p:nvSpPr>
        <p:spPr>
          <a:xfrm>
            <a:off x="457200" y="4080125"/>
            <a:ext cx="8316900" cy="999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a:solidFill>
                  <a:schemeClr val="dk1"/>
                </a:solidFill>
              </a:rPr>
              <a:t>Konsumsi berkaitan erat dengan pertimbangan kesehatan (penyakit dan larangan konsumsi makanan).</a:t>
            </a:r>
          </a:p>
        </p:txBody>
      </p:sp>
      <p:pic>
        <p:nvPicPr>
          <p:cNvPr id="90" name="Shape 90"/>
          <p:cNvPicPr preferRelativeResize="0"/>
          <p:nvPr/>
        </p:nvPicPr>
        <p:blipFill>
          <a:blip r:embed="rId3">
            <a:alphaModFix/>
          </a:blip>
          <a:stretch>
            <a:fillRect/>
          </a:stretch>
        </p:blipFill>
        <p:spPr>
          <a:xfrm>
            <a:off x="2308199" y="1298775"/>
            <a:ext cx="3907350" cy="2781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9" name="Shape 89"/>
          <p:cNvSpPr txBox="1">
            <a:spLocks noGrp="1"/>
          </p:cNvSpPr>
          <p:nvPr>
            <p:ph type="body" idx="1"/>
          </p:nvPr>
        </p:nvSpPr>
        <p:spPr>
          <a:xfrm>
            <a:off x="457200" y="4080125"/>
            <a:ext cx="8316900" cy="999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dirty="0" smtClean="0">
                <a:solidFill>
                  <a:schemeClr val="dk1"/>
                </a:solidFill>
              </a:rPr>
              <a:t>Sistem rekomendasi yang merekomendasikan</a:t>
            </a:r>
            <a:r>
              <a:rPr lang="id" sz="2100" b="0" i="0" u="none" strike="noStrike" cap="none" dirty="0" smtClean="0">
                <a:solidFill>
                  <a:schemeClr val="dk1"/>
                </a:solidFill>
              </a:rPr>
              <a:t> produk yang aman, sehat dan baik bagi pengguna</a:t>
            </a:r>
            <a:endParaRPr lang="id" sz="2100" b="0" i="0" u="none" strike="noStrike" cap="none" baseline="0" dirty="0">
              <a:solidFill>
                <a:schemeClr val="dk1"/>
              </a:solidFill>
            </a:endParaRPr>
          </a:p>
        </p:txBody>
      </p:sp>
      <p:pic>
        <p:nvPicPr>
          <p:cNvPr id="90" name="Shape 90"/>
          <p:cNvPicPr preferRelativeResize="0"/>
          <p:nvPr/>
        </p:nvPicPr>
        <p:blipFill>
          <a:blip r:embed="rId3">
            <a:alphaModFix/>
          </a:blip>
          <a:stretch>
            <a:fillRect/>
          </a:stretch>
        </p:blipFill>
        <p:spPr>
          <a:xfrm>
            <a:off x="2308199" y="1298775"/>
            <a:ext cx="3907350" cy="2781350"/>
          </a:xfrm>
          <a:prstGeom prst="rect">
            <a:avLst/>
          </a:prstGeom>
          <a:noFill/>
          <a:ln>
            <a:noFill/>
          </a:ln>
        </p:spPr>
      </p:pic>
    </p:spTree>
    <p:extLst>
      <p:ext uri="{BB962C8B-B14F-4D97-AF65-F5344CB8AC3E}">
        <p14:creationId xmlns:p14="http://schemas.microsoft.com/office/powerpoint/2010/main" val="244093833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Tujuan</a:t>
            </a:r>
          </a:p>
        </p:txBody>
      </p:sp>
      <p:sp>
        <p:nvSpPr>
          <p:cNvPr id="96" name="Shape 96"/>
          <p:cNvSpPr txBox="1">
            <a:spLocks noGrp="1"/>
          </p:cNvSpPr>
          <p:nvPr>
            <p:ph type="body" idx="1"/>
          </p:nvPr>
        </p:nvSpPr>
        <p:spPr>
          <a:xfrm>
            <a:off x="457200" y="1302375"/>
            <a:ext cx="8229600" cy="3623400"/>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buClr>
                <a:schemeClr val="dk1"/>
              </a:buClr>
              <a:buSzPct val="100000"/>
              <a:buFont typeface="Arial"/>
              <a:buChar char="•"/>
            </a:pPr>
            <a:r>
              <a:rPr lang="id" sz="2100" b="0" i="0" u="none" strike="noStrike" cap="none" baseline="0" dirty="0">
                <a:solidFill>
                  <a:schemeClr val="dk1"/>
                </a:solidFill>
              </a:rPr>
              <a:t>Merancang  mekanisme dalam  memperoleh dan  mengolah data</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dirty="0">
                <a:solidFill>
                  <a:schemeClr val="dk1"/>
                </a:solidFill>
              </a:rPr>
              <a:t>Merancang  operasi  penyampaian  rekomendasi</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dirty="0">
                <a:solidFill>
                  <a:schemeClr val="dk1"/>
                </a:solidFill>
              </a:rPr>
              <a:t>Melakukan evaluasi terhadap keberjalanan sistem rekomendasi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
                                        <p:tgtEl>
                                          <p:spTgt spid="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Batasan Masalah</a:t>
            </a:r>
          </a:p>
        </p:txBody>
      </p:sp>
      <p:sp>
        <p:nvSpPr>
          <p:cNvPr id="102" name="Shape 10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Mencakup tahap perancanaan, desain sistem, implementasi serta evaluasi</a:t>
            </a:r>
            <a:r>
              <a:rPr lang="id" sz="2100" b="0" i="0" u="none" strike="noStrike" cap="none" baseline="0" dirty="0" smtClean="0">
                <a:solidFill>
                  <a:schemeClr val="dk1"/>
                </a:solidFill>
              </a:rPr>
              <a:t>.</a:t>
            </a:r>
          </a:p>
          <a:p>
            <a:pPr marL="177800" marR="0" lvl="0" indent="-171450" algn="l" rtl="0">
              <a:spcBef>
                <a:spcPts val="0"/>
              </a:spcBef>
              <a:buClr>
                <a:schemeClr val="dk1"/>
              </a:buClr>
              <a:buSzPct val="100000"/>
              <a:buFont typeface="Arial"/>
              <a:buChar char="•"/>
            </a:pPr>
            <a:r>
              <a:rPr lang="id" sz="2100" dirty="0" smtClean="0"/>
              <a:t>Implementasi terdiri atas :</a:t>
            </a:r>
          </a:p>
          <a:p>
            <a:pPr marL="515938" marR="0" lvl="0" indent="-342900" algn="l" rtl="0">
              <a:spcBef>
                <a:spcPts val="0"/>
              </a:spcBef>
              <a:buClr>
                <a:schemeClr val="dk1"/>
              </a:buClr>
              <a:buSzPct val="100000"/>
              <a:buFont typeface="Courier New" panose="02070309020205020404" pitchFamily="49" charset="0"/>
              <a:buChar char="o"/>
            </a:pPr>
            <a:r>
              <a:rPr lang="id" sz="1800" b="0" i="0" u="none" strike="noStrike" cap="none" baseline="0" dirty="0" smtClean="0">
                <a:solidFill>
                  <a:schemeClr val="dk1"/>
                </a:solidFill>
              </a:rPr>
              <a:t>Perhitungan kesamaan antar resep berdasarkan</a:t>
            </a:r>
            <a:r>
              <a:rPr lang="id" sz="1800" b="0" i="0" u="none" strike="noStrike" cap="none" dirty="0" smtClean="0">
                <a:solidFill>
                  <a:schemeClr val="dk1"/>
                </a:solidFill>
              </a:rPr>
              <a:t> penilaian pengguna</a:t>
            </a:r>
          </a:p>
          <a:p>
            <a:pPr marL="515938" marR="0" lvl="0" indent="-342900" algn="l" rtl="0">
              <a:spcBef>
                <a:spcPts val="0"/>
              </a:spcBef>
              <a:buClr>
                <a:schemeClr val="dk1"/>
              </a:buClr>
              <a:buSzPct val="100000"/>
              <a:buFont typeface="Courier New" panose="02070309020205020404" pitchFamily="49" charset="0"/>
              <a:buChar char="o"/>
            </a:pPr>
            <a:r>
              <a:rPr lang="id" sz="1800" baseline="0" dirty="0" smtClean="0"/>
              <a:t>Perhitungan</a:t>
            </a:r>
            <a:r>
              <a:rPr lang="id" sz="1800" dirty="0" smtClean="0"/>
              <a:t> prediksi kesukaan pengguna terhadap suatu resep</a:t>
            </a:r>
          </a:p>
          <a:p>
            <a:pPr marL="515938" marR="0" lvl="0" indent="-342900" algn="l" rtl="0">
              <a:spcBef>
                <a:spcPts val="0"/>
              </a:spcBef>
              <a:buClr>
                <a:schemeClr val="dk1"/>
              </a:buClr>
              <a:buSzPct val="100000"/>
              <a:buFont typeface="Courier New" panose="02070309020205020404" pitchFamily="49" charset="0"/>
              <a:buChar char="o"/>
            </a:pPr>
            <a:r>
              <a:rPr lang="id" sz="1800" b="0" i="0" u="none" strike="noStrike" cap="none" baseline="0" dirty="0" smtClean="0">
                <a:solidFill>
                  <a:schemeClr val="dk1"/>
                </a:solidFill>
              </a:rPr>
              <a:t>Memberi</a:t>
            </a:r>
            <a:r>
              <a:rPr lang="id" sz="1800" b="0" i="0" u="none" strike="noStrike" cap="none" dirty="0" smtClean="0">
                <a:solidFill>
                  <a:schemeClr val="dk1"/>
                </a:solidFill>
              </a:rPr>
              <a:t> rekomendasi yang aman dikonsumsi dan disukai pengguna dengan penyakit tertentu</a:t>
            </a:r>
            <a:endParaRPr lang="id" sz="2100" b="0" i="0" u="none" strike="noStrike" cap="none" baseline="0" dirty="0">
              <a:solidFill>
                <a:schemeClr val="dk1"/>
              </a:solidFill>
            </a:endParaRP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Evaluasi </a:t>
            </a:r>
            <a:r>
              <a:rPr lang="id" sz="2100" b="0" i="0" u="none" strike="noStrike" cap="none" baseline="0" dirty="0" smtClean="0">
                <a:solidFill>
                  <a:schemeClr val="dk1"/>
                </a:solidFill>
              </a:rPr>
              <a:t>memastikan </a:t>
            </a:r>
            <a:r>
              <a:rPr lang="id" sz="2100" b="0" i="0" u="none" strike="noStrike" cap="none" baseline="0" dirty="0">
                <a:solidFill>
                  <a:schemeClr val="dk1"/>
                </a:solidFill>
              </a:rPr>
              <a:t>ketepatan sistem rekomendasi dalam memberikan saran produk yang aman atau baik dikonsumsi.</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Penyakit yang dipertimbangkan dibatasi pada penyakit jantung, diabetes dan hipertensi.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1"/>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1"/>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1"/>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1"/>
                                        <p:tgtEl>
                                          <p:spTgt spid="1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1528</Words>
  <Application>Microsoft Office PowerPoint</Application>
  <PresentationFormat>On-screen Show (16:9)</PresentationFormat>
  <Paragraphs>209</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Browallia New</vt:lpstr>
      <vt:lpstr>Calibri</vt:lpstr>
      <vt:lpstr>Cambria Math</vt:lpstr>
      <vt:lpstr>Courier New</vt:lpstr>
      <vt:lpstr>Times New Roman</vt:lpstr>
      <vt:lpstr>biz</vt:lpstr>
      <vt:lpstr>Pembuatan Sistem Rekomendasi E-Commerce Penjualan Produk Makanan dan Minuman Dengan Mempertimbangkan Kondisi Kesehatan dan Larangan Konsumsi Makanan</vt:lpstr>
      <vt:lpstr>PowerPoint Presentation</vt:lpstr>
      <vt:lpstr>Latar Belakang</vt:lpstr>
      <vt:lpstr>Latar Belakang</vt:lpstr>
      <vt:lpstr>Latar Belakang</vt:lpstr>
      <vt:lpstr>Latar Belakang</vt:lpstr>
      <vt:lpstr>Latar Belakang</vt:lpstr>
      <vt:lpstr>Tujuan</vt:lpstr>
      <vt:lpstr>Batasan Masalah</vt:lpstr>
      <vt:lpstr>Algoritma Item-based Collaborative Filtering</vt:lpstr>
      <vt:lpstr>Algoritma Item-based Collaborative Filtering</vt:lpstr>
      <vt:lpstr>PowerPoint Presentation</vt:lpstr>
      <vt:lpstr>Metodologi</vt:lpstr>
      <vt:lpstr>Metodologi</vt:lpstr>
      <vt:lpstr>PowerPoint Presentation</vt:lpstr>
      <vt:lpstr>Deskripsi Sistem E-Commerce</vt:lpstr>
      <vt:lpstr>Analisis Kondisi Konsumen E-Commerce</vt:lpstr>
      <vt:lpstr>Kebutuhan Fungsional</vt:lpstr>
      <vt:lpstr>PowerPoint Presentation</vt:lpstr>
      <vt:lpstr>Rancangan Basis Data - Sebelum</vt:lpstr>
      <vt:lpstr>Rancangan Basis Data - Setelah</vt:lpstr>
      <vt:lpstr>PowerPoint Presentation</vt:lpstr>
      <vt:lpstr>Implementasi Sistem Rekomendasi</vt:lpstr>
      <vt:lpstr>Tahapan Implementasi</vt:lpstr>
      <vt:lpstr>Tahapan Implementasi</vt:lpstr>
      <vt:lpstr>Tahapan Implementasi</vt:lpstr>
      <vt:lpstr>Tahapan Implementasi</vt:lpstr>
      <vt:lpstr>PowerPoint Presentation</vt:lpstr>
      <vt:lpstr>PowerPoint Presentation</vt:lpstr>
      <vt:lpstr>Pengujian</vt:lpstr>
      <vt:lpstr>Pengujian Fungsional</vt:lpstr>
      <vt:lpstr>Akurasi Prediksi terhadap Penilaian Pengguna</vt:lpstr>
      <vt:lpstr>Akurasi Prediksi terhadap Penilaian Pengguna</vt:lpstr>
      <vt:lpstr>Akurasi Prediksi terhadap Penilaian Pengguna</vt:lpstr>
      <vt:lpstr>Akurasi Prediksi terhadap Penilaian Pengguna</vt:lpstr>
      <vt:lpstr>Kesesuaian Rekomendasi Terhadap Selera Pengguna</vt:lpstr>
      <vt:lpstr>Kesesuaian Rekomendasi Terhadap Selera Pengguna</vt:lpstr>
      <vt:lpstr>PowerPoint Presentation</vt:lpstr>
      <vt:lpstr>Kesimpulan</vt:lpstr>
      <vt:lpstr>Saran</vt:lpstr>
      <vt:lpstr>Daftar Pustaka</vt:lpstr>
      <vt:lpstr>Daftar Pustaka</vt:lpstr>
      <vt:lpstr>Terima Kasih</vt:lpstr>
      <vt:lpstr>Algoritma Sistem Rekomendasi</vt:lpstr>
      <vt:lpstr>User-based CF</vt:lpstr>
      <vt:lpstr>Survei</vt:lpstr>
      <vt:lpstr>Survei</vt:lpstr>
      <vt:lpstr>Survei</vt:lpstr>
      <vt:lpstr>Survei</vt:lpstr>
      <vt:lpstr>Proses Bisnis</vt:lpstr>
      <vt:lpstr>Rincian Algoritma</vt:lpstr>
      <vt:lpstr>Rincian Algoritma</vt:lpstr>
      <vt:lpstr>Rincian Algoritma</vt:lpstr>
      <vt:lpstr>Mean Absolute Error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Rekomendasi E-Commerce Penjualan Produk Makanan dan Minuman Dengan Mempertimbangkan Kondisi Kesehatan dan Larangan Konsumsi Makanan</dc:title>
  <dc:creator>nicolas</dc:creator>
  <cp:lastModifiedBy>Windows User</cp:lastModifiedBy>
  <cp:revision>14</cp:revision>
  <dcterms:modified xsi:type="dcterms:W3CDTF">2015-08-13T09:38:29Z</dcterms:modified>
</cp:coreProperties>
</file>