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4" r:id="rId3"/>
    <p:sldMasterId id="2147483681" r:id="rId4"/>
    <p:sldMasterId id="2147483688" r:id="rId5"/>
    <p:sldMasterId id="2147483695" r:id="rId6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C8300"/>
    <a:srgbClr val="DCDEE0"/>
    <a:srgbClr val="E2E4E6"/>
    <a:srgbClr val="26C6C9"/>
    <a:srgbClr val="F96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>
        <p:scale>
          <a:sx n="100" d="100"/>
          <a:sy n="100" d="100"/>
        </p:scale>
        <p:origin x="62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Répartition du budget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2.6452275513928404E-2"/>
                  <c:y val="5.58375882590029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777777777777779E-3"/>
                  <c:y val="-4.629629629629799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6389107611548543E-2"/>
                  <c:y val="3.2407589676290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CFFC19A-CE8D-41EA-937A-5D4B7259DF6C}" type="CATEGORYNAME">
                      <a:rPr lang="en-US">
                        <a:solidFill>
                          <a:schemeClr val="tx2"/>
                        </a:solidFill>
                      </a:rPr>
                      <a:pPr>
                        <a:defRPr sz="1400"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baseline="0" dirty="0">
                        <a:solidFill>
                          <a:schemeClr val="tx2"/>
                        </a:solidFill>
                      </a:rPr>
                      <a:t>
</a:t>
                    </a:r>
                    <a:fld id="{0EABBF08-01F0-47B3-A58F-24C23A9BCFF1}" type="PERCENTAGE">
                      <a:rPr lang="en-US" baseline="0">
                        <a:solidFill>
                          <a:schemeClr val="tx2"/>
                        </a:solidFill>
                      </a:rPr>
                      <a:pPr>
                        <a:defRPr sz="1400">
                          <a:solidFill>
                            <a:schemeClr val="accent1"/>
                          </a:solidFill>
                        </a:defRPr>
                      </a:pPr>
                      <a:t>[POURCENTAGE]</a:t>
                    </a:fld>
                    <a:endParaRPr lang="en-US" baseline="0" dirty="0">
                      <a:solidFill>
                        <a:schemeClr val="tx2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795822397200351"/>
                      <c:h val="0.25124999999999997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3.5279166078294746E-2"/>
                  <c:y val="3.186699476599771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12F4961-3075-4644-A552-ABF2D7B639ED}" type="CATEGORYNAME">
                      <a:rPr lang="en-US">
                        <a:solidFill>
                          <a:srgbClr val="AC8300"/>
                        </a:solidFill>
                      </a:rPr>
                      <a:pPr>
                        <a:defRPr sz="1400"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baseline="0" dirty="0">
                        <a:solidFill>
                          <a:srgbClr val="AC8300"/>
                        </a:solidFill>
                      </a:rPr>
                      <a:t>
</a:t>
                    </a:r>
                    <a:fld id="{B150B8E6-87CD-42C7-9AE2-35ED9F8D03F5}" type="PERCENTAGE">
                      <a:rPr lang="en-US" baseline="0">
                        <a:solidFill>
                          <a:srgbClr val="AC8300"/>
                        </a:solidFill>
                      </a:rPr>
                      <a:pPr>
                        <a:defRPr sz="1400">
                          <a:solidFill>
                            <a:schemeClr val="accent1"/>
                          </a:solidFill>
                        </a:defRPr>
                      </a:pPr>
                      <a:t>[POURCENTAGE]</a:t>
                    </a:fld>
                    <a:endParaRPr lang="en-US" baseline="0" dirty="0">
                      <a:solidFill>
                        <a:srgbClr val="AC83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Feuil1!$C$3:$C$6</c:f>
              <c:strCache>
                <c:ptCount val="4"/>
                <c:pt idx="0">
                  <c:v>Inscription</c:v>
                </c:pt>
                <c:pt idx="1">
                  <c:v>Voyage</c:v>
                </c:pt>
                <c:pt idx="2">
                  <c:v>Frais sur place</c:v>
                </c:pt>
                <c:pt idx="3">
                  <c:v>Matériel</c:v>
                </c:pt>
              </c:strCache>
            </c:strRef>
          </c:cat>
          <c:val>
            <c:numRef>
              <c:f>Feuil1!$D$3:$D$6</c:f>
              <c:numCache>
                <c:formatCode>General</c:formatCode>
                <c:ptCount val="4"/>
                <c:pt idx="0">
                  <c:v>12.5</c:v>
                </c:pt>
                <c:pt idx="1">
                  <c:v>56.25</c:v>
                </c:pt>
                <c:pt idx="2">
                  <c:v>25</c:v>
                </c:pt>
                <c:pt idx="3">
                  <c:v>6.25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5848360" y="5762625"/>
            <a:ext cx="490519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164397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09519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22317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03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0304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41911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7070901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697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954833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0304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911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70901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18697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54833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51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14803" y="-8505"/>
            <a:ext cx="12221605" cy="6875009"/>
          </a:xfrm>
          <a:prstGeom prst="rect">
            <a:avLst/>
          </a:prstGeom>
          <a:solidFill>
            <a:srgbClr val="292929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56" name="Group 56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43" name="Shape 43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FFFFFF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A9A9A9"/>
                  </a:solidFill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55" name="Group 55"/>
            <p:cNvGrpSpPr/>
            <p:nvPr/>
          </p:nvGrpSpPr>
          <p:grpSpPr>
            <a:xfrm>
              <a:off x="0" y="145941"/>
              <a:ext cx="831323" cy="715303"/>
              <a:chOff x="0" y="-1"/>
              <a:chExt cx="831322" cy="715301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57" name="Shape 57"/>
          <p:cNvSpPr>
            <a:spLocks noGrp="1"/>
          </p:cNvSpPr>
          <p:nvPr>
            <p:ph type="body" sz="half" idx="1"/>
          </p:nvPr>
        </p:nvSpPr>
        <p:spPr>
          <a:xfrm>
            <a:off x="2190750" y="1608237"/>
            <a:ext cx="7810501" cy="34703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1143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2286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3429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4572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709454" y="542566"/>
            <a:ext cx="8773093" cy="595313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Shape 59"/>
          <p:cNvSpPr/>
          <p:nvPr/>
        </p:nvSpPr>
        <p:spPr>
          <a:xfrm>
            <a:off x="11536050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11516253" y="6160307"/>
            <a:ext cx="490520" cy="353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2929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425931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5848360" y="5762625"/>
            <a:ext cx="490519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76308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1887140" y="560425"/>
            <a:ext cx="8218825" cy="595314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28282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half" idx="1"/>
          </p:nvPr>
        </p:nvSpPr>
        <p:spPr>
          <a:xfrm>
            <a:off x="2415457" y="1568890"/>
            <a:ext cx="7585793" cy="350964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114300">
              <a:spcBef>
                <a:spcPts val="0"/>
              </a:spcBef>
              <a:buSzTx/>
              <a:buNone/>
            </a:lvl2pPr>
            <a:lvl3pPr marL="0" indent="228600">
              <a:spcBef>
                <a:spcPts val="0"/>
              </a:spcBef>
              <a:buSzTx/>
              <a:buNone/>
            </a:lvl3pPr>
            <a:lvl4pPr marL="0" indent="342900">
              <a:spcBef>
                <a:spcPts val="0"/>
              </a:spcBef>
              <a:buSzTx/>
              <a:buNone/>
            </a:lvl4pPr>
            <a:lvl5pPr marL="0" indent="4572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61397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26619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39418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2217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65016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768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09519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22317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962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0304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41911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7070901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697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954833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0304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911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70901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18697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54833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83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14803" y="-8505"/>
            <a:ext cx="12221605" cy="6875009"/>
          </a:xfrm>
          <a:prstGeom prst="rect">
            <a:avLst/>
          </a:prstGeom>
          <a:solidFill>
            <a:srgbClr val="292929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56" name="Group 56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43" name="Shape 43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FFFFFF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A9A9A9"/>
                  </a:solidFill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55" name="Group 55"/>
            <p:cNvGrpSpPr/>
            <p:nvPr/>
          </p:nvGrpSpPr>
          <p:grpSpPr>
            <a:xfrm>
              <a:off x="0" y="145941"/>
              <a:ext cx="831323" cy="715303"/>
              <a:chOff x="0" y="-1"/>
              <a:chExt cx="831322" cy="715301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57" name="Shape 57"/>
          <p:cNvSpPr>
            <a:spLocks noGrp="1"/>
          </p:cNvSpPr>
          <p:nvPr>
            <p:ph type="body" sz="half" idx="1"/>
          </p:nvPr>
        </p:nvSpPr>
        <p:spPr>
          <a:xfrm>
            <a:off x="2190750" y="1608237"/>
            <a:ext cx="7810501" cy="34703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1143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2286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3429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4572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709454" y="542566"/>
            <a:ext cx="8773093" cy="595313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Shape 59"/>
          <p:cNvSpPr/>
          <p:nvPr/>
        </p:nvSpPr>
        <p:spPr>
          <a:xfrm>
            <a:off x="11536050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11516253" y="6160307"/>
            <a:ext cx="490520" cy="353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2929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03612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5848360" y="5762625"/>
            <a:ext cx="490519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9791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1887140" y="560425"/>
            <a:ext cx="8218825" cy="595314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28282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half" idx="1"/>
          </p:nvPr>
        </p:nvSpPr>
        <p:spPr>
          <a:xfrm>
            <a:off x="2415457" y="1568890"/>
            <a:ext cx="7585793" cy="350964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114300">
              <a:spcBef>
                <a:spcPts val="0"/>
              </a:spcBef>
              <a:buSzTx/>
              <a:buNone/>
            </a:lvl2pPr>
            <a:lvl3pPr marL="0" indent="228600">
              <a:spcBef>
                <a:spcPts val="0"/>
              </a:spcBef>
              <a:buSzTx/>
              <a:buNone/>
            </a:lvl3pPr>
            <a:lvl4pPr marL="0" indent="342900">
              <a:spcBef>
                <a:spcPts val="0"/>
              </a:spcBef>
              <a:buSzTx/>
              <a:buNone/>
            </a:lvl4pPr>
            <a:lvl5pPr marL="0" indent="4572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99932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1887140" y="560425"/>
            <a:ext cx="8218825" cy="595314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28282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half" idx="1"/>
          </p:nvPr>
        </p:nvSpPr>
        <p:spPr>
          <a:xfrm>
            <a:off x="2415457" y="1568890"/>
            <a:ext cx="7585793" cy="350964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114300">
              <a:spcBef>
                <a:spcPts val="0"/>
              </a:spcBef>
              <a:buSzTx/>
              <a:buNone/>
            </a:lvl2pPr>
            <a:lvl3pPr marL="0" indent="228600">
              <a:spcBef>
                <a:spcPts val="0"/>
              </a:spcBef>
              <a:buSzTx/>
              <a:buNone/>
            </a:lvl3pPr>
            <a:lvl4pPr marL="0" indent="342900">
              <a:spcBef>
                <a:spcPts val="0"/>
              </a:spcBef>
              <a:buSzTx/>
              <a:buNone/>
            </a:lvl4pPr>
            <a:lvl5pPr marL="0" indent="4572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556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26619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39418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2217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65016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5440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09519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22317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5621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0304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41911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7070901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697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954833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0304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911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70901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18697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54833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14803" y="-8505"/>
            <a:ext cx="12221605" cy="6875009"/>
          </a:xfrm>
          <a:prstGeom prst="rect">
            <a:avLst/>
          </a:prstGeom>
          <a:solidFill>
            <a:srgbClr val="292929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56" name="Group 56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43" name="Shape 43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FFFFFF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A9A9A9"/>
                  </a:solidFill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55" name="Group 55"/>
            <p:cNvGrpSpPr/>
            <p:nvPr/>
          </p:nvGrpSpPr>
          <p:grpSpPr>
            <a:xfrm>
              <a:off x="0" y="145941"/>
              <a:ext cx="831323" cy="715303"/>
              <a:chOff x="0" y="-1"/>
              <a:chExt cx="831322" cy="715301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57" name="Shape 57"/>
          <p:cNvSpPr>
            <a:spLocks noGrp="1"/>
          </p:cNvSpPr>
          <p:nvPr>
            <p:ph type="body" sz="half" idx="1"/>
          </p:nvPr>
        </p:nvSpPr>
        <p:spPr>
          <a:xfrm>
            <a:off x="2190750" y="1608237"/>
            <a:ext cx="7810501" cy="34703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1143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2286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3429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4572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709454" y="542566"/>
            <a:ext cx="8773093" cy="595313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Shape 59"/>
          <p:cNvSpPr/>
          <p:nvPr/>
        </p:nvSpPr>
        <p:spPr>
          <a:xfrm>
            <a:off x="11536050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11516253" y="6160307"/>
            <a:ext cx="490520" cy="353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2929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25276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5848360" y="5762625"/>
            <a:ext cx="490519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37682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1887140" y="560425"/>
            <a:ext cx="8218825" cy="595314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28282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half" idx="1"/>
          </p:nvPr>
        </p:nvSpPr>
        <p:spPr>
          <a:xfrm>
            <a:off x="2415457" y="1568890"/>
            <a:ext cx="7585793" cy="350964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114300">
              <a:spcBef>
                <a:spcPts val="0"/>
              </a:spcBef>
              <a:buSzTx/>
              <a:buNone/>
            </a:lvl2pPr>
            <a:lvl3pPr marL="0" indent="228600">
              <a:spcBef>
                <a:spcPts val="0"/>
              </a:spcBef>
              <a:buSzTx/>
              <a:buNone/>
            </a:lvl3pPr>
            <a:lvl4pPr marL="0" indent="342900">
              <a:spcBef>
                <a:spcPts val="0"/>
              </a:spcBef>
              <a:buSzTx/>
              <a:buNone/>
            </a:lvl4pPr>
            <a:lvl5pPr marL="0" indent="4572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789069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26619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39418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2217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65016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5601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09519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22317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3521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0304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41911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7070901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697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954833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0304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911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70901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18697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54833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4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26619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39418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2217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65016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1844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14803" y="-8505"/>
            <a:ext cx="12221605" cy="6875009"/>
          </a:xfrm>
          <a:prstGeom prst="rect">
            <a:avLst/>
          </a:prstGeom>
          <a:solidFill>
            <a:srgbClr val="292929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56" name="Group 56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43" name="Shape 43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FFFFFF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A9A9A9"/>
                  </a:solidFill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55" name="Group 55"/>
            <p:cNvGrpSpPr/>
            <p:nvPr/>
          </p:nvGrpSpPr>
          <p:grpSpPr>
            <a:xfrm>
              <a:off x="0" y="145941"/>
              <a:ext cx="831323" cy="715303"/>
              <a:chOff x="0" y="-1"/>
              <a:chExt cx="831322" cy="715301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57" name="Shape 57"/>
          <p:cNvSpPr>
            <a:spLocks noGrp="1"/>
          </p:cNvSpPr>
          <p:nvPr>
            <p:ph type="body" sz="half" idx="1"/>
          </p:nvPr>
        </p:nvSpPr>
        <p:spPr>
          <a:xfrm>
            <a:off x="2190750" y="1608237"/>
            <a:ext cx="7810501" cy="34703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1143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2286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3429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4572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709454" y="542566"/>
            <a:ext cx="8773093" cy="595313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Shape 59"/>
          <p:cNvSpPr/>
          <p:nvPr/>
        </p:nvSpPr>
        <p:spPr>
          <a:xfrm>
            <a:off x="11536050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11516253" y="6160307"/>
            <a:ext cx="490520" cy="353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2929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332822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5848360" y="5762625"/>
            <a:ext cx="490519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803386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1887140" y="560425"/>
            <a:ext cx="8218825" cy="595314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28282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half" idx="1"/>
          </p:nvPr>
        </p:nvSpPr>
        <p:spPr>
          <a:xfrm>
            <a:off x="2415457" y="1568890"/>
            <a:ext cx="7585793" cy="350964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114300">
              <a:spcBef>
                <a:spcPts val="0"/>
              </a:spcBef>
              <a:buSzTx/>
              <a:buNone/>
            </a:lvl2pPr>
            <a:lvl3pPr marL="0" indent="228600">
              <a:spcBef>
                <a:spcPts val="0"/>
              </a:spcBef>
              <a:buSzTx/>
              <a:buNone/>
            </a:lvl3pPr>
            <a:lvl4pPr marL="0" indent="342900">
              <a:spcBef>
                <a:spcPts val="0"/>
              </a:spcBef>
              <a:buSzTx/>
              <a:buNone/>
            </a:lvl4pPr>
            <a:lvl5pPr marL="0" indent="4572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85876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26619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39418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2217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65016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616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09519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22317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73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0304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41911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7070901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697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954833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0304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911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70901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18697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54833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34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14803" y="-8505"/>
            <a:ext cx="12221605" cy="6875009"/>
          </a:xfrm>
          <a:prstGeom prst="rect">
            <a:avLst/>
          </a:prstGeom>
          <a:solidFill>
            <a:srgbClr val="292929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56" name="Group 56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43" name="Shape 43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FFFFFF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A9A9A9"/>
                  </a:solidFill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55" name="Group 55"/>
            <p:cNvGrpSpPr/>
            <p:nvPr/>
          </p:nvGrpSpPr>
          <p:grpSpPr>
            <a:xfrm>
              <a:off x="0" y="145941"/>
              <a:ext cx="831323" cy="715303"/>
              <a:chOff x="0" y="-1"/>
              <a:chExt cx="831322" cy="715301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57" name="Shape 57"/>
          <p:cNvSpPr>
            <a:spLocks noGrp="1"/>
          </p:cNvSpPr>
          <p:nvPr>
            <p:ph type="body" sz="half" idx="1"/>
          </p:nvPr>
        </p:nvSpPr>
        <p:spPr>
          <a:xfrm>
            <a:off x="2190750" y="1608237"/>
            <a:ext cx="7810501" cy="34703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1143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2286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3429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4572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709454" y="542566"/>
            <a:ext cx="8773093" cy="595313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Shape 59"/>
          <p:cNvSpPr/>
          <p:nvPr/>
        </p:nvSpPr>
        <p:spPr>
          <a:xfrm>
            <a:off x="11536050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11516253" y="6160307"/>
            <a:ext cx="490520" cy="353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2929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18102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09519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22317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3862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0304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41911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7070901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697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954833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0304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911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70901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18697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54833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6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14803" y="-8505"/>
            <a:ext cx="12221605" cy="6875009"/>
          </a:xfrm>
          <a:prstGeom prst="rect">
            <a:avLst/>
          </a:prstGeom>
          <a:solidFill>
            <a:srgbClr val="292929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56" name="Group 56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43" name="Shape 43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FFFFFF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A9A9A9"/>
                  </a:solidFill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55" name="Group 55"/>
            <p:cNvGrpSpPr/>
            <p:nvPr/>
          </p:nvGrpSpPr>
          <p:grpSpPr>
            <a:xfrm>
              <a:off x="0" y="145941"/>
              <a:ext cx="831323" cy="715303"/>
              <a:chOff x="0" y="-1"/>
              <a:chExt cx="831322" cy="715301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57" name="Shape 57"/>
          <p:cNvSpPr>
            <a:spLocks noGrp="1"/>
          </p:cNvSpPr>
          <p:nvPr>
            <p:ph type="body" sz="half" idx="1"/>
          </p:nvPr>
        </p:nvSpPr>
        <p:spPr>
          <a:xfrm>
            <a:off x="2190750" y="1608237"/>
            <a:ext cx="7810501" cy="34703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1143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2286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3429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4572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709454" y="542566"/>
            <a:ext cx="8773093" cy="595313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Shape 59"/>
          <p:cNvSpPr/>
          <p:nvPr/>
        </p:nvSpPr>
        <p:spPr>
          <a:xfrm>
            <a:off x="11536050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11516253" y="6160307"/>
            <a:ext cx="490520" cy="353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2929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742617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5848360" y="5762625"/>
            <a:ext cx="490519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599950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1887140" y="560425"/>
            <a:ext cx="8218825" cy="595314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28282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half" idx="1"/>
          </p:nvPr>
        </p:nvSpPr>
        <p:spPr>
          <a:xfrm>
            <a:off x="2415457" y="1568890"/>
            <a:ext cx="7585793" cy="350964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114300">
              <a:spcBef>
                <a:spcPts val="0"/>
              </a:spcBef>
              <a:buSzTx/>
              <a:buNone/>
            </a:lvl2pPr>
            <a:lvl3pPr marL="0" indent="228600">
              <a:spcBef>
                <a:spcPts val="0"/>
              </a:spcBef>
              <a:buSzTx/>
              <a:buNone/>
            </a:lvl3pPr>
            <a:lvl4pPr marL="0" indent="342900">
              <a:spcBef>
                <a:spcPts val="0"/>
              </a:spcBef>
              <a:buSzTx/>
              <a:buNone/>
            </a:lvl4pPr>
            <a:lvl5pPr marL="0" indent="4572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9722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26619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39418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2217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65016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990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57412" y="1214437"/>
            <a:ext cx="7877176" cy="857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57412" y="2071687"/>
            <a:ext cx="7877176" cy="3452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8090" y="5762625"/>
            <a:ext cx="351058" cy="261610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defTabSz="412750" hangingPunct="0"/>
            <a:fld id="{86CB4B4D-7CA3-9044-876B-883B54F8677D}" type="slidenum">
              <a:rPr lang="fr-FR" sz="1200" kern="0" smtClean="0">
                <a:latin typeface="Roboto Regular"/>
                <a:sym typeface="Roboto Regular"/>
              </a:rPr>
              <a:pPr defTabSz="412750" hangingPunct="0"/>
              <a:t>‹N°›</a:t>
            </a:fld>
            <a:endParaRPr lang="fr-FR" sz="1200" kern="0">
              <a:latin typeface="Roboto Regular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7248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0" marR="0" indent="1143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0" marR="0" indent="2286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0" marR="0" indent="3429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0" marR="0" indent="4572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0" marR="0" indent="5715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0" marR="0" indent="6858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0" marR="0" indent="8001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0" marR="0" indent="9144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titleStyle>
    <p:bodyStyle>
      <a:lvl1pPr marL="14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464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781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1099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141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1734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2051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2369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2686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57412" y="1214437"/>
            <a:ext cx="7877176" cy="857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57412" y="2071687"/>
            <a:ext cx="7877176" cy="3452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8090" y="5762625"/>
            <a:ext cx="351058" cy="261610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defTabSz="412750" hangingPunct="0"/>
            <a:fld id="{86CB4B4D-7CA3-9044-876B-883B54F8677D}" type="slidenum">
              <a:rPr lang="fr-FR" sz="1200" kern="0" smtClean="0">
                <a:latin typeface="Roboto Regular"/>
                <a:sym typeface="Roboto Regular"/>
              </a:rPr>
              <a:pPr defTabSz="412750" hangingPunct="0"/>
              <a:t>‹N°›</a:t>
            </a:fld>
            <a:endParaRPr lang="fr-FR" sz="1200" kern="0">
              <a:latin typeface="Roboto Regular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740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0" marR="0" indent="1143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0" marR="0" indent="2286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0" marR="0" indent="3429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0" marR="0" indent="4572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0" marR="0" indent="5715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0" marR="0" indent="6858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0" marR="0" indent="8001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0" marR="0" indent="9144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titleStyle>
    <p:bodyStyle>
      <a:lvl1pPr marL="14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464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781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1099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141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1734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2051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2369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2686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57412" y="1214437"/>
            <a:ext cx="7877176" cy="857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57412" y="2071687"/>
            <a:ext cx="7877176" cy="3452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8090" y="5762625"/>
            <a:ext cx="351058" cy="261610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defTabSz="412750" hangingPunct="0"/>
            <a:fld id="{86CB4B4D-7CA3-9044-876B-883B54F8677D}" type="slidenum">
              <a:rPr lang="fr-FR" sz="1200" kern="0" smtClean="0">
                <a:latin typeface="Roboto Regular"/>
                <a:sym typeface="Roboto Regular"/>
              </a:rPr>
              <a:pPr defTabSz="412750" hangingPunct="0"/>
              <a:t>‹N°›</a:t>
            </a:fld>
            <a:endParaRPr lang="fr-FR" sz="1200" kern="0">
              <a:latin typeface="Roboto Regular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8686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0" marR="0" indent="1143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0" marR="0" indent="2286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0" marR="0" indent="3429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0" marR="0" indent="4572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0" marR="0" indent="5715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0" marR="0" indent="6858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0" marR="0" indent="8001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0" marR="0" indent="9144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titleStyle>
    <p:bodyStyle>
      <a:lvl1pPr marL="14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464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781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1099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141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1734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2051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2369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2686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57412" y="1214437"/>
            <a:ext cx="7877176" cy="857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57412" y="2071687"/>
            <a:ext cx="7877176" cy="3452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8090" y="5762625"/>
            <a:ext cx="351058" cy="261610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defTabSz="412750" hangingPunct="0"/>
            <a:fld id="{86CB4B4D-7CA3-9044-876B-883B54F8677D}" type="slidenum">
              <a:rPr lang="fr-FR" sz="1200" kern="0" smtClean="0">
                <a:latin typeface="Roboto Regular"/>
                <a:sym typeface="Roboto Regular"/>
              </a:rPr>
              <a:pPr defTabSz="412750" hangingPunct="0"/>
              <a:t>‹N°›</a:t>
            </a:fld>
            <a:endParaRPr lang="fr-FR" sz="1200" kern="0">
              <a:latin typeface="Roboto Regular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194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0" marR="0" indent="1143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0" marR="0" indent="2286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0" marR="0" indent="3429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0" marR="0" indent="4572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0" marR="0" indent="5715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0" marR="0" indent="6858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0" marR="0" indent="8001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0" marR="0" indent="9144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titleStyle>
    <p:bodyStyle>
      <a:lvl1pPr marL="14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464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781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1099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141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1734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2051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2369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2686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57412" y="1214437"/>
            <a:ext cx="7877176" cy="857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57412" y="2071687"/>
            <a:ext cx="7877176" cy="3452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8090" y="5762625"/>
            <a:ext cx="351058" cy="261610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defTabSz="412750" hangingPunct="0"/>
            <a:fld id="{86CB4B4D-7CA3-9044-876B-883B54F8677D}" type="slidenum">
              <a:rPr lang="fr-FR" sz="1200" kern="0" smtClean="0">
                <a:latin typeface="Roboto Regular"/>
                <a:sym typeface="Roboto Regular"/>
              </a:rPr>
              <a:pPr defTabSz="412750" hangingPunct="0"/>
              <a:t>‹N°›</a:t>
            </a:fld>
            <a:endParaRPr lang="fr-FR" sz="1200" kern="0">
              <a:latin typeface="Roboto Regular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36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0" marR="0" indent="1143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0" marR="0" indent="2286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0" marR="0" indent="3429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0" marR="0" indent="4572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0" marR="0" indent="5715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0" marR="0" indent="6858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0" marR="0" indent="8001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0" marR="0" indent="9144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titleStyle>
    <p:bodyStyle>
      <a:lvl1pPr marL="14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464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781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1099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141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1734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2051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2369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2686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57412" y="1214437"/>
            <a:ext cx="7877176" cy="857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57412" y="2071687"/>
            <a:ext cx="7877176" cy="3452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8090" y="5762625"/>
            <a:ext cx="351058" cy="261610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defTabSz="412750" hangingPunct="0"/>
            <a:fld id="{86CB4B4D-7CA3-9044-876B-883B54F8677D}" type="slidenum">
              <a:rPr lang="fr-FR" sz="1200" kern="0" smtClean="0">
                <a:latin typeface="Roboto Regular"/>
                <a:sym typeface="Roboto Regular"/>
              </a:rPr>
              <a:pPr defTabSz="412750" hangingPunct="0"/>
              <a:t>‹N°›</a:t>
            </a:fld>
            <a:endParaRPr lang="fr-FR" sz="1200" kern="0">
              <a:latin typeface="Roboto Regular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79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0" marR="0" indent="1143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0" marR="0" indent="2286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0" marR="0" indent="3429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0" marR="0" indent="4572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0" marR="0" indent="5715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0" marR="0" indent="6858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0" marR="0" indent="8001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0" marR="0" indent="9144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titleStyle>
    <p:bodyStyle>
      <a:lvl1pPr marL="14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464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781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1099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141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1734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2051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2369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2686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.jp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40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452" y="-49848"/>
            <a:ext cx="12262528" cy="6882190"/>
          </a:xfrm>
          <a:prstGeom prst="rect">
            <a:avLst/>
          </a:prstGeom>
          <a:solidFill>
            <a:schemeClr val="tx1"/>
          </a:solidFill>
          <a:ln w="3175" cap="flat">
            <a:solidFill>
              <a:schemeClr val="tx1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Bande diagonale 13"/>
          <p:cNvSpPr/>
          <p:nvPr/>
        </p:nvSpPr>
        <p:spPr>
          <a:xfrm>
            <a:off x="7250255" y="5874706"/>
            <a:ext cx="1193325" cy="1243477"/>
          </a:xfrm>
          <a:prstGeom prst="diagStripe">
            <a:avLst/>
          </a:prstGeom>
          <a:solidFill>
            <a:srgbClr val="F96031"/>
          </a:solidFill>
          <a:ln w="3175" cap="flat">
            <a:solidFill>
              <a:srgbClr val="F9603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 rot="18885943">
            <a:off x="6893323" y="6279889"/>
            <a:ext cx="1175986" cy="596420"/>
          </a:xfrm>
          <a:prstGeom prst="rect">
            <a:avLst/>
          </a:prstGeom>
          <a:solidFill>
            <a:schemeClr val="tx1"/>
          </a:solidFill>
          <a:ln w="3175" cap="flat">
            <a:solidFill>
              <a:schemeClr val="tx1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33452" y="6442276"/>
            <a:ext cx="12262528" cy="452520"/>
          </a:xfrm>
          <a:prstGeom prst="rect">
            <a:avLst/>
          </a:prstGeom>
          <a:solidFill>
            <a:schemeClr val="tx1"/>
          </a:solidFill>
          <a:ln w="3175" cap="flat">
            <a:solidFill>
              <a:schemeClr val="tx1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Shape 70"/>
          <p:cNvSpPr/>
          <p:nvPr/>
        </p:nvSpPr>
        <p:spPr>
          <a:xfrm>
            <a:off x="-16651" y="-700"/>
            <a:ext cx="5147989" cy="6865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9" y="0"/>
                </a:moveTo>
                <a:lnTo>
                  <a:pt x="7396" y="0"/>
                </a:lnTo>
                <a:lnTo>
                  <a:pt x="21476" y="10546"/>
                </a:lnTo>
                <a:cubicBezTo>
                  <a:pt x="21557" y="10619"/>
                  <a:pt x="21600" y="10711"/>
                  <a:pt x="21598" y="10806"/>
                </a:cubicBezTo>
                <a:cubicBezTo>
                  <a:pt x="21596" y="10908"/>
                  <a:pt x="21542" y="11006"/>
                  <a:pt x="21446" y="11079"/>
                </a:cubicBezTo>
                <a:lnTo>
                  <a:pt x="7413" y="21600"/>
                </a:lnTo>
                <a:lnTo>
                  <a:pt x="0" y="21600"/>
                </a:lnTo>
                <a:lnTo>
                  <a:pt x="9" y="0"/>
                </a:lnTo>
                <a:close/>
              </a:path>
            </a:pathLst>
          </a:custGeom>
          <a:solidFill>
            <a:schemeClr val="accent4">
              <a:alpha val="94831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Shape 71"/>
          <p:cNvSpPr/>
          <p:nvPr/>
        </p:nvSpPr>
        <p:spPr>
          <a:xfrm>
            <a:off x="2005730" y="3614634"/>
            <a:ext cx="6589608" cy="3244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0" y="21525"/>
                </a:moveTo>
                <a:lnTo>
                  <a:pt x="10415" y="320"/>
                </a:lnTo>
                <a:cubicBezTo>
                  <a:pt x="10518" y="84"/>
                  <a:pt x="10673" y="-33"/>
                  <a:pt x="10828" y="9"/>
                </a:cubicBezTo>
                <a:cubicBezTo>
                  <a:pt x="10933" y="37"/>
                  <a:pt x="11031" y="139"/>
                  <a:pt x="11103" y="296"/>
                </a:cubicBezTo>
                <a:lnTo>
                  <a:pt x="21600" y="21567"/>
                </a:lnTo>
                <a:lnTo>
                  <a:pt x="0" y="21525"/>
                </a:lnTo>
                <a:close/>
              </a:path>
            </a:pathLst>
          </a:custGeom>
          <a:solidFill>
            <a:schemeClr val="accent3">
              <a:alpha val="94831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Shape 72"/>
          <p:cNvSpPr/>
          <p:nvPr/>
        </p:nvSpPr>
        <p:spPr>
          <a:xfrm>
            <a:off x="1994708" y="-5931"/>
            <a:ext cx="6460360" cy="5880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99" y="0"/>
                </a:lnTo>
                <a:lnTo>
                  <a:pt x="21600" y="21600"/>
                </a:lnTo>
                <a:lnTo>
                  <a:pt x="19543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831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Shape 73"/>
          <p:cNvSpPr/>
          <p:nvPr/>
        </p:nvSpPr>
        <p:spPr>
          <a:xfrm>
            <a:off x="11494329" y="-4710"/>
            <a:ext cx="705107" cy="734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94831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Shape 74"/>
          <p:cNvSpPr txBox="1">
            <a:spLocks/>
          </p:cNvSpPr>
          <p:nvPr/>
        </p:nvSpPr>
        <p:spPr>
          <a:xfrm>
            <a:off x="29640" y="2035708"/>
            <a:ext cx="4572341" cy="6325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t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fr-FR" sz="3800" b="1" kern="0" dirty="0" smtClean="0">
                <a:latin typeface="Californian FB" panose="0207040306080B030204" pitchFamily="18" charset="0"/>
              </a:rPr>
              <a:t>Projet</a:t>
            </a:r>
            <a:r>
              <a:rPr lang="en-US" sz="3800" b="1" kern="0" dirty="0" smtClean="0">
                <a:latin typeface="Californian FB" panose="0207040306080B030204" pitchFamily="18" charset="0"/>
              </a:rPr>
              <a:t> </a:t>
            </a:r>
            <a:r>
              <a:rPr lang="fr-FR" sz="3800" b="1" kern="0" dirty="0" smtClean="0">
                <a:latin typeface="Californian FB" panose="0207040306080B030204" pitchFamily="18" charset="0"/>
              </a:rPr>
              <a:t>d’Ingénierie</a:t>
            </a:r>
          </a:p>
          <a:p>
            <a:endParaRPr lang="fr-FR" sz="3800" b="1" kern="0" dirty="0">
              <a:latin typeface="Californian FB" panose="0207040306080B030204" pitchFamily="18" charset="0"/>
            </a:endParaRPr>
          </a:p>
        </p:txBody>
      </p:sp>
      <p:sp>
        <p:nvSpPr>
          <p:cNvPr id="19" name="Shape 75"/>
          <p:cNvSpPr/>
          <p:nvPr/>
        </p:nvSpPr>
        <p:spPr>
          <a:xfrm>
            <a:off x="583058" y="3643515"/>
            <a:ext cx="2581885" cy="9581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defTabSz="412750" hangingPunct="0"/>
            <a:endParaRPr sz="1600" kern="0" dirty="0">
              <a:solidFill>
                <a:srgbClr val="FB5A28"/>
              </a:solidFill>
              <a:latin typeface="Roboto Regular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34" y="-173793"/>
            <a:ext cx="1561385" cy="15613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0" y="2567"/>
            <a:ext cx="1927322" cy="122866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60" y="12569"/>
            <a:ext cx="1716447" cy="120866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01" y="4400085"/>
            <a:ext cx="3205290" cy="2495136"/>
          </a:xfrm>
          <a:prstGeom prst="rect">
            <a:avLst/>
          </a:prstGeom>
        </p:spPr>
      </p:pic>
      <p:sp>
        <p:nvSpPr>
          <p:cNvPr id="20" name="Shape 74"/>
          <p:cNvSpPr txBox="1">
            <a:spLocks/>
          </p:cNvSpPr>
          <p:nvPr/>
        </p:nvSpPr>
        <p:spPr>
          <a:xfrm>
            <a:off x="6400381" y="2261143"/>
            <a:ext cx="5535000" cy="13354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t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fr-FR" sz="6000" b="1" kern="0" dirty="0" smtClean="0">
                <a:solidFill>
                  <a:schemeClr val="bg2"/>
                </a:solidFill>
                <a:latin typeface="Californian FB" panose="0207040306080B030204" pitchFamily="18" charset="0"/>
              </a:rPr>
              <a:t>PI08 – CFR 2018</a:t>
            </a:r>
            <a:endParaRPr lang="fr-FR" sz="6000" b="1" kern="0" dirty="0">
              <a:solidFill>
                <a:schemeClr val="bg2"/>
              </a:solidFill>
              <a:latin typeface="Californian FB" panose="0207040306080B030204" pitchFamily="18" charset="0"/>
            </a:endParaRPr>
          </a:p>
        </p:txBody>
      </p:sp>
      <p:sp>
        <p:nvSpPr>
          <p:cNvPr id="21" name="Shape 74"/>
          <p:cNvSpPr txBox="1">
            <a:spLocks/>
          </p:cNvSpPr>
          <p:nvPr/>
        </p:nvSpPr>
        <p:spPr>
          <a:xfrm>
            <a:off x="-30320" y="3137430"/>
            <a:ext cx="5161658" cy="6325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t">
            <a:normAutofit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ctr"/>
            <a:r>
              <a:rPr lang="fr-FR" sz="4200" b="1" kern="0" dirty="0" smtClean="0">
                <a:latin typeface="Californian FB" panose="0207040306080B030204" pitchFamily="18" charset="0"/>
              </a:rPr>
              <a:t>Reporting n°1</a:t>
            </a:r>
            <a:endParaRPr lang="fr-FR" sz="4200" b="1" kern="0" dirty="0">
              <a:latin typeface="Californian FB" panose="0207040306080B030204" pitchFamily="18" charset="0"/>
            </a:endParaRPr>
          </a:p>
        </p:txBody>
      </p:sp>
      <p:sp>
        <p:nvSpPr>
          <p:cNvPr id="22" name="Shape 74"/>
          <p:cNvSpPr txBox="1">
            <a:spLocks/>
          </p:cNvSpPr>
          <p:nvPr/>
        </p:nvSpPr>
        <p:spPr>
          <a:xfrm>
            <a:off x="8595338" y="5475831"/>
            <a:ext cx="4759206" cy="14635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t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fr-FR" sz="1500" b="1" u="sng" kern="0" dirty="0" smtClean="0">
                <a:solidFill>
                  <a:schemeClr val="bg2"/>
                </a:solidFill>
                <a:latin typeface="Californian FB" panose="0207040306080B030204" pitchFamily="18" charset="0"/>
              </a:rPr>
              <a:t>Chef de projet :</a:t>
            </a:r>
            <a:r>
              <a:rPr lang="fr-FR" sz="1500" b="1" kern="0" dirty="0" smtClean="0">
                <a:solidFill>
                  <a:schemeClr val="bg2"/>
                </a:solidFill>
                <a:latin typeface="Californian FB" panose="0207040306080B030204" pitchFamily="18" charset="0"/>
              </a:rPr>
              <a:t> Rémi BAZINETTE</a:t>
            </a:r>
          </a:p>
          <a:p>
            <a:r>
              <a:rPr lang="fr-FR" sz="1500" b="1" u="sng" kern="0" dirty="0" smtClean="0">
                <a:solidFill>
                  <a:schemeClr val="bg2"/>
                </a:solidFill>
                <a:latin typeface="Californian FB" panose="0207040306080B030204" pitchFamily="18" charset="0"/>
              </a:rPr>
              <a:t>Présentateur :</a:t>
            </a:r>
            <a:r>
              <a:rPr lang="fr-FR" sz="1500" b="1" kern="0" dirty="0" smtClean="0">
                <a:solidFill>
                  <a:schemeClr val="bg2"/>
                </a:solidFill>
                <a:latin typeface="Californian FB" panose="0207040306080B030204" pitchFamily="18" charset="0"/>
              </a:rPr>
              <a:t> Maxime CHORIN</a:t>
            </a:r>
          </a:p>
          <a:p>
            <a:r>
              <a:rPr lang="fr-FR" sz="1500" b="1" u="sng" kern="0" dirty="0" smtClean="0">
                <a:solidFill>
                  <a:schemeClr val="bg2"/>
                </a:solidFill>
                <a:latin typeface="Californian FB" panose="0207040306080B030204" pitchFamily="18" charset="0"/>
              </a:rPr>
              <a:t>Equipe : </a:t>
            </a:r>
          </a:p>
          <a:p>
            <a:r>
              <a:rPr lang="fr-FR" sz="1500" b="1" kern="0" dirty="0" smtClean="0">
                <a:solidFill>
                  <a:schemeClr val="bg2"/>
                </a:solidFill>
                <a:latin typeface="Californian FB" panose="0207040306080B030204" pitchFamily="18" charset="0"/>
              </a:rPr>
              <a:t>Estéban CARVALHO </a:t>
            </a:r>
            <a:r>
              <a:rPr lang="fr-FR" sz="1500" b="1" kern="0" dirty="0">
                <a:solidFill>
                  <a:schemeClr val="bg2"/>
                </a:solidFill>
                <a:latin typeface="Californian FB" panose="0207040306080B030204" pitchFamily="18" charset="0"/>
              </a:rPr>
              <a:t>– </a:t>
            </a:r>
            <a:r>
              <a:rPr lang="fr-FR" sz="1500" b="1" kern="0" dirty="0" smtClean="0">
                <a:solidFill>
                  <a:schemeClr val="bg2"/>
                </a:solidFill>
                <a:latin typeface="Californian FB" panose="0207040306080B030204" pitchFamily="18" charset="0"/>
              </a:rPr>
              <a:t>Miguel </a:t>
            </a:r>
            <a:r>
              <a:rPr lang="fr-FR" sz="1500" b="1" kern="0" dirty="0">
                <a:solidFill>
                  <a:schemeClr val="bg2"/>
                </a:solidFill>
                <a:latin typeface="Californian FB" panose="0207040306080B030204" pitchFamily="18" charset="0"/>
              </a:rPr>
              <a:t>ROCHA </a:t>
            </a:r>
            <a:endParaRPr lang="fr-FR" sz="1500" b="1" kern="0" dirty="0" smtClean="0">
              <a:solidFill>
                <a:schemeClr val="bg2"/>
              </a:solidFill>
              <a:latin typeface="Californian FB" panose="0207040306080B030204" pitchFamily="18" charset="0"/>
            </a:endParaRPr>
          </a:p>
          <a:p>
            <a:r>
              <a:rPr lang="fr-FR" sz="1500" b="1" kern="0" dirty="0" smtClean="0">
                <a:solidFill>
                  <a:schemeClr val="bg2"/>
                </a:solidFill>
                <a:latin typeface="Californian FB" panose="0207040306080B030204" pitchFamily="18" charset="0"/>
              </a:rPr>
              <a:t>Maxime </a:t>
            </a:r>
            <a:r>
              <a:rPr lang="fr-FR" sz="1500" b="1" kern="0" dirty="0">
                <a:solidFill>
                  <a:schemeClr val="bg2"/>
                </a:solidFill>
                <a:latin typeface="Californian FB" panose="0207040306080B030204" pitchFamily="18" charset="0"/>
              </a:rPr>
              <a:t>FARGES – Pablo </a:t>
            </a:r>
            <a:r>
              <a:rPr lang="fr-FR" sz="1500" b="1" kern="0" dirty="0" smtClean="0">
                <a:solidFill>
                  <a:schemeClr val="bg2"/>
                </a:solidFill>
                <a:latin typeface="Californian FB" panose="0207040306080B030204" pitchFamily="18" charset="0"/>
              </a:rPr>
              <a:t>Rey</a:t>
            </a:r>
          </a:p>
          <a:p>
            <a:r>
              <a:rPr lang="fr-FR" sz="1500" b="1" kern="0" dirty="0" smtClean="0">
                <a:solidFill>
                  <a:schemeClr val="bg2"/>
                </a:solidFill>
                <a:latin typeface="Californian FB" panose="0207040306080B030204" pitchFamily="18" charset="0"/>
              </a:rPr>
              <a:t>Nicolas </a:t>
            </a:r>
            <a:r>
              <a:rPr lang="fr-FR" sz="1500" b="1" kern="0" dirty="0">
                <a:solidFill>
                  <a:schemeClr val="bg2"/>
                </a:solidFill>
                <a:latin typeface="Californian FB" panose="0207040306080B030204" pitchFamily="18" charset="0"/>
              </a:rPr>
              <a:t>SAUX </a:t>
            </a:r>
            <a:r>
              <a:rPr lang="fr-FR" sz="1500" b="1" kern="0" dirty="0" smtClean="0">
                <a:solidFill>
                  <a:schemeClr val="bg2"/>
                </a:solidFill>
                <a:latin typeface="Californian FB" panose="0207040306080B030204" pitchFamily="18" charset="0"/>
              </a:rPr>
              <a:t>– </a:t>
            </a:r>
            <a:r>
              <a:rPr lang="fr-FR" sz="1500" b="1" kern="0" dirty="0" err="1" smtClean="0">
                <a:solidFill>
                  <a:schemeClr val="bg2"/>
                </a:solidFill>
                <a:latin typeface="Californian FB" panose="0207040306080B030204" pitchFamily="18" charset="0"/>
              </a:rPr>
              <a:t>Wahbi</a:t>
            </a:r>
            <a:r>
              <a:rPr lang="fr-FR" sz="1500" b="1" kern="0" dirty="0" smtClean="0">
                <a:solidFill>
                  <a:schemeClr val="bg2"/>
                </a:solidFill>
                <a:latin typeface="Californian FB" panose="0207040306080B030204" pitchFamily="18" charset="0"/>
              </a:rPr>
              <a:t> Hamza</a:t>
            </a:r>
          </a:p>
        </p:txBody>
      </p:sp>
    </p:spTree>
    <p:extLst>
      <p:ext uri="{BB962C8B-B14F-4D97-AF65-F5344CB8AC3E}">
        <p14:creationId xmlns:p14="http://schemas.microsoft.com/office/powerpoint/2010/main" val="2831408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722" y="0"/>
            <a:ext cx="12192000" cy="6885553"/>
          </a:xfrm>
          <a:prstGeom prst="rect">
            <a:avLst/>
          </a:prstGeom>
          <a:solidFill>
            <a:schemeClr val="tx1"/>
          </a:solidFill>
          <a:ln w="3175" cap="flat">
            <a:solidFill>
              <a:schemeClr val="tx1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735140" y="4639414"/>
            <a:ext cx="2378212" cy="668031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794532" y="4691369"/>
            <a:ext cx="2266865" cy="569567"/>
          </a:xfrm>
          <a:prstGeom prst="roundRect">
            <a:avLst/>
          </a:prstGeom>
          <a:solidFill>
            <a:srgbClr val="DCDEE0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539"/>
          <p:cNvSpPr/>
          <p:nvPr/>
        </p:nvSpPr>
        <p:spPr>
          <a:xfrm rot="10800000">
            <a:off x="10165778" y="1291073"/>
            <a:ext cx="2047047" cy="4216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55" y="0"/>
                </a:moveTo>
                <a:lnTo>
                  <a:pt x="3586" y="1752"/>
                </a:lnTo>
                <a:lnTo>
                  <a:pt x="21288" y="10338"/>
                </a:lnTo>
                <a:cubicBezTo>
                  <a:pt x="21491" y="10457"/>
                  <a:pt x="21600" y="10606"/>
                  <a:pt x="21596" y="10760"/>
                </a:cubicBezTo>
                <a:cubicBezTo>
                  <a:pt x="21591" y="10927"/>
                  <a:pt x="21453" y="11087"/>
                  <a:pt x="21212" y="11206"/>
                </a:cubicBezTo>
                <a:lnTo>
                  <a:pt x="0" y="21600"/>
                </a:lnTo>
                <a:lnTo>
                  <a:pt x="55" y="0"/>
                </a:lnTo>
                <a:close/>
              </a:path>
            </a:pathLst>
          </a:custGeom>
          <a:solidFill>
            <a:schemeClr val="accent4">
              <a:alpha val="94831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13" name="Shape 540"/>
          <p:cNvSpPr/>
          <p:nvPr/>
        </p:nvSpPr>
        <p:spPr>
          <a:xfrm rot="10800000">
            <a:off x="6701779" y="-12343"/>
            <a:ext cx="5512840" cy="3244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71" y="14094"/>
                </a:moveTo>
                <a:cubicBezTo>
                  <a:pt x="718" y="13042"/>
                  <a:pt x="1363" y="11985"/>
                  <a:pt x="2006" y="10923"/>
                </a:cubicBezTo>
                <a:cubicBezTo>
                  <a:pt x="4111" y="7440"/>
                  <a:pt x="6186" y="3906"/>
                  <a:pt x="8230" y="320"/>
                </a:cubicBezTo>
                <a:cubicBezTo>
                  <a:pt x="8354" y="84"/>
                  <a:pt x="8539" y="-33"/>
                  <a:pt x="8724" y="9"/>
                </a:cubicBezTo>
                <a:cubicBezTo>
                  <a:pt x="8850" y="37"/>
                  <a:pt x="8966" y="139"/>
                  <a:pt x="9053" y="296"/>
                </a:cubicBezTo>
                <a:lnTo>
                  <a:pt x="21600" y="21567"/>
                </a:lnTo>
                <a:lnTo>
                  <a:pt x="8691" y="21546"/>
                </a:lnTo>
                <a:lnTo>
                  <a:pt x="2236" y="21536"/>
                </a:lnTo>
                <a:lnTo>
                  <a:pt x="0" y="21533"/>
                </a:lnTo>
                <a:lnTo>
                  <a:pt x="71" y="14094"/>
                </a:lnTo>
                <a:close/>
              </a:path>
            </a:pathLst>
          </a:custGeom>
          <a:solidFill>
            <a:schemeClr val="accent3">
              <a:alpha val="94831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14" name="Shape 541"/>
          <p:cNvSpPr/>
          <p:nvPr/>
        </p:nvSpPr>
        <p:spPr>
          <a:xfrm rot="10800000">
            <a:off x="-21923" y="6138916"/>
            <a:ext cx="705107" cy="734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94831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10" name="Shape 339"/>
          <p:cNvSpPr txBox="1">
            <a:spLocks/>
          </p:cNvSpPr>
          <p:nvPr/>
        </p:nvSpPr>
        <p:spPr>
          <a:xfrm>
            <a:off x="1" y="9847"/>
            <a:ext cx="6959599" cy="8154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282828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en-US" sz="4200" kern="0" dirty="0" smtClean="0"/>
              <a:t>III. Budget</a:t>
            </a:r>
            <a:endParaRPr lang="en-US" sz="4200" kern="0" dirty="0"/>
          </a:p>
        </p:txBody>
      </p:sp>
      <p:sp>
        <p:nvSpPr>
          <p:cNvPr id="11" name="Shape 339"/>
          <p:cNvSpPr txBox="1">
            <a:spLocks/>
          </p:cNvSpPr>
          <p:nvPr/>
        </p:nvSpPr>
        <p:spPr>
          <a:xfrm>
            <a:off x="-257820" y="6554398"/>
            <a:ext cx="6959599" cy="8154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t">
            <a:no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282828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r>
              <a:rPr lang="fr-FR" sz="1400" kern="0" dirty="0" smtClean="0"/>
              <a:t>* Peut-être amené à varier légèrement d’ici le prochain </a:t>
            </a:r>
            <a:r>
              <a:rPr lang="fr-FR" sz="1400" kern="0" dirty="0"/>
              <a:t>R</a:t>
            </a:r>
            <a:r>
              <a:rPr lang="fr-FR" sz="1400" kern="0" dirty="0" smtClean="0"/>
              <a:t>eporting</a:t>
            </a:r>
            <a:endParaRPr lang="fr-FR" sz="1400" kern="0" dirty="0"/>
          </a:p>
        </p:txBody>
      </p:sp>
      <p:sp>
        <p:nvSpPr>
          <p:cNvPr id="17" name="Shape 806"/>
          <p:cNvSpPr/>
          <p:nvPr/>
        </p:nvSpPr>
        <p:spPr>
          <a:xfrm>
            <a:off x="268613" y="1202172"/>
            <a:ext cx="7392268" cy="656449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r>
              <a:rPr lang="fr-FR" sz="20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Inscription au concours : </a:t>
            </a:r>
            <a:r>
              <a:rPr lang="fr-FR" sz="2000" b="1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150€ + 50€ </a:t>
            </a:r>
            <a:r>
              <a:rPr lang="fr-FR" sz="20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(frais d’adhésion)</a:t>
            </a:r>
            <a:endParaRPr sz="2000" kern="0" dirty="0">
              <a:solidFill>
                <a:schemeClr val="tx2"/>
              </a:solidFill>
              <a:latin typeface="Roboto Regular"/>
              <a:sym typeface="Roboto Regular"/>
            </a:endParaRPr>
          </a:p>
        </p:txBody>
      </p:sp>
      <p:sp>
        <p:nvSpPr>
          <p:cNvPr id="20" name="Shape 806"/>
          <p:cNvSpPr/>
          <p:nvPr/>
        </p:nvSpPr>
        <p:spPr>
          <a:xfrm>
            <a:off x="268613" y="1773022"/>
            <a:ext cx="8547968" cy="817105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r>
              <a:rPr lang="fr-FR" sz="20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Transport jusqu’à la Roche sur </a:t>
            </a:r>
            <a:r>
              <a:rPr lang="fr-FR" sz="2000" kern="0" dirty="0" err="1" smtClean="0">
                <a:solidFill>
                  <a:schemeClr val="tx2"/>
                </a:solidFill>
                <a:latin typeface="Roboto Regular"/>
                <a:sym typeface="Roboto Regular"/>
              </a:rPr>
              <a:t>Yon</a:t>
            </a:r>
            <a:r>
              <a:rPr lang="fr-FR" sz="20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 : 	</a:t>
            </a:r>
            <a:r>
              <a:rPr lang="fr-FR" sz="2000" b="1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300€</a:t>
            </a:r>
            <a:r>
              <a:rPr lang="fr-FR" sz="20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 essence + péage</a:t>
            </a:r>
          </a:p>
          <a:p>
            <a:pPr defTabSz="412750" hangingPunct="0"/>
            <a:r>
              <a:rPr lang="fr-FR" sz="20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											</a:t>
            </a:r>
            <a:r>
              <a:rPr lang="fr-FR" sz="2000" b="1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500€-600€ </a:t>
            </a:r>
            <a:r>
              <a:rPr lang="fr-FR" sz="20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véhicule</a:t>
            </a:r>
            <a:r>
              <a:rPr lang="fr-FR" sz="2000" kern="0" dirty="0">
                <a:solidFill>
                  <a:schemeClr val="tx2"/>
                </a:solidFill>
                <a:latin typeface="Roboto Regular"/>
                <a:sym typeface="Roboto Regular"/>
              </a:rPr>
              <a:t>	</a:t>
            </a:r>
            <a:r>
              <a:rPr lang="fr-FR" sz="20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		</a:t>
            </a:r>
            <a:endParaRPr sz="2000" kern="0" dirty="0">
              <a:solidFill>
                <a:schemeClr val="tx2"/>
              </a:solidFill>
              <a:latin typeface="Roboto Regular"/>
              <a:sym typeface="Roboto Regular"/>
            </a:endParaRPr>
          </a:p>
        </p:txBody>
      </p:sp>
      <p:sp>
        <p:nvSpPr>
          <p:cNvPr id="21" name="Shape 806"/>
          <p:cNvSpPr/>
          <p:nvPr/>
        </p:nvSpPr>
        <p:spPr>
          <a:xfrm>
            <a:off x="268613" y="2352485"/>
            <a:ext cx="8547968" cy="2021560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r>
              <a:rPr lang="fr-FR" sz="20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(Camping </a:t>
            </a:r>
            <a:r>
              <a:rPr lang="fr-FR" sz="20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: </a:t>
            </a:r>
            <a:r>
              <a:rPr lang="fr-FR" sz="2000" b="1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250</a:t>
            </a:r>
            <a:r>
              <a:rPr lang="fr-FR" sz="2000" b="1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€)</a:t>
            </a:r>
            <a:endParaRPr lang="fr-FR" sz="2000" b="1" kern="0" dirty="0" smtClean="0">
              <a:solidFill>
                <a:schemeClr val="tx2"/>
              </a:solidFill>
              <a:latin typeface="Roboto Regular"/>
              <a:sym typeface="Roboto Regular"/>
            </a:endParaRPr>
          </a:p>
          <a:p>
            <a:pPr defTabSz="412750" hangingPunct="0"/>
            <a:endParaRPr lang="fr-FR" sz="2000" kern="0" dirty="0">
              <a:solidFill>
                <a:schemeClr val="tx2"/>
              </a:solidFill>
              <a:latin typeface="Roboto Regular"/>
              <a:sym typeface="Roboto Regular"/>
            </a:endParaRPr>
          </a:p>
          <a:p>
            <a:pPr defTabSz="412750" hangingPunct="0"/>
            <a:r>
              <a:rPr lang="fr-FR" sz="2000" kern="0" dirty="0">
                <a:solidFill>
                  <a:schemeClr val="tx2"/>
                </a:solidFill>
                <a:latin typeface="Roboto Regular"/>
                <a:sym typeface="Roboto Regular"/>
              </a:rPr>
              <a:t>(</a:t>
            </a:r>
            <a:r>
              <a:rPr lang="fr-FR" sz="20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Alimentaire </a:t>
            </a:r>
            <a:r>
              <a:rPr lang="fr-FR" sz="20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: </a:t>
            </a:r>
            <a:r>
              <a:rPr lang="fr-FR" sz="2000" b="1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150</a:t>
            </a:r>
            <a:r>
              <a:rPr lang="fr-FR" sz="2000" b="1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€)</a:t>
            </a:r>
            <a:endParaRPr lang="fr-FR" sz="2000" b="1" kern="0" dirty="0" smtClean="0">
              <a:solidFill>
                <a:schemeClr val="tx2"/>
              </a:solidFill>
              <a:latin typeface="Roboto Regular"/>
              <a:sym typeface="Roboto Regular"/>
            </a:endParaRPr>
          </a:p>
          <a:p>
            <a:pPr defTabSz="412750" hangingPunct="0"/>
            <a:endParaRPr lang="fr-FR" sz="2000" b="1" kern="0" dirty="0">
              <a:solidFill>
                <a:schemeClr val="tx2"/>
              </a:solidFill>
              <a:latin typeface="Roboto Regular"/>
              <a:sym typeface="Roboto Regular"/>
            </a:endParaRPr>
          </a:p>
          <a:p>
            <a:pPr defTabSz="412750" hangingPunct="0"/>
            <a:r>
              <a:rPr lang="fr-FR" sz="2000" kern="0" dirty="0">
                <a:solidFill>
                  <a:schemeClr val="tx2"/>
                </a:solidFill>
                <a:latin typeface="Roboto Regular"/>
                <a:sym typeface="Roboto Regular"/>
              </a:rPr>
              <a:t>Achat de matériel : </a:t>
            </a:r>
            <a:r>
              <a:rPr lang="fr-FR" sz="2000" b="1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~</a:t>
            </a:r>
            <a:r>
              <a:rPr lang="fr-FR" sz="2000" b="1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100</a:t>
            </a:r>
            <a:r>
              <a:rPr lang="fr-FR" sz="2000" b="1" kern="0" dirty="0">
                <a:solidFill>
                  <a:schemeClr val="tx2"/>
                </a:solidFill>
                <a:latin typeface="Roboto Regular"/>
                <a:sym typeface="Roboto Regular"/>
              </a:rPr>
              <a:t>€</a:t>
            </a:r>
          </a:p>
          <a:p>
            <a:pPr defTabSz="412750" hangingPunct="0"/>
            <a:endParaRPr lang="fr-FR" sz="2000" b="1" kern="0" dirty="0" smtClean="0">
              <a:solidFill>
                <a:schemeClr val="tx2"/>
              </a:solidFill>
              <a:latin typeface="Roboto Regular"/>
              <a:sym typeface="Roboto Regular"/>
            </a:endParaRPr>
          </a:p>
          <a:p>
            <a:pPr defTabSz="412750" hangingPunct="0"/>
            <a:endParaRPr lang="fr-FR" sz="2000" b="1" kern="0" dirty="0">
              <a:solidFill>
                <a:schemeClr val="tx2"/>
              </a:solidFill>
              <a:latin typeface="Roboto Regular"/>
              <a:sym typeface="Roboto Regular"/>
            </a:endParaRPr>
          </a:p>
          <a:p>
            <a:pPr defTabSz="412750" hangingPunct="0"/>
            <a:endParaRPr sz="2000" b="1" kern="0" dirty="0">
              <a:solidFill>
                <a:schemeClr val="tx2"/>
              </a:solidFill>
              <a:latin typeface="Roboto Regular"/>
              <a:sym typeface="Roboto Regular"/>
            </a:endParaRPr>
          </a:p>
        </p:txBody>
      </p:sp>
      <p:sp>
        <p:nvSpPr>
          <p:cNvPr id="22" name="Shape 806"/>
          <p:cNvSpPr/>
          <p:nvPr/>
        </p:nvSpPr>
        <p:spPr>
          <a:xfrm>
            <a:off x="801579" y="4715165"/>
            <a:ext cx="2271820" cy="606133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r>
              <a:rPr lang="fr-FR" sz="28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Total : </a:t>
            </a:r>
            <a:r>
              <a:rPr lang="fr-FR" sz="28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1600€</a:t>
            </a:r>
            <a:r>
              <a:rPr lang="fr-FR" sz="28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* </a:t>
            </a:r>
            <a:endParaRPr sz="2800" kern="0" dirty="0">
              <a:solidFill>
                <a:schemeClr val="tx2"/>
              </a:solidFill>
              <a:latin typeface="Roboto Regular"/>
              <a:sym typeface="Roboto Regular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11981" y="404253"/>
            <a:ext cx="3650641" cy="93871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Estimation faites pour 8 participants</a:t>
            </a:r>
            <a:endParaRPr kumimoji="0" lang="fr-FR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graphicFrame>
        <p:nvGraphicFramePr>
          <p:cNvPr id="30" name="Graphique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566612"/>
              </p:ext>
            </p:extLst>
          </p:nvPr>
        </p:nvGraphicFramePr>
        <p:xfrm>
          <a:off x="4241763" y="2826556"/>
          <a:ext cx="6479745" cy="3887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Shape 591"/>
          <p:cNvSpPr>
            <a:spLocks noGrp="1"/>
          </p:cNvSpPr>
          <p:nvPr>
            <p:ph type="sldNum" sz="quarter" idx="2"/>
          </p:nvPr>
        </p:nvSpPr>
        <p:spPr>
          <a:xfrm>
            <a:off x="11549538" y="6109969"/>
            <a:ext cx="333426" cy="3539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fr-FR" dirty="0" smtClean="0">
                <a:solidFill>
                  <a:schemeClr val="accent4"/>
                </a:solidFill>
              </a:rPr>
              <a:t>10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976143" y="6611779"/>
            <a:ext cx="231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PI08</a:t>
            </a:r>
            <a:r>
              <a:rPr kumimoji="0" lang="fr-FR" sz="11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– CFR 2018 – Reporting n°1</a:t>
            </a:r>
            <a:endParaRPr kumimoji="0" lang="fr-FR" sz="11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65149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/>
          </p:cNvSpPr>
          <p:nvPr>
            <p:ph type="title"/>
          </p:nvPr>
        </p:nvSpPr>
        <p:spPr>
          <a:xfrm>
            <a:off x="1524127" y="-1755"/>
            <a:ext cx="9143747" cy="815409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IV. Suivi du projet</a:t>
            </a:r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xfrm>
            <a:off x="11470991" y="6109969"/>
            <a:ext cx="490520" cy="3539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1526425" y="689914"/>
            <a:ext cx="9139149" cy="50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fr-FR" sz="1600" kern="0" dirty="0">
                <a:solidFill>
                  <a:srgbClr val="525860"/>
                </a:solidFill>
              </a:rPr>
              <a:t>A. Tableau de bord</a:t>
            </a:r>
            <a:endParaRPr sz="1600" kern="0" dirty="0">
              <a:solidFill>
                <a:srgbClr val="525860"/>
              </a:solidFill>
            </a:endParaRPr>
          </a:p>
        </p:txBody>
      </p:sp>
      <p:sp>
        <p:nvSpPr>
          <p:cNvPr id="60" name="Shape 786"/>
          <p:cNvSpPr/>
          <p:nvPr/>
        </p:nvSpPr>
        <p:spPr>
          <a:xfrm>
            <a:off x="3027011" y="1072685"/>
            <a:ext cx="6343823" cy="0"/>
          </a:xfrm>
          <a:prstGeom prst="line">
            <a:avLst/>
          </a:prstGeom>
          <a:ln w="28575">
            <a:solidFill>
              <a:schemeClr val="accent3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2858" y="5638800"/>
            <a:ext cx="3599542" cy="1219200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3027011" y="1970995"/>
            <a:ext cx="8534400" cy="3248025"/>
            <a:chOff x="409575" y="1304925"/>
            <a:chExt cx="8534400" cy="3248025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409575" y="1304925"/>
              <a:ext cx="8534400" cy="3248025"/>
            </a:xfrm>
            <a:prstGeom prst="round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 cap="flat">
              <a:solidFill>
                <a:schemeClr val="bg2"/>
              </a:solidFill>
              <a:miter lim="400000"/>
            </a:ln>
            <a:effectLst>
              <a:outerShdw blurRad="127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1460827" y="1456796"/>
              <a:ext cx="2394859" cy="537029"/>
              <a:chOff x="632152" y="1456796"/>
              <a:chExt cx="2394859" cy="537029"/>
            </a:xfrm>
          </p:grpSpPr>
          <p:sp>
            <p:nvSpPr>
              <p:cNvPr id="2" name="Arrondir un rectangle avec un coin du même côté 1"/>
              <p:cNvSpPr/>
              <p:nvPr/>
            </p:nvSpPr>
            <p:spPr>
              <a:xfrm>
                <a:off x="632153" y="1456796"/>
                <a:ext cx="2394858" cy="537029"/>
              </a:xfrm>
              <a:prstGeom prst="round2Same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" name="ZoneTexte 2"/>
              <p:cNvSpPr txBox="1"/>
              <p:nvPr/>
            </p:nvSpPr>
            <p:spPr>
              <a:xfrm>
                <a:off x="632152" y="1502172"/>
                <a:ext cx="2394859" cy="4462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400" b="0" i="0" u="none" strike="noStrike" cap="none" spc="0" normalizeH="0" baseline="0" dirty="0" smtClean="0">
                    <a:ln>
                      <a:noFill/>
                    </a:ln>
                    <a:solidFill>
                      <a:srgbClr val="52586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Roboto Regular"/>
                  </a:rPr>
                  <a:t>Indicateurs</a:t>
                </a:r>
                <a:endParaRPr kumimoji="0" lang="fr-FR" sz="2400" b="0" i="0" u="none" strike="noStrike" cap="none" spc="0" normalizeH="0" baseline="0" dirty="0">
                  <a:ln>
                    <a:noFill/>
                  </a:ln>
                  <a:solidFill>
                    <a:srgbClr val="525860"/>
                  </a:solidFill>
                  <a:effectLst/>
                  <a:uFillTx/>
                  <a:latin typeface="+mj-lt"/>
                  <a:ea typeface="+mj-ea"/>
                  <a:cs typeface="+mj-cs"/>
                  <a:sym typeface="Roboto Regular"/>
                </a:endParaRPr>
              </a:p>
            </p:txBody>
          </p:sp>
        </p:grpSp>
        <p:sp>
          <p:nvSpPr>
            <p:cNvPr id="4" name="ZoneTexte 3"/>
            <p:cNvSpPr txBox="1"/>
            <p:nvPr/>
          </p:nvSpPr>
          <p:spPr>
            <a:xfrm>
              <a:off x="632153" y="2051489"/>
              <a:ext cx="3330247" cy="100027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0" i="0" u="none" strike="noStrike" cap="none" spc="0" normalizeH="0" baseline="0" dirty="0" smtClean="0">
                  <a:ln>
                    <a:noFill/>
                  </a:ln>
                  <a:solidFill>
                    <a:schemeClr val="tx1">
                      <a:lumMod val="2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Roboto Regular"/>
                </a:rPr>
                <a:t>Nombre</a:t>
              </a:r>
              <a:r>
                <a:rPr kumimoji="0" lang="fr-FR" b="0" i="0" u="none" strike="noStrike" cap="none" spc="0" normalizeH="0" dirty="0" smtClean="0">
                  <a:ln>
                    <a:noFill/>
                  </a:ln>
                  <a:solidFill>
                    <a:schemeClr val="tx1">
                      <a:lumMod val="2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Roboto Regular"/>
                </a:rPr>
                <a:t> d’heures/semaine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" b="0" i="0" u="none" strike="noStrike" cap="none" spc="0" normalizeH="0" dirty="0" smtClean="0">
                <a:ln>
                  <a:noFill/>
                </a:ln>
                <a:solidFill>
                  <a:schemeClr val="tx1">
                    <a:lumMod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aseline="0" dirty="0" smtClean="0">
                  <a:solidFill>
                    <a:schemeClr val="tx1">
                      <a:lumMod val="25000"/>
                    </a:schemeClr>
                  </a:solidFill>
                  <a:latin typeface="+mj-lt"/>
                  <a:ea typeface="+mj-ea"/>
                  <a:cs typeface="+mj-cs"/>
                  <a:sym typeface="Roboto Regular"/>
                </a:rPr>
                <a:t>Motivation 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632153" y="2799575"/>
              <a:ext cx="5511473" cy="173893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0" i="0" u="none" strike="noStrike" cap="none" spc="0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Roboto Regular"/>
                </a:rPr>
                <a:t>Changement de choix stratégiques/technologiques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dirty="0" smtClean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Roboto Regular"/>
                </a:rPr>
                <a:t>Sentiment d’utilité à l’avancement du projet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fr-FR" sz="600" dirty="0" smtClean="0">
                <a:solidFill>
                  <a:srgbClr val="002060"/>
                </a:solidFill>
                <a:latin typeface="+mj-lt"/>
                <a:ea typeface="+mj-ea"/>
                <a:cs typeface="+mj-cs"/>
                <a:sym typeface="Roboto Regular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aseline="0" dirty="0" smtClean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Roboto Regular"/>
                </a:rPr>
                <a:t>Communication dans le groupe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fr-FR" sz="600" baseline="0" dirty="0" smtClean="0">
                <a:solidFill>
                  <a:srgbClr val="002060"/>
                </a:solidFill>
                <a:latin typeface="+mj-lt"/>
                <a:ea typeface="+mj-ea"/>
                <a:cs typeface="+mj-cs"/>
                <a:sym typeface="Roboto Regular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dirty="0" smtClean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Roboto Regular"/>
                </a:rPr>
                <a:t>Avancement par rapport aux objectifs fixés</a:t>
              </a:r>
              <a:endParaRPr lang="fr-FR" baseline="0" dirty="0" smtClean="0">
                <a:solidFill>
                  <a:srgbClr val="002060"/>
                </a:solidFill>
                <a:latin typeface="+mj-lt"/>
                <a:ea typeface="+mj-ea"/>
                <a:cs typeface="+mj-cs"/>
                <a:sym typeface="Roboto Regular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endParaRPr>
            </a:p>
          </p:txBody>
        </p:sp>
        <p:grpSp>
          <p:nvGrpSpPr>
            <p:cNvPr id="5" name="Groupe 4"/>
            <p:cNvGrpSpPr/>
            <p:nvPr/>
          </p:nvGrpSpPr>
          <p:grpSpPr>
            <a:xfrm>
              <a:off x="5918528" y="1475929"/>
              <a:ext cx="2394859" cy="537029"/>
              <a:chOff x="7528253" y="1475929"/>
              <a:chExt cx="2394859" cy="537029"/>
            </a:xfrm>
          </p:grpSpPr>
          <p:sp>
            <p:nvSpPr>
              <p:cNvPr id="11" name="Arrondir un rectangle avec un coin du même côté 10"/>
              <p:cNvSpPr/>
              <p:nvPr/>
            </p:nvSpPr>
            <p:spPr>
              <a:xfrm>
                <a:off x="7528253" y="1475929"/>
                <a:ext cx="2394858" cy="537029"/>
              </a:xfrm>
              <a:prstGeom prst="round2Same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fr-FR" sz="3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7528254" y="1521305"/>
                <a:ext cx="2394858" cy="4462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400" b="0" i="0" u="none" strike="noStrike" cap="none" spc="0" normalizeH="0" baseline="0" dirty="0" smtClean="0">
                    <a:ln>
                      <a:noFill/>
                    </a:ln>
                    <a:solidFill>
                      <a:srgbClr val="52586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Roboto Regular"/>
                  </a:rPr>
                  <a:t>Cible</a:t>
                </a:r>
                <a:endParaRPr kumimoji="0" lang="fr-FR" sz="2400" b="0" i="0" u="none" strike="noStrike" cap="none" spc="0" normalizeH="0" baseline="0" dirty="0">
                  <a:ln>
                    <a:noFill/>
                  </a:ln>
                  <a:solidFill>
                    <a:srgbClr val="525860"/>
                  </a:solidFill>
                  <a:effectLst/>
                  <a:uFillTx/>
                  <a:latin typeface="+mj-lt"/>
                  <a:ea typeface="+mj-ea"/>
                  <a:cs typeface="+mj-cs"/>
                  <a:sym typeface="Roboto Regular"/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6461454" y="2050974"/>
              <a:ext cx="2253922" cy="24776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0" i="0" u="none" strike="noStrike" cap="none" spc="0" normalizeH="0" baseline="0" dirty="0" smtClean="0">
                  <a:ln>
                    <a:noFill/>
                  </a:ln>
                  <a:solidFill>
                    <a:schemeClr val="tx1">
                      <a:lumMod val="2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Roboto Regular"/>
                </a:rPr>
                <a:t>800h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0" i="0" u="none" strike="noStrike" cap="none" spc="0" normalizeH="0" baseline="0" dirty="0" smtClean="0">
                  <a:ln>
                    <a:noFill/>
                  </a:ln>
                  <a:solidFill>
                    <a:schemeClr val="tx1">
                      <a:lumMod val="2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Roboto Regular"/>
                </a:rPr>
                <a:t>2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dirty="0" smtClean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Roboto Regular"/>
                </a:rPr>
                <a:t>Allure décroissante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fr-FR" sz="600" dirty="0" smtClean="0">
                <a:solidFill>
                  <a:srgbClr val="002060"/>
                </a:solidFill>
                <a:latin typeface="+mj-lt"/>
                <a:ea typeface="+mj-ea"/>
                <a:cs typeface="+mj-cs"/>
                <a:sym typeface="Roboto Regular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0" i="0" u="none" strike="noStrike" cap="none" spc="0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Roboto Regular"/>
                </a:rPr>
                <a:t>1,5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6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dirty="0" smtClean="0">
                  <a:solidFill>
                    <a:srgbClr val="002060"/>
                  </a:solidFill>
                  <a:latin typeface="+mj-lt"/>
                  <a:ea typeface="+mj-ea"/>
                  <a:cs typeface="+mj-cs"/>
                  <a:sym typeface="Roboto Regular"/>
                </a:rPr>
                <a:t>2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fr-FR" sz="600" dirty="0" smtClean="0">
                <a:solidFill>
                  <a:srgbClr val="002060"/>
                </a:solidFill>
                <a:latin typeface="+mj-lt"/>
                <a:ea typeface="+mj-ea"/>
                <a:cs typeface="+mj-cs"/>
                <a:sym typeface="Roboto Regular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0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j-lt"/>
                  <a:ea typeface="+mj-ea"/>
                  <a:cs typeface="+mj-cs"/>
                  <a:sym typeface="Roboto Regular"/>
                </a:rPr>
                <a:t>2</a:t>
              </a:r>
              <a:endParaRPr kumimoji="0" lang="fr-FR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1" y="297510"/>
            <a:ext cx="2795511" cy="651407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9976143" y="6611779"/>
            <a:ext cx="231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PI08</a:t>
            </a:r>
            <a:r>
              <a:rPr kumimoji="0" lang="fr-FR" sz="11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– CFR 2018 – Reporting n°1</a:t>
            </a:r>
            <a:endParaRPr kumimoji="0" lang="fr-FR" sz="11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302132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62858" y="6010070"/>
            <a:ext cx="3330247" cy="789708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78971" y="4526339"/>
            <a:ext cx="8965975" cy="1117731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478971" y="3302741"/>
            <a:ext cx="9629747" cy="1117731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8971" y="1211630"/>
            <a:ext cx="11482540" cy="1976070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90" name="Shape 590"/>
          <p:cNvSpPr>
            <a:spLocks noGrp="1"/>
          </p:cNvSpPr>
          <p:nvPr>
            <p:ph type="title"/>
          </p:nvPr>
        </p:nvSpPr>
        <p:spPr>
          <a:xfrm>
            <a:off x="1524127" y="-1755"/>
            <a:ext cx="9143747" cy="815409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IV. Suivi du projet</a:t>
            </a:r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xfrm>
            <a:off x="11470991" y="6109969"/>
            <a:ext cx="490520" cy="3539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 dirty="0"/>
          </a:p>
        </p:txBody>
      </p:sp>
      <p:sp>
        <p:nvSpPr>
          <p:cNvPr id="592" name="Shape 592"/>
          <p:cNvSpPr/>
          <p:nvPr/>
        </p:nvSpPr>
        <p:spPr>
          <a:xfrm>
            <a:off x="1526425" y="700625"/>
            <a:ext cx="9139149" cy="4971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 lnSpcReduction="10000"/>
          </a:bodyPr>
          <a:lstStyle>
            <a:lvl1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marL="0" lvl="2" algn="ctr"/>
            <a:r>
              <a:rPr lang="fr-FR" sz="1600" kern="0" dirty="0" smtClean="0">
                <a:solidFill>
                  <a:srgbClr val="525860"/>
                </a:solidFill>
              </a:rPr>
              <a:t>B</a:t>
            </a:r>
            <a:r>
              <a:rPr lang="fr-FR" sz="1600" kern="0" dirty="0">
                <a:solidFill>
                  <a:srgbClr val="525860"/>
                </a:solidFill>
              </a:rPr>
              <a:t>. Objectif d’ici le 2nd reporting</a:t>
            </a:r>
          </a:p>
          <a:p>
            <a:r>
              <a:rPr lang="fr-FR" sz="1600" kern="0" dirty="0" smtClean="0">
                <a:solidFill>
                  <a:srgbClr val="525860"/>
                </a:solidFill>
              </a:rPr>
              <a:t> </a:t>
            </a:r>
            <a:endParaRPr sz="1600" kern="0" dirty="0">
              <a:solidFill>
                <a:srgbClr val="525860"/>
              </a:solidFill>
            </a:endParaRPr>
          </a:p>
        </p:txBody>
      </p:sp>
      <p:sp>
        <p:nvSpPr>
          <p:cNvPr id="60" name="Shape 786"/>
          <p:cNvSpPr/>
          <p:nvPr/>
        </p:nvSpPr>
        <p:spPr>
          <a:xfrm>
            <a:off x="3027011" y="1072685"/>
            <a:ext cx="6343823" cy="0"/>
          </a:xfrm>
          <a:prstGeom prst="line">
            <a:avLst/>
          </a:prstGeom>
          <a:ln w="28575">
            <a:solidFill>
              <a:schemeClr val="accent3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95086" y="1764344"/>
            <a:ext cx="3460345" cy="8156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dirty="0" smtClean="0">
                <a:solidFill>
                  <a:schemeClr val="tx1">
                    <a:lumMod val="25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Trouver le(s) mode(s) de communication 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tx1">
                  <a:lumMod val="2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pic>
        <p:nvPicPr>
          <p:cNvPr id="1026" name="Picture 2" descr="Résultat de recherche d'images pour &quot;github&quot;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6" b="37332"/>
          <a:stretch/>
        </p:blipFill>
        <p:spPr bwMode="auto">
          <a:xfrm>
            <a:off x="5192588" y="1395721"/>
            <a:ext cx="1988470" cy="57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gi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72148"/>
            <a:ext cx="1576252" cy="6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google drive&quot;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802" y="1702502"/>
            <a:ext cx="3340738" cy="167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facebook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76" y="1448820"/>
            <a:ext cx="716643" cy="71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email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718" y="1610983"/>
            <a:ext cx="989952" cy="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362858" y="3469728"/>
            <a:ext cx="3715125" cy="8156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dirty="0" smtClean="0">
                <a:solidFill>
                  <a:schemeClr val="tx1">
                    <a:lumMod val="25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Préciser le budget et le Gantt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tx1">
                  <a:lumMod val="2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40306" y="4862066"/>
            <a:ext cx="3715125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dirty="0" smtClean="0">
                <a:solidFill>
                  <a:schemeClr val="tx1">
                    <a:lumMod val="25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Avancer sur le projet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tx1">
                  <a:lumMod val="2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pic>
        <p:nvPicPr>
          <p:cNvPr id="1038" name="Picture 14" descr="Résultat de recherche d'images pour &quot;gantt logo&quot;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4" b="30659"/>
          <a:stretch/>
        </p:blipFill>
        <p:spPr bwMode="auto">
          <a:xfrm>
            <a:off x="4517570" y="3463472"/>
            <a:ext cx="3040439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8297347" y="3592303"/>
            <a:ext cx="1327544" cy="530945"/>
            <a:chOff x="9046647" y="3917061"/>
            <a:chExt cx="1327544" cy="530945"/>
          </a:xfrm>
        </p:grpSpPr>
        <p:pic>
          <p:nvPicPr>
            <p:cNvPr id="1040" name="Picture 16" descr="Résultat de recherche d'images pour &quot;euro logo&quot;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6647" y="3917061"/>
              <a:ext cx="530945" cy="530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6" descr="Résultat de recherche d'images pour &quot;euro logo&quot;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4946" y="3917061"/>
              <a:ext cx="530945" cy="530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6" descr="Résultat de recherche d'images pour &quot;euro logo&quot;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246" y="3917061"/>
              <a:ext cx="530945" cy="530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ZoneTexte 35"/>
          <p:cNvSpPr txBox="1"/>
          <p:nvPr/>
        </p:nvSpPr>
        <p:spPr>
          <a:xfrm>
            <a:off x="5625756" y="4831287"/>
            <a:ext cx="3715125" cy="50783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u="sng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Roboto Regular"/>
              </a:rPr>
              <a:t>Jalon - Homologation</a:t>
            </a:r>
            <a:endParaRPr kumimoji="0" lang="fr-FR" sz="2800" b="0" i="0" u="sng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pic>
        <p:nvPicPr>
          <p:cNvPr id="1042" name="Picture 18" descr="Résultat de recherche d'images pour &quot;engrenage logo&quot;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473" y="4557988"/>
            <a:ext cx="1054431" cy="105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à coins arrondis 24"/>
          <p:cNvSpPr/>
          <p:nvPr/>
        </p:nvSpPr>
        <p:spPr>
          <a:xfrm>
            <a:off x="478971" y="5729506"/>
            <a:ext cx="5318335" cy="964826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45031" y="5987419"/>
            <a:ext cx="3715125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dirty="0" smtClean="0">
                <a:solidFill>
                  <a:schemeClr val="tx1">
                    <a:lumMod val="25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Partenariat avec RS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tx1">
                  <a:lumMod val="2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pic>
        <p:nvPicPr>
          <p:cNvPr id="2" name="Picture 2" descr="Résultat de recherche d'images pour &quot;rs components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07" y="5817318"/>
            <a:ext cx="965381" cy="8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9976143" y="6611779"/>
            <a:ext cx="231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PI08</a:t>
            </a:r>
            <a:r>
              <a:rPr kumimoji="0" lang="fr-FR" sz="11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– CFR 2018 – Reporting n°1</a:t>
            </a:r>
            <a:endParaRPr kumimoji="0" lang="fr-FR" sz="11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48539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1524127" y="-4727"/>
            <a:ext cx="9143747" cy="815409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SOMMAIRE</a:t>
            </a:r>
            <a:endParaRPr dirty="0"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11568142" y="6109969"/>
            <a:ext cx="490519" cy="35394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49943" y="5543911"/>
            <a:ext cx="3251200" cy="1219200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body" sz="half" idx="1"/>
          </p:nvPr>
        </p:nvSpPr>
        <p:spPr>
          <a:xfrm>
            <a:off x="920494" y="1334689"/>
            <a:ext cx="10351011" cy="49899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AutoNum type="romanUcPeriod"/>
            </a:pPr>
            <a:r>
              <a:rPr lang="fr-FR" sz="2000" dirty="0" smtClean="0">
                <a:solidFill>
                  <a:srgbClr val="002060"/>
                </a:solidFill>
              </a:rPr>
              <a:t>Coupe de France de Robotique</a:t>
            </a:r>
          </a:p>
          <a:p>
            <a:pPr lvl="2" indent="0"/>
            <a:r>
              <a:rPr lang="fr-FR" sz="2000" dirty="0"/>
              <a:t>	</a:t>
            </a:r>
            <a:r>
              <a:rPr lang="fr-FR" sz="2000" dirty="0" smtClean="0"/>
              <a:t>A. Description du projet</a:t>
            </a:r>
          </a:p>
          <a:p>
            <a:pPr lvl="2" indent="0"/>
            <a:r>
              <a:rPr lang="fr-FR" sz="2000" dirty="0"/>
              <a:t>	</a:t>
            </a:r>
            <a:r>
              <a:rPr lang="fr-FR" sz="2000" dirty="0" smtClean="0"/>
              <a:t>B. Tâches</a:t>
            </a:r>
          </a:p>
          <a:p>
            <a:pPr lvl="2" indent="0"/>
            <a:r>
              <a:rPr lang="fr-FR" sz="2000" dirty="0" smtClean="0"/>
              <a:t>	C. Objectifs du projet</a:t>
            </a:r>
          </a:p>
          <a:p>
            <a:pPr lvl="2" indent="0"/>
            <a:endParaRPr lang="fr-FR" sz="2000" dirty="0"/>
          </a:p>
          <a:p>
            <a:pPr lvl="2" indent="0"/>
            <a:r>
              <a:rPr lang="fr-FR" sz="2000" dirty="0">
                <a:solidFill>
                  <a:srgbClr val="002060"/>
                </a:solidFill>
              </a:rPr>
              <a:t>II. Organisation</a:t>
            </a:r>
          </a:p>
          <a:p>
            <a:pPr lvl="2" indent="0"/>
            <a:r>
              <a:rPr lang="fr-FR" sz="2000" dirty="0"/>
              <a:t>	</a:t>
            </a:r>
            <a:r>
              <a:rPr lang="fr-FR" sz="2000" dirty="0" smtClean="0"/>
              <a:t>A. Découpage des tâches</a:t>
            </a:r>
          </a:p>
          <a:p>
            <a:pPr lvl="2" indent="0"/>
            <a:r>
              <a:rPr lang="fr-FR" sz="2000" dirty="0"/>
              <a:t>	</a:t>
            </a:r>
            <a:r>
              <a:rPr lang="fr-FR" sz="2000" dirty="0" smtClean="0"/>
              <a:t>B. Jalons</a:t>
            </a:r>
          </a:p>
          <a:p>
            <a:pPr lvl="2" indent="0"/>
            <a:r>
              <a:rPr lang="fr-FR" sz="2000" dirty="0" smtClean="0"/>
              <a:t>	C. Planning - Gantt</a:t>
            </a:r>
          </a:p>
          <a:p>
            <a:pPr lvl="2" indent="0"/>
            <a:endParaRPr lang="fr-FR" sz="2000" dirty="0"/>
          </a:p>
          <a:p>
            <a:pPr lvl="2" indent="0"/>
            <a:r>
              <a:rPr lang="fr-FR" sz="2000" dirty="0">
                <a:solidFill>
                  <a:srgbClr val="002060"/>
                </a:solidFill>
              </a:rPr>
              <a:t>III. Budget</a:t>
            </a:r>
          </a:p>
          <a:p>
            <a:pPr lvl="2" indent="0"/>
            <a:endParaRPr lang="fr-FR" sz="2000" dirty="0"/>
          </a:p>
          <a:p>
            <a:pPr lvl="2" indent="0"/>
            <a:r>
              <a:rPr lang="fr-FR" sz="2000" dirty="0">
                <a:solidFill>
                  <a:srgbClr val="002060"/>
                </a:solidFill>
              </a:rPr>
              <a:t>IV. Suivi du projet</a:t>
            </a:r>
          </a:p>
          <a:p>
            <a:pPr lvl="2" indent="0"/>
            <a:r>
              <a:rPr lang="fr-FR" sz="2000" dirty="0"/>
              <a:t>	</a:t>
            </a:r>
            <a:r>
              <a:rPr lang="fr-FR" sz="2000" dirty="0" smtClean="0"/>
              <a:t>A. Tableau de bord</a:t>
            </a:r>
          </a:p>
          <a:p>
            <a:pPr lvl="2" indent="0"/>
            <a:r>
              <a:rPr lang="fr-FR" sz="2000" dirty="0"/>
              <a:t>	</a:t>
            </a:r>
            <a:r>
              <a:rPr lang="fr-FR" sz="2000" dirty="0" smtClean="0"/>
              <a:t>B. </a:t>
            </a:r>
            <a:r>
              <a:rPr lang="fr-FR" sz="2000" dirty="0" smtClean="0"/>
              <a:t>Objectifs </a:t>
            </a:r>
            <a:r>
              <a:rPr lang="fr-FR" sz="2000" dirty="0" smtClean="0"/>
              <a:t>d’ici le 2</a:t>
            </a:r>
            <a:r>
              <a:rPr lang="fr-FR" sz="2000" baseline="30000" dirty="0" smtClean="0"/>
              <a:t>nd</a:t>
            </a:r>
            <a:r>
              <a:rPr lang="fr-FR" sz="2000" dirty="0" smtClean="0"/>
              <a:t> reporting</a:t>
            </a:r>
          </a:p>
        </p:txBody>
      </p:sp>
      <p:sp>
        <p:nvSpPr>
          <p:cNvPr id="7" name="Shape 786"/>
          <p:cNvSpPr/>
          <p:nvPr/>
        </p:nvSpPr>
        <p:spPr>
          <a:xfrm>
            <a:off x="3027011" y="1072685"/>
            <a:ext cx="6343823" cy="0"/>
          </a:xfrm>
          <a:prstGeom prst="line">
            <a:avLst/>
          </a:prstGeom>
          <a:ln w="28575">
            <a:solidFill>
              <a:schemeClr val="accent3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76" y="62487"/>
            <a:ext cx="1291771" cy="82350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976143" y="6611779"/>
            <a:ext cx="231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PI08</a:t>
            </a:r>
            <a:r>
              <a:rPr kumimoji="0" lang="fr-FR" sz="11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– CFR 2018 – Reporting n°1</a:t>
            </a:r>
            <a:endParaRPr kumimoji="0" lang="fr-FR" sz="11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287924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49943" y="5543911"/>
            <a:ext cx="3251200" cy="1219200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83" name="Shape 783"/>
          <p:cNvSpPr>
            <a:spLocks noGrp="1"/>
          </p:cNvSpPr>
          <p:nvPr>
            <p:ph type="title"/>
          </p:nvPr>
        </p:nvSpPr>
        <p:spPr>
          <a:xfrm>
            <a:off x="1524127" y="-4727"/>
            <a:ext cx="9143747" cy="815409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I. Coupe de France de Robotique</a:t>
            </a:r>
            <a:endParaRPr dirty="0"/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xfrm>
            <a:off x="11543561" y="6124483"/>
            <a:ext cx="490520" cy="35394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526425" y="688921"/>
            <a:ext cx="9139149" cy="50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defTabSz="412750" hangingPunct="0"/>
            <a:r>
              <a:rPr lang="fr-FR" sz="1600" kern="0" dirty="0" smtClean="0">
                <a:solidFill>
                  <a:srgbClr val="525860"/>
                </a:solidFill>
              </a:rPr>
              <a:t>A. Description du projet</a:t>
            </a:r>
            <a:endParaRPr sz="1600" kern="0" dirty="0">
              <a:solidFill>
                <a:srgbClr val="525860"/>
              </a:solidFill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3027011" y="1072685"/>
            <a:ext cx="6343823" cy="0"/>
          </a:xfrm>
          <a:prstGeom prst="line">
            <a:avLst/>
          </a:prstGeom>
          <a:ln w="28575">
            <a:solidFill>
              <a:schemeClr val="accent3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026" name="Picture 2" descr="http://www.coupederobotique.fr/wp-content/uploads/CDR-Web-Present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" y="832859"/>
            <a:ext cx="2545772" cy="593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2825989" y="1280018"/>
            <a:ext cx="8868814" cy="3130207"/>
            <a:chOff x="2883304" y="1870361"/>
            <a:chExt cx="8868814" cy="3130207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2883304" y="1870361"/>
              <a:ext cx="8868814" cy="3130207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  <a:ln w="285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3027011" y="2055983"/>
              <a:ext cx="8725107" cy="501929"/>
            </a:xfrm>
            <a:prstGeom prst="rect">
              <a:avLst/>
            </a:prstGeom>
            <a:ln w="3175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9050" tIns="19050" rIns="19050" bIns="19050">
              <a:normAutofit/>
            </a:bodyPr>
            <a:lstStyle/>
            <a:p>
              <a:pPr algn="ctr" defTabSz="412750" hangingPunct="0"/>
              <a:r>
                <a:rPr lang="fr-FR" sz="2400" u="sng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La coupe de France de Robotique c’est : </a:t>
              </a:r>
              <a:endParaRPr sz="2400" u="sng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  <p:sp>
          <p:nvSpPr>
            <p:cNvPr id="29" name="Shape 806"/>
            <p:cNvSpPr/>
            <p:nvPr/>
          </p:nvSpPr>
          <p:spPr>
            <a:xfrm>
              <a:off x="3084326" y="2701809"/>
              <a:ext cx="7028120" cy="564777"/>
            </a:xfrm>
            <a:prstGeom prst="rect">
              <a:avLst/>
            </a:prstGeom>
            <a:ln w="3175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9050" tIns="19050" rIns="19050" bIns="19050">
              <a:normAutofit/>
            </a:bodyPr>
            <a:lstStyle/>
            <a:p>
              <a:pPr defTabSz="412750" hangingPunct="0"/>
              <a:r>
                <a:rPr lang="fr-FR" sz="2000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Un défi ludique, scientifique et technique de robotique</a:t>
              </a:r>
              <a:endParaRPr sz="2000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  <p:sp>
          <p:nvSpPr>
            <p:cNvPr id="30" name="Shape 806"/>
            <p:cNvSpPr/>
            <p:nvPr/>
          </p:nvSpPr>
          <p:spPr>
            <a:xfrm>
              <a:off x="3084326" y="3278144"/>
              <a:ext cx="7028120" cy="564777"/>
            </a:xfrm>
            <a:prstGeom prst="rect">
              <a:avLst/>
            </a:prstGeom>
            <a:ln w="3175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9050" tIns="19050" rIns="19050" bIns="19050">
              <a:normAutofit/>
            </a:bodyPr>
            <a:lstStyle/>
            <a:p>
              <a:pPr defTabSz="412750" hangingPunct="0"/>
              <a:r>
                <a:rPr lang="fr-FR" sz="2000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Un travail d’équipe pendant plusieurs mois</a:t>
              </a:r>
              <a:endParaRPr sz="2000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  <p:sp>
          <p:nvSpPr>
            <p:cNvPr id="31" name="Shape 806"/>
            <p:cNvSpPr/>
            <p:nvPr/>
          </p:nvSpPr>
          <p:spPr>
            <a:xfrm>
              <a:off x="3084326" y="3815645"/>
              <a:ext cx="7028120" cy="564777"/>
            </a:xfrm>
            <a:prstGeom prst="rect">
              <a:avLst/>
            </a:prstGeom>
            <a:ln w="3175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9050" tIns="19050" rIns="19050" bIns="19050">
              <a:normAutofit/>
            </a:bodyPr>
            <a:lstStyle/>
            <a:p>
              <a:pPr defTabSz="412750" hangingPunct="0"/>
              <a:r>
                <a:rPr lang="fr-FR" sz="2000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La conception d’un robot autonome </a:t>
              </a:r>
              <a:endParaRPr sz="2000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  <p:sp>
          <p:nvSpPr>
            <p:cNvPr id="32" name="Shape 806"/>
            <p:cNvSpPr/>
            <p:nvPr/>
          </p:nvSpPr>
          <p:spPr>
            <a:xfrm>
              <a:off x="3084326" y="4407265"/>
              <a:ext cx="6295058" cy="564777"/>
            </a:xfrm>
            <a:prstGeom prst="rect">
              <a:avLst/>
            </a:prstGeom>
            <a:ln w="3175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9050" tIns="19050" rIns="19050" bIns="19050">
              <a:normAutofit/>
            </a:bodyPr>
            <a:lstStyle/>
            <a:p>
              <a:pPr defTabSz="412750" hangingPunct="0"/>
              <a:r>
                <a:rPr lang="fr-FR" sz="2000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Une compétition entre plusieurs centaines d’étudiants</a:t>
              </a:r>
              <a:endParaRPr sz="2000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890550" y="4523230"/>
            <a:ext cx="4758740" cy="2237693"/>
            <a:chOff x="3600746" y="4599936"/>
            <a:chExt cx="4758740" cy="2237693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657897" y="4599936"/>
              <a:ext cx="4644439" cy="223769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5" name="Shape 806"/>
            <p:cNvSpPr/>
            <p:nvPr/>
          </p:nvSpPr>
          <p:spPr>
            <a:xfrm>
              <a:off x="3600746" y="4685028"/>
              <a:ext cx="4758740" cy="501929"/>
            </a:xfrm>
            <a:prstGeom prst="rect">
              <a:avLst/>
            </a:prstGeom>
            <a:ln w="3175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9050" tIns="19050" rIns="19050" bIns="19050">
              <a:normAutofit/>
            </a:bodyPr>
            <a:lstStyle/>
            <a:p>
              <a:pPr algn="ctr" defTabSz="412750" hangingPunct="0"/>
              <a:r>
                <a:rPr lang="fr-FR" sz="2200" u="sng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Le but de cette </a:t>
              </a:r>
              <a:r>
                <a:rPr lang="fr-FR" sz="2200" u="sng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compétition est </a:t>
              </a:r>
              <a:r>
                <a:rPr lang="fr-FR" sz="2200" u="sng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de :</a:t>
              </a:r>
              <a:endParaRPr sz="2200" u="sng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  <p:sp>
          <p:nvSpPr>
            <p:cNvPr id="36" name="Shape 806"/>
            <p:cNvSpPr/>
            <p:nvPr/>
          </p:nvSpPr>
          <p:spPr>
            <a:xfrm>
              <a:off x="3995235" y="5161286"/>
              <a:ext cx="4192802" cy="467825"/>
            </a:xfrm>
            <a:prstGeom prst="rect">
              <a:avLst/>
            </a:prstGeom>
            <a:ln w="3175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9050" tIns="19050" rIns="19050" bIns="19050">
              <a:normAutofit/>
            </a:bodyPr>
            <a:lstStyle/>
            <a:p>
              <a:pPr defTabSz="412750" hangingPunct="0"/>
              <a:r>
                <a:rPr lang="fr-FR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Marquer un maximum de points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46650" y="5522618"/>
              <a:ext cx="43556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12750" hangingPunct="0"/>
              <a:r>
                <a:rPr lang="fr-FR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Partager</a:t>
              </a:r>
              <a:endParaRPr lang="fr-FR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46650" y="5914947"/>
              <a:ext cx="1159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12750" hangingPunct="0"/>
              <a:r>
                <a:rPr lang="fr-FR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S’amuser</a:t>
              </a:r>
              <a:endParaRPr lang="fr-FR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46650" y="6289210"/>
              <a:ext cx="1261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12750" hangingPunct="0"/>
              <a:r>
                <a:rPr lang="fr-FR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Apprendre</a:t>
              </a:r>
              <a:endParaRPr lang="fr-FR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76" y="62487"/>
            <a:ext cx="1291771" cy="823504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9976143" y="6611779"/>
            <a:ext cx="231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PI08</a:t>
            </a:r>
            <a:r>
              <a:rPr kumimoji="0" lang="fr-FR" sz="11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– CFR 2018 – Reporting n°1</a:t>
            </a:r>
            <a:endParaRPr kumimoji="0" lang="fr-FR" sz="11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56699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/>
          </p:cNvSpPr>
          <p:nvPr>
            <p:ph type="title"/>
          </p:nvPr>
        </p:nvSpPr>
        <p:spPr>
          <a:xfrm>
            <a:off x="1524127" y="-4727"/>
            <a:ext cx="9143747" cy="815409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I. Coupe de France de Robotique</a:t>
            </a:r>
            <a:endParaRPr dirty="0"/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xfrm>
            <a:off x="11470991" y="6124483"/>
            <a:ext cx="490520" cy="35394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 dirty="0"/>
          </a:p>
        </p:txBody>
      </p:sp>
      <p:sp>
        <p:nvSpPr>
          <p:cNvPr id="785" name="Shape 785"/>
          <p:cNvSpPr/>
          <p:nvPr/>
        </p:nvSpPr>
        <p:spPr>
          <a:xfrm>
            <a:off x="1526425" y="751267"/>
            <a:ext cx="9139149" cy="50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defTabSz="412750" hangingPunct="0"/>
            <a:r>
              <a:rPr lang="fr-FR" sz="1600" kern="0" dirty="0" smtClean="0">
                <a:solidFill>
                  <a:srgbClr val="525860"/>
                </a:solidFill>
              </a:rPr>
              <a:t>B. Tâches</a:t>
            </a:r>
            <a:endParaRPr sz="1600" kern="0" dirty="0">
              <a:solidFill>
                <a:srgbClr val="5258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943" y="5543911"/>
            <a:ext cx="3251200" cy="1219200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10" t="6906" r="6184" b="3386"/>
          <a:stretch/>
        </p:blipFill>
        <p:spPr>
          <a:xfrm>
            <a:off x="5198919" y="1238859"/>
            <a:ext cx="6993081" cy="4700081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449943" y="1633194"/>
            <a:ext cx="474848" cy="474848"/>
          </a:xfrm>
          <a:prstGeom prst="ellipse">
            <a:avLst/>
          </a:prstGeom>
          <a:solidFill>
            <a:schemeClr val="accent4">
              <a:lumMod val="10000"/>
              <a:lumOff val="90000"/>
            </a:schemeClr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9943" y="2287822"/>
            <a:ext cx="474848" cy="474848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449943" y="2942450"/>
            <a:ext cx="474848" cy="474848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449943" y="3597078"/>
            <a:ext cx="474848" cy="474848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3" name="Shape 786"/>
          <p:cNvSpPr/>
          <p:nvPr/>
        </p:nvSpPr>
        <p:spPr>
          <a:xfrm>
            <a:off x="3027011" y="1072685"/>
            <a:ext cx="6343823" cy="0"/>
          </a:xfrm>
          <a:prstGeom prst="line">
            <a:avLst/>
          </a:prstGeom>
          <a:ln w="28575">
            <a:solidFill>
              <a:schemeClr val="accent3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43854" y="1651375"/>
            <a:ext cx="678745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1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54245" y="2296912"/>
            <a:ext cx="678745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2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54638" y="2953551"/>
            <a:ext cx="678745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3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53853" y="3606168"/>
            <a:ext cx="678745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4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18702" y="1689149"/>
            <a:ext cx="4793546" cy="3847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Alimenter la ville en eau potable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1018702" y="2373734"/>
            <a:ext cx="4793546" cy="3847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Construire des bâtiments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029486" y="3047842"/>
            <a:ext cx="4793546" cy="3847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Alimenter son panneau domotique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029486" y="3653251"/>
            <a:ext cx="4793546" cy="3847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Butiner une fleur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47" y="4722632"/>
            <a:ext cx="2665728" cy="2075118"/>
          </a:xfrm>
          <a:prstGeom prst="rect">
            <a:avLst/>
          </a:prstGeom>
        </p:spPr>
      </p:pic>
      <p:sp>
        <p:nvSpPr>
          <p:cNvPr id="21" name="Ellipse 20"/>
          <p:cNvSpPr/>
          <p:nvPr/>
        </p:nvSpPr>
        <p:spPr>
          <a:xfrm>
            <a:off x="449943" y="4234655"/>
            <a:ext cx="474848" cy="474848"/>
          </a:xfrm>
          <a:prstGeom prst="ellipse">
            <a:avLst/>
          </a:prstGeom>
          <a:solidFill>
            <a:schemeClr val="accent4">
              <a:lumMod val="90000"/>
              <a:lumOff val="10000"/>
            </a:schemeClr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53853" y="4243745"/>
            <a:ext cx="678745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Roboto Regular"/>
              </a:rPr>
              <a:t>5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29486" y="4290828"/>
            <a:ext cx="4793546" cy="3847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Prédire</a:t>
            </a:r>
            <a:r>
              <a:rPr kumimoji="0" lang="fr-FR" sz="20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son score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76" y="62487"/>
            <a:ext cx="1291771" cy="823504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9976143" y="6611779"/>
            <a:ext cx="231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PI08</a:t>
            </a:r>
            <a:r>
              <a:rPr kumimoji="0" lang="fr-FR" sz="11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– CFR 2018 – Reporting n°1</a:t>
            </a:r>
            <a:endParaRPr kumimoji="0" lang="fr-FR" sz="11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693141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à coins arrondis 28"/>
          <p:cNvSpPr/>
          <p:nvPr/>
        </p:nvSpPr>
        <p:spPr>
          <a:xfrm>
            <a:off x="1245999" y="1448258"/>
            <a:ext cx="9799537" cy="2874359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83" name="Shape 783"/>
          <p:cNvSpPr>
            <a:spLocks noGrp="1"/>
          </p:cNvSpPr>
          <p:nvPr>
            <p:ph type="title"/>
          </p:nvPr>
        </p:nvSpPr>
        <p:spPr>
          <a:xfrm>
            <a:off x="1524127" y="-4727"/>
            <a:ext cx="9143747" cy="815409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I. Coupe de France de Robotique</a:t>
            </a:r>
            <a:endParaRPr dirty="0"/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xfrm>
            <a:off x="11470991" y="6109969"/>
            <a:ext cx="490520" cy="35394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 dirty="0"/>
          </a:p>
        </p:txBody>
      </p:sp>
      <p:sp>
        <p:nvSpPr>
          <p:cNvPr id="785" name="Shape 785"/>
          <p:cNvSpPr/>
          <p:nvPr/>
        </p:nvSpPr>
        <p:spPr>
          <a:xfrm>
            <a:off x="1526425" y="730485"/>
            <a:ext cx="9139149" cy="50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defTabSz="412750" hangingPunct="0"/>
            <a:r>
              <a:rPr lang="fr-FR" sz="1600" kern="0" dirty="0" smtClean="0">
                <a:solidFill>
                  <a:srgbClr val="525860"/>
                </a:solidFill>
              </a:rPr>
              <a:t>C. Objectifs du projet</a:t>
            </a:r>
            <a:endParaRPr sz="1600" kern="0" dirty="0">
              <a:solidFill>
                <a:srgbClr val="5258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943" y="5543911"/>
            <a:ext cx="3251200" cy="1219200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Shape 786"/>
          <p:cNvSpPr/>
          <p:nvPr/>
        </p:nvSpPr>
        <p:spPr>
          <a:xfrm>
            <a:off x="3027011" y="1072685"/>
            <a:ext cx="6343823" cy="0"/>
          </a:xfrm>
          <a:prstGeom prst="line">
            <a:avLst/>
          </a:prstGeom>
          <a:ln w="28575">
            <a:solidFill>
              <a:schemeClr val="accent3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050" name="Picture 2" descr="Résultat de recherche d'images pour &quot;livrable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27" y="1714499"/>
            <a:ext cx="1368552" cy="88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hape 806"/>
          <p:cNvSpPr/>
          <p:nvPr/>
        </p:nvSpPr>
        <p:spPr>
          <a:xfrm>
            <a:off x="3027011" y="1976383"/>
            <a:ext cx="8163998" cy="564777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r>
              <a:rPr lang="fr-FR" sz="2000" kern="0" dirty="0" smtClean="0">
                <a:solidFill>
                  <a:srgbClr val="525860"/>
                </a:solidFill>
                <a:latin typeface="Roboto Regular"/>
                <a:sym typeface="Roboto Regular"/>
              </a:rPr>
              <a:t>Livrable attendu : Le Robot (et éventuellement un robot secondaire)</a:t>
            </a:r>
            <a:endParaRPr sz="2000" kern="0" dirty="0">
              <a:solidFill>
                <a:srgbClr val="525860"/>
              </a:solidFill>
              <a:latin typeface="Roboto Regular"/>
              <a:sym typeface="Roboto Regular"/>
            </a:endParaRPr>
          </a:p>
        </p:txBody>
      </p:sp>
      <p:cxnSp>
        <p:nvCxnSpPr>
          <p:cNvPr id="3" name="Connecteur en angle 2"/>
          <p:cNvCxnSpPr/>
          <p:nvPr/>
        </p:nvCxnSpPr>
        <p:spPr>
          <a:xfrm>
            <a:off x="2140527" y="2743199"/>
            <a:ext cx="752152" cy="270163"/>
          </a:xfrm>
          <a:prstGeom prst="bentConnector3">
            <a:avLst>
              <a:gd name="adj1" fmla="val 4411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Shape 806"/>
          <p:cNvSpPr/>
          <p:nvPr/>
        </p:nvSpPr>
        <p:spPr>
          <a:xfrm>
            <a:off x="3027011" y="2807639"/>
            <a:ext cx="8163998" cy="564777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r>
              <a:rPr lang="fr-FR" sz="2000" kern="0" dirty="0" smtClean="0">
                <a:solidFill>
                  <a:srgbClr val="525860"/>
                </a:solidFill>
                <a:latin typeface="Roboto Regular"/>
                <a:sym typeface="Roboto Regular"/>
              </a:rPr>
              <a:t>Le robot devra être homologué</a:t>
            </a:r>
            <a:endParaRPr sz="2000" kern="0" dirty="0">
              <a:solidFill>
                <a:srgbClr val="525860"/>
              </a:solidFill>
              <a:latin typeface="Roboto Regular"/>
              <a:sym typeface="Roboto Regular"/>
            </a:endParaRPr>
          </a:p>
        </p:txBody>
      </p:sp>
      <p:sp>
        <p:nvSpPr>
          <p:cNvPr id="36" name="Shape 806"/>
          <p:cNvSpPr/>
          <p:nvPr/>
        </p:nvSpPr>
        <p:spPr>
          <a:xfrm>
            <a:off x="3027011" y="3182521"/>
            <a:ext cx="8163998" cy="564777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r>
              <a:rPr lang="fr-FR" sz="2000" kern="0" dirty="0" smtClean="0">
                <a:solidFill>
                  <a:srgbClr val="525860"/>
                </a:solidFill>
                <a:latin typeface="Roboto Regular"/>
                <a:sym typeface="Roboto Regular"/>
              </a:rPr>
              <a:t>Capable de se déplacer avec précision</a:t>
            </a:r>
            <a:endParaRPr sz="2000" kern="0" dirty="0">
              <a:solidFill>
                <a:srgbClr val="525860"/>
              </a:solidFill>
              <a:latin typeface="Roboto Regular"/>
              <a:sym typeface="Roboto Regular"/>
            </a:endParaRPr>
          </a:p>
        </p:txBody>
      </p:sp>
      <p:sp>
        <p:nvSpPr>
          <p:cNvPr id="37" name="Shape 806"/>
          <p:cNvSpPr/>
          <p:nvPr/>
        </p:nvSpPr>
        <p:spPr>
          <a:xfrm>
            <a:off x="3027011" y="3557403"/>
            <a:ext cx="8163998" cy="564777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r>
              <a:rPr lang="fr-FR" sz="2000" kern="0" dirty="0" smtClean="0">
                <a:solidFill>
                  <a:srgbClr val="525860"/>
                </a:solidFill>
                <a:latin typeface="Roboto Regular"/>
                <a:sym typeface="Roboto Regular"/>
              </a:rPr>
              <a:t>Capable de réaliser quelques missions pour gagner des points</a:t>
            </a:r>
            <a:endParaRPr sz="2000" kern="0" dirty="0">
              <a:solidFill>
                <a:srgbClr val="525860"/>
              </a:solidFill>
              <a:latin typeface="Roboto Regular"/>
              <a:sym typeface="Roboto Regular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401245" y="4730626"/>
            <a:ext cx="5105937" cy="2032485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885883" y="4610990"/>
            <a:ext cx="3893457" cy="18658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0" name="Shape 806"/>
          <p:cNvSpPr/>
          <p:nvPr/>
        </p:nvSpPr>
        <p:spPr>
          <a:xfrm>
            <a:off x="449943" y="4788375"/>
            <a:ext cx="5057239" cy="564777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algn="ctr" defTabSz="412750" hangingPunct="0"/>
            <a:r>
              <a:rPr lang="fr-FR" sz="2000" kern="0" dirty="0" smtClean="0">
                <a:solidFill>
                  <a:schemeClr val="accent5"/>
                </a:solidFill>
                <a:latin typeface="Roboto Regular"/>
                <a:sym typeface="Roboto Regular"/>
              </a:rPr>
              <a:t>Objectif : Gestion de projet</a:t>
            </a:r>
            <a:endParaRPr sz="2000" kern="0" dirty="0">
              <a:solidFill>
                <a:schemeClr val="accent5"/>
              </a:solidFill>
              <a:latin typeface="Roboto Regular"/>
              <a:sym typeface="Roboto Regular"/>
            </a:endParaRPr>
          </a:p>
        </p:txBody>
      </p:sp>
      <p:sp>
        <p:nvSpPr>
          <p:cNvPr id="45" name="Shape 806"/>
          <p:cNvSpPr/>
          <p:nvPr/>
        </p:nvSpPr>
        <p:spPr>
          <a:xfrm>
            <a:off x="940517" y="6017274"/>
            <a:ext cx="8163998" cy="564777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endParaRPr sz="2000" kern="0" dirty="0">
              <a:solidFill>
                <a:srgbClr val="525860"/>
              </a:solidFill>
              <a:latin typeface="Roboto Regular"/>
              <a:sym typeface="Roboto Regular"/>
            </a:endParaRPr>
          </a:p>
        </p:txBody>
      </p:sp>
      <p:pic>
        <p:nvPicPr>
          <p:cNvPr id="2052" name="Picture 4" descr="http://www.cree1site.com/wp-content/uploads/2016/12/outil-gestion-projet.jpe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2" b="21160"/>
          <a:stretch/>
        </p:blipFill>
        <p:spPr bwMode="auto">
          <a:xfrm>
            <a:off x="971683" y="5219699"/>
            <a:ext cx="3965059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Shape 806"/>
          <p:cNvSpPr/>
          <p:nvPr/>
        </p:nvSpPr>
        <p:spPr>
          <a:xfrm>
            <a:off x="6885883" y="4676641"/>
            <a:ext cx="3893457" cy="564777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algn="ctr" defTabSz="412750" hangingPunct="0"/>
            <a:r>
              <a:rPr lang="fr-FR" sz="2000" kern="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Roboto Regular"/>
                <a:sym typeface="Roboto Regular"/>
              </a:rPr>
              <a:t>Objectif : Apprendre</a:t>
            </a:r>
            <a:endParaRPr sz="2000" kern="0" dirty="0">
              <a:solidFill>
                <a:schemeClr val="accent4">
                  <a:lumMod val="50000"/>
                  <a:lumOff val="50000"/>
                </a:schemeClr>
              </a:solidFill>
              <a:latin typeface="Roboto Regular"/>
              <a:sym typeface="Roboto Regular"/>
            </a:endParaRPr>
          </a:p>
        </p:txBody>
      </p:sp>
      <p:sp>
        <p:nvSpPr>
          <p:cNvPr id="48" name="Shape 806"/>
          <p:cNvSpPr/>
          <p:nvPr/>
        </p:nvSpPr>
        <p:spPr>
          <a:xfrm>
            <a:off x="7109010" y="5087660"/>
            <a:ext cx="1631580" cy="564777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r>
              <a:rPr lang="fr-FR" sz="2000" kern="0" dirty="0" smtClean="0">
                <a:solidFill>
                  <a:schemeClr val="tx2"/>
                </a:solidFill>
                <a:latin typeface="Roboto Regular"/>
                <a:sym typeface="Roboto Regular"/>
              </a:rPr>
              <a:t>Mécanique</a:t>
            </a:r>
            <a:endParaRPr sz="2000" kern="0" dirty="0">
              <a:solidFill>
                <a:schemeClr val="tx2"/>
              </a:solidFill>
              <a:latin typeface="Roboto Regular"/>
              <a:sym typeface="Roboto Regular"/>
            </a:endParaRPr>
          </a:p>
        </p:txBody>
      </p:sp>
      <p:sp>
        <p:nvSpPr>
          <p:cNvPr id="49" name="Shape 806"/>
          <p:cNvSpPr/>
          <p:nvPr/>
        </p:nvSpPr>
        <p:spPr>
          <a:xfrm>
            <a:off x="7186484" y="5567891"/>
            <a:ext cx="2184350" cy="623720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r>
              <a:rPr lang="fr-FR" sz="2000" kern="0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Roboto Regular"/>
                <a:sym typeface="Roboto Regular"/>
              </a:rPr>
              <a:t>Travail en groupe</a:t>
            </a:r>
            <a:endParaRPr sz="2000" kern="0" dirty="0">
              <a:solidFill>
                <a:schemeClr val="accent4">
                  <a:lumMod val="90000"/>
                  <a:lumOff val="10000"/>
                </a:schemeClr>
              </a:solidFill>
              <a:latin typeface="Roboto Regular"/>
              <a:sym typeface="Roboto Regular"/>
            </a:endParaRPr>
          </a:p>
        </p:txBody>
      </p:sp>
      <p:sp>
        <p:nvSpPr>
          <p:cNvPr id="50" name="Shape 806"/>
          <p:cNvSpPr/>
          <p:nvPr/>
        </p:nvSpPr>
        <p:spPr>
          <a:xfrm>
            <a:off x="7057868" y="5964572"/>
            <a:ext cx="1631580" cy="564777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r>
              <a:rPr lang="fr-FR" sz="2000" kern="0" dirty="0" smtClean="0">
                <a:solidFill>
                  <a:srgbClr val="7030A0"/>
                </a:solidFill>
                <a:latin typeface="Roboto Regular"/>
                <a:sym typeface="Roboto Regular"/>
              </a:rPr>
              <a:t>Automatique</a:t>
            </a:r>
            <a:endParaRPr sz="2000" kern="0" dirty="0">
              <a:solidFill>
                <a:srgbClr val="7030A0"/>
              </a:solidFill>
              <a:latin typeface="Roboto Regular"/>
              <a:sym typeface="Roboto Regular"/>
            </a:endParaRPr>
          </a:p>
        </p:txBody>
      </p:sp>
      <p:sp>
        <p:nvSpPr>
          <p:cNvPr id="51" name="Shape 806"/>
          <p:cNvSpPr/>
          <p:nvPr/>
        </p:nvSpPr>
        <p:spPr>
          <a:xfrm>
            <a:off x="8784400" y="5177715"/>
            <a:ext cx="2118577" cy="564777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r>
              <a:rPr lang="fr-FR" sz="2000" kern="0" dirty="0" smtClean="0">
                <a:solidFill>
                  <a:schemeClr val="accent1">
                    <a:lumMod val="75000"/>
                  </a:schemeClr>
                </a:solidFill>
                <a:latin typeface="Roboto Regular"/>
                <a:sym typeface="Roboto Regular"/>
              </a:rPr>
              <a:t>Programmation</a:t>
            </a:r>
            <a:endParaRPr sz="2000" kern="0" dirty="0">
              <a:solidFill>
                <a:schemeClr val="accent1">
                  <a:lumMod val="75000"/>
                </a:schemeClr>
              </a:solidFill>
              <a:latin typeface="Roboto Regular"/>
              <a:sym typeface="Roboto Regular"/>
            </a:endParaRPr>
          </a:p>
        </p:txBody>
      </p:sp>
      <p:sp>
        <p:nvSpPr>
          <p:cNvPr id="54" name="Shape 806"/>
          <p:cNvSpPr/>
          <p:nvPr/>
        </p:nvSpPr>
        <p:spPr>
          <a:xfrm>
            <a:off x="9174015" y="5792902"/>
            <a:ext cx="1631580" cy="564777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/>
          <a:p>
            <a:pPr defTabSz="412750" hangingPunct="0"/>
            <a:r>
              <a:rPr lang="fr-FR" sz="2000" kern="0" dirty="0" smtClean="0">
                <a:solidFill>
                  <a:srgbClr val="00B050"/>
                </a:solidFill>
                <a:latin typeface="Roboto Regular"/>
                <a:sym typeface="Roboto Regular"/>
              </a:rPr>
              <a:t>Electronique</a:t>
            </a:r>
            <a:endParaRPr sz="2000" kern="0" dirty="0">
              <a:solidFill>
                <a:srgbClr val="00B050"/>
              </a:solidFill>
              <a:latin typeface="Roboto Regular"/>
              <a:sym typeface="Roboto Regular"/>
            </a:endParaRPr>
          </a:p>
        </p:txBody>
      </p:sp>
      <p:sp>
        <p:nvSpPr>
          <p:cNvPr id="55" name="Shape 806"/>
          <p:cNvSpPr/>
          <p:nvPr/>
        </p:nvSpPr>
        <p:spPr>
          <a:xfrm>
            <a:off x="8753814" y="5863040"/>
            <a:ext cx="1631580" cy="564777"/>
          </a:xfrm>
          <a:prstGeom prst="rect">
            <a:avLst/>
          </a:prstGeom>
          <a:ln w="3175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Autofit/>
          </a:bodyPr>
          <a:lstStyle/>
          <a:p>
            <a:pPr defTabSz="412750" hangingPunct="0"/>
            <a:r>
              <a:rPr lang="fr-FR" sz="3600" b="1" kern="0" dirty="0" smtClean="0">
                <a:solidFill>
                  <a:schemeClr val="accent3"/>
                </a:solidFill>
                <a:latin typeface="Roboto Regular"/>
                <a:sym typeface="Roboto Regular"/>
              </a:rPr>
              <a:t>…</a:t>
            </a:r>
            <a:endParaRPr sz="3600" b="1" kern="0" dirty="0">
              <a:solidFill>
                <a:schemeClr val="accent3"/>
              </a:solidFill>
              <a:latin typeface="Roboto Regular"/>
              <a:sym typeface="Roboto Regular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76" y="62487"/>
            <a:ext cx="1291771" cy="823504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9976143" y="6611779"/>
            <a:ext cx="231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PI08</a:t>
            </a:r>
            <a:r>
              <a:rPr kumimoji="0" lang="fr-FR" sz="11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– CFR 2018 – Reporting n°1</a:t>
            </a:r>
            <a:endParaRPr kumimoji="0" lang="fr-FR" sz="11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993940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ésultat de recherche d'images pour &quot;robot logo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5" t="27418" r="33082" b="27375"/>
          <a:stretch/>
        </p:blipFill>
        <p:spPr bwMode="auto">
          <a:xfrm>
            <a:off x="5209506" y="3973013"/>
            <a:ext cx="1772983" cy="181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449943" y="5531211"/>
            <a:ext cx="3251200" cy="1219200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4" name="Shape 484"/>
          <p:cNvSpPr>
            <a:spLocks noGrp="1"/>
          </p:cNvSpPr>
          <p:nvPr>
            <p:ph type="title"/>
          </p:nvPr>
        </p:nvSpPr>
        <p:spPr>
          <a:xfrm>
            <a:off x="1524127" y="-3569"/>
            <a:ext cx="9143747" cy="815409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II. Organisation</a:t>
            </a:r>
            <a:endParaRPr dirty="0"/>
          </a:p>
        </p:txBody>
      </p:sp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xfrm>
            <a:off x="11475439" y="6109969"/>
            <a:ext cx="490520" cy="35394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526425" y="706243"/>
            <a:ext cx="9139149" cy="50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defTabSz="412750" hangingPunct="0"/>
            <a:r>
              <a:rPr lang="fr-FR" sz="1600" kern="0" dirty="0" smtClean="0">
                <a:solidFill>
                  <a:srgbClr val="525860"/>
                </a:solidFill>
              </a:rPr>
              <a:t>A. Découpage des tâches</a:t>
            </a:r>
            <a:endParaRPr sz="1600" kern="0" dirty="0">
              <a:solidFill>
                <a:srgbClr val="52586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035883" y="2693595"/>
            <a:ext cx="2079320" cy="2079320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28575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5056339" y="1495662"/>
            <a:ext cx="2079320" cy="2079320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28575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9129508" y="2693595"/>
            <a:ext cx="2079320" cy="2079320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28575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91255" y="3510117"/>
            <a:ext cx="1968575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Mécanique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9184880" y="3510117"/>
            <a:ext cx="1968575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Mouvement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111711" y="2312184"/>
            <a:ext cx="1968575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Electronique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144417" y="5572816"/>
            <a:ext cx="1968575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Robot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cxnSp>
        <p:nvCxnSpPr>
          <p:cNvPr id="8" name="Connecteur en arc 7"/>
          <p:cNvCxnSpPr>
            <a:stCxn id="40" idx="2"/>
            <a:endCxn id="3" idx="7"/>
          </p:cNvCxnSpPr>
          <p:nvPr/>
        </p:nvCxnSpPr>
        <p:spPr>
          <a:xfrm rot="10800000" flipV="1">
            <a:off x="2810695" y="2535322"/>
            <a:ext cx="2245645" cy="462782"/>
          </a:xfrm>
          <a:prstGeom prst="curvedConnector2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Connecteur en arc 9"/>
          <p:cNvCxnSpPr>
            <a:stCxn id="40" idx="6"/>
            <a:endCxn id="41" idx="1"/>
          </p:cNvCxnSpPr>
          <p:nvPr/>
        </p:nvCxnSpPr>
        <p:spPr>
          <a:xfrm>
            <a:off x="7135659" y="2535322"/>
            <a:ext cx="2298358" cy="462782"/>
          </a:xfrm>
          <a:prstGeom prst="curvedConnector2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necteur en arc 12"/>
          <p:cNvCxnSpPr>
            <a:stCxn id="3" idx="4"/>
            <a:endCxn id="41" idx="4"/>
          </p:cNvCxnSpPr>
          <p:nvPr/>
        </p:nvCxnSpPr>
        <p:spPr>
          <a:xfrm rot="16200000" flipH="1">
            <a:off x="6122355" y="726102"/>
            <a:ext cx="12700" cy="8093625"/>
          </a:xfrm>
          <a:prstGeom prst="curvedConnector3">
            <a:avLst>
              <a:gd name="adj1" fmla="val 10714291"/>
            </a:avLst>
          </a:prstGeom>
          <a:noFill/>
          <a:ln w="38100" cap="flat">
            <a:solidFill>
              <a:schemeClr val="accent5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Connecteur droit avec flèche 15"/>
          <p:cNvCxnSpPr>
            <a:stCxn id="3" idx="6"/>
            <a:endCxn id="1028" idx="1"/>
          </p:cNvCxnSpPr>
          <p:nvPr/>
        </p:nvCxnSpPr>
        <p:spPr>
          <a:xfrm>
            <a:off x="3115203" y="3733255"/>
            <a:ext cx="2094303" cy="1146628"/>
          </a:xfrm>
          <a:prstGeom prst="straightConnector1">
            <a:avLst/>
          </a:prstGeom>
          <a:noFill/>
          <a:ln w="5715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Connecteur droit avec flèche 58"/>
          <p:cNvCxnSpPr>
            <a:stCxn id="41" idx="2"/>
            <a:endCxn id="1028" idx="3"/>
          </p:cNvCxnSpPr>
          <p:nvPr/>
        </p:nvCxnSpPr>
        <p:spPr>
          <a:xfrm flipH="1">
            <a:off x="6982489" y="3733255"/>
            <a:ext cx="2147019" cy="1146628"/>
          </a:xfrm>
          <a:prstGeom prst="straightConnector1">
            <a:avLst/>
          </a:prstGeom>
          <a:noFill/>
          <a:ln w="5715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Connecteur droit avec flèche 61"/>
          <p:cNvCxnSpPr>
            <a:stCxn id="40" idx="4"/>
            <a:endCxn id="1028" idx="0"/>
          </p:cNvCxnSpPr>
          <p:nvPr/>
        </p:nvCxnSpPr>
        <p:spPr>
          <a:xfrm flipH="1">
            <a:off x="6095998" y="3574982"/>
            <a:ext cx="1" cy="398031"/>
          </a:xfrm>
          <a:prstGeom prst="straightConnector1">
            <a:avLst/>
          </a:prstGeom>
          <a:noFill/>
          <a:ln w="5715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Shape 786"/>
          <p:cNvSpPr/>
          <p:nvPr/>
        </p:nvSpPr>
        <p:spPr>
          <a:xfrm>
            <a:off x="3027011" y="1072685"/>
            <a:ext cx="6343823" cy="0"/>
          </a:xfrm>
          <a:prstGeom prst="line">
            <a:avLst/>
          </a:prstGeom>
          <a:ln w="28575">
            <a:solidFill>
              <a:schemeClr val="accent3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-403058" y="4530691"/>
            <a:ext cx="2724716" cy="10618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 dirty="0" smtClean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Conception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Réalisation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 dirty="0" smtClean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Solidité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Stabilité</a:t>
            </a:r>
            <a:endParaRPr lang="fr-FR" sz="1600" dirty="0" smtClean="0">
              <a:solidFill>
                <a:schemeClr val="accent4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598548" y="1352509"/>
            <a:ext cx="2724716" cy="10618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Alimentation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Connectique</a:t>
            </a:r>
            <a:endParaRPr kumimoji="0" lang="fr-FR" sz="1600" b="0" i="0" u="none" strike="noStrike" cap="none" spc="0" normalizeH="0" baseline="0" dirty="0" smtClean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Communication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Capteurs/Actionneurs</a:t>
            </a:r>
            <a:endParaRPr lang="fr-FR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976143" y="2054596"/>
            <a:ext cx="2724716" cy="8156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825500" hangingPunct="0"/>
            <a:r>
              <a:rPr lang="fr-FR" sz="1600" dirty="0">
                <a:solidFill>
                  <a:schemeClr val="accent4">
                    <a:lumMod val="50000"/>
                    <a:lumOff val="50000"/>
                  </a:schemeClr>
                </a:solidFill>
                <a:sym typeface="Roboto Regular"/>
              </a:rPr>
              <a:t>Automatique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Motorisation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Stratégie</a:t>
            </a:r>
            <a:endParaRPr lang="fr-FR" sz="1600" dirty="0" smtClean="0">
              <a:solidFill>
                <a:schemeClr val="accent4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  <a:sym typeface="Roboto Regular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76" y="62487"/>
            <a:ext cx="1291771" cy="823504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9976143" y="6611779"/>
            <a:ext cx="231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PI08</a:t>
            </a:r>
            <a:r>
              <a:rPr kumimoji="0" lang="fr-FR" sz="11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– CFR 2018 – Reporting n°1</a:t>
            </a:r>
            <a:endParaRPr kumimoji="0" lang="fr-FR" sz="11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23265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472"/>
          <p:cNvSpPr/>
          <p:nvPr/>
        </p:nvSpPr>
        <p:spPr>
          <a:xfrm>
            <a:off x="6297244" y="5543911"/>
            <a:ext cx="2401494" cy="754738"/>
          </a:xfrm>
          <a:prstGeom prst="roundRect">
            <a:avLst>
              <a:gd name="adj" fmla="val 17699"/>
            </a:avLst>
          </a:prstGeom>
          <a:solidFill>
            <a:schemeClr val="bg1">
              <a:lumMod val="60000"/>
              <a:lumOff val="40000"/>
            </a:schemeClr>
          </a:solidFill>
          <a:ln w="3175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2000" kern="0" dirty="0" smtClea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Priorité</a:t>
            </a:r>
            <a:endParaRPr sz="2000" kern="0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2" name="Shape 472"/>
          <p:cNvSpPr/>
          <p:nvPr/>
        </p:nvSpPr>
        <p:spPr>
          <a:xfrm>
            <a:off x="3758825" y="5543911"/>
            <a:ext cx="2401494" cy="754738"/>
          </a:xfrm>
          <a:prstGeom prst="roundRect">
            <a:avLst>
              <a:gd name="adj" fmla="val 17699"/>
            </a:avLst>
          </a:prstGeom>
          <a:solidFill>
            <a:schemeClr val="bg1">
              <a:lumMod val="60000"/>
              <a:lumOff val="40000"/>
            </a:schemeClr>
          </a:solidFill>
          <a:ln w="3175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2000" kern="0" dirty="0" smtClea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Tâche : Abeille</a:t>
            </a:r>
            <a:endParaRPr sz="2000" kern="0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4" name="Shape 472"/>
          <p:cNvSpPr/>
          <p:nvPr/>
        </p:nvSpPr>
        <p:spPr>
          <a:xfrm>
            <a:off x="8911140" y="5528753"/>
            <a:ext cx="2401494" cy="754738"/>
          </a:xfrm>
          <a:prstGeom prst="roundRect">
            <a:avLst>
              <a:gd name="adj" fmla="val 17699"/>
            </a:avLst>
          </a:prstGeom>
          <a:solidFill>
            <a:schemeClr val="bg1">
              <a:lumMod val="60000"/>
              <a:lumOff val="40000"/>
            </a:schemeClr>
          </a:solidFill>
          <a:ln w="3175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1400" kern="0" dirty="0" smtClea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Support des autres équipes</a:t>
            </a:r>
            <a:endParaRPr sz="1400" kern="0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943" y="5543911"/>
            <a:ext cx="3251200" cy="1219200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1" name="Shape 472"/>
          <p:cNvSpPr/>
          <p:nvPr/>
        </p:nvSpPr>
        <p:spPr>
          <a:xfrm>
            <a:off x="1219325" y="5560864"/>
            <a:ext cx="2401494" cy="754738"/>
          </a:xfrm>
          <a:prstGeom prst="roundRect">
            <a:avLst>
              <a:gd name="adj" fmla="val 17699"/>
            </a:avLst>
          </a:prstGeom>
          <a:solidFill>
            <a:schemeClr val="bg1">
              <a:lumMod val="60000"/>
              <a:lumOff val="40000"/>
            </a:schemeClr>
          </a:solidFill>
          <a:ln w="3175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sz="2000" kern="0" dirty="0" smtClea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Tâche : Interrupteur</a:t>
            </a:r>
            <a:endParaRPr sz="2000" kern="0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xfrm>
            <a:off x="1524127" y="-3569"/>
            <a:ext cx="9143747" cy="815409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II. Organisation</a:t>
            </a:r>
            <a:endParaRPr dirty="0"/>
          </a:p>
        </p:txBody>
      </p:sp>
      <p:sp>
        <p:nvSpPr>
          <p:cNvPr id="459" name="Shape 459"/>
          <p:cNvSpPr>
            <a:spLocks noGrp="1"/>
          </p:cNvSpPr>
          <p:nvPr>
            <p:ph type="sldNum" sz="quarter" idx="2"/>
          </p:nvPr>
        </p:nvSpPr>
        <p:spPr>
          <a:xfrm>
            <a:off x="11453842" y="6109969"/>
            <a:ext cx="490519" cy="35394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1526425" y="680843"/>
            <a:ext cx="9139149" cy="50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defTabSz="412750" hangingPunct="0"/>
            <a:r>
              <a:rPr lang="fr-FR" sz="1600" kern="0" dirty="0" smtClean="0">
                <a:solidFill>
                  <a:srgbClr val="525860"/>
                </a:solidFill>
              </a:rPr>
              <a:t>A. Découpage des tâches</a:t>
            </a:r>
            <a:endParaRPr sz="1600" kern="0" dirty="0">
              <a:solidFill>
                <a:srgbClr val="525860"/>
              </a:solidFill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658026" y="2245585"/>
            <a:ext cx="2401494" cy="3482064"/>
          </a:xfrm>
          <a:prstGeom prst="roundRect">
            <a:avLst>
              <a:gd name="adj" fmla="val 2555"/>
            </a:avLst>
          </a:pr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4000747" y="3349162"/>
            <a:ext cx="1716051" cy="28469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ctr"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defTabSz="412750" hangingPunct="0"/>
            <a:r>
              <a:rPr lang="fr-FR" sz="1600" kern="0" dirty="0" smtClean="0">
                <a:solidFill>
                  <a:srgbClr val="FB5A28"/>
                </a:solidFill>
              </a:rPr>
              <a:t>Mécanique</a:t>
            </a:r>
            <a:endParaRPr sz="1600" kern="0" dirty="0">
              <a:solidFill>
                <a:srgbClr val="FB5A28"/>
              </a:solidFill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6218002" y="2245585"/>
            <a:ext cx="2401494" cy="3482064"/>
          </a:xfrm>
          <a:prstGeom prst="roundRect">
            <a:avLst>
              <a:gd name="adj" fmla="val 2555"/>
            </a:avLst>
          </a:pr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560723" y="3349162"/>
            <a:ext cx="1716052" cy="28469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ctr"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defTabSz="412750" hangingPunct="0"/>
            <a:r>
              <a:rPr lang="fr-FR" sz="1600" kern="0" dirty="0" smtClean="0">
                <a:solidFill>
                  <a:srgbClr val="FB5A28"/>
                </a:solidFill>
              </a:rPr>
              <a:t>Mouvement</a:t>
            </a:r>
            <a:endParaRPr sz="1600" kern="0" dirty="0">
              <a:solidFill>
                <a:srgbClr val="FB5A28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098049" y="2245585"/>
            <a:ext cx="2401494" cy="3482064"/>
          </a:xfrm>
          <a:prstGeom prst="roundRect">
            <a:avLst>
              <a:gd name="adj" fmla="val 2555"/>
            </a:avLst>
          </a:pr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1440770" y="3349162"/>
            <a:ext cx="1716051" cy="28469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ctr"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defTabSz="412750" hangingPunct="0"/>
            <a:r>
              <a:rPr lang="fr-FR" sz="1600" kern="0" dirty="0" smtClean="0">
                <a:solidFill>
                  <a:srgbClr val="FB5A28"/>
                </a:solidFill>
              </a:rPr>
              <a:t>Electronique</a:t>
            </a:r>
            <a:endParaRPr sz="1600" kern="0" dirty="0">
              <a:solidFill>
                <a:srgbClr val="FB5A28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1299604" y="3867536"/>
            <a:ext cx="1998384" cy="166121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rm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defTabSz="412750" hangingPunct="0"/>
            <a:r>
              <a:rPr lang="fr-FR" sz="1200" u="sng" kern="0" dirty="0" smtClean="0">
                <a:latin typeface="Roboto Regular"/>
                <a:sym typeface="Roboto Regular"/>
              </a:rPr>
              <a:t>Membres :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Rémi BAZINETTE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Hamza WAHBI</a:t>
            </a:r>
          </a:p>
          <a:p>
            <a:pPr defTabSz="412750" hangingPunct="0"/>
            <a:endParaRPr lang="fr-FR" sz="1200" kern="0" dirty="0">
              <a:latin typeface="Roboto Regular"/>
              <a:sym typeface="Roboto Regular"/>
            </a:endParaRPr>
          </a:p>
          <a:p>
            <a:pPr defTabSz="412750" hangingPunct="0"/>
            <a:r>
              <a:rPr lang="fr-FR" sz="1200" u="sng" kern="0" dirty="0" smtClean="0">
                <a:latin typeface="Roboto Regular"/>
                <a:sym typeface="Roboto Regular"/>
              </a:rPr>
              <a:t>Objectifs :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Conception des circuits imprimés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Connectique du robot</a:t>
            </a:r>
            <a:endParaRPr sz="1200" kern="0" dirty="0">
              <a:latin typeface="Roboto Regular"/>
              <a:sym typeface="Roboto Regular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777979" y="2245585"/>
            <a:ext cx="2401494" cy="3482064"/>
          </a:xfrm>
          <a:prstGeom prst="roundRect">
            <a:avLst>
              <a:gd name="adj" fmla="val 2555"/>
            </a:avLst>
          </a:pr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9120700" y="3349162"/>
            <a:ext cx="1716052" cy="28469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ctr"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defTabSz="412750" hangingPunct="0"/>
            <a:r>
              <a:rPr lang="fr-FR" sz="1600" kern="0" dirty="0" smtClean="0">
                <a:solidFill>
                  <a:srgbClr val="FB5A28"/>
                </a:solidFill>
              </a:rPr>
              <a:t>Tâche </a:t>
            </a:r>
            <a:endParaRPr sz="1600" kern="0" dirty="0">
              <a:solidFill>
                <a:srgbClr val="FB5A28"/>
              </a:solidFill>
            </a:endParaRPr>
          </a:p>
        </p:txBody>
      </p:sp>
      <p:pic>
        <p:nvPicPr>
          <p:cNvPr id="2052" name="Picture 4" descr="Résultat de recherche d'images pour &quot;eclair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85" y="2430845"/>
            <a:ext cx="864019" cy="86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mécanique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316" y="2427012"/>
            <a:ext cx="754894" cy="8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roue dessin&quot;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978" y="2355620"/>
            <a:ext cx="993542" cy="99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balle dessin&quot;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573" y="2269139"/>
            <a:ext cx="1096923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474"/>
          <p:cNvSpPr/>
          <p:nvPr/>
        </p:nvSpPr>
        <p:spPr>
          <a:xfrm>
            <a:off x="3865004" y="3867536"/>
            <a:ext cx="1998384" cy="166121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rm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defTabSz="412750" hangingPunct="0"/>
            <a:r>
              <a:rPr lang="fr-FR" sz="1200" u="sng" kern="0" dirty="0" smtClean="0">
                <a:latin typeface="Roboto Regular"/>
                <a:sym typeface="Roboto Regular"/>
              </a:rPr>
              <a:t>Membres :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Maxime FARGES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Nicolas SAUX</a:t>
            </a:r>
          </a:p>
          <a:p>
            <a:pPr defTabSz="412750" hangingPunct="0"/>
            <a:endParaRPr lang="fr-FR" sz="1200" kern="0" dirty="0">
              <a:latin typeface="Roboto Regular"/>
              <a:sym typeface="Roboto Regular"/>
            </a:endParaRPr>
          </a:p>
          <a:p>
            <a:pPr defTabSz="412750" hangingPunct="0"/>
            <a:r>
              <a:rPr lang="fr-FR" sz="1200" u="sng" kern="0" dirty="0" smtClean="0">
                <a:latin typeface="Roboto Regular"/>
                <a:sym typeface="Roboto Regular"/>
              </a:rPr>
              <a:t>Objectifs :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Réalisation mécanique du robot</a:t>
            </a:r>
          </a:p>
          <a:p>
            <a:pPr defTabSz="412750" hangingPunct="0"/>
            <a:endParaRPr sz="1200" kern="0" dirty="0">
              <a:latin typeface="Roboto Regular"/>
              <a:sym typeface="Roboto Regular"/>
            </a:endParaRPr>
          </a:p>
        </p:txBody>
      </p:sp>
      <p:sp>
        <p:nvSpPr>
          <p:cNvPr id="29" name="Shape 474"/>
          <p:cNvSpPr/>
          <p:nvPr/>
        </p:nvSpPr>
        <p:spPr>
          <a:xfrm>
            <a:off x="6430404" y="3867535"/>
            <a:ext cx="1998384" cy="166121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rm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defTabSz="412750" hangingPunct="0"/>
            <a:r>
              <a:rPr lang="fr-FR" sz="1200" u="sng" kern="0" dirty="0" smtClean="0">
                <a:latin typeface="Roboto Regular"/>
                <a:sym typeface="Roboto Regular"/>
              </a:rPr>
              <a:t>Membres :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Maxime CHORIN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Miguel DA ROCHA</a:t>
            </a:r>
          </a:p>
          <a:p>
            <a:pPr defTabSz="412750" hangingPunct="0"/>
            <a:endParaRPr lang="fr-FR" sz="1200" kern="0" dirty="0">
              <a:latin typeface="Roboto Regular"/>
              <a:sym typeface="Roboto Regular"/>
            </a:endParaRPr>
          </a:p>
          <a:p>
            <a:pPr defTabSz="412750" hangingPunct="0"/>
            <a:r>
              <a:rPr lang="fr-FR" sz="1200" u="sng" kern="0" dirty="0" smtClean="0">
                <a:latin typeface="Roboto Regular"/>
                <a:sym typeface="Roboto Regular"/>
              </a:rPr>
              <a:t>Objectifs :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Choix des moteurs et de l’alimentation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Gestion du déplacement</a:t>
            </a:r>
          </a:p>
          <a:p>
            <a:pPr defTabSz="412750" hangingPunct="0"/>
            <a:endParaRPr sz="1200" kern="0" dirty="0">
              <a:latin typeface="Roboto Regular"/>
              <a:sym typeface="Roboto Regular"/>
            </a:endParaRPr>
          </a:p>
        </p:txBody>
      </p:sp>
      <p:sp>
        <p:nvSpPr>
          <p:cNvPr id="30" name="Shape 474"/>
          <p:cNvSpPr/>
          <p:nvPr/>
        </p:nvSpPr>
        <p:spPr>
          <a:xfrm>
            <a:off x="8995236" y="3867534"/>
            <a:ext cx="1998384" cy="166121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rm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defTabSz="412750" hangingPunct="0"/>
            <a:r>
              <a:rPr lang="fr-FR" sz="1200" u="sng" kern="0" dirty="0" smtClean="0">
                <a:latin typeface="Roboto Regular"/>
                <a:sym typeface="Roboto Regular"/>
              </a:rPr>
              <a:t>Membres :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Estéban CARVALHO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Pablo REY</a:t>
            </a:r>
          </a:p>
          <a:p>
            <a:pPr defTabSz="412750" hangingPunct="0"/>
            <a:endParaRPr lang="fr-FR" sz="1200" kern="0" dirty="0">
              <a:latin typeface="Roboto Regular"/>
              <a:sym typeface="Roboto Regular"/>
            </a:endParaRPr>
          </a:p>
          <a:p>
            <a:pPr defTabSz="412750" hangingPunct="0"/>
            <a:r>
              <a:rPr lang="fr-FR" sz="1200" u="sng" kern="0" dirty="0" smtClean="0">
                <a:latin typeface="Roboto Regular"/>
                <a:sym typeface="Roboto Regular"/>
              </a:rPr>
              <a:t>Objectifs :</a:t>
            </a:r>
          </a:p>
          <a:p>
            <a:pPr defTabSz="412750" hangingPunct="0"/>
            <a:r>
              <a:rPr lang="fr-FR" sz="1200" kern="0" dirty="0" smtClean="0">
                <a:latin typeface="Roboto Regular"/>
                <a:sym typeface="Roboto Regular"/>
              </a:rPr>
              <a:t>Réaliser la tâche liée à l’eau</a:t>
            </a:r>
          </a:p>
          <a:p>
            <a:pPr defTabSz="412750" hangingPunct="0"/>
            <a:endParaRPr sz="1200" kern="0" dirty="0">
              <a:latin typeface="Roboto Regular"/>
              <a:sym typeface="Roboto Regular"/>
            </a:endParaRPr>
          </a:p>
        </p:txBody>
      </p:sp>
      <p:sp>
        <p:nvSpPr>
          <p:cNvPr id="33" name="Shape 786"/>
          <p:cNvSpPr/>
          <p:nvPr/>
        </p:nvSpPr>
        <p:spPr>
          <a:xfrm>
            <a:off x="3027011" y="1072685"/>
            <a:ext cx="6343823" cy="0"/>
          </a:xfrm>
          <a:prstGeom prst="line">
            <a:avLst/>
          </a:prstGeom>
          <a:ln w="28575">
            <a:solidFill>
              <a:schemeClr val="accent3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76" y="62487"/>
            <a:ext cx="1291771" cy="823504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9976143" y="6611779"/>
            <a:ext cx="231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PI08</a:t>
            </a:r>
            <a:r>
              <a:rPr kumimoji="0" lang="fr-FR" sz="11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– CFR 2018 – Reporting n°1</a:t>
            </a:r>
            <a:endParaRPr kumimoji="0" lang="fr-FR" sz="11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400889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49943" y="5543911"/>
            <a:ext cx="3251200" cy="1219200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5255006"/>
            <a:ext cx="12192000" cy="353943"/>
          </a:xfrm>
          <a:prstGeom prst="rect">
            <a:avLst/>
          </a:prstGeom>
          <a:solidFill>
            <a:schemeClr val="accent3">
              <a:lumMod val="20000"/>
              <a:lumOff val="80000"/>
              <a:alpha val="67000"/>
            </a:schemeClr>
          </a:solidFill>
          <a:ln w="28575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4100" name="Picture 4" descr="Résultat de recherche d'images pour &quot;tick vert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5" y="2506436"/>
            <a:ext cx="988619" cy="98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" name="Shape 319"/>
          <p:cNvSpPr>
            <a:spLocks noGrp="1"/>
          </p:cNvSpPr>
          <p:nvPr>
            <p:ph type="sldNum" sz="quarter" idx="2"/>
          </p:nvPr>
        </p:nvSpPr>
        <p:spPr>
          <a:xfrm>
            <a:off x="11507836" y="6104385"/>
            <a:ext cx="490520" cy="35394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8</a:t>
            </a:fld>
            <a:endParaRPr/>
          </a:p>
        </p:txBody>
      </p:sp>
      <p:grpSp>
        <p:nvGrpSpPr>
          <p:cNvPr id="29" name="Group 28"/>
          <p:cNvGrpSpPr/>
          <p:nvPr/>
        </p:nvGrpSpPr>
        <p:grpSpPr>
          <a:xfrm>
            <a:off x="1520472" y="9847"/>
            <a:ext cx="9143747" cy="1243063"/>
            <a:chOff x="3040944" y="19694"/>
            <a:chExt cx="18287493" cy="2486125"/>
          </a:xfrm>
        </p:grpSpPr>
        <p:sp>
          <p:nvSpPr>
            <p:cNvPr id="30" name="Shape 339"/>
            <p:cNvSpPr txBox="1">
              <a:spLocks/>
            </p:cNvSpPr>
            <p:nvPr/>
          </p:nvSpPr>
          <p:spPr>
            <a:xfrm>
              <a:off x="3040944" y="19694"/>
              <a:ext cx="18287493" cy="163081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9050" tIns="19050" rIns="19050" bIns="19050" anchor="t">
              <a:normAutofit/>
            </a:bodyPr>
            <a:lstStyle>
              <a:lvl1pPr marL="0" marR="0" indent="0" algn="ctr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0" baseline="0">
                  <a:ln>
                    <a:noFill/>
                  </a:ln>
                  <a:solidFill>
                    <a:srgbClr val="282828"/>
                  </a:solidFill>
                  <a:uFillTx/>
                  <a:latin typeface="Roboto Bold"/>
                  <a:ea typeface="Roboto Bold"/>
                  <a:cs typeface="Roboto Bold"/>
                  <a:sym typeface="Roboto Bold"/>
                </a:defRPr>
              </a:lvl1pPr>
              <a:lvl2pPr marL="0" marR="0" indent="2286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2pPr>
              <a:lvl3pPr marL="0" marR="0" indent="4572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3pPr>
              <a:lvl4pPr marL="0" marR="0" indent="6858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4pPr>
              <a:lvl5pPr marL="0" marR="0" indent="9144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5pPr>
              <a:lvl6pPr marL="0" marR="0" indent="11430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6pPr>
              <a:lvl7pPr marL="0" marR="0" indent="13716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7pPr>
              <a:lvl8pPr marL="0" marR="0" indent="16002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8pPr>
              <a:lvl9pPr marL="0" marR="0" indent="18288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9pPr>
            </a:lstStyle>
            <a:p>
              <a:r>
                <a:rPr lang="en-US" sz="4200" kern="0" dirty="0" smtClean="0"/>
                <a:t>II. Organisation</a:t>
              </a:r>
              <a:endParaRPr lang="en-US" sz="4200" kern="0" dirty="0"/>
            </a:p>
          </p:txBody>
        </p:sp>
        <p:sp>
          <p:nvSpPr>
            <p:cNvPr id="31" name="Shape 341"/>
            <p:cNvSpPr/>
            <p:nvPr/>
          </p:nvSpPr>
          <p:spPr>
            <a:xfrm>
              <a:off x="3045542" y="1490117"/>
              <a:ext cx="18278297" cy="101570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9050" tIns="19050" rIns="19050" bIns="19050">
              <a:normAutofit/>
            </a:bodyPr>
            <a:lstStyle>
              <a:lvl1pPr algn="ctr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defTabSz="412750" hangingPunct="0"/>
              <a:r>
                <a:rPr lang="fr-FR" sz="1600" kern="0" dirty="0" smtClean="0">
                  <a:solidFill>
                    <a:srgbClr val="525860"/>
                  </a:solidFill>
                </a:rPr>
                <a:t>B. Jalons</a:t>
              </a:r>
              <a:endParaRPr sz="1600" kern="0" dirty="0">
                <a:solidFill>
                  <a:srgbClr val="525860"/>
                </a:solidFill>
              </a:endParaRPr>
            </a:p>
          </p:txBody>
        </p:sp>
      </p:grpSp>
      <p:sp>
        <p:nvSpPr>
          <p:cNvPr id="2" name="Rectangle à coins arrondis 1"/>
          <p:cNvSpPr/>
          <p:nvPr/>
        </p:nvSpPr>
        <p:spPr>
          <a:xfrm>
            <a:off x="91722" y="3483024"/>
            <a:ext cx="2857500" cy="595908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 w="28575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0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Homologation</a:t>
            </a:r>
            <a:endParaRPr kumimoji="0" lang="fr-FR" sz="3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9231817" y="1932072"/>
            <a:ext cx="2857500" cy="2664298"/>
            <a:chOff x="6192964" y="1925412"/>
            <a:chExt cx="2857500" cy="2664298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16839" y="1925412"/>
              <a:ext cx="1809750" cy="1162050"/>
            </a:xfrm>
            <a:prstGeom prst="rect">
              <a:avLst/>
            </a:prstGeom>
          </p:spPr>
        </p:pic>
        <p:sp>
          <p:nvSpPr>
            <p:cNvPr id="22" name="Rectangle à coins arrondis 21"/>
            <p:cNvSpPr/>
            <p:nvPr/>
          </p:nvSpPr>
          <p:spPr>
            <a:xfrm>
              <a:off x="6192964" y="2972246"/>
              <a:ext cx="2857500" cy="1617464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000" b="0" i="0" u="none" strike="noStrike" cap="none" spc="0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Challenge</a:t>
              </a:r>
              <a:r>
                <a:rPr kumimoji="0" lang="fr-FR" sz="3000" b="0" i="0" u="none" strike="noStrike" cap="none" spc="0" normalizeH="0" dirty="0" smtClean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 Robotique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000" baseline="0" dirty="0" smtClean="0">
                  <a:solidFill>
                    <a:srgbClr val="002060"/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Grenoble</a:t>
              </a:r>
              <a:endParaRPr kumimoji="0" lang="fr-FR" sz="3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6188075" y="1784437"/>
            <a:ext cx="2896968" cy="2810158"/>
            <a:chOff x="9233170" y="1779552"/>
            <a:chExt cx="2896968" cy="2810158"/>
          </a:xfrm>
        </p:grpSpPr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6"/>
            <a:stretch/>
          </p:blipFill>
          <p:spPr>
            <a:xfrm>
              <a:off x="9505522" y="1779552"/>
              <a:ext cx="1707495" cy="1200314"/>
            </a:xfrm>
            <a:prstGeom prst="rect">
              <a:avLst/>
            </a:prstGeom>
          </p:spPr>
        </p:pic>
        <p:pic>
          <p:nvPicPr>
            <p:cNvPr id="4098" name="Picture 2" descr="Résultat de recherche d'images pour &quot;drapeau d'arrivée dessin&quot;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96"/>
            <a:stretch/>
          </p:blipFill>
          <p:spPr bwMode="auto">
            <a:xfrm>
              <a:off x="11144201" y="2043787"/>
              <a:ext cx="985937" cy="112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à coins arrondis 22"/>
            <p:cNvSpPr/>
            <p:nvPr/>
          </p:nvSpPr>
          <p:spPr>
            <a:xfrm>
              <a:off x="9233170" y="2972246"/>
              <a:ext cx="2857500" cy="1617464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000" b="0" i="0" u="none" strike="noStrike" cap="none" spc="0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rPr>
                <a:t>Coupe de France de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3000" dirty="0" smtClean="0">
                  <a:solidFill>
                    <a:srgbClr val="002060"/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Robotique</a:t>
              </a:r>
              <a:endParaRPr kumimoji="0" lang="fr-FR" sz="3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8" name="Demi-tour 7"/>
          <p:cNvSpPr/>
          <p:nvPr/>
        </p:nvSpPr>
        <p:spPr>
          <a:xfrm>
            <a:off x="3530600" y="2506437"/>
            <a:ext cx="2262325" cy="721198"/>
          </a:xfrm>
          <a:prstGeom prst="uturnArrow">
            <a:avLst>
              <a:gd name="adj1" fmla="val 16195"/>
              <a:gd name="adj2" fmla="val 25000"/>
              <a:gd name="adj3" fmla="val 25000"/>
              <a:gd name="adj4" fmla="val 43750"/>
              <a:gd name="adj5" fmla="val 97893"/>
            </a:avLst>
          </a:prstGeom>
          <a:solidFill>
            <a:srgbClr val="E2E4E6"/>
          </a:solidFill>
          <a:ln w="12700" cap="flat">
            <a:solidFill>
              <a:schemeClr val="bg1">
                <a:lumMod val="60000"/>
                <a:lumOff val="40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Demi-tour 27"/>
          <p:cNvSpPr/>
          <p:nvPr/>
        </p:nvSpPr>
        <p:spPr>
          <a:xfrm rot="10800000">
            <a:off x="3439930" y="4334321"/>
            <a:ext cx="2262325" cy="721198"/>
          </a:xfrm>
          <a:prstGeom prst="uturnArrow">
            <a:avLst>
              <a:gd name="adj1" fmla="val 16195"/>
              <a:gd name="adj2" fmla="val 25000"/>
              <a:gd name="adj3" fmla="val 25000"/>
              <a:gd name="adj4" fmla="val 43750"/>
              <a:gd name="adj5" fmla="val 97893"/>
            </a:avLst>
          </a:prstGeom>
          <a:solidFill>
            <a:srgbClr val="E2E4E6"/>
          </a:solidFill>
          <a:ln w="12700" cap="flat">
            <a:solidFill>
              <a:schemeClr val="bg1">
                <a:lumMod val="60000"/>
                <a:lumOff val="40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24429" y="2802852"/>
            <a:ext cx="2867915" cy="35394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Tests</a:t>
            </a:r>
            <a:endParaRPr kumimoji="0" lang="fr-FR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à coins arrondis 20"/>
              <p:cNvSpPr/>
              <p:nvPr/>
            </p:nvSpPr>
            <p:spPr>
              <a:xfrm>
                <a:off x="3142343" y="3227635"/>
                <a:ext cx="2857500" cy="1106686"/>
              </a:xfrm>
              <a:prstGeom prst="round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 w="28575" cap="flat">
                <a:solidFill>
                  <a:schemeClr val="bg2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fr-FR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e>
                      <m:sup>
                        <m:r>
                          <a:rPr lang="fr-FR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𝑒𝑟𝑒</m:t>
                        </m:r>
                      </m:sup>
                    </m:sSup>
                  </m:oMath>
                </a14:m>
                <a:r>
                  <a:rPr lang="fr-FR" sz="3000" dirty="0" smtClean="0">
                    <a:solidFill>
                      <a:srgbClr val="00206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rPr>
                  <a:t> version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000" b="0" i="0" u="none" strike="noStrike" cap="none" spc="0" normalizeH="0" baseline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FillTx/>
                    <a:latin typeface="Helvetica Light"/>
                    <a:ea typeface="Helvetica Light"/>
                    <a:cs typeface="Helvetica Light"/>
                    <a:sym typeface="Helvetica Light"/>
                  </a:rPr>
                  <a:t>Du robot</a:t>
                </a:r>
                <a:endParaRPr kumimoji="0" lang="fr-FR" sz="3000" b="0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mc:Choice>
        <mc:Fallback xmlns="">
          <p:sp>
            <p:nvSpPr>
              <p:cNvPr id="21" name="Rectangle à coins arrondis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43" y="3227635"/>
                <a:ext cx="2857500" cy="1106686"/>
              </a:xfrm>
              <a:prstGeom prst="roundRect">
                <a:avLst/>
              </a:prstGeom>
              <a:blipFill rotWithShape="0">
                <a:blip r:embed="rId6"/>
                <a:stretch>
                  <a:fillRect t="-1070" b="-10695"/>
                </a:stretch>
              </a:blipFill>
              <a:ln w="28575" cap="flat">
                <a:solidFill>
                  <a:schemeClr val="bg2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3224430" y="4474699"/>
            <a:ext cx="2867915" cy="35394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Améliorations</a:t>
            </a:r>
            <a:endParaRPr kumimoji="0" lang="fr-FR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6322" y="5255006"/>
            <a:ext cx="2867915" cy="35394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Début mars</a:t>
            </a:r>
            <a:endParaRPr kumimoji="0" lang="fr-FR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135530" y="5255006"/>
            <a:ext cx="2867915" cy="35394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Mi – Mars</a:t>
            </a:r>
            <a:endParaRPr kumimoji="0" lang="fr-FR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299479" y="5255006"/>
            <a:ext cx="2867915" cy="35394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16-17 Mai</a:t>
            </a:r>
            <a:endParaRPr kumimoji="0" lang="fr-FR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212055" y="5255006"/>
            <a:ext cx="2867915" cy="35394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  <a:sym typeface="Roboto Regular"/>
              </a:rPr>
              <a:t>9 au 12 Mai</a:t>
            </a:r>
            <a:endParaRPr kumimoji="0" lang="fr-FR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cxnSp>
        <p:nvCxnSpPr>
          <p:cNvPr id="4" name="Connecteur droit avec flèche 3"/>
          <p:cNvCxnSpPr>
            <a:stCxn id="2" idx="3"/>
            <a:endCxn id="21" idx="1"/>
          </p:cNvCxnSpPr>
          <p:nvPr/>
        </p:nvCxnSpPr>
        <p:spPr>
          <a:xfrm>
            <a:off x="2949222" y="3780978"/>
            <a:ext cx="193121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Connecteur droit avec flèche 34"/>
          <p:cNvCxnSpPr>
            <a:stCxn id="23" idx="3"/>
            <a:endCxn id="22" idx="1"/>
          </p:cNvCxnSpPr>
          <p:nvPr/>
        </p:nvCxnSpPr>
        <p:spPr>
          <a:xfrm>
            <a:off x="9045575" y="3785863"/>
            <a:ext cx="186242" cy="177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Connecteur droit avec flèche 35"/>
          <p:cNvCxnSpPr>
            <a:stCxn id="21" idx="3"/>
            <a:endCxn id="23" idx="1"/>
          </p:cNvCxnSpPr>
          <p:nvPr/>
        </p:nvCxnSpPr>
        <p:spPr>
          <a:xfrm>
            <a:off x="5999843" y="3780978"/>
            <a:ext cx="188232" cy="488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Shape 786"/>
          <p:cNvSpPr/>
          <p:nvPr/>
        </p:nvSpPr>
        <p:spPr>
          <a:xfrm>
            <a:off x="3027011" y="1072685"/>
            <a:ext cx="6343823" cy="0"/>
          </a:xfrm>
          <a:prstGeom prst="line">
            <a:avLst/>
          </a:prstGeom>
          <a:ln w="28575">
            <a:solidFill>
              <a:schemeClr val="accent3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76" y="62487"/>
            <a:ext cx="1291771" cy="823504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9976143" y="6611779"/>
            <a:ext cx="231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PI08</a:t>
            </a:r>
            <a:r>
              <a:rPr kumimoji="0" lang="fr-FR" sz="11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– CFR 2018 – Reporting n°1</a:t>
            </a:r>
            <a:endParaRPr kumimoji="0" lang="fr-FR" sz="11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334675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49943" y="5543911"/>
            <a:ext cx="3251200" cy="1219200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19" name="Shape 319"/>
          <p:cNvSpPr>
            <a:spLocks noGrp="1"/>
          </p:cNvSpPr>
          <p:nvPr>
            <p:ph type="sldNum" sz="quarter" idx="2"/>
          </p:nvPr>
        </p:nvSpPr>
        <p:spPr>
          <a:xfrm>
            <a:off x="11507836" y="6118899"/>
            <a:ext cx="490520" cy="35394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  <p:grpSp>
        <p:nvGrpSpPr>
          <p:cNvPr id="29" name="Group 28"/>
          <p:cNvGrpSpPr/>
          <p:nvPr/>
        </p:nvGrpSpPr>
        <p:grpSpPr>
          <a:xfrm>
            <a:off x="1520472" y="-2853"/>
            <a:ext cx="9143747" cy="1204963"/>
            <a:chOff x="3040944" y="578494"/>
            <a:chExt cx="18287493" cy="2409925"/>
          </a:xfrm>
        </p:grpSpPr>
        <p:sp>
          <p:nvSpPr>
            <p:cNvPr id="30" name="Shape 339"/>
            <p:cNvSpPr txBox="1">
              <a:spLocks/>
            </p:cNvSpPr>
            <p:nvPr/>
          </p:nvSpPr>
          <p:spPr>
            <a:xfrm>
              <a:off x="3040944" y="578494"/>
              <a:ext cx="18287493" cy="163081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9050" tIns="19050" rIns="19050" bIns="19050" anchor="t">
              <a:normAutofit/>
            </a:bodyPr>
            <a:lstStyle>
              <a:lvl1pPr marL="0" marR="0" indent="0" algn="ctr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0" baseline="0">
                  <a:ln>
                    <a:noFill/>
                  </a:ln>
                  <a:solidFill>
                    <a:srgbClr val="282828"/>
                  </a:solidFill>
                  <a:uFillTx/>
                  <a:latin typeface="Roboto Bold"/>
                  <a:ea typeface="Roboto Bold"/>
                  <a:cs typeface="Roboto Bold"/>
                  <a:sym typeface="Roboto Bold"/>
                </a:defRPr>
              </a:lvl1pPr>
              <a:lvl2pPr marL="0" marR="0" indent="2286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2pPr>
              <a:lvl3pPr marL="0" marR="0" indent="4572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3pPr>
              <a:lvl4pPr marL="0" marR="0" indent="6858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4pPr>
              <a:lvl5pPr marL="0" marR="0" indent="9144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5pPr>
              <a:lvl6pPr marL="0" marR="0" indent="11430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6pPr>
              <a:lvl7pPr marL="0" marR="0" indent="13716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7pPr>
              <a:lvl8pPr marL="0" marR="0" indent="16002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8pPr>
              <a:lvl9pPr marL="0" marR="0" indent="18288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9pPr>
            </a:lstStyle>
            <a:p>
              <a:r>
                <a:rPr lang="en-US" sz="4200" kern="0" dirty="0" smtClean="0"/>
                <a:t>II. Organisation</a:t>
              </a:r>
              <a:endParaRPr lang="en-US" sz="4200" kern="0" dirty="0"/>
            </a:p>
          </p:txBody>
        </p:sp>
        <p:sp>
          <p:nvSpPr>
            <p:cNvPr id="31" name="Shape 341"/>
            <p:cNvSpPr/>
            <p:nvPr/>
          </p:nvSpPr>
          <p:spPr>
            <a:xfrm>
              <a:off x="3045542" y="1972717"/>
              <a:ext cx="18278297" cy="101570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9050" tIns="19050" rIns="19050" bIns="19050">
              <a:normAutofit/>
            </a:bodyPr>
            <a:lstStyle>
              <a:lvl1pPr algn="ctr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defTabSz="412750" hangingPunct="0"/>
              <a:r>
                <a:rPr lang="fr-FR" sz="1600" kern="0" dirty="0" smtClean="0">
                  <a:solidFill>
                    <a:srgbClr val="525860"/>
                  </a:solidFill>
                </a:rPr>
                <a:t>C. Planning - Gantt</a:t>
              </a:r>
              <a:endParaRPr sz="1600" kern="0" dirty="0">
                <a:solidFill>
                  <a:srgbClr val="525860"/>
                </a:solidFill>
              </a:endParaRPr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3" y="1955825"/>
            <a:ext cx="11845313" cy="3451414"/>
          </a:xfrm>
          <a:prstGeom prst="rect">
            <a:avLst/>
          </a:prstGeom>
        </p:spPr>
      </p:pic>
      <p:sp>
        <p:nvSpPr>
          <p:cNvPr id="9" name="Shape 786"/>
          <p:cNvSpPr/>
          <p:nvPr/>
        </p:nvSpPr>
        <p:spPr>
          <a:xfrm>
            <a:off x="3027011" y="1072685"/>
            <a:ext cx="6343823" cy="0"/>
          </a:xfrm>
          <a:prstGeom prst="line">
            <a:avLst/>
          </a:prstGeom>
          <a:ln w="28575">
            <a:solidFill>
              <a:schemeClr val="accent3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976143" y="6611779"/>
            <a:ext cx="231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PI08</a:t>
            </a:r>
            <a:r>
              <a:rPr kumimoji="0" lang="fr-FR" sz="11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– CFR 2018 – Reporting n°1</a:t>
            </a:r>
            <a:endParaRPr kumimoji="0" lang="fr-FR" sz="11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7360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Orange and Blue">
      <a:dk1>
        <a:srgbClr val="DCDEE0"/>
      </a:dk1>
      <a:lt1>
        <a:srgbClr val="525860"/>
      </a:lt1>
      <a:dk2>
        <a:srgbClr val="18222D"/>
      </a:dk2>
      <a:lt2>
        <a:srgbClr val="53585F"/>
      </a:lt2>
      <a:accent1>
        <a:srgbClr val="FB5A28"/>
      </a:accent1>
      <a:accent2>
        <a:srgbClr val="E2522A"/>
      </a:accent2>
      <a:accent3>
        <a:srgbClr val="0D426E"/>
      </a:accent3>
      <a:accent4>
        <a:srgbClr val="07355A"/>
      </a:accent4>
      <a:accent5>
        <a:srgbClr val="FB5A28"/>
      </a:accent5>
      <a:accent6>
        <a:srgbClr val="E2522A"/>
      </a:accent6>
      <a:hlink>
        <a:srgbClr val="0D426E"/>
      </a:hlink>
      <a:folHlink>
        <a:srgbClr val="063053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25860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Orange and Blue">
      <a:dk1>
        <a:srgbClr val="DCDEE0"/>
      </a:dk1>
      <a:lt1>
        <a:srgbClr val="525860"/>
      </a:lt1>
      <a:dk2>
        <a:srgbClr val="18222D"/>
      </a:dk2>
      <a:lt2>
        <a:srgbClr val="53585F"/>
      </a:lt2>
      <a:accent1>
        <a:srgbClr val="FB5A28"/>
      </a:accent1>
      <a:accent2>
        <a:srgbClr val="E2522A"/>
      </a:accent2>
      <a:accent3>
        <a:srgbClr val="0D426E"/>
      </a:accent3>
      <a:accent4>
        <a:srgbClr val="07355A"/>
      </a:accent4>
      <a:accent5>
        <a:srgbClr val="FB5A28"/>
      </a:accent5>
      <a:accent6>
        <a:srgbClr val="E2522A"/>
      </a:accent6>
      <a:hlink>
        <a:srgbClr val="0D426E"/>
      </a:hlink>
      <a:folHlink>
        <a:srgbClr val="063053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25860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White">
  <a:themeElements>
    <a:clrScheme name="Orange and Blue">
      <a:dk1>
        <a:srgbClr val="DCDEE0"/>
      </a:dk1>
      <a:lt1>
        <a:srgbClr val="525860"/>
      </a:lt1>
      <a:dk2>
        <a:srgbClr val="18222D"/>
      </a:dk2>
      <a:lt2>
        <a:srgbClr val="53585F"/>
      </a:lt2>
      <a:accent1>
        <a:srgbClr val="FB5A28"/>
      </a:accent1>
      <a:accent2>
        <a:srgbClr val="E2522A"/>
      </a:accent2>
      <a:accent3>
        <a:srgbClr val="0D426E"/>
      </a:accent3>
      <a:accent4>
        <a:srgbClr val="07355A"/>
      </a:accent4>
      <a:accent5>
        <a:srgbClr val="FB5A28"/>
      </a:accent5>
      <a:accent6>
        <a:srgbClr val="E2522A"/>
      </a:accent6>
      <a:hlink>
        <a:srgbClr val="0D426E"/>
      </a:hlink>
      <a:folHlink>
        <a:srgbClr val="063053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25860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3_White">
  <a:themeElements>
    <a:clrScheme name="Orange and Blue">
      <a:dk1>
        <a:srgbClr val="DCDEE0"/>
      </a:dk1>
      <a:lt1>
        <a:srgbClr val="525860"/>
      </a:lt1>
      <a:dk2>
        <a:srgbClr val="18222D"/>
      </a:dk2>
      <a:lt2>
        <a:srgbClr val="53585F"/>
      </a:lt2>
      <a:accent1>
        <a:srgbClr val="FB5A28"/>
      </a:accent1>
      <a:accent2>
        <a:srgbClr val="E2522A"/>
      </a:accent2>
      <a:accent3>
        <a:srgbClr val="0D426E"/>
      </a:accent3>
      <a:accent4>
        <a:srgbClr val="07355A"/>
      </a:accent4>
      <a:accent5>
        <a:srgbClr val="FB5A28"/>
      </a:accent5>
      <a:accent6>
        <a:srgbClr val="E2522A"/>
      </a:accent6>
      <a:hlink>
        <a:srgbClr val="0D426E"/>
      </a:hlink>
      <a:folHlink>
        <a:srgbClr val="063053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25860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4_White">
  <a:themeElements>
    <a:clrScheme name="Orange and Blue">
      <a:dk1>
        <a:srgbClr val="DCDEE0"/>
      </a:dk1>
      <a:lt1>
        <a:srgbClr val="525860"/>
      </a:lt1>
      <a:dk2>
        <a:srgbClr val="18222D"/>
      </a:dk2>
      <a:lt2>
        <a:srgbClr val="53585F"/>
      </a:lt2>
      <a:accent1>
        <a:srgbClr val="FB5A28"/>
      </a:accent1>
      <a:accent2>
        <a:srgbClr val="E2522A"/>
      </a:accent2>
      <a:accent3>
        <a:srgbClr val="0D426E"/>
      </a:accent3>
      <a:accent4>
        <a:srgbClr val="07355A"/>
      </a:accent4>
      <a:accent5>
        <a:srgbClr val="FB5A28"/>
      </a:accent5>
      <a:accent6>
        <a:srgbClr val="E2522A"/>
      </a:accent6>
      <a:hlink>
        <a:srgbClr val="0D426E"/>
      </a:hlink>
      <a:folHlink>
        <a:srgbClr val="063053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25860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5_White">
  <a:themeElements>
    <a:clrScheme name="Orange and Blue">
      <a:dk1>
        <a:srgbClr val="DCDEE0"/>
      </a:dk1>
      <a:lt1>
        <a:srgbClr val="525860"/>
      </a:lt1>
      <a:dk2>
        <a:srgbClr val="18222D"/>
      </a:dk2>
      <a:lt2>
        <a:srgbClr val="53585F"/>
      </a:lt2>
      <a:accent1>
        <a:srgbClr val="FB5A28"/>
      </a:accent1>
      <a:accent2>
        <a:srgbClr val="E2522A"/>
      </a:accent2>
      <a:accent3>
        <a:srgbClr val="0D426E"/>
      </a:accent3>
      <a:accent4>
        <a:srgbClr val="07355A"/>
      </a:accent4>
      <a:accent5>
        <a:srgbClr val="FB5A28"/>
      </a:accent5>
      <a:accent6>
        <a:srgbClr val="E2522A"/>
      </a:accent6>
      <a:hlink>
        <a:srgbClr val="0D426E"/>
      </a:hlink>
      <a:folHlink>
        <a:srgbClr val="063053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25860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573</Words>
  <Application>Microsoft Office PowerPoint</Application>
  <PresentationFormat>Grand écran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12</vt:i4>
      </vt:variant>
    </vt:vector>
  </HeadingPairs>
  <TitlesOfParts>
    <vt:vector size="26" baseType="lpstr">
      <vt:lpstr>Arial</vt:lpstr>
      <vt:lpstr>Californian FB</vt:lpstr>
      <vt:lpstr>Cambria Math</vt:lpstr>
      <vt:lpstr>Helvetica Light</vt:lpstr>
      <vt:lpstr>Helvetica Neue</vt:lpstr>
      <vt:lpstr>Helvetica Neue Medium</vt:lpstr>
      <vt:lpstr>Roboto Bold</vt:lpstr>
      <vt:lpstr>Roboto Regular</vt:lpstr>
      <vt:lpstr>White</vt:lpstr>
      <vt:lpstr>1_White</vt:lpstr>
      <vt:lpstr>2_White</vt:lpstr>
      <vt:lpstr>3_White</vt:lpstr>
      <vt:lpstr>4_White</vt:lpstr>
      <vt:lpstr>5_White</vt:lpstr>
      <vt:lpstr>Présentation PowerPoint</vt:lpstr>
      <vt:lpstr>SOMMAIRE</vt:lpstr>
      <vt:lpstr>I. Coupe de France de Robotique</vt:lpstr>
      <vt:lpstr>I. Coupe de France de Robotique</vt:lpstr>
      <vt:lpstr>I. Coupe de France de Robotique</vt:lpstr>
      <vt:lpstr>II. Organisation</vt:lpstr>
      <vt:lpstr>II. Organisation</vt:lpstr>
      <vt:lpstr>Présentation PowerPoint</vt:lpstr>
      <vt:lpstr>Présentation PowerPoint</vt:lpstr>
      <vt:lpstr>Présentation PowerPoint</vt:lpstr>
      <vt:lpstr>IV. Suivi du projet</vt:lpstr>
      <vt:lpstr>IV. Suivi du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bazinette</dc:creator>
  <cp:lastModifiedBy>Rémi</cp:lastModifiedBy>
  <cp:revision>143</cp:revision>
  <dcterms:created xsi:type="dcterms:W3CDTF">2018-02-10T20:21:13Z</dcterms:created>
  <dcterms:modified xsi:type="dcterms:W3CDTF">2018-02-12T21:04:59Z</dcterms:modified>
</cp:coreProperties>
</file>