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C8300"/>
    <a:srgbClr val="DCDEE0"/>
    <a:srgbClr val="E2E4E6"/>
    <a:srgbClr val="26C6C9"/>
    <a:srgbClr val="F96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>
        <p:scale>
          <a:sx n="70" d="100"/>
          <a:sy n="70" d="100"/>
        </p:scale>
        <p:origin x="-54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2max.pro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5848360" y="5762625"/>
            <a:ext cx="490519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763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1887140" y="560425"/>
            <a:ext cx="8218825" cy="595314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2415457" y="1568890"/>
            <a:ext cx="7585793" cy="350964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114300">
              <a:spcBef>
                <a:spcPts val="0"/>
              </a:spcBef>
              <a:buSzTx/>
              <a:buNone/>
            </a:lvl2pPr>
            <a:lvl3pPr marL="0" indent="228600">
              <a:spcBef>
                <a:spcPts val="0"/>
              </a:spcBef>
              <a:buSzTx/>
              <a:buNone/>
            </a:lvl3pPr>
            <a:lvl4pPr marL="0" indent="342900">
              <a:spcBef>
                <a:spcPts val="0"/>
              </a:spcBef>
              <a:buSzTx/>
              <a:buNone/>
            </a:lvl4pPr>
            <a:lvl5pPr marL="0" indent="4572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6139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26619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39418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2217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65016" y="2428842"/>
            <a:ext cx="2109355" cy="210935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76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09519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22317" y="2301842"/>
            <a:ext cx="2109355" cy="210935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6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30304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911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7070901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6972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954833" y="3923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20" name="Shape 20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282828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21" name="Shape 21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/>
            </a:lstStyle>
            <a:p>
              <a:pPr hangingPunct="0"/>
              <a:r>
                <a:rPr sz="1200" kern="0">
                  <a:solidFill>
                    <a:srgbClr val="525860"/>
                  </a:solidFill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0" y="145942"/>
              <a:ext cx="831322" cy="715301"/>
              <a:chOff x="0" y="0"/>
              <a:chExt cx="831321" cy="715299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34" name="Shape 34"/>
          <p:cNvSpPr/>
          <p:nvPr/>
        </p:nvSpPr>
        <p:spPr>
          <a:xfrm>
            <a:off x="11525251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1507836" y="6162441"/>
            <a:ext cx="490520" cy="35394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30304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911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070901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186972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54833" y="2261000"/>
            <a:ext cx="1829507" cy="1608931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83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14803" y="-8505"/>
            <a:ext cx="12221605" cy="6875009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56" name="Group 56"/>
          <p:cNvGrpSpPr/>
          <p:nvPr/>
        </p:nvGrpSpPr>
        <p:grpSpPr>
          <a:xfrm>
            <a:off x="463258" y="6013130"/>
            <a:ext cx="4549650" cy="551035"/>
            <a:chOff x="0" y="-61041"/>
            <a:chExt cx="9099299" cy="1102065"/>
          </a:xfrm>
        </p:grpSpPr>
        <p:sp>
          <p:nvSpPr>
            <p:cNvPr id="43" name="Shape 43"/>
            <p:cNvSpPr/>
            <p:nvPr/>
          </p:nvSpPr>
          <p:spPr>
            <a:xfrm>
              <a:off x="994592" y="-61041"/>
              <a:ext cx="3526604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FFFFFF"/>
                  </a:solidFill>
                  <a:hlinkClick r:id="rId2"/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WWW.SITE2MAX.PRO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990632" y="383157"/>
              <a:ext cx="8108667" cy="65786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defTabSz="1160859">
                <a:defRPr>
                  <a:solidFill>
                    <a:srgbClr val="A9A9A9"/>
                  </a:solidFill>
                </a:defRPr>
              </a:lvl1pPr>
            </a:lstStyle>
            <a:p>
              <a:pPr hangingPunct="0"/>
              <a:r>
                <a:rPr sz="1200" kern="0">
                  <a:latin typeface="Roboto Regular"/>
                  <a:sym typeface="Roboto Regular"/>
                </a:rPr>
                <a:t>Free PowerPoint &amp; KeyNote Templates</a:t>
              </a:r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0" y="145941"/>
              <a:ext cx="831323" cy="715303"/>
              <a:chOff x="0" y="-1"/>
              <a:chExt cx="831322" cy="715301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2100" y="0"/>
                <a:ext cx="221235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76" y="20289"/>
                    </a:moveTo>
                    <a:lnTo>
                      <a:pt x="0" y="1360"/>
                    </a:lnTo>
                    <a:cubicBezTo>
                      <a:pt x="-10" y="1007"/>
                      <a:pt x="120" y="664"/>
                      <a:pt x="360" y="410"/>
                    </a:cubicBezTo>
                    <a:cubicBezTo>
                      <a:pt x="733" y="16"/>
                      <a:pt x="1302" y="-107"/>
                      <a:pt x="1798" y="98"/>
                    </a:cubicBezTo>
                    <a:lnTo>
                      <a:pt x="20652" y="7385"/>
                    </a:lnTo>
                    <a:cubicBezTo>
                      <a:pt x="20896" y="7491"/>
                      <a:pt x="21105" y="7652"/>
                      <a:pt x="21269" y="7853"/>
                    </a:cubicBezTo>
                    <a:cubicBezTo>
                      <a:pt x="21398" y="8010"/>
                      <a:pt x="21500" y="8195"/>
                      <a:pt x="21541" y="8404"/>
                    </a:cubicBezTo>
                    <a:cubicBezTo>
                      <a:pt x="21590" y="8654"/>
                      <a:pt x="21546" y="8905"/>
                      <a:pt x="21446" y="9124"/>
                    </a:cubicBezTo>
                    <a:cubicBezTo>
                      <a:pt x="21331" y="9377"/>
                      <a:pt x="21139" y="9593"/>
                      <a:pt x="20887" y="9735"/>
                    </a:cubicBezTo>
                    <a:lnTo>
                      <a:pt x="1482" y="21324"/>
                    </a:lnTo>
                    <a:cubicBezTo>
                      <a:pt x="1182" y="21493"/>
                      <a:pt x="817" y="21484"/>
                      <a:pt x="525" y="21302"/>
                    </a:cubicBezTo>
                    <a:cubicBezTo>
                      <a:pt x="187" y="21090"/>
                      <a:pt x="9" y="20689"/>
                      <a:pt x="76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643" y="244361"/>
                <a:ext cx="180172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14" y="12680"/>
                    </a:moveTo>
                    <a:lnTo>
                      <a:pt x="14" y="19280"/>
                    </a:lnTo>
                    <a:cubicBezTo>
                      <a:pt x="-42" y="19719"/>
                      <a:pt x="74" y="20165"/>
                      <a:pt x="324" y="20481"/>
                    </a:cubicBezTo>
                    <a:cubicBezTo>
                      <a:pt x="757" y="21028"/>
                      <a:pt x="1418" y="21061"/>
                      <a:pt x="2007" y="20838"/>
                    </a:cubicBezTo>
                    <a:cubicBezTo>
                      <a:pt x="2230" y="20754"/>
                      <a:pt x="2445" y="20636"/>
                      <a:pt x="2647" y="20485"/>
                    </a:cubicBezTo>
                    <a:lnTo>
                      <a:pt x="19339" y="8413"/>
                    </a:lnTo>
                    <a:cubicBezTo>
                      <a:pt x="21016" y="7110"/>
                      <a:pt x="21558" y="4359"/>
                      <a:pt x="20559" y="2221"/>
                    </a:cubicBezTo>
                    <a:cubicBezTo>
                      <a:pt x="19637" y="250"/>
                      <a:pt x="17688" y="-539"/>
                      <a:pt x="16025" y="386"/>
                    </a:cubicBezTo>
                    <a:lnTo>
                      <a:pt x="710" y="11183"/>
                    </a:lnTo>
                    <a:cubicBezTo>
                      <a:pt x="471" y="11359"/>
                      <a:pt x="279" y="11620"/>
                      <a:pt x="157" y="11932"/>
                    </a:cubicBezTo>
                    <a:cubicBezTo>
                      <a:pt x="66" y="12165"/>
                      <a:pt x="17" y="12421"/>
                      <a:pt x="14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0" y="321821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471" y="7906"/>
                    </a:moveTo>
                    <a:lnTo>
                      <a:pt x="13581" y="457"/>
                    </a:lnTo>
                    <a:cubicBezTo>
                      <a:pt x="15392" y="-487"/>
                      <a:pt x="17599" y="70"/>
                      <a:pt x="18783" y="1769"/>
                    </a:cubicBezTo>
                    <a:cubicBezTo>
                      <a:pt x="20248" y="3871"/>
                      <a:pt x="19645" y="6818"/>
                      <a:pt x="17481" y="8128"/>
                    </a:cubicBezTo>
                    <a:lnTo>
                      <a:pt x="12198" y="11071"/>
                    </a:lnTo>
                    <a:cubicBezTo>
                      <a:pt x="11994" y="11210"/>
                      <a:pt x="11865" y="11441"/>
                      <a:pt x="11851" y="11693"/>
                    </a:cubicBezTo>
                    <a:cubicBezTo>
                      <a:pt x="11835" y="11962"/>
                      <a:pt x="11951" y="12221"/>
                      <a:pt x="12160" y="12383"/>
                    </a:cubicBezTo>
                    <a:lnTo>
                      <a:pt x="19975" y="16959"/>
                    </a:lnTo>
                    <a:cubicBezTo>
                      <a:pt x="20263" y="17139"/>
                      <a:pt x="20576" y="17273"/>
                      <a:pt x="20903" y="17355"/>
                    </a:cubicBezTo>
                    <a:cubicBezTo>
                      <a:pt x="21128" y="17412"/>
                      <a:pt x="21358" y="17444"/>
                      <a:pt x="21590" y="17451"/>
                    </a:cubicBezTo>
                    <a:lnTo>
                      <a:pt x="21590" y="21105"/>
                    </a:lnTo>
                    <a:cubicBezTo>
                      <a:pt x="21408" y="21113"/>
                      <a:pt x="21226" y="21099"/>
                      <a:pt x="21048" y="21063"/>
                    </a:cubicBezTo>
                    <a:cubicBezTo>
                      <a:pt x="20857" y="21025"/>
                      <a:pt x="20672" y="20963"/>
                      <a:pt x="20492" y="20889"/>
                    </a:cubicBezTo>
                    <a:cubicBezTo>
                      <a:pt x="20290" y="20804"/>
                      <a:pt x="20093" y="20703"/>
                      <a:pt x="19905" y="20586"/>
                    </a:cubicBezTo>
                    <a:lnTo>
                      <a:pt x="421" y="9395"/>
                    </a:lnTo>
                    <a:cubicBezTo>
                      <a:pt x="169" y="9255"/>
                      <a:pt x="9" y="8988"/>
                      <a:pt x="0" y="8693"/>
                    </a:cubicBezTo>
                    <a:cubicBezTo>
                      <a:pt x="-10" y="8357"/>
                      <a:pt x="175" y="8047"/>
                      <a:pt x="471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265845" y="368890"/>
                <a:ext cx="63441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92268" y="79225"/>
                <a:ext cx="243322" cy="71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0" h="21513" extrusionOk="0">
                    <a:moveTo>
                      <a:pt x="675" y="0"/>
                    </a:moveTo>
                    <a:cubicBezTo>
                      <a:pt x="421" y="21"/>
                      <a:pt x="190" y="524"/>
                      <a:pt x="77" y="1306"/>
                    </a:cubicBezTo>
                    <a:cubicBezTo>
                      <a:pt x="-114" y="2623"/>
                      <a:pt x="64" y="4217"/>
                      <a:pt x="462" y="4762"/>
                    </a:cubicBezTo>
                    <a:lnTo>
                      <a:pt x="9181" y="20142"/>
                    </a:lnTo>
                    <a:cubicBezTo>
                      <a:pt x="9676" y="21045"/>
                      <a:pt x="10229" y="21516"/>
                      <a:pt x="10790" y="21513"/>
                    </a:cubicBezTo>
                    <a:cubicBezTo>
                      <a:pt x="11347" y="21509"/>
                      <a:pt x="11895" y="21039"/>
                      <a:pt x="12387" y="20142"/>
                    </a:cubicBezTo>
                    <a:lnTo>
                      <a:pt x="20939" y="4999"/>
                    </a:lnTo>
                    <a:cubicBezTo>
                      <a:pt x="21290" y="4534"/>
                      <a:pt x="21486" y="3254"/>
                      <a:pt x="21399" y="2003"/>
                    </a:cubicBezTo>
                    <a:cubicBezTo>
                      <a:pt x="21313" y="755"/>
                      <a:pt x="20971" y="-84"/>
                      <a:pt x="20598" y="36"/>
                    </a:cubicBezTo>
                    <a:lnTo>
                      <a:pt x="67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359446" y="552120"/>
                <a:ext cx="110394" cy="44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1540" extrusionOk="0">
                    <a:moveTo>
                      <a:pt x="1655" y="0"/>
                    </a:moveTo>
                    <a:lnTo>
                      <a:pt x="19650" y="0"/>
                    </a:lnTo>
                    <a:cubicBezTo>
                      <a:pt x="20512" y="239"/>
                      <a:pt x="21199" y="1904"/>
                      <a:pt x="21313" y="4037"/>
                    </a:cubicBezTo>
                    <a:cubicBezTo>
                      <a:pt x="21412" y="5877"/>
                      <a:pt x="21056" y="7685"/>
                      <a:pt x="20410" y="8623"/>
                    </a:cubicBezTo>
                    <a:lnTo>
                      <a:pt x="12944" y="20137"/>
                    </a:lnTo>
                    <a:cubicBezTo>
                      <a:pt x="12358" y="20996"/>
                      <a:pt x="11696" y="21476"/>
                      <a:pt x="11016" y="21534"/>
                    </a:cubicBezTo>
                    <a:cubicBezTo>
                      <a:pt x="10241" y="21600"/>
                      <a:pt x="9474" y="21115"/>
                      <a:pt x="8806" y="20137"/>
                    </a:cubicBezTo>
                    <a:lnTo>
                      <a:pt x="959" y="8655"/>
                    </a:lnTo>
                    <a:cubicBezTo>
                      <a:pt x="174" y="7554"/>
                      <a:pt x="-188" y="5229"/>
                      <a:pt x="96" y="3106"/>
                    </a:cubicBezTo>
                    <a:cubicBezTo>
                      <a:pt x="324" y="1400"/>
                      <a:pt x="934" y="184"/>
                      <a:pt x="16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650146" y="244355"/>
                <a:ext cx="180171" cy="1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9" h="20967" extrusionOk="0">
                    <a:moveTo>
                      <a:pt x="21045" y="12680"/>
                    </a:moveTo>
                    <a:lnTo>
                      <a:pt x="21045" y="19280"/>
                    </a:lnTo>
                    <a:cubicBezTo>
                      <a:pt x="21101" y="19719"/>
                      <a:pt x="20985" y="20165"/>
                      <a:pt x="20735" y="20481"/>
                    </a:cubicBezTo>
                    <a:cubicBezTo>
                      <a:pt x="20302" y="21028"/>
                      <a:pt x="19641" y="21061"/>
                      <a:pt x="19052" y="20838"/>
                    </a:cubicBezTo>
                    <a:cubicBezTo>
                      <a:pt x="18829" y="20754"/>
                      <a:pt x="18614" y="20636"/>
                      <a:pt x="18412" y="20485"/>
                    </a:cubicBezTo>
                    <a:lnTo>
                      <a:pt x="1720" y="8413"/>
                    </a:lnTo>
                    <a:cubicBezTo>
                      <a:pt x="43" y="7110"/>
                      <a:pt x="-499" y="4359"/>
                      <a:pt x="500" y="2221"/>
                    </a:cubicBezTo>
                    <a:cubicBezTo>
                      <a:pt x="1422" y="250"/>
                      <a:pt x="3371" y="-539"/>
                      <a:pt x="5034" y="386"/>
                    </a:cubicBezTo>
                    <a:lnTo>
                      <a:pt x="20349" y="11183"/>
                    </a:lnTo>
                    <a:cubicBezTo>
                      <a:pt x="20588" y="11359"/>
                      <a:pt x="20780" y="11620"/>
                      <a:pt x="20902" y="11932"/>
                    </a:cubicBezTo>
                    <a:cubicBezTo>
                      <a:pt x="20993" y="12165"/>
                      <a:pt x="21042" y="12421"/>
                      <a:pt x="21045" y="12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610086" y="-1"/>
                <a:ext cx="221236" cy="2146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445" extrusionOk="0">
                    <a:moveTo>
                      <a:pt x="21485" y="20289"/>
                    </a:moveTo>
                    <a:lnTo>
                      <a:pt x="21561" y="1360"/>
                    </a:lnTo>
                    <a:cubicBezTo>
                      <a:pt x="21571" y="1007"/>
                      <a:pt x="21441" y="664"/>
                      <a:pt x="21201" y="410"/>
                    </a:cubicBezTo>
                    <a:cubicBezTo>
                      <a:pt x="20828" y="16"/>
                      <a:pt x="20259" y="-107"/>
                      <a:pt x="19763" y="98"/>
                    </a:cubicBezTo>
                    <a:lnTo>
                      <a:pt x="909" y="7385"/>
                    </a:lnTo>
                    <a:cubicBezTo>
                      <a:pt x="665" y="7491"/>
                      <a:pt x="456" y="7652"/>
                      <a:pt x="292" y="7853"/>
                    </a:cubicBezTo>
                    <a:cubicBezTo>
                      <a:pt x="163" y="8010"/>
                      <a:pt x="61" y="8195"/>
                      <a:pt x="20" y="8404"/>
                    </a:cubicBezTo>
                    <a:cubicBezTo>
                      <a:pt x="-29" y="8654"/>
                      <a:pt x="15" y="8905"/>
                      <a:pt x="115" y="9124"/>
                    </a:cubicBezTo>
                    <a:cubicBezTo>
                      <a:pt x="230" y="9377"/>
                      <a:pt x="422" y="9593"/>
                      <a:pt x="674" y="9735"/>
                    </a:cubicBezTo>
                    <a:lnTo>
                      <a:pt x="20079" y="21324"/>
                    </a:lnTo>
                    <a:cubicBezTo>
                      <a:pt x="20379" y="21493"/>
                      <a:pt x="20744" y="21484"/>
                      <a:pt x="21036" y="21302"/>
                    </a:cubicBezTo>
                    <a:cubicBezTo>
                      <a:pt x="21374" y="21090"/>
                      <a:pt x="21552" y="20689"/>
                      <a:pt x="21485" y="2028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12861" y="321819"/>
                <a:ext cx="415425" cy="393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107" extrusionOk="0">
                    <a:moveTo>
                      <a:pt x="21119" y="7906"/>
                    </a:moveTo>
                    <a:lnTo>
                      <a:pt x="8009" y="457"/>
                    </a:lnTo>
                    <a:cubicBezTo>
                      <a:pt x="6198" y="-487"/>
                      <a:pt x="3991" y="70"/>
                      <a:pt x="2807" y="1769"/>
                    </a:cubicBezTo>
                    <a:cubicBezTo>
                      <a:pt x="1342" y="3871"/>
                      <a:pt x="1945" y="6818"/>
                      <a:pt x="4109" y="8128"/>
                    </a:cubicBezTo>
                    <a:lnTo>
                      <a:pt x="9392" y="11071"/>
                    </a:lnTo>
                    <a:cubicBezTo>
                      <a:pt x="9596" y="11210"/>
                      <a:pt x="9725" y="11441"/>
                      <a:pt x="9739" y="11693"/>
                    </a:cubicBezTo>
                    <a:cubicBezTo>
                      <a:pt x="9755" y="11962"/>
                      <a:pt x="9639" y="12221"/>
                      <a:pt x="9430" y="12383"/>
                    </a:cubicBezTo>
                    <a:lnTo>
                      <a:pt x="1615" y="16959"/>
                    </a:lnTo>
                    <a:cubicBezTo>
                      <a:pt x="1327" y="17139"/>
                      <a:pt x="1014" y="17273"/>
                      <a:pt x="687" y="17355"/>
                    </a:cubicBezTo>
                    <a:cubicBezTo>
                      <a:pt x="462" y="17412"/>
                      <a:pt x="232" y="17444"/>
                      <a:pt x="0" y="17451"/>
                    </a:cubicBezTo>
                    <a:lnTo>
                      <a:pt x="0" y="21105"/>
                    </a:lnTo>
                    <a:cubicBezTo>
                      <a:pt x="182" y="21113"/>
                      <a:pt x="364" y="21099"/>
                      <a:pt x="542" y="21063"/>
                    </a:cubicBezTo>
                    <a:cubicBezTo>
                      <a:pt x="733" y="21025"/>
                      <a:pt x="918" y="20963"/>
                      <a:pt x="1098" y="20889"/>
                    </a:cubicBezTo>
                    <a:cubicBezTo>
                      <a:pt x="1300" y="20804"/>
                      <a:pt x="1497" y="20703"/>
                      <a:pt x="1685" y="20586"/>
                    </a:cubicBezTo>
                    <a:lnTo>
                      <a:pt x="21169" y="9395"/>
                    </a:lnTo>
                    <a:cubicBezTo>
                      <a:pt x="21421" y="9255"/>
                      <a:pt x="21581" y="8988"/>
                      <a:pt x="21590" y="8693"/>
                    </a:cubicBezTo>
                    <a:cubicBezTo>
                      <a:pt x="21600" y="8357"/>
                      <a:pt x="21415" y="8047"/>
                      <a:pt x="21119" y="7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99005" y="368890"/>
                <a:ext cx="63442" cy="63441"/>
              </a:xfrm>
              <a:prstGeom prst="ellipse">
                <a:avLst/>
              </a:prstGeom>
              <a:solidFill>
                <a:srgbClr val="29292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 defTabSz="580430" hangingPunct="0">
                  <a:defRPr sz="44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2200" kern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</p:grpSp>
      </p:grp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2190750" y="1608237"/>
            <a:ext cx="7810501" cy="347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1143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3429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1709454" y="542566"/>
            <a:ext cx="8773093" cy="595313"/>
          </a:xfrm>
          <a:prstGeom prst="rect">
            <a:avLst/>
          </a:prstGeom>
        </p:spPr>
        <p:txBody>
          <a:bodyPr anchor="t"/>
          <a:lstStyle>
            <a:lvl1pPr algn="ctr">
              <a:defRPr sz="4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11536050" y="6090589"/>
            <a:ext cx="679878" cy="39611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1516253" y="6160307"/>
            <a:ext cx="490520" cy="353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0361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57412" y="1214437"/>
            <a:ext cx="7877176" cy="8572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57412" y="2071687"/>
            <a:ext cx="7877176" cy="34528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18090" y="5762625"/>
            <a:ext cx="351058" cy="261610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fr-FR" sz="1200" kern="0" smtClean="0">
                <a:latin typeface="Roboto Regular"/>
                <a:sym typeface="Roboto Regular"/>
              </a:rPr>
              <a:pPr defTabSz="412750" hangingPunct="0"/>
              <a:t>‹Nº›</a:t>
            </a:fld>
            <a:endParaRPr lang="fr-FR" sz="1200" kern="0">
              <a:latin typeface="Roboto Regular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8686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 spd="med"/>
  <p:txStyles>
    <p:titleStyle>
      <a:lvl1pPr marL="0" marR="0" indent="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1143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2286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3429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4572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5715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6858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8001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914400" algn="l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14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464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781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10990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1416538" marR="0" indent="-146538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1734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2051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23690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2686539" marR="0" indent="-146539" algn="l" defTabSz="412750" latinLnBrk="0">
        <a:lnSpc>
          <a:spcPct val="100000"/>
        </a:lnSpc>
        <a:spcBef>
          <a:spcPts val="260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1143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3429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5715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8001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1524127" y="47410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0</a:t>
            </a:r>
            <a:r>
              <a:rPr lang="fr-FR" dirty="0" smtClean="0"/>
              <a:t>. Contexte et enjeux</a:t>
            </a:r>
            <a:endParaRPr dirty="0"/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11543561" y="6124483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3092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85148" y="1196881"/>
            <a:ext cx="6844557" cy="2847681"/>
            <a:chOff x="2883304" y="1870361"/>
            <a:chExt cx="8868814" cy="3130207"/>
          </a:xfrm>
        </p:grpSpPr>
        <p:sp>
          <p:nvSpPr>
            <p:cNvPr id="2" name="Rectangle à coins arrondis 1"/>
            <p:cNvSpPr/>
            <p:nvPr/>
          </p:nvSpPr>
          <p:spPr>
            <a:xfrm>
              <a:off x="2883304" y="1870361"/>
              <a:ext cx="8868814" cy="3130207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  <a:ln w="285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3027011" y="2055983"/>
              <a:ext cx="8725107" cy="501929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400" u="sng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La coupe de France de Robotique c’est : </a:t>
              </a:r>
              <a:endParaRPr sz="2400" u="sng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29" name="Shape 806"/>
            <p:cNvSpPr/>
            <p:nvPr/>
          </p:nvSpPr>
          <p:spPr>
            <a:xfrm>
              <a:off x="3084326" y="2757649"/>
              <a:ext cx="8339582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 défi ludique, scientifique et technique de robotique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0" name="Shape 806"/>
            <p:cNvSpPr/>
            <p:nvPr/>
          </p:nvSpPr>
          <p:spPr>
            <a:xfrm>
              <a:off x="3084326" y="3288224"/>
              <a:ext cx="8339582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 travail d’équipe pendant plusieurs mois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1" name="Shape 806"/>
            <p:cNvSpPr/>
            <p:nvPr/>
          </p:nvSpPr>
          <p:spPr>
            <a:xfrm>
              <a:off x="3084326" y="3858685"/>
              <a:ext cx="8339582" cy="591620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La conception d’un robot autonome 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  <p:sp>
          <p:nvSpPr>
            <p:cNvPr id="32" name="Shape 806"/>
            <p:cNvSpPr/>
            <p:nvPr/>
          </p:nvSpPr>
          <p:spPr>
            <a:xfrm>
              <a:off x="3084326" y="4404545"/>
              <a:ext cx="8339582" cy="564777"/>
            </a:xfrm>
            <a:prstGeom prst="rect">
              <a:avLst/>
            </a:prstGeom>
            <a:ln w="3175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19050" tIns="19050" rIns="19050" bIns="19050">
              <a:normAutofit/>
            </a:bodyPr>
            <a:lstStyle/>
            <a:p>
              <a:pPr algn="ctr" defTabSz="412750" hangingPunct="0"/>
              <a:r>
                <a:rPr lang="fr-FR" sz="2000" kern="0" dirty="0" smtClean="0">
                  <a:solidFill>
                    <a:srgbClr val="525860"/>
                  </a:solidFill>
                  <a:latin typeface="Roboto Regular"/>
                  <a:sym typeface="Roboto Regular"/>
                </a:rPr>
                <a:t>Une compétition entre plusieurs centaines d’étudiants</a:t>
              </a:r>
              <a:endParaRPr sz="2000" kern="0" dirty="0">
                <a:solidFill>
                  <a:srgbClr val="525860"/>
                </a:solidFill>
                <a:latin typeface="Roboto Regular"/>
                <a:sym typeface="Roboto Regular"/>
              </a:endParaRPr>
            </a:p>
          </p:txBody>
        </p: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pic>
        <p:nvPicPr>
          <p:cNvPr id="24" name="Image 1"/>
          <p:cNvPicPr>
            <a:picLocks noChangeAspect="1"/>
          </p:cNvPicPr>
          <p:nvPr/>
        </p:nvPicPr>
        <p:blipFill rotWithShape="1">
          <a:blip r:embed="rId3"/>
          <a:srcRect l="7710" t="6906" r="6184" b="3386"/>
          <a:stretch/>
        </p:blipFill>
        <p:spPr>
          <a:xfrm>
            <a:off x="7261864" y="1072685"/>
            <a:ext cx="4649646" cy="3125048"/>
          </a:xfrm>
          <a:prstGeom prst="rect">
            <a:avLst/>
          </a:prstGeom>
        </p:spPr>
      </p:pic>
      <p:pic>
        <p:nvPicPr>
          <p:cNvPr id="25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57" y="4380981"/>
            <a:ext cx="2277019" cy="1772530"/>
          </a:xfrm>
          <a:prstGeom prst="rect">
            <a:avLst/>
          </a:prstGeom>
        </p:spPr>
      </p:pic>
      <p:pic>
        <p:nvPicPr>
          <p:cNvPr id="8" name="Picture 2" descr="Résultat de recherche d'images pour &quot;gipsa-lab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98" y="4560434"/>
            <a:ext cx="2945249" cy="19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fablab grenoble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060" y="4534225"/>
            <a:ext cx="30099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785"/>
          <p:cNvSpPr/>
          <p:nvPr/>
        </p:nvSpPr>
        <p:spPr>
          <a:xfrm>
            <a:off x="1526425" y="730485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A. Contexte</a:t>
            </a:r>
            <a:endParaRPr sz="1600" kern="0" dirty="0">
              <a:solidFill>
                <a:srgbClr val="5258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/>
          <a:stretch/>
        </p:blipFill>
        <p:spPr bwMode="auto">
          <a:xfrm>
            <a:off x="4653885" y="5543911"/>
            <a:ext cx="2801147" cy="98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9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/>
          </p:cNvSpPr>
          <p:nvPr>
            <p:ph type="title"/>
          </p:nvPr>
        </p:nvSpPr>
        <p:spPr>
          <a:xfrm>
            <a:off x="1524127" y="-4727"/>
            <a:ext cx="9143747" cy="815409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0</a:t>
            </a:r>
            <a:r>
              <a:rPr lang="fr-FR" dirty="0" smtClean="0"/>
              <a:t>. Contexte et Enjeux</a:t>
            </a:r>
            <a:endParaRPr dirty="0"/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11470991" y="6124483"/>
            <a:ext cx="490520" cy="3539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 dirty="0"/>
          </a:p>
        </p:txBody>
      </p:sp>
      <p:sp>
        <p:nvSpPr>
          <p:cNvPr id="28" name="Rectangle 27"/>
          <p:cNvSpPr/>
          <p:nvPr/>
        </p:nvSpPr>
        <p:spPr>
          <a:xfrm>
            <a:off x="449943" y="5543911"/>
            <a:ext cx="3251200" cy="1219200"/>
          </a:xfrm>
          <a:prstGeom prst="rect">
            <a:avLst/>
          </a:prstGeom>
          <a:solidFill>
            <a:srgbClr val="FFFFFF"/>
          </a:solidFill>
          <a:ln w="3175" cap="flat">
            <a:solidFill>
              <a:srgbClr val="FFFF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3" name="Shape 786"/>
          <p:cNvSpPr/>
          <p:nvPr/>
        </p:nvSpPr>
        <p:spPr>
          <a:xfrm>
            <a:off x="3027011" y="1072685"/>
            <a:ext cx="6343823" cy="0"/>
          </a:xfrm>
          <a:prstGeom prst="line">
            <a:avLst/>
          </a:prstGeom>
          <a:ln w="28575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412750" hangingPunct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76" y="62487"/>
            <a:ext cx="1291771" cy="823504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371130" y="1486996"/>
            <a:ext cx="6097909" cy="2416264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175" cap="flat">
            <a:solidFill>
              <a:schemeClr val="accent4">
                <a:lumMod val="10000"/>
                <a:lumOff val="9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7165075" y="1978925"/>
            <a:ext cx="4462818" cy="1528549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  <a:ln w="3175" cap="flat">
            <a:solidFill>
              <a:schemeClr val="accent4">
                <a:lumMod val="10000"/>
                <a:lumOff val="90000"/>
              </a:schemeClr>
            </a:solidFill>
            <a:miter lim="400000"/>
          </a:ln>
          <a:effectLst>
            <a:outerShdw blurRad="127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976143" y="6611779"/>
            <a:ext cx="2311107" cy="2462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PI08</a:t>
            </a:r>
            <a:r>
              <a:rPr kumimoji="0" lang="fr-FR" sz="1100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– CFR 2018 – Reporting n°1</a:t>
            </a:r>
            <a:endParaRPr kumimoji="0" lang="fr-FR" sz="1100" b="0" i="0" u="none" strike="noStrike" cap="none" spc="0" normalizeH="0" baseline="0" dirty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34" name="Shape 785"/>
          <p:cNvSpPr/>
          <p:nvPr/>
        </p:nvSpPr>
        <p:spPr>
          <a:xfrm>
            <a:off x="1526425" y="730485"/>
            <a:ext cx="9139149" cy="507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>
            <a:normAutofit/>
          </a:bodyPr>
          <a:lstStyle>
            <a:lvl1pPr algn="ctr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defTabSz="412750" hangingPunct="0"/>
            <a:r>
              <a:rPr lang="fr-FR" sz="1600" kern="0" dirty="0" smtClean="0">
                <a:solidFill>
                  <a:srgbClr val="525860"/>
                </a:solidFill>
              </a:rPr>
              <a:t>B. Enjeux</a:t>
            </a:r>
            <a:endParaRPr sz="1600" kern="0" dirty="0">
              <a:solidFill>
                <a:srgbClr val="5258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5" y="4176215"/>
            <a:ext cx="10045887" cy="228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49 CuadroTexto"/>
          <p:cNvSpPr txBox="1"/>
          <p:nvPr/>
        </p:nvSpPr>
        <p:spPr>
          <a:xfrm>
            <a:off x="371130" y="1486996"/>
            <a:ext cx="5943935" cy="25699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ATTENTES DU CLIENT</a:t>
            </a:r>
          </a:p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(</a:t>
            </a:r>
            <a:r>
              <a:rPr lang="fr-FR" dirty="0" err="1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Hayathe</a:t>
            </a: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 </a:t>
            </a:r>
            <a:r>
              <a:rPr lang="fr-FR" dirty="0" err="1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Khennouf</a:t>
            </a: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, Maitre d’ouvrage)</a:t>
            </a:r>
          </a:p>
          <a:p>
            <a:pPr marL="285750" marR="0" indent="-28575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fr-FR" b="0" i="0" u="none" strike="noStrike" cap="none" spc="0" normalizeH="0" baseline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Participation</a:t>
            </a:r>
            <a:r>
              <a:rPr kumimoji="0" lang="fr-FR" b="0" i="0" u="none" strike="noStrike" cap="none" spc="0" normalizeH="0" dirty="0" smtClean="0">
                <a:ln>
                  <a:noFill/>
                </a:ln>
                <a:solidFill>
                  <a:srgbClr val="525860"/>
                </a:solidFill>
                <a:effectLst/>
                <a:uFillTx/>
                <a:latin typeface="+mj-lt"/>
                <a:ea typeface="+mj-ea"/>
                <a:cs typeface="+mj-cs"/>
                <a:sym typeface="Roboto Regular"/>
              </a:rPr>
              <a:t> à la CFR: Robot Homologué. </a:t>
            </a:r>
          </a:p>
          <a:p>
            <a:pPr marL="285750" marR="0" indent="-28575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Score égal ou supérieur à celui de l’équipe précédente</a:t>
            </a:r>
          </a:p>
          <a:p>
            <a:pPr marL="285750" marR="0" indent="-28575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Référence pour éditions postérieures</a:t>
            </a:r>
            <a:endParaRPr lang="fr-FR" dirty="0" smtClean="0">
              <a:solidFill>
                <a:srgbClr val="525860"/>
              </a:solidFill>
              <a:latin typeface="+mj-lt"/>
              <a:ea typeface="+mj-ea"/>
              <a:cs typeface="+mj-cs"/>
              <a:sym typeface="Roboto Regular"/>
            </a:endParaRPr>
          </a:p>
          <a:p>
            <a:pPr marL="285750" marR="0" indent="-2857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s-ES" b="0" i="0" u="none" strike="noStrike" cap="none" spc="0" normalizeH="0" baseline="0" dirty="0" smtClean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7287168" y="1902494"/>
            <a:ext cx="4212693" cy="173893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400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ÉTUDES RÉALISÉES</a:t>
            </a:r>
          </a:p>
          <a:p>
            <a:pPr marL="285750" marR="0" indent="-28575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Équipes des éditions précédentes.</a:t>
            </a:r>
          </a:p>
          <a:p>
            <a:pPr marL="285750" marR="0" indent="-28575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Équipes d’autres écoles (Ex: </a:t>
            </a:r>
            <a:r>
              <a:rPr lang="fr-FR" dirty="0" err="1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Phelma</a:t>
            </a:r>
            <a:r>
              <a:rPr lang="fr-FR" dirty="0" smtClean="0">
                <a:solidFill>
                  <a:srgbClr val="525860"/>
                </a:solidFill>
                <a:latin typeface="+mj-lt"/>
                <a:ea typeface="+mj-ea"/>
                <a:cs typeface="+mj-cs"/>
                <a:sym typeface="Roboto Regular"/>
              </a:rPr>
              <a:t>)</a:t>
            </a:r>
          </a:p>
          <a:p>
            <a:pPr marL="285750" marR="0" indent="-28575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s-ES" b="0" i="0" u="none" strike="noStrike" cap="none" spc="0" normalizeH="0" baseline="0" dirty="0" smtClean="0">
              <a:ln>
                <a:noFill/>
              </a:ln>
              <a:solidFill>
                <a:srgbClr val="525860"/>
              </a:solidFill>
              <a:effectLst/>
              <a:uFillTx/>
              <a:latin typeface="+mj-lt"/>
              <a:ea typeface="+mj-ea"/>
              <a:cs typeface="+mj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9314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White">
  <a:themeElements>
    <a:clrScheme name="Orange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FB5A28"/>
      </a:accent1>
      <a:accent2>
        <a:srgbClr val="E2522A"/>
      </a:accent2>
      <a:accent3>
        <a:srgbClr val="0D426E"/>
      </a:accent3>
      <a:accent4>
        <a:srgbClr val="07355A"/>
      </a:accent4>
      <a:accent5>
        <a:srgbClr val="FB5A28"/>
      </a:accent5>
      <a:accent6>
        <a:srgbClr val="E2522A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112</Words>
  <Application>Microsoft Office PowerPoint</Application>
  <PresentationFormat>Personalizado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2_White</vt:lpstr>
      <vt:lpstr>0. Contexte et enjeux</vt:lpstr>
      <vt:lpstr>0. Contexte et Enjeux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bazinette</dc:creator>
  <cp:lastModifiedBy>Nicolas</cp:lastModifiedBy>
  <cp:revision>150</cp:revision>
  <dcterms:created xsi:type="dcterms:W3CDTF">2018-02-10T20:21:13Z</dcterms:created>
  <dcterms:modified xsi:type="dcterms:W3CDTF">2018-03-05T18:36:26Z</dcterms:modified>
</cp:coreProperties>
</file>