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  <p:sldMasterId id="2147483992" r:id="rId2"/>
  </p:sldMasterIdLst>
  <p:notesMasterIdLst>
    <p:notesMasterId r:id="rId4"/>
  </p:notesMasterIdLst>
  <p:sldIdLst>
    <p:sldId id="257" r:id="rId3"/>
  </p:sldIdLst>
  <p:sldSz cx="30275213" cy="42803763"/>
  <p:notesSz cx="6797675" cy="9926638"/>
  <p:defaultTextStyle>
    <a:defPPr>
      <a:defRPr lang="fr-CH"/>
    </a:defPPr>
    <a:lvl1pPr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2086741" indent="-1629721"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4173481" indent="-3259439"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6260222" indent="-4889161"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8346962" indent="-6518879" algn="l" rtl="0" fontAlgn="base">
      <a:spcBef>
        <a:spcPct val="0"/>
      </a:spcBef>
      <a:spcAft>
        <a:spcPct val="0"/>
      </a:spcAft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5100" algn="l" defTabSz="914042" rtl="0" eaLnBrk="1" latinLnBrk="0" hangingPunct="1"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2119" algn="l" defTabSz="914042" rtl="0" eaLnBrk="1" latinLnBrk="0" hangingPunct="1"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199141" algn="l" defTabSz="914042" rtl="0" eaLnBrk="1" latinLnBrk="0" hangingPunct="1"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6157" algn="l" defTabSz="914042" rtl="0" eaLnBrk="1" latinLnBrk="0" hangingPunct="1">
      <a:defRPr sz="111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34">
          <p15:clr>
            <a:srgbClr val="A4A3A4"/>
          </p15:clr>
        </p15:guide>
        <p15:guide id="2" pos="5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B3"/>
    <a:srgbClr val="005CA6"/>
    <a:srgbClr val="FD2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7" autoAdjust="0"/>
    <p:restoredTop sz="94620" autoAdjust="0"/>
  </p:normalViewPr>
  <p:slideViewPr>
    <p:cSldViewPr>
      <p:cViewPr>
        <p:scale>
          <a:sx n="10" d="100"/>
          <a:sy n="10" d="100"/>
        </p:scale>
        <p:origin x="7590" y="2004"/>
      </p:cViewPr>
      <p:guideLst>
        <p:guide orient="horz" pos="5634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88" cy="496770"/>
          </a:xfrm>
          <a:prstGeom prst="rect">
            <a:avLst/>
          </a:prstGeom>
        </p:spPr>
        <p:txBody>
          <a:bodyPr vert="horz" wrap="square" lIns="95558" tIns="47779" rIns="95558" bIns="47779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515" y="0"/>
            <a:ext cx="2946088" cy="496770"/>
          </a:xfrm>
          <a:prstGeom prst="rect">
            <a:avLst/>
          </a:prstGeom>
        </p:spPr>
        <p:txBody>
          <a:bodyPr vert="horz" wrap="square" lIns="95558" tIns="47779" rIns="95558" bIns="477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DD5AE67F-F4F8-4A09-9C32-32CA14A105DB}" type="datetime1">
              <a:rPr lang="de-CH"/>
              <a:pPr>
                <a:defRPr/>
              </a:pPr>
              <a:t>28.07.2020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5558" tIns="47779" rIns="95558" bIns="4777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197" y="4714935"/>
            <a:ext cx="5437282" cy="4467643"/>
          </a:xfrm>
          <a:prstGeom prst="rect">
            <a:avLst/>
          </a:prstGeom>
        </p:spPr>
        <p:txBody>
          <a:bodyPr vert="horz" wrap="square" lIns="95558" tIns="47779" rIns="95558" bIns="4777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775"/>
            <a:ext cx="2946088" cy="495675"/>
          </a:xfrm>
          <a:prstGeom prst="rect">
            <a:avLst/>
          </a:prstGeom>
        </p:spPr>
        <p:txBody>
          <a:bodyPr vert="horz" wrap="square" lIns="95558" tIns="47779" rIns="95558" bIns="47779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515" y="9428775"/>
            <a:ext cx="2946088" cy="495675"/>
          </a:xfrm>
          <a:prstGeom prst="rect">
            <a:avLst/>
          </a:prstGeom>
        </p:spPr>
        <p:txBody>
          <a:bodyPr vert="horz" wrap="square" lIns="95558" tIns="47779" rIns="95558" bIns="477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4FF93069-CF9D-4135-B989-7A705571DF42}" type="slidenum">
              <a:rPr lang="de-CH"/>
              <a:pPr>
                <a:defRPr/>
              </a:pPr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6945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2086741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173481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6260222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ヒラギノ角ゴ Pro W3" charset="-128"/>
        <a:cs typeface="+mn-cs"/>
      </a:defRPr>
    </a:lvl4pPr>
    <a:lvl5pPr marL="8346962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ヒラギノ角ゴ Pro W3" charset="-128"/>
        <a:cs typeface="+mn-cs"/>
      </a:defRPr>
    </a:lvl5pPr>
    <a:lvl6pPr marL="10435595" algn="l" defTabSz="417423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2707" algn="l" defTabSz="417423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9826" algn="l" defTabSz="417423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6945" algn="l" defTabSz="4174238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50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95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Mathias\Desktop\TestDocA4Hes\Papeterie\_PNG\4_Divers\PapierA4PowerPoint\A4_valais0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943" y="39877786"/>
            <a:ext cx="2189377" cy="218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/>
          <a:stretch/>
        </p:blipFill>
        <p:spPr bwMode="auto">
          <a:xfrm>
            <a:off x="880021" y="811596"/>
            <a:ext cx="11567157" cy="15801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http://intranet.hevs.ch/doc/logo2013/Global/1_HES_SO_VS_CMJN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324" y="813079"/>
            <a:ext cx="9504074" cy="15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1" y="41347163"/>
            <a:ext cx="397751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5pPr>
      <a:lvl6pPr marL="2087119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6pPr>
      <a:lvl7pPr marL="4174238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7pPr>
      <a:lvl8pPr marL="6261357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8pPr>
      <a:lvl9pPr marL="8348476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1564657" indent="-1564657" algn="l" rtl="0" eaLnBrk="0" fontAlgn="base" hangingPunct="0">
        <a:spcBef>
          <a:spcPct val="20000"/>
        </a:spcBef>
        <a:spcAft>
          <a:spcPct val="0"/>
        </a:spcAft>
        <a:buChar char="•"/>
        <a:defRPr sz="127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391152" indent="-1304412" algn="l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217644" indent="-1042578" algn="l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4385" indent="-1042578" algn="l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391125" indent="-104257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1479148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3566267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5653385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7740504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119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238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357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476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595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707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9826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6945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C:\Users\Mathias\Desktop\TestDocA4Hes\Papeterie\_PNG\4_Divers\PapierA4PowerPoint\A4_valais01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943" y="39877786"/>
            <a:ext cx="2189377" cy="218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intranet.hevs.ch/doc/logo2013/HEG/1_HEG_FR-DE_CMJ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224" y="797265"/>
            <a:ext cx="1253009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/>
          <a:stretch/>
        </p:blipFill>
        <p:spPr bwMode="auto">
          <a:xfrm>
            <a:off x="21360092" y="3687913"/>
            <a:ext cx="8437500" cy="11526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1" y="41347163"/>
            <a:ext cx="3977513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9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ea typeface="ＭＳ Ｐゴシック" charset="-128"/>
          <a:cs typeface="Times New Roman" charset="0"/>
        </a:defRPr>
      </a:lvl5pPr>
      <a:lvl6pPr marL="2087119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6pPr>
      <a:lvl7pPr marL="4174238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7pPr>
      <a:lvl8pPr marL="6261357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8pPr>
      <a:lvl9pPr marL="8348476" algn="l" rtl="0" fontAlgn="base">
        <a:spcBef>
          <a:spcPct val="0"/>
        </a:spcBef>
        <a:spcAft>
          <a:spcPct val="0"/>
        </a:spcAft>
        <a:defRPr sz="13700" b="1">
          <a:solidFill>
            <a:schemeClr val="tx2"/>
          </a:solidFill>
          <a:latin typeface="Arial" charset="0"/>
          <a:cs typeface="Times New Roman" charset="0"/>
        </a:defRPr>
      </a:lvl9pPr>
    </p:titleStyle>
    <p:bodyStyle>
      <a:lvl1pPr marL="1564657" indent="-1564657" algn="l" rtl="0" eaLnBrk="0" fontAlgn="base" hangingPunct="0">
        <a:spcBef>
          <a:spcPct val="20000"/>
        </a:spcBef>
        <a:spcAft>
          <a:spcPct val="0"/>
        </a:spcAft>
        <a:buChar char="•"/>
        <a:defRPr sz="127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391152" indent="-1304412" algn="l" rtl="0" eaLnBrk="0" fontAlgn="base" hangingPunct="0">
        <a:spcBef>
          <a:spcPct val="20000"/>
        </a:spcBef>
        <a:spcAft>
          <a:spcPct val="0"/>
        </a:spcAft>
        <a:buChar char="–"/>
        <a:defRPr sz="117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217644" indent="-1042578" algn="l" rtl="0" eaLnBrk="0" fontAlgn="base" hangingPunct="0">
        <a:spcBef>
          <a:spcPct val="20000"/>
        </a:spcBef>
        <a:spcAft>
          <a:spcPct val="0"/>
        </a:spcAft>
        <a:buChar char="•"/>
        <a:defRPr sz="111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4385" indent="-1042578" algn="l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391125" indent="-104257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1479148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3566267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5653385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7740504" indent="-1043559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119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238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357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476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595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707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9826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6945" algn="l" defTabSz="417423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/>
          <p:cNvSpPr txBox="1"/>
          <p:nvPr/>
        </p:nvSpPr>
        <p:spPr>
          <a:xfrm>
            <a:off x="15353630" y="18562406"/>
            <a:ext cx="13874686" cy="16897630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noAutofit/>
          </a:bodyPr>
          <a:lstStyle/>
          <a:p>
            <a:pPr marL="914042" indent="-914042" algn="just"/>
            <a:r>
              <a:rPr lang="en-US" sz="5000" b="1" dirty="0">
                <a:solidFill>
                  <a:prstClr val="black"/>
                </a:solidFill>
                <a:ea typeface="ＭＳ Ｐゴシック" charset="-128"/>
              </a:rPr>
              <a:t>Les </a:t>
            </a:r>
            <a:r>
              <a:rPr lang="fr-CH" sz="5000" b="1" dirty="0">
                <a:solidFill>
                  <a:prstClr val="black"/>
                </a:solidFill>
                <a:ea typeface="ＭＳ Ｐゴシック" charset="-128"/>
              </a:rPr>
              <a:t>résultats</a:t>
            </a:r>
            <a:endParaRPr lang="fr-CH" sz="3900" b="1" dirty="0">
              <a:solidFill>
                <a:srgbClr val="FD2D1E"/>
              </a:solidFill>
              <a:ea typeface="ＭＳ Ｐゴシック" charset="-128"/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Plusieurs critères ont été retenus, regroupés en 4 catégories: auteur, méthodes de travail, nature du contenu et sources </a:t>
            </a: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Parmi les outils analysés, </a:t>
            </a:r>
            <a:r>
              <a:rPr lang="fr-CH" sz="3900" dirty="0" err="1">
                <a:solidFill>
                  <a:schemeClr val="tx1"/>
                </a:solidFill>
              </a:rPr>
              <a:t>plagiarismsearch</a:t>
            </a:r>
            <a:r>
              <a:rPr lang="fr-CH" sz="3900" dirty="0">
                <a:solidFill>
                  <a:schemeClr val="tx1"/>
                </a:solidFill>
              </a:rPr>
              <a:t> est retenu comme étant l’API de détection de plagiat le plus efficace</a:t>
            </a: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Une interface web a été créée</a:t>
            </a:r>
            <a:endParaRPr lang="fr-CH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449823" lvl="2" indent="-457023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571500" lvl="2" indent="-571500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600" dirty="0">
              <a:solidFill>
                <a:schemeClr val="tx1"/>
              </a:solidFill>
            </a:endParaRPr>
          </a:p>
          <a:p>
            <a:pPr marL="571500" lvl="2" indent="-571500" algn="just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</a:pPr>
            <a:endParaRPr lang="es-ES" sz="3900" dirty="0">
              <a:solidFill>
                <a:schemeClr val="tx1"/>
              </a:solidFill>
            </a:endParaRPr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9475" y="3652838"/>
            <a:ext cx="28587700" cy="308499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9600" dirty="0"/>
              <a:t>Original Journalistic Information Label and Traceability</a:t>
            </a:r>
            <a:br>
              <a:rPr lang="en-US" sz="9600" dirty="0"/>
            </a:br>
            <a:endParaRPr lang="en-US" sz="8800" dirty="0"/>
          </a:p>
        </p:txBody>
      </p:sp>
      <p:sp>
        <p:nvSpPr>
          <p:cNvPr id="13324" name="Text Box 5"/>
          <p:cNvSpPr txBox="1">
            <a:spLocks noChangeArrowheads="1"/>
          </p:cNvSpPr>
          <p:nvPr/>
        </p:nvSpPr>
        <p:spPr bwMode="auto">
          <a:xfrm>
            <a:off x="8476073" y="41294382"/>
            <a:ext cx="13321480" cy="33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3" tIns="46780" rIns="89963" bIns="4678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</a:tabLst>
              <a:defRPr sz="11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© </a:t>
            </a:r>
            <a:r>
              <a:rPr lang="en-US" sz="3300" b="1" dirty="0" err="1">
                <a:solidFill>
                  <a:srgbClr val="000000"/>
                </a:solidFill>
                <a:latin typeface="Arial" charset="0"/>
              </a:rPr>
              <a:t>Juillet</a:t>
            </a:r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 2020</a:t>
            </a:r>
          </a:p>
          <a:p>
            <a:pPr algn="ctr" eaLnBrk="1" hangingPunct="1"/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Contact et plus </a:t>
            </a:r>
            <a:r>
              <a:rPr lang="en-US" sz="3300" b="1" dirty="0" err="1">
                <a:solidFill>
                  <a:srgbClr val="000000"/>
                </a:solidFill>
                <a:latin typeface="Arial" charset="0"/>
              </a:rPr>
              <a:t>d’informations</a:t>
            </a:r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algn="ctr" eaLnBrk="1" hangingPunct="1"/>
            <a:r>
              <a:rPr lang="en-US" sz="3300" b="1" dirty="0">
                <a:solidFill>
                  <a:srgbClr val="000000"/>
                </a:solidFill>
                <a:latin typeface="Arial" charset="0"/>
              </a:rPr>
              <a:t>http://www.hevs.ch/ig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79475" y="6856265"/>
            <a:ext cx="28587700" cy="1938954"/>
          </a:xfrm>
          <a:prstGeom prst="rect">
            <a:avLst/>
          </a:prstGeom>
          <a:noFill/>
        </p:spPr>
        <p:txBody>
          <a:bodyPr wrap="square" lIns="91405" tIns="45701" rIns="91405" bIns="45701" rtlCol="0">
            <a:spAutoFit/>
          </a:bodyPr>
          <a:lstStyle/>
          <a:p>
            <a:pPr algn="ctr" eaLnBrk="1" hangingPunct="1"/>
            <a:r>
              <a:rPr lang="en-US" sz="6000" b="1" dirty="0" err="1">
                <a:latin typeface="+mn-lt"/>
              </a:rPr>
              <a:t>Étudiant</a:t>
            </a:r>
            <a:r>
              <a:rPr lang="en-US" sz="6000" b="1" dirty="0">
                <a:latin typeface="+mn-lt"/>
              </a:rPr>
              <a:t> : Nicolas Solioz</a:t>
            </a:r>
          </a:p>
          <a:p>
            <a:pPr algn="ctr" eaLnBrk="1" hangingPunct="1"/>
            <a:r>
              <a:rPr lang="en-US" sz="6000" b="1" dirty="0" err="1">
                <a:latin typeface="+mn-lt"/>
              </a:rPr>
              <a:t>Professeure</a:t>
            </a:r>
            <a:r>
              <a:rPr lang="en-US" sz="6000" b="1" dirty="0">
                <a:latin typeface="+mn-lt"/>
              </a:rPr>
              <a:t> : Nicole Glassey </a:t>
            </a:r>
            <a:r>
              <a:rPr lang="en-US" sz="6000" b="1" dirty="0" err="1">
                <a:latin typeface="+mn-lt"/>
              </a:rPr>
              <a:t>Balet</a:t>
            </a:r>
            <a:endParaRPr lang="en-US" sz="6000" b="1" dirty="0">
              <a:latin typeface="+mn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67035" y="8944497"/>
            <a:ext cx="28161281" cy="3068216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 w="101600">
            <a:solidFill>
              <a:srgbClr val="005CA6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24000" tIns="0" rIns="324000" bIns="0" numCol="1" rtlCol="0" anchor="t" anchorCtr="0">
            <a:noAutofit/>
          </a:bodyPr>
          <a:lstStyle/>
          <a:p>
            <a:r>
              <a:rPr lang="en-US" sz="6000" b="1" dirty="0">
                <a:solidFill>
                  <a:srgbClr val="0076B3"/>
                </a:solidFill>
              </a:rPr>
              <a:t>Résumé</a:t>
            </a:r>
            <a:endParaRPr lang="en-US" sz="4000" b="1" dirty="0">
              <a:solidFill>
                <a:srgbClr val="0076B3"/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fr-CH" sz="4300" dirty="0">
                <a:solidFill>
                  <a:srgbClr val="0076B3"/>
                </a:solidFill>
              </a:rPr>
              <a:t>Création d’un label pour certifier l’originalité et la qualité d’un article de journal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fr-CH" sz="4300" dirty="0">
                <a:solidFill>
                  <a:srgbClr val="0076B3"/>
                </a:solidFill>
              </a:rPr>
              <a:t>Détection automatique du taux de plagiat d’un texte en utilisant une API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fr-CH" sz="4300" dirty="0">
                <a:solidFill>
                  <a:srgbClr val="0076B3"/>
                </a:solidFill>
              </a:rPr>
              <a:t>Mise à disposition d’une interface web permettant aux journalistes de faire certifier leurs articles</a:t>
            </a:r>
            <a:endParaRPr lang="en-US" sz="4300" dirty="0">
              <a:solidFill>
                <a:srgbClr val="0076B3"/>
              </a:solidFill>
            </a:endParaRPr>
          </a:p>
          <a:p>
            <a:pPr marL="914400" indent="-914400">
              <a:buFont typeface="+mj-lt"/>
              <a:buAutoNum type="arabicPeriod"/>
            </a:pPr>
            <a:endParaRPr lang="en-US" sz="4400" dirty="0">
              <a:solidFill>
                <a:srgbClr val="0076B3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46896" y="12544897"/>
            <a:ext cx="13707264" cy="7905399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noAutofit/>
          </a:bodyPr>
          <a:lstStyle/>
          <a:p>
            <a:pPr marL="914042" indent="-914042">
              <a:spcAft>
                <a:spcPts val="600"/>
              </a:spcAft>
            </a:pPr>
            <a:r>
              <a:rPr lang="en-US" sz="5000" b="1" dirty="0"/>
              <a:t>Le </a:t>
            </a:r>
            <a:r>
              <a:rPr lang="en-US" sz="5000" b="1" dirty="0" err="1"/>
              <a:t>projet</a:t>
            </a:r>
            <a:endParaRPr lang="en-US" sz="5000" b="1" dirty="0"/>
          </a:p>
          <a:p>
            <a:pPr marL="571500" indent="-5715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Il existe de plus en plus de «fake news» sur les réseaux sociaux et les sites internet</a:t>
            </a:r>
          </a:p>
          <a:p>
            <a:pPr marL="571500" indent="-5715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Afin de se départager de cette désinformation, nos partenaires médias souhaitent créer un label «AOC»</a:t>
            </a:r>
          </a:p>
          <a:p>
            <a:pPr marL="571500" indent="-571500" algn="just">
              <a:buClr>
                <a:schemeClr val="tx1"/>
              </a:buClr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Ce label vise à redonner confiance au lectorat en montrant que les articles sont réalisés en respectant plusieurs règles: indication des sources, contenu non plagié etc…</a:t>
            </a:r>
          </a:p>
          <a:p>
            <a:pPr marL="571500" indent="-571500" algn="just">
              <a:buClr>
                <a:schemeClr val="tx1"/>
              </a:buClr>
              <a:buFont typeface="Arial" pitchFamily="34" charset="0"/>
              <a:buChar char="•"/>
            </a:pPr>
            <a:endParaRPr lang="fr-CH" sz="3900" b="1" dirty="0">
              <a:solidFill>
                <a:schemeClr val="tx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5353630" y="12615892"/>
            <a:ext cx="13946124" cy="5387045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noAutofit/>
          </a:bodyPr>
          <a:lstStyle/>
          <a:p>
            <a:pPr marL="1142551" indent="-1142551">
              <a:spcAft>
                <a:spcPts val="600"/>
              </a:spcAft>
            </a:pPr>
            <a:r>
              <a:rPr lang="fr-CH" sz="5000" b="1" dirty="0">
                <a:solidFill>
                  <a:prstClr val="black"/>
                </a:solidFill>
              </a:rPr>
              <a:t>Les étapes du travail</a:t>
            </a:r>
          </a:p>
          <a:p>
            <a:pPr marL="1142551" indent="-1142551">
              <a:spcAft>
                <a:spcPts val="600"/>
              </a:spcAft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Déterminer les critères d’un article journalistique de qualité</a:t>
            </a:r>
          </a:p>
          <a:p>
            <a:pPr marL="1142551" indent="-1142551">
              <a:spcAft>
                <a:spcPts val="600"/>
              </a:spcAft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Comparer les outils de détection de plagiat existants</a:t>
            </a:r>
          </a:p>
          <a:p>
            <a:pPr marL="1142551" indent="-1142551">
              <a:spcAft>
                <a:spcPts val="600"/>
              </a:spcAft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Développer l’interface web 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046896" y="36019505"/>
            <a:ext cx="28161280" cy="3257762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spAutoFit/>
          </a:bodyPr>
          <a:lstStyle/>
          <a:p>
            <a:pPr marL="1142551" indent="-1142551">
              <a:spcAft>
                <a:spcPts val="600"/>
              </a:spcAft>
            </a:pPr>
            <a:r>
              <a:rPr lang="en-US" sz="5900" b="1" dirty="0"/>
              <a:t>Conclusions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Les journalistes et éditeurs peuvent se connecter sur la plateforme web et faire certifier leurs articles 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L’utilisation d’une API permet de mesurer le taux de plagiat de manière efficace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fr-CH" sz="3900" dirty="0">
                <a:solidFill>
                  <a:schemeClr val="tx1"/>
                </a:solidFill>
              </a:rPr>
              <a:t>Le QR code généré par l’application est exploitable par les professionnels du métier</a:t>
            </a:r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C689C4F-454F-4EA0-A91C-E3CFEF12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53" y="18553745"/>
            <a:ext cx="1496580" cy="1496580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35FFFCC-8B32-4913-BABB-989D2C5B56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82" y="18562406"/>
            <a:ext cx="2843500" cy="1496579"/>
          </a:xfrm>
          <a:prstGeom prst="rect">
            <a:avLst/>
          </a:prstGeom>
        </p:spPr>
      </p:pic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FA94811-AF24-4C81-BF1B-7D8D9E6C1B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3" b="11916"/>
          <a:stretch/>
        </p:blipFill>
        <p:spPr>
          <a:xfrm>
            <a:off x="9559804" y="18562406"/>
            <a:ext cx="3954804" cy="154801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88A2E08-561E-4C75-AE69-B49A25596332}"/>
              </a:ext>
            </a:extLst>
          </p:cNvPr>
          <p:cNvSpPr txBox="1"/>
          <p:nvPr/>
        </p:nvSpPr>
        <p:spPr>
          <a:xfrm>
            <a:off x="1046896" y="21009765"/>
            <a:ext cx="13707263" cy="14450271"/>
          </a:xfrm>
          <a:prstGeom prst="rect">
            <a:avLst/>
          </a:prstGeom>
          <a:solidFill>
            <a:schemeClr val="bg1">
              <a:lumMod val="9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23871" tIns="233908" rIns="323871" bIns="233908" rtlCol="0">
            <a:noAutofit/>
          </a:bodyPr>
          <a:lstStyle/>
          <a:p>
            <a:pPr marL="1142551" indent="-1142551">
              <a:spcAft>
                <a:spcPts val="600"/>
              </a:spcAft>
            </a:pPr>
            <a:r>
              <a:rPr lang="en-US" sz="5000" b="1" dirty="0">
                <a:solidFill>
                  <a:prstClr val="black"/>
                </a:solidFill>
              </a:rPr>
              <a:t>La procedure de certification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journaliste se connecte sur la plateforme web 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journaliste créé un article 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L’application web effectue automatiquement une analyse du taux de plagiat de cet article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journaliste auto-évalue son article sur la base des critères définis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journaliste soumet son article pour évaluation 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rédacteur en chef se connecte sur la plateforme web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rédacteur en chef certifie les articles soumis sur la base de l’auto-évaluation des journalistes et d’un score calculé automatiquement par l’application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Le journaliste reçoit un QR code à joindre à son article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r>
              <a:rPr lang="fr-CH" sz="3900" dirty="0">
                <a:solidFill>
                  <a:prstClr val="black"/>
                </a:solidFill>
              </a:rPr>
              <a:t>L’article est certifié</a:t>
            </a:r>
          </a:p>
          <a:p>
            <a:pPr marL="1142551" indent="-1142551">
              <a:spcAft>
                <a:spcPts val="600"/>
              </a:spcAft>
              <a:buFont typeface="+mj-lt"/>
              <a:buAutoNum type="arabicPeriod"/>
            </a:pPr>
            <a:endParaRPr lang="en-US" sz="3900" dirty="0">
              <a:solidFill>
                <a:prstClr val="black"/>
              </a:solidFill>
            </a:endParaRP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17C89452-FED9-41B1-9CF1-DAEF761A4B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2272" y="32561390"/>
            <a:ext cx="1464176" cy="146417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D7EE518-B8E2-4AE8-ADC0-D80281B6BE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48" y="33228323"/>
            <a:ext cx="796124" cy="79531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0F49D63-2E71-4FC4-8AFB-D091927A1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81" y="32203081"/>
            <a:ext cx="1938084" cy="1938084"/>
          </a:xfrm>
          <a:prstGeom prst="rect">
            <a:avLst/>
          </a:prstGeom>
        </p:spPr>
      </p:pic>
      <p:pic>
        <p:nvPicPr>
          <p:cNvPr id="29" name="Image 28" descr="Une image contenant regardant, sombre, pomme, debout&#10;&#10;Description générée automatiquement">
            <a:extLst>
              <a:ext uri="{FF2B5EF4-FFF2-40B4-BE49-F238E27FC236}">
                <a16:creationId xmlns:a16="http://schemas.microsoft.com/office/drawing/2014/main" id="{387E19BD-DD0B-4082-B5C8-9D9FF4675F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073" y="32318681"/>
            <a:ext cx="1515296" cy="1706885"/>
          </a:xfrm>
          <a:prstGeom prst="rect">
            <a:avLst/>
          </a:prstGeom>
        </p:spPr>
      </p:pic>
      <p:pic>
        <p:nvPicPr>
          <p:cNvPr id="32" name="Image 31" descr="Une image contenant signe, arrêt, rue, avant&#10;&#10;Description générée automatiquement">
            <a:extLst>
              <a:ext uri="{FF2B5EF4-FFF2-40B4-BE49-F238E27FC236}">
                <a16:creationId xmlns:a16="http://schemas.microsoft.com/office/drawing/2014/main" id="{787B6239-6458-4C26-A7E3-612AE7167B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373" y="32776941"/>
            <a:ext cx="1246695" cy="1246695"/>
          </a:xfrm>
          <a:prstGeom prst="rect">
            <a:avLst/>
          </a:prstGeom>
        </p:spPr>
      </p:pic>
      <p:pic>
        <p:nvPicPr>
          <p:cNvPr id="36" name="Image 3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F492F15-8AD7-42CE-9974-672C5FBA3EC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496" y="32561390"/>
            <a:ext cx="1583877" cy="1583877"/>
          </a:xfrm>
          <a:prstGeom prst="rect">
            <a:avLst/>
          </a:prstGeom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F49CC13-CB2E-4205-AACD-73563B2BD7DC}"/>
              </a:ext>
            </a:extLst>
          </p:cNvPr>
          <p:cNvSpPr/>
          <p:nvPr/>
        </p:nvSpPr>
        <p:spPr>
          <a:xfrm>
            <a:off x="4264398" y="33473013"/>
            <a:ext cx="565375" cy="4582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ABB8ACE8-02E5-46DC-9E6A-732EF1DF726E}"/>
              </a:ext>
            </a:extLst>
          </p:cNvPr>
          <p:cNvSpPr/>
          <p:nvPr/>
        </p:nvSpPr>
        <p:spPr>
          <a:xfrm>
            <a:off x="7449379" y="33473013"/>
            <a:ext cx="565375" cy="4582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D635F5F3-F7A5-4C7E-AF48-A5C3C3E0E143}"/>
              </a:ext>
            </a:extLst>
          </p:cNvPr>
          <p:cNvSpPr/>
          <p:nvPr/>
        </p:nvSpPr>
        <p:spPr>
          <a:xfrm>
            <a:off x="10590839" y="33473013"/>
            <a:ext cx="565375" cy="4582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FB1211C-C2E0-4B27-89A2-923AA2BA5684}"/>
              </a:ext>
            </a:extLst>
          </p:cNvPr>
          <p:cNvSpPr txBox="1"/>
          <p:nvPr/>
        </p:nvSpPr>
        <p:spPr>
          <a:xfrm>
            <a:off x="1672110" y="3436332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Arial (corps)"/>
              </a:rPr>
              <a:t>Insertion de l’article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593850B-14ED-44AE-8E51-40690CFE5393}"/>
              </a:ext>
            </a:extLst>
          </p:cNvPr>
          <p:cNvSpPr txBox="1"/>
          <p:nvPr/>
        </p:nvSpPr>
        <p:spPr>
          <a:xfrm>
            <a:off x="5001107" y="3432325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Arial (corps)"/>
              </a:rPr>
              <a:t>Auto-évaluation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8F49223-89FA-4182-A61B-7B0D9BFE5189}"/>
              </a:ext>
            </a:extLst>
          </p:cNvPr>
          <p:cNvSpPr txBox="1"/>
          <p:nvPr/>
        </p:nvSpPr>
        <p:spPr>
          <a:xfrm>
            <a:off x="8080822" y="3432325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Arial (corps)"/>
              </a:rPr>
              <a:t>Choix des articles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EAC88C2-CCCE-4F29-977F-9ED7F4C8526B}"/>
              </a:ext>
            </a:extLst>
          </p:cNvPr>
          <p:cNvSpPr txBox="1"/>
          <p:nvPr/>
        </p:nvSpPr>
        <p:spPr>
          <a:xfrm>
            <a:off x="12162307" y="34341726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latin typeface="Arial (corps)"/>
              </a:rPr>
              <a:t>Certification</a:t>
            </a:r>
          </a:p>
        </p:txBody>
      </p:sp>
      <p:pic>
        <p:nvPicPr>
          <p:cNvPr id="42" name="Image 41" descr="Une image contenant texte, signe, dessin, horloge&#10;&#10;Description générée automatiquement">
            <a:extLst>
              <a:ext uri="{FF2B5EF4-FFF2-40B4-BE49-F238E27FC236}">
                <a16:creationId xmlns:a16="http://schemas.microsoft.com/office/drawing/2014/main" id="{BADA07C2-6058-4162-B9F5-C793C2C593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874" y="16229303"/>
            <a:ext cx="1212878" cy="1212878"/>
          </a:xfrm>
          <a:prstGeom prst="rect">
            <a:avLst/>
          </a:prstGeom>
        </p:spPr>
      </p:pic>
      <p:pic>
        <p:nvPicPr>
          <p:cNvPr id="47" name="Image 46" descr="Une image contenant alimentation, dessin, garé, assiette&#10;&#10;Description générée automatiquement">
            <a:extLst>
              <a:ext uri="{FF2B5EF4-FFF2-40B4-BE49-F238E27FC236}">
                <a16:creationId xmlns:a16="http://schemas.microsoft.com/office/drawing/2014/main" id="{3C562E76-2A4E-4573-835E-9D94C64BEA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742" y="16050507"/>
            <a:ext cx="2908277" cy="1570470"/>
          </a:xfrm>
          <a:prstGeom prst="rect">
            <a:avLst/>
          </a:prstGeom>
        </p:spPr>
      </p:pic>
      <p:pic>
        <p:nvPicPr>
          <p:cNvPr id="51" name="Image 5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BA09E84-BD27-4CE0-A6C7-5DD2F72078D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718" y="23634129"/>
            <a:ext cx="5521009" cy="3603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" name="Image 5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35BED5B-00F3-4DA7-BA70-52C263428CF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>
          <a:xfrm>
            <a:off x="16145719" y="27459354"/>
            <a:ext cx="5521008" cy="3497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7" name="Image 5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3C804E9-1DAB-46B8-BBBC-AA2691AC0B1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3"/>
          <a:stretch/>
        </p:blipFill>
        <p:spPr>
          <a:xfrm>
            <a:off x="22914470" y="23645491"/>
            <a:ext cx="5521009" cy="3593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61B68539-E754-49A0-B5FF-56B3D61B303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470" y="31158559"/>
            <a:ext cx="5521008" cy="3604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" name="Image 6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6D766B6-3A56-4F8E-9E46-E858D12E786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1"/>
          <a:stretch/>
        </p:blipFill>
        <p:spPr>
          <a:xfrm>
            <a:off x="22914470" y="27459354"/>
            <a:ext cx="5521008" cy="3474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3" name="Image 6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BD6055A-7BBD-46B9-B52A-DDC1C4A696D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719" y="31208978"/>
            <a:ext cx="5521008" cy="3604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127155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1">
  <a:themeElements>
    <a:clrScheme name="Personnalisée 6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00990D"/>
      </a:accent1>
      <a:accent2>
        <a:srgbClr val="990000"/>
      </a:accent2>
      <a:accent3>
        <a:srgbClr val="003399"/>
      </a:accent3>
      <a:accent4>
        <a:srgbClr val="99CC33"/>
      </a:accent4>
      <a:accent5>
        <a:srgbClr val="FA4E50"/>
      </a:accent5>
      <a:accent6>
        <a:srgbClr val="3399CC"/>
      </a:accent6>
      <a:hlink>
        <a:srgbClr val="660000"/>
      </a:hlink>
      <a:folHlink>
        <a:srgbClr val="CC3300"/>
      </a:folHlink>
    </a:clrScheme>
    <a:fontScheme name="FilièreSystèmesIndustriels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lièreSystèmesIndustri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lièreSystèmesIndustri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ster2">
  <a:themeElements>
    <a:clrScheme name="Personnalisée 6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00990D"/>
      </a:accent1>
      <a:accent2>
        <a:srgbClr val="990000"/>
      </a:accent2>
      <a:accent3>
        <a:srgbClr val="003399"/>
      </a:accent3>
      <a:accent4>
        <a:srgbClr val="99CC33"/>
      </a:accent4>
      <a:accent5>
        <a:srgbClr val="FA4E50"/>
      </a:accent5>
      <a:accent6>
        <a:srgbClr val="3399CC"/>
      </a:accent6>
      <a:hlink>
        <a:srgbClr val="660000"/>
      </a:hlink>
      <a:folHlink>
        <a:srgbClr val="CC3300"/>
      </a:folHlink>
    </a:clrScheme>
    <a:fontScheme name="FilièreSystèmesIndustriels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lièreSystèmesIndustri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lièreSystèmesIndustri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lièreSystèmesIndustriel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8721</TotalTime>
  <Words>356</Words>
  <Application>Microsoft Office PowerPoint</Application>
  <PresentationFormat>Personnalisé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(corps)</vt:lpstr>
      <vt:lpstr>Calibri</vt:lpstr>
      <vt:lpstr>Times New Roman</vt:lpstr>
      <vt:lpstr>Poster1</vt:lpstr>
      <vt:lpstr>Poster2</vt:lpstr>
      <vt:lpstr>Original Journalistic Information Label and Traceability </vt:lpstr>
    </vt:vector>
  </TitlesOfParts>
  <Company>HEVs Sierre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SInf</dc:creator>
  <cp:lastModifiedBy>Nicolas Solioz</cp:lastModifiedBy>
  <cp:revision>335</cp:revision>
  <cp:lastPrinted>2011-01-05T14:24:10Z</cp:lastPrinted>
  <dcterms:created xsi:type="dcterms:W3CDTF">2013-07-29T06:13:11Z</dcterms:created>
  <dcterms:modified xsi:type="dcterms:W3CDTF">2020-08-03T16:07:37Z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1812235939</vt:i4>
  </property>
  <property fmtid="{D5CDD505-2E9C-101B-9397-08002B2CF9AE}" pid="3" name="_NewReviewCycle">
    <vt:lpwstr/>
  </property>
  <property fmtid="{D5CDD505-2E9C-101B-9397-08002B2CF9AE}" pid="4" name="_EmailSubject">
    <vt:lpwstr>[FIG] TB: Dépôt du rapport écrit</vt:lpwstr>
  </property>
  <property fmtid="{D5CDD505-2E9C-101B-9397-08002B2CF9AE}" pid="5" name="_AuthorEmail">
    <vt:lpwstr>catherine.tacchini@hevs.ch</vt:lpwstr>
  </property>
  <property fmtid="{D5CDD505-2E9C-101B-9397-08002B2CF9AE}" pid="6" name="_AuthorEmailDisplayName">
    <vt:lpwstr>Catherine Tacchini</vt:lpwstr>
  </property>
  <property fmtid="{D5CDD505-2E9C-101B-9397-08002B2CF9AE}" pid="7" name="_PreviousAdHocReviewCycleID">
    <vt:i4>-165542350</vt:i4>
  </property>
</Properties>
</file>