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5" r:id="rId4"/>
    <p:sldId id="262" r:id="rId5"/>
    <p:sldId id="263" r:id="rId6"/>
    <p:sldId id="264" r:id="rId7"/>
    <p:sldId id="257" r:id="rId8"/>
    <p:sldId id="266" r:id="rId9"/>
    <p:sldId id="258" r:id="rId10"/>
    <p:sldId id="259"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8/23/2019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8/23/2019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8/23/2019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8/23/2019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8/23/2019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23FC1F-9FE1-49D9-B5CB-E5C62E7FA0E7}"/>
              </a:ext>
            </a:extLst>
          </p:cNvPr>
          <p:cNvSpPr>
            <a:spLocks noGrp="1"/>
          </p:cNvSpPr>
          <p:nvPr>
            <p:ph type="ctrTitle"/>
          </p:nvPr>
        </p:nvSpPr>
        <p:spPr>
          <a:xfrm>
            <a:off x="1033670" y="1788454"/>
            <a:ext cx="10098156" cy="2098226"/>
          </a:xfrm>
        </p:spPr>
        <p:txBody>
          <a:bodyPr/>
          <a:lstStyle/>
          <a:p>
            <a:r>
              <a:rPr lang="es-CO" dirty="0"/>
              <a:t>Laboratorio Inteligencia Artificial</a:t>
            </a:r>
          </a:p>
        </p:txBody>
      </p:sp>
      <p:sp>
        <p:nvSpPr>
          <p:cNvPr id="3" name="Subtítulo 2">
            <a:extLst>
              <a:ext uri="{FF2B5EF4-FFF2-40B4-BE49-F238E27FC236}">
                <a16:creationId xmlns:a16="http://schemas.microsoft.com/office/drawing/2014/main" id="{E189B6F0-CEA0-421F-BABF-AEC2BE5CE93D}"/>
              </a:ext>
            </a:extLst>
          </p:cNvPr>
          <p:cNvSpPr>
            <a:spLocks noGrp="1"/>
          </p:cNvSpPr>
          <p:nvPr>
            <p:ph type="subTitle" idx="1"/>
          </p:nvPr>
        </p:nvSpPr>
        <p:spPr/>
        <p:txBody>
          <a:bodyPr>
            <a:normAutofit/>
          </a:bodyPr>
          <a:lstStyle/>
          <a:p>
            <a:r>
              <a:rPr lang="es-CO" dirty="0"/>
              <a:t>Beycker Alexis Agredo</a:t>
            </a:r>
            <a:br>
              <a:rPr lang="es-CO" dirty="0"/>
            </a:br>
            <a:r>
              <a:rPr lang="es-CO" dirty="0"/>
              <a:t>Nicolás Taborda Hoyos</a:t>
            </a:r>
          </a:p>
        </p:txBody>
      </p:sp>
    </p:spTree>
    <p:extLst>
      <p:ext uri="{BB962C8B-B14F-4D97-AF65-F5344CB8AC3E}">
        <p14:creationId xmlns:p14="http://schemas.microsoft.com/office/powerpoint/2010/main" val="1891188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25E7B329-6076-45CA-A49C-5A3E62AA80C0}"/>
              </a:ext>
            </a:extLst>
          </p:cNvPr>
          <p:cNvPicPr>
            <a:picLocks noGrp="1" noChangeAspect="1"/>
          </p:cNvPicPr>
          <p:nvPr>
            <p:ph idx="1"/>
          </p:nvPr>
        </p:nvPicPr>
        <p:blipFill rotWithShape="1">
          <a:blip r:embed="rId2"/>
          <a:srcRect l="11357" t="58511" r="11045" b="24329"/>
          <a:stretch/>
        </p:blipFill>
        <p:spPr>
          <a:xfrm>
            <a:off x="1149281" y="3373637"/>
            <a:ext cx="10557913" cy="1312664"/>
          </a:xfrm>
          <a:prstGeom prst="rect">
            <a:avLst/>
          </a:prstGeom>
        </p:spPr>
      </p:pic>
      <p:sp>
        <p:nvSpPr>
          <p:cNvPr id="5" name="CuadroTexto 4">
            <a:extLst>
              <a:ext uri="{FF2B5EF4-FFF2-40B4-BE49-F238E27FC236}">
                <a16:creationId xmlns:a16="http://schemas.microsoft.com/office/drawing/2014/main" id="{E4DC3220-EAFF-4A95-8682-D04CE11C0637}"/>
              </a:ext>
            </a:extLst>
          </p:cNvPr>
          <p:cNvSpPr txBox="1"/>
          <p:nvPr/>
        </p:nvSpPr>
        <p:spPr>
          <a:xfrm>
            <a:off x="998806" y="1055077"/>
            <a:ext cx="10607040" cy="1569660"/>
          </a:xfrm>
          <a:prstGeom prst="rect">
            <a:avLst/>
          </a:prstGeom>
          <a:noFill/>
        </p:spPr>
        <p:txBody>
          <a:bodyPr wrap="square" rtlCol="0">
            <a:spAutoFit/>
          </a:bodyPr>
          <a:lstStyle/>
          <a:p>
            <a:pPr marL="285750" indent="-285750" algn="just">
              <a:buFont typeface="Arial" panose="020B0604020202020204" pitchFamily="34" charset="0"/>
              <a:buChar char="•"/>
            </a:pPr>
            <a:r>
              <a:rPr lang="es-CO" sz="2400" dirty="0"/>
              <a:t>Luego, de los 422 datos recolectados se saca una muestra aleatoria del 30%, que es 127 y a esta muestra se verifican cuantos datos corresponden correctamente a un 2.</a:t>
            </a:r>
          </a:p>
          <a:p>
            <a:pPr marL="285750" indent="-285750" algn="just">
              <a:buFont typeface="Arial" panose="020B0604020202020204" pitchFamily="34" charset="0"/>
              <a:buChar char="•"/>
            </a:pPr>
            <a:r>
              <a:rPr lang="es-CO" sz="2400" dirty="0"/>
              <a:t>De los 127 datos, se encontraron correctamente 33 números 2.</a:t>
            </a:r>
          </a:p>
        </p:txBody>
      </p:sp>
    </p:spTree>
    <p:extLst>
      <p:ext uri="{BB962C8B-B14F-4D97-AF65-F5344CB8AC3E}">
        <p14:creationId xmlns:p14="http://schemas.microsoft.com/office/powerpoint/2010/main" val="804735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933995F-B979-4471-A509-672CD67AF9C0}"/>
              </a:ext>
            </a:extLst>
          </p:cNvPr>
          <p:cNvPicPr>
            <a:picLocks noChangeAspect="1"/>
          </p:cNvPicPr>
          <p:nvPr/>
        </p:nvPicPr>
        <p:blipFill rotWithShape="1">
          <a:blip r:embed="rId2"/>
          <a:srcRect l="19783" t="51788" r="68043" b="43379"/>
          <a:stretch/>
        </p:blipFill>
        <p:spPr>
          <a:xfrm>
            <a:off x="1364975" y="2276061"/>
            <a:ext cx="4274618" cy="954155"/>
          </a:xfrm>
          <a:prstGeom prst="rect">
            <a:avLst/>
          </a:prstGeom>
        </p:spPr>
      </p:pic>
      <p:sp>
        <p:nvSpPr>
          <p:cNvPr id="5" name="CuadroTexto 4">
            <a:extLst>
              <a:ext uri="{FF2B5EF4-FFF2-40B4-BE49-F238E27FC236}">
                <a16:creationId xmlns:a16="http://schemas.microsoft.com/office/drawing/2014/main" id="{05651AFB-FB29-4C5B-B5A9-3073817286C9}"/>
              </a:ext>
            </a:extLst>
          </p:cNvPr>
          <p:cNvSpPr txBox="1"/>
          <p:nvPr/>
        </p:nvSpPr>
        <p:spPr>
          <a:xfrm>
            <a:off x="998806" y="1055077"/>
            <a:ext cx="10607040" cy="830997"/>
          </a:xfrm>
          <a:prstGeom prst="rect">
            <a:avLst/>
          </a:prstGeom>
          <a:noFill/>
        </p:spPr>
        <p:txBody>
          <a:bodyPr wrap="square" rtlCol="0">
            <a:spAutoFit/>
          </a:bodyPr>
          <a:lstStyle/>
          <a:p>
            <a:pPr marL="285750" indent="-285750" algn="just">
              <a:buFont typeface="Arial" panose="020B0604020202020204" pitchFamily="34" charset="0"/>
              <a:buChar char="•"/>
            </a:pPr>
            <a:r>
              <a:rPr lang="es-CO" sz="2400" dirty="0"/>
              <a:t>Después, se haya la precisión la cual corresponde al valor encontrado sobre el valor total de los datos (30% de los datos encontrados).</a:t>
            </a:r>
          </a:p>
        </p:txBody>
      </p:sp>
      <p:sp>
        <p:nvSpPr>
          <p:cNvPr id="6" name="CuadroTexto 5">
            <a:extLst>
              <a:ext uri="{FF2B5EF4-FFF2-40B4-BE49-F238E27FC236}">
                <a16:creationId xmlns:a16="http://schemas.microsoft.com/office/drawing/2014/main" id="{338F5B03-BAF6-44FE-AB2D-D6D358CB7E73}"/>
              </a:ext>
            </a:extLst>
          </p:cNvPr>
          <p:cNvSpPr txBox="1"/>
          <p:nvPr/>
        </p:nvSpPr>
        <p:spPr>
          <a:xfrm>
            <a:off x="998806" y="3620203"/>
            <a:ext cx="10607040" cy="461665"/>
          </a:xfrm>
          <a:prstGeom prst="rect">
            <a:avLst/>
          </a:prstGeom>
          <a:noFill/>
        </p:spPr>
        <p:txBody>
          <a:bodyPr wrap="square" rtlCol="0">
            <a:spAutoFit/>
          </a:bodyPr>
          <a:lstStyle/>
          <a:p>
            <a:pPr marL="285750" indent="-285750" algn="just">
              <a:buFont typeface="Arial" panose="020B0604020202020204" pitchFamily="34" charset="0"/>
              <a:buChar char="•"/>
            </a:pPr>
            <a:r>
              <a:rPr lang="es-CO" sz="2400" dirty="0"/>
              <a:t>Para el numero 2 tuvimos una precisión del 25,98% ya que: </a:t>
            </a: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94036958-CCBE-46F5-97B1-8D60BBD2B23A}"/>
                  </a:ext>
                </a:extLst>
              </p:cNvPr>
              <p:cNvSpPr txBox="1"/>
              <p:nvPr/>
            </p:nvSpPr>
            <p:spPr>
              <a:xfrm>
                <a:off x="2492734" y="4630760"/>
                <a:ext cx="7206532" cy="667170"/>
              </a:xfrm>
              <a:prstGeom prst="rect">
                <a:avLst/>
              </a:prstGeom>
              <a:noFill/>
            </p:spPr>
            <p:txBody>
              <a:bodyPr wrap="square" lIns="0" tIns="0" rIns="0" bIns="0" rtlCol="0">
                <a:spAutoFit/>
              </a:bodyPr>
              <a:lstStyle/>
              <a:p>
                <a14:m>
                  <m:oMath xmlns:m="http://schemas.openxmlformats.org/officeDocument/2006/math">
                    <m:r>
                      <a:rPr lang="es-CO" sz="2800" b="0" i="1" smtClean="0">
                        <a:latin typeface="Cambria Math" panose="02040503050406030204" pitchFamily="18" charset="0"/>
                      </a:rPr>
                      <m:t>𝑝𝑟𝑒𝑐𝑖𝑠𝑖𝑜𝑛</m:t>
                    </m:r>
                    <m:r>
                      <a:rPr lang="es-CO" sz="2800" b="0" i="1" smtClean="0">
                        <a:latin typeface="Cambria Math" panose="02040503050406030204" pitchFamily="18" charset="0"/>
                      </a:rPr>
                      <m:t>= </m:t>
                    </m:r>
                    <m:f>
                      <m:fPr>
                        <m:ctrlPr>
                          <a:rPr lang="es-CO" sz="2800" b="0" i="1" smtClean="0">
                            <a:latin typeface="Cambria Math" panose="02040503050406030204" pitchFamily="18" charset="0"/>
                          </a:rPr>
                        </m:ctrlPr>
                      </m:fPr>
                      <m:num>
                        <m:r>
                          <a:rPr lang="es-CO" sz="2800" b="0" i="1" smtClean="0">
                            <a:latin typeface="Cambria Math" panose="02040503050406030204" pitchFamily="18" charset="0"/>
                          </a:rPr>
                          <m:t>33 </m:t>
                        </m:r>
                      </m:num>
                      <m:den>
                        <m:r>
                          <a:rPr lang="es-CO" sz="2800" b="0" i="1" smtClean="0">
                            <a:latin typeface="Cambria Math" panose="02040503050406030204" pitchFamily="18" charset="0"/>
                          </a:rPr>
                          <m:t>127(30% </m:t>
                        </m:r>
                        <m:r>
                          <a:rPr lang="es-CO" sz="2800" b="0" i="1" smtClean="0">
                            <a:latin typeface="Cambria Math" panose="02040503050406030204" pitchFamily="18" charset="0"/>
                          </a:rPr>
                          <m:t>𝑑𝑒</m:t>
                        </m:r>
                        <m:r>
                          <a:rPr lang="es-CO" sz="2800" b="0" i="1" smtClean="0">
                            <a:latin typeface="Cambria Math" panose="02040503050406030204" pitchFamily="18" charset="0"/>
                          </a:rPr>
                          <m:t> 422)</m:t>
                        </m:r>
                      </m:den>
                    </m:f>
                  </m:oMath>
                </a14:m>
                <a:r>
                  <a:rPr lang="es-CO" sz="2800" dirty="0"/>
                  <a:t> = 25,98%</a:t>
                </a:r>
              </a:p>
            </p:txBody>
          </p:sp>
        </mc:Choice>
        <mc:Fallback xmlns="">
          <p:sp>
            <p:nvSpPr>
              <p:cNvPr id="7" name="CuadroTexto 6">
                <a:extLst>
                  <a:ext uri="{FF2B5EF4-FFF2-40B4-BE49-F238E27FC236}">
                    <a16:creationId xmlns:a16="http://schemas.microsoft.com/office/drawing/2014/main" id="{94036958-CCBE-46F5-97B1-8D60BBD2B23A}"/>
                  </a:ext>
                </a:extLst>
              </p:cNvPr>
              <p:cNvSpPr txBox="1">
                <a:spLocks noRot="1" noChangeAspect="1" noMove="1" noResize="1" noEditPoints="1" noAdjustHandles="1" noChangeArrowheads="1" noChangeShapeType="1" noTextEdit="1"/>
              </p:cNvSpPr>
              <p:nvPr/>
            </p:nvSpPr>
            <p:spPr>
              <a:xfrm>
                <a:off x="2492734" y="4630760"/>
                <a:ext cx="7206532" cy="667170"/>
              </a:xfrm>
              <a:prstGeom prst="rect">
                <a:avLst/>
              </a:prstGeom>
              <a:blipFill>
                <a:blip r:embed="rId3"/>
                <a:stretch>
                  <a:fillRect t="-3670" b="-9174"/>
                </a:stretch>
              </a:blipFill>
            </p:spPr>
            <p:txBody>
              <a:bodyPr/>
              <a:lstStyle/>
              <a:p>
                <a:r>
                  <a:rPr lang="es-CO">
                    <a:noFill/>
                  </a:rPr>
                  <a:t> </a:t>
                </a:r>
              </a:p>
            </p:txBody>
          </p:sp>
        </mc:Fallback>
      </mc:AlternateContent>
    </p:spTree>
    <p:extLst>
      <p:ext uri="{BB962C8B-B14F-4D97-AF65-F5344CB8AC3E}">
        <p14:creationId xmlns:p14="http://schemas.microsoft.com/office/powerpoint/2010/main" val="2778970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92AE58-DEC1-4060-887C-1777A469246D}"/>
              </a:ext>
            </a:extLst>
          </p:cNvPr>
          <p:cNvSpPr>
            <a:spLocks noGrp="1"/>
          </p:cNvSpPr>
          <p:nvPr>
            <p:ph type="title"/>
          </p:nvPr>
        </p:nvSpPr>
        <p:spPr/>
        <p:txBody>
          <a:bodyPr/>
          <a:lstStyle/>
          <a:p>
            <a:r>
              <a:rPr lang="es-CO" dirty="0"/>
              <a:t>Algoritmo para el numero 8</a:t>
            </a:r>
          </a:p>
        </p:txBody>
      </p:sp>
      <p:pic>
        <p:nvPicPr>
          <p:cNvPr id="6" name="Marcador de contenido 5">
            <a:extLst>
              <a:ext uri="{FF2B5EF4-FFF2-40B4-BE49-F238E27FC236}">
                <a16:creationId xmlns:a16="http://schemas.microsoft.com/office/drawing/2014/main" id="{9AA509F9-81DC-4B68-A3DD-0FF922A7C67A}"/>
              </a:ext>
            </a:extLst>
          </p:cNvPr>
          <p:cNvPicPr>
            <a:picLocks noGrp="1" noChangeAspect="1"/>
          </p:cNvPicPr>
          <p:nvPr>
            <p:ph idx="1"/>
          </p:nvPr>
        </p:nvPicPr>
        <p:blipFill rotWithShape="1">
          <a:blip r:embed="rId2"/>
          <a:srcRect l="10965" t="37512" r="9531" b="12210"/>
          <a:stretch/>
        </p:blipFill>
        <p:spPr>
          <a:xfrm>
            <a:off x="1371600" y="2171700"/>
            <a:ext cx="10262382" cy="3648845"/>
          </a:xfrm>
          <a:prstGeom prst="rect">
            <a:avLst/>
          </a:prstGeom>
        </p:spPr>
      </p:pic>
    </p:spTree>
    <p:extLst>
      <p:ext uri="{BB962C8B-B14F-4D97-AF65-F5344CB8AC3E}">
        <p14:creationId xmlns:p14="http://schemas.microsoft.com/office/powerpoint/2010/main" val="3094679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a:extLst>
              <a:ext uri="{FF2B5EF4-FFF2-40B4-BE49-F238E27FC236}">
                <a16:creationId xmlns:a16="http://schemas.microsoft.com/office/drawing/2014/main" id="{ADE0504F-8B57-4E24-85F7-B226A6C1AE4E}"/>
              </a:ext>
            </a:extLst>
          </p:cNvPr>
          <p:cNvPicPr>
            <a:picLocks noGrp="1" noChangeAspect="1"/>
          </p:cNvPicPr>
          <p:nvPr>
            <p:ph idx="1"/>
          </p:nvPr>
        </p:nvPicPr>
        <p:blipFill rotWithShape="1">
          <a:blip r:embed="rId2"/>
          <a:srcRect l="16221" t="30537" r="63044" b="9422"/>
          <a:stretch/>
        </p:blipFill>
        <p:spPr>
          <a:xfrm>
            <a:off x="1319857" y="728863"/>
            <a:ext cx="3628571" cy="5907316"/>
          </a:xfrm>
          <a:prstGeom prst="rect">
            <a:avLst/>
          </a:prstGeom>
        </p:spPr>
      </p:pic>
      <p:sp>
        <p:nvSpPr>
          <p:cNvPr id="7" name="Rectángulo 6">
            <a:extLst>
              <a:ext uri="{FF2B5EF4-FFF2-40B4-BE49-F238E27FC236}">
                <a16:creationId xmlns:a16="http://schemas.microsoft.com/office/drawing/2014/main" id="{46ED78F3-49AF-4092-9CF7-AE854C4A61A9}"/>
              </a:ext>
            </a:extLst>
          </p:cNvPr>
          <p:cNvSpPr/>
          <p:nvPr/>
        </p:nvSpPr>
        <p:spPr>
          <a:xfrm>
            <a:off x="2796209" y="3909391"/>
            <a:ext cx="781878" cy="7553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2ADC949F-39EC-49F0-A4EF-81071B05016E}"/>
              </a:ext>
            </a:extLst>
          </p:cNvPr>
          <p:cNvSpPr/>
          <p:nvPr/>
        </p:nvSpPr>
        <p:spPr>
          <a:xfrm>
            <a:off x="2789585" y="4684640"/>
            <a:ext cx="781878" cy="7553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8D0067FB-AB8A-4676-BD1C-3902E521EAF8}"/>
              </a:ext>
            </a:extLst>
          </p:cNvPr>
          <p:cNvSpPr/>
          <p:nvPr/>
        </p:nvSpPr>
        <p:spPr>
          <a:xfrm>
            <a:off x="2776332" y="5440018"/>
            <a:ext cx="781878" cy="7553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4B2CC3D4-7818-4731-A6B1-36EF69710EE9}"/>
              </a:ext>
            </a:extLst>
          </p:cNvPr>
          <p:cNvSpPr/>
          <p:nvPr/>
        </p:nvSpPr>
        <p:spPr>
          <a:xfrm>
            <a:off x="2796209" y="1152938"/>
            <a:ext cx="762001" cy="4701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a:extLst>
              <a:ext uri="{FF2B5EF4-FFF2-40B4-BE49-F238E27FC236}">
                <a16:creationId xmlns:a16="http://schemas.microsoft.com/office/drawing/2014/main" id="{00EDAB0E-C534-49B5-85D7-11EC2384ADC7}"/>
              </a:ext>
            </a:extLst>
          </p:cNvPr>
          <p:cNvSpPr/>
          <p:nvPr/>
        </p:nvSpPr>
        <p:spPr>
          <a:xfrm>
            <a:off x="2796208" y="1640947"/>
            <a:ext cx="762001" cy="4681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ángulo 11">
            <a:extLst>
              <a:ext uri="{FF2B5EF4-FFF2-40B4-BE49-F238E27FC236}">
                <a16:creationId xmlns:a16="http://schemas.microsoft.com/office/drawing/2014/main" id="{DA1495DE-BC8E-42E2-8F03-CB514C52310C}"/>
              </a:ext>
            </a:extLst>
          </p:cNvPr>
          <p:cNvSpPr/>
          <p:nvPr/>
        </p:nvSpPr>
        <p:spPr>
          <a:xfrm>
            <a:off x="2786269" y="2105099"/>
            <a:ext cx="781878" cy="4300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CuadroTexto 12">
            <a:extLst>
              <a:ext uri="{FF2B5EF4-FFF2-40B4-BE49-F238E27FC236}">
                <a16:creationId xmlns:a16="http://schemas.microsoft.com/office/drawing/2014/main" id="{C1B502A3-7DFD-42A8-85F6-9DE406CF1558}"/>
              </a:ext>
            </a:extLst>
          </p:cNvPr>
          <p:cNvSpPr txBox="1"/>
          <p:nvPr/>
        </p:nvSpPr>
        <p:spPr>
          <a:xfrm>
            <a:off x="5446643" y="728863"/>
            <a:ext cx="6175514" cy="3785652"/>
          </a:xfrm>
          <a:prstGeom prst="rect">
            <a:avLst/>
          </a:prstGeom>
          <a:noFill/>
        </p:spPr>
        <p:txBody>
          <a:bodyPr wrap="square" rtlCol="0">
            <a:spAutoFit/>
          </a:bodyPr>
          <a:lstStyle/>
          <a:p>
            <a:pPr marL="285750" indent="-285750" algn="just">
              <a:buFont typeface="Arial" panose="020B0604020202020204" pitchFamily="34" charset="0"/>
              <a:buChar char="•"/>
            </a:pPr>
            <a:r>
              <a:rPr lang="es-CO" sz="2000" dirty="0"/>
              <a:t>Uno de los patrones que se aplico para encontrar el numero 8, fue que con suma de los cuatro datos encerrados en los recuadros rojos de la imagen. </a:t>
            </a:r>
          </a:p>
          <a:p>
            <a:pPr marL="285750" indent="-285750" algn="just">
              <a:buFont typeface="Arial" panose="020B0604020202020204" pitchFamily="34" charset="0"/>
              <a:buChar char="•"/>
            </a:pPr>
            <a:r>
              <a:rPr lang="es-CO" sz="2000" dirty="0"/>
              <a:t>El patrón fue que la suma de los 4 datos de los extremos no superaba en su mayoría la suma de los 4 datos del recuadro de la mitad.</a:t>
            </a:r>
          </a:p>
          <a:p>
            <a:pPr marL="285750" indent="-285750" algn="just">
              <a:buFont typeface="Arial" panose="020B0604020202020204" pitchFamily="34" charset="0"/>
              <a:buChar char="•"/>
            </a:pPr>
            <a:r>
              <a:rPr lang="es-CO" sz="2000" dirty="0"/>
              <a:t>Otro patrón que se utilizo, fue la aparición de los números 0 en las columnas 2 a 5, en varias imágenes de 8 se encontraban 2 o mínimo 3 ceros en estas dos columnas, por lo tanto se puso la condición de que tenían que aparecer 3 números 0 (sumados) de las columnas 2 a 5,</a:t>
            </a:r>
          </a:p>
        </p:txBody>
      </p:sp>
    </p:spTree>
    <p:extLst>
      <p:ext uri="{BB962C8B-B14F-4D97-AF65-F5344CB8AC3E}">
        <p14:creationId xmlns:p14="http://schemas.microsoft.com/office/powerpoint/2010/main" val="4078401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BFB43E7-9ABD-48F7-AF6F-3FF6D84365DA}"/>
              </a:ext>
            </a:extLst>
          </p:cNvPr>
          <p:cNvSpPr txBox="1"/>
          <p:nvPr/>
        </p:nvSpPr>
        <p:spPr>
          <a:xfrm>
            <a:off x="998806" y="1055077"/>
            <a:ext cx="10607040" cy="1569660"/>
          </a:xfrm>
          <a:prstGeom prst="rect">
            <a:avLst/>
          </a:prstGeom>
          <a:noFill/>
        </p:spPr>
        <p:txBody>
          <a:bodyPr wrap="square" rtlCol="0">
            <a:spAutoFit/>
          </a:bodyPr>
          <a:lstStyle/>
          <a:p>
            <a:pPr marL="285750" indent="-285750" algn="just">
              <a:buFont typeface="Arial" panose="020B0604020202020204" pitchFamily="34" charset="0"/>
              <a:buChar char="•"/>
            </a:pPr>
            <a:r>
              <a:rPr lang="es-CO" sz="2400" dirty="0"/>
              <a:t>Se recorren los 1797 datos con el algoritmo para reconocer los números 8, y los resultados que da el algoritmo se almacenan en una lista de datos la cual posteriormente nos arrojo que de los 1797 datos, con el algoritmo de reconocimiento, habían 350 números 8.</a:t>
            </a:r>
          </a:p>
        </p:txBody>
      </p:sp>
      <p:pic>
        <p:nvPicPr>
          <p:cNvPr id="2" name="Imagen 1">
            <a:extLst>
              <a:ext uri="{FF2B5EF4-FFF2-40B4-BE49-F238E27FC236}">
                <a16:creationId xmlns:a16="http://schemas.microsoft.com/office/drawing/2014/main" id="{A5D1D4BD-2AC8-49D9-B6DE-69D91FAF1AC3}"/>
              </a:ext>
            </a:extLst>
          </p:cNvPr>
          <p:cNvPicPr>
            <a:picLocks noChangeAspect="1"/>
          </p:cNvPicPr>
          <p:nvPr/>
        </p:nvPicPr>
        <p:blipFill rotWithShape="1">
          <a:blip r:embed="rId2"/>
          <a:srcRect l="10096" t="62365" r="10000" b="13007"/>
          <a:stretch/>
        </p:blipFill>
        <p:spPr>
          <a:xfrm>
            <a:off x="1357494" y="3151163"/>
            <a:ext cx="9741916" cy="1688124"/>
          </a:xfrm>
          <a:prstGeom prst="rect">
            <a:avLst/>
          </a:prstGeom>
        </p:spPr>
      </p:pic>
    </p:spTree>
    <p:extLst>
      <p:ext uri="{BB962C8B-B14F-4D97-AF65-F5344CB8AC3E}">
        <p14:creationId xmlns:p14="http://schemas.microsoft.com/office/powerpoint/2010/main" val="3080849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4DC3220-EAFF-4A95-8682-D04CE11C0637}"/>
              </a:ext>
            </a:extLst>
          </p:cNvPr>
          <p:cNvSpPr txBox="1"/>
          <p:nvPr/>
        </p:nvSpPr>
        <p:spPr>
          <a:xfrm>
            <a:off x="998806" y="1055077"/>
            <a:ext cx="10607040" cy="1569660"/>
          </a:xfrm>
          <a:prstGeom prst="rect">
            <a:avLst/>
          </a:prstGeom>
          <a:noFill/>
        </p:spPr>
        <p:txBody>
          <a:bodyPr wrap="square" rtlCol="0">
            <a:spAutoFit/>
          </a:bodyPr>
          <a:lstStyle/>
          <a:p>
            <a:pPr marL="285750" indent="-285750" algn="just">
              <a:buFont typeface="Arial" panose="020B0604020202020204" pitchFamily="34" charset="0"/>
              <a:buChar char="•"/>
            </a:pPr>
            <a:r>
              <a:rPr lang="es-CO" sz="2400" dirty="0"/>
              <a:t>Luego, de los 350 datos recolectados se saca una muestra aleatoria del 30% que es 105 datos, y a esta muestra se verifican cuantos datos corresponden correctamente a un 8.</a:t>
            </a:r>
          </a:p>
          <a:p>
            <a:pPr marL="285750" indent="-285750" algn="just">
              <a:buFont typeface="Arial" panose="020B0604020202020204" pitchFamily="34" charset="0"/>
              <a:buChar char="•"/>
            </a:pPr>
            <a:r>
              <a:rPr lang="es-CO" sz="2400" dirty="0"/>
              <a:t>De los 105 datos, se encontraron correctamente 40 números 8.</a:t>
            </a:r>
          </a:p>
        </p:txBody>
      </p:sp>
      <p:pic>
        <p:nvPicPr>
          <p:cNvPr id="6" name="Marcador de contenido 5">
            <a:extLst>
              <a:ext uri="{FF2B5EF4-FFF2-40B4-BE49-F238E27FC236}">
                <a16:creationId xmlns:a16="http://schemas.microsoft.com/office/drawing/2014/main" id="{47BF91AA-CBA5-4EDF-87DA-402EF228B2D1}"/>
              </a:ext>
            </a:extLst>
          </p:cNvPr>
          <p:cNvPicPr>
            <a:picLocks noGrp="1" noChangeAspect="1"/>
          </p:cNvPicPr>
          <p:nvPr>
            <p:ph idx="1"/>
          </p:nvPr>
        </p:nvPicPr>
        <p:blipFill rotWithShape="1">
          <a:blip r:embed="rId2"/>
          <a:srcRect l="9200" t="61866" r="23583" b="18887"/>
          <a:stretch/>
        </p:blipFill>
        <p:spPr>
          <a:xfrm>
            <a:off x="998806" y="3352275"/>
            <a:ext cx="10944665" cy="1761978"/>
          </a:xfrm>
          <a:prstGeom prst="rect">
            <a:avLst/>
          </a:prstGeom>
        </p:spPr>
      </p:pic>
    </p:spTree>
    <p:extLst>
      <p:ext uri="{BB962C8B-B14F-4D97-AF65-F5344CB8AC3E}">
        <p14:creationId xmlns:p14="http://schemas.microsoft.com/office/powerpoint/2010/main" val="826307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933995F-B979-4471-A509-672CD67AF9C0}"/>
              </a:ext>
            </a:extLst>
          </p:cNvPr>
          <p:cNvPicPr>
            <a:picLocks noChangeAspect="1"/>
          </p:cNvPicPr>
          <p:nvPr/>
        </p:nvPicPr>
        <p:blipFill rotWithShape="1">
          <a:blip r:embed="rId2"/>
          <a:srcRect l="19783" t="51788" r="68043" b="43379"/>
          <a:stretch/>
        </p:blipFill>
        <p:spPr>
          <a:xfrm>
            <a:off x="1364975" y="2276061"/>
            <a:ext cx="4274618" cy="954155"/>
          </a:xfrm>
          <a:prstGeom prst="rect">
            <a:avLst/>
          </a:prstGeom>
        </p:spPr>
      </p:pic>
      <p:sp>
        <p:nvSpPr>
          <p:cNvPr id="5" name="CuadroTexto 4">
            <a:extLst>
              <a:ext uri="{FF2B5EF4-FFF2-40B4-BE49-F238E27FC236}">
                <a16:creationId xmlns:a16="http://schemas.microsoft.com/office/drawing/2014/main" id="{05651AFB-FB29-4C5B-B5A9-3073817286C9}"/>
              </a:ext>
            </a:extLst>
          </p:cNvPr>
          <p:cNvSpPr txBox="1"/>
          <p:nvPr/>
        </p:nvSpPr>
        <p:spPr>
          <a:xfrm>
            <a:off x="998806" y="1055077"/>
            <a:ext cx="10607040" cy="830997"/>
          </a:xfrm>
          <a:prstGeom prst="rect">
            <a:avLst/>
          </a:prstGeom>
          <a:noFill/>
        </p:spPr>
        <p:txBody>
          <a:bodyPr wrap="square" rtlCol="0">
            <a:spAutoFit/>
          </a:bodyPr>
          <a:lstStyle/>
          <a:p>
            <a:pPr marL="285750" indent="-285750" algn="just">
              <a:buFont typeface="Arial" panose="020B0604020202020204" pitchFamily="34" charset="0"/>
              <a:buChar char="•"/>
            </a:pPr>
            <a:r>
              <a:rPr lang="es-CO" sz="2400" dirty="0"/>
              <a:t>Después, se haya la precisión la cual corresponde al valor encontrado sobre el valor total de los datos (30% de los datos encontrados).</a:t>
            </a:r>
          </a:p>
        </p:txBody>
      </p:sp>
      <p:sp>
        <p:nvSpPr>
          <p:cNvPr id="6" name="CuadroTexto 5">
            <a:extLst>
              <a:ext uri="{FF2B5EF4-FFF2-40B4-BE49-F238E27FC236}">
                <a16:creationId xmlns:a16="http://schemas.microsoft.com/office/drawing/2014/main" id="{338F5B03-BAF6-44FE-AB2D-D6D358CB7E73}"/>
              </a:ext>
            </a:extLst>
          </p:cNvPr>
          <p:cNvSpPr txBox="1"/>
          <p:nvPr/>
        </p:nvSpPr>
        <p:spPr>
          <a:xfrm>
            <a:off x="998806" y="3620203"/>
            <a:ext cx="10607040" cy="461665"/>
          </a:xfrm>
          <a:prstGeom prst="rect">
            <a:avLst/>
          </a:prstGeom>
          <a:noFill/>
        </p:spPr>
        <p:txBody>
          <a:bodyPr wrap="square" rtlCol="0">
            <a:spAutoFit/>
          </a:bodyPr>
          <a:lstStyle/>
          <a:p>
            <a:pPr marL="285750" indent="-285750" algn="just">
              <a:buFont typeface="Arial" panose="020B0604020202020204" pitchFamily="34" charset="0"/>
              <a:buChar char="•"/>
            </a:pPr>
            <a:r>
              <a:rPr lang="es-CO" sz="2400" dirty="0"/>
              <a:t>Para el numero 8 tuvimos una precisión del 38,09% ya que: </a:t>
            </a: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94036958-CCBE-46F5-97B1-8D60BBD2B23A}"/>
                  </a:ext>
                </a:extLst>
              </p:cNvPr>
              <p:cNvSpPr txBox="1"/>
              <p:nvPr/>
            </p:nvSpPr>
            <p:spPr>
              <a:xfrm>
                <a:off x="2492734" y="4630760"/>
                <a:ext cx="7206532" cy="665375"/>
              </a:xfrm>
              <a:prstGeom prst="rect">
                <a:avLst/>
              </a:prstGeom>
              <a:noFill/>
            </p:spPr>
            <p:txBody>
              <a:bodyPr wrap="square" lIns="0" tIns="0" rIns="0" bIns="0" rtlCol="0">
                <a:spAutoFit/>
              </a:bodyPr>
              <a:lstStyle/>
              <a:p>
                <a14:m>
                  <m:oMath xmlns:m="http://schemas.openxmlformats.org/officeDocument/2006/math">
                    <m:r>
                      <a:rPr lang="es-CO" sz="2800" b="0" i="1" smtClean="0">
                        <a:latin typeface="Cambria Math" panose="02040503050406030204" pitchFamily="18" charset="0"/>
                      </a:rPr>
                      <m:t>𝑝𝑟𝑒𝑐𝑖𝑠𝑖𝑜𝑛</m:t>
                    </m:r>
                    <m:r>
                      <a:rPr lang="es-CO" sz="2800" b="0" i="1" smtClean="0">
                        <a:latin typeface="Cambria Math" panose="02040503050406030204" pitchFamily="18" charset="0"/>
                      </a:rPr>
                      <m:t>= </m:t>
                    </m:r>
                    <m:f>
                      <m:fPr>
                        <m:ctrlPr>
                          <a:rPr lang="es-CO" sz="2800" b="0" i="1" smtClean="0">
                            <a:latin typeface="Cambria Math" panose="02040503050406030204" pitchFamily="18" charset="0"/>
                          </a:rPr>
                        </m:ctrlPr>
                      </m:fPr>
                      <m:num>
                        <m:r>
                          <a:rPr lang="es-CO" sz="2800" b="0" i="1" smtClean="0">
                            <a:latin typeface="Cambria Math" panose="02040503050406030204" pitchFamily="18" charset="0"/>
                          </a:rPr>
                          <m:t>40 </m:t>
                        </m:r>
                      </m:num>
                      <m:den>
                        <m:r>
                          <a:rPr lang="es-CO" sz="2800" b="0" i="1" smtClean="0">
                            <a:latin typeface="Cambria Math" panose="02040503050406030204" pitchFamily="18" charset="0"/>
                          </a:rPr>
                          <m:t>105(30% </m:t>
                        </m:r>
                        <m:r>
                          <a:rPr lang="es-CO" sz="2800" b="0" i="1" smtClean="0">
                            <a:latin typeface="Cambria Math" panose="02040503050406030204" pitchFamily="18" charset="0"/>
                          </a:rPr>
                          <m:t>𝑑𝑒</m:t>
                        </m:r>
                        <m:r>
                          <a:rPr lang="es-CO" sz="2800" b="0" i="1" smtClean="0">
                            <a:latin typeface="Cambria Math" panose="02040503050406030204" pitchFamily="18" charset="0"/>
                          </a:rPr>
                          <m:t> 422)</m:t>
                        </m:r>
                      </m:den>
                    </m:f>
                  </m:oMath>
                </a14:m>
                <a:r>
                  <a:rPr lang="es-CO" sz="2800" dirty="0"/>
                  <a:t> = 38,09% </a:t>
                </a:r>
              </a:p>
            </p:txBody>
          </p:sp>
        </mc:Choice>
        <mc:Fallback xmlns="">
          <p:sp>
            <p:nvSpPr>
              <p:cNvPr id="7" name="CuadroTexto 6">
                <a:extLst>
                  <a:ext uri="{FF2B5EF4-FFF2-40B4-BE49-F238E27FC236}">
                    <a16:creationId xmlns:a16="http://schemas.microsoft.com/office/drawing/2014/main" id="{94036958-CCBE-46F5-97B1-8D60BBD2B23A}"/>
                  </a:ext>
                </a:extLst>
              </p:cNvPr>
              <p:cNvSpPr txBox="1">
                <a:spLocks noRot="1" noChangeAspect="1" noMove="1" noResize="1" noEditPoints="1" noAdjustHandles="1" noChangeArrowheads="1" noChangeShapeType="1" noTextEdit="1"/>
              </p:cNvSpPr>
              <p:nvPr/>
            </p:nvSpPr>
            <p:spPr>
              <a:xfrm>
                <a:off x="2492734" y="4630760"/>
                <a:ext cx="7206532" cy="665375"/>
              </a:xfrm>
              <a:prstGeom prst="rect">
                <a:avLst/>
              </a:prstGeom>
              <a:blipFill>
                <a:blip r:embed="rId3"/>
                <a:stretch>
                  <a:fillRect t="-3670" b="-9174"/>
                </a:stretch>
              </a:blipFill>
            </p:spPr>
            <p:txBody>
              <a:bodyPr/>
              <a:lstStyle/>
              <a:p>
                <a:r>
                  <a:rPr lang="es-CO">
                    <a:noFill/>
                  </a:rPr>
                  <a:t> </a:t>
                </a:r>
              </a:p>
            </p:txBody>
          </p:sp>
        </mc:Fallback>
      </mc:AlternateContent>
    </p:spTree>
    <p:extLst>
      <p:ext uri="{BB962C8B-B14F-4D97-AF65-F5344CB8AC3E}">
        <p14:creationId xmlns:p14="http://schemas.microsoft.com/office/powerpoint/2010/main" val="868530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92AE58-DEC1-4060-887C-1777A469246D}"/>
              </a:ext>
            </a:extLst>
          </p:cNvPr>
          <p:cNvSpPr>
            <a:spLocks noGrp="1"/>
          </p:cNvSpPr>
          <p:nvPr>
            <p:ph type="title"/>
          </p:nvPr>
        </p:nvSpPr>
        <p:spPr/>
        <p:txBody>
          <a:bodyPr/>
          <a:lstStyle/>
          <a:p>
            <a:r>
              <a:rPr lang="es-CO" dirty="0"/>
              <a:t>Algoritmo para el numero dos</a:t>
            </a:r>
          </a:p>
        </p:txBody>
      </p:sp>
      <p:pic>
        <p:nvPicPr>
          <p:cNvPr id="4" name="Marcador de contenido 3">
            <a:extLst>
              <a:ext uri="{FF2B5EF4-FFF2-40B4-BE49-F238E27FC236}">
                <a16:creationId xmlns:a16="http://schemas.microsoft.com/office/drawing/2014/main" id="{75DCF1E8-31EC-4043-9F94-50D68A26CF28}"/>
              </a:ext>
            </a:extLst>
          </p:cNvPr>
          <p:cNvPicPr>
            <a:picLocks noGrp="1" noChangeAspect="1"/>
          </p:cNvPicPr>
          <p:nvPr>
            <p:ph idx="1"/>
          </p:nvPr>
        </p:nvPicPr>
        <p:blipFill rotWithShape="1">
          <a:blip r:embed="rId2"/>
          <a:srcRect l="10525" t="31915" r="8868" b="8281"/>
          <a:stretch/>
        </p:blipFill>
        <p:spPr>
          <a:xfrm>
            <a:off x="1219200" y="1853419"/>
            <a:ext cx="10353731" cy="4318781"/>
          </a:xfrm>
          <a:prstGeom prst="rect">
            <a:avLst/>
          </a:prstGeom>
        </p:spPr>
      </p:pic>
    </p:spTree>
    <p:extLst>
      <p:ext uri="{BB962C8B-B14F-4D97-AF65-F5344CB8AC3E}">
        <p14:creationId xmlns:p14="http://schemas.microsoft.com/office/powerpoint/2010/main" val="2287564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9995541E-CB8F-42EF-9126-1AEEAA19AD44}"/>
              </a:ext>
            </a:extLst>
          </p:cNvPr>
          <p:cNvPicPr>
            <a:picLocks noGrp="1" noChangeAspect="1"/>
          </p:cNvPicPr>
          <p:nvPr>
            <p:ph idx="1"/>
          </p:nvPr>
        </p:nvPicPr>
        <p:blipFill rotWithShape="1">
          <a:blip r:embed="rId2"/>
          <a:srcRect l="16487" t="30426" r="62312" b="9459"/>
          <a:stretch/>
        </p:blipFill>
        <p:spPr>
          <a:xfrm>
            <a:off x="1326637" y="600334"/>
            <a:ext cx="3548743" cy="5657332"/>
          </a:xfrm>
          <a:prstGeom prst="rect">
            <a:avLst/>
          </a:prstGeom>
        </p:spPr>
      </p:pic>
      <p:sp>
        <p:nvSpPr>
          <p:cNvPr id="5" name="Rectángulo 4">
            <a:extLst>
              <a:ext uri="{FF2B5EF4-FFF2-40B4-BE49-F238E27FC236}">
                <a16:creationId xmlns:a16="http://schemas.microsoft.com/office/drawing/2014/main" id="{1141C8D7-0CB6-4CE4-9A2D-ADA9F28FA9A8}"/>
              </a:ext>
            </a:extLst>
          </p:cNvPr>
          <p:cNvSpPr/>
          <p:nvPr/>
        </p:nvSpPr>
        <p:spPr>
          <a:xfrm>
            <a:off x="1736035" y="3326295"/>
            <a:ext cx="2729948" cy="6891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a:extLst>
              <a:ext uri="{FF2B5EF4-FFF2-40B4-BE49-F238E27FC236}">
                <a16:creationId xmlns:a16="http://schemas.microsoft.com/office/drawing/2014/main" id="{4A69C8C0-604A-49FD-89E1-906FFE7E3932}"/>
              </a:ext>
            </a:extLst>
          </p:cNvPr>
          <p:cNvSpPr/>
          <p:nvPr/>
        </p:nvSpPr>
        <p:spPr>
          <a:xfrm>
            <a:off x="1683027" y="5497330"/>
            <a:ext cx="2729948" cy="5721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a:extLst>
              <a:ext uri="{FF2B5EF4-FFF2-40B4-BE49-F238E27FC236}">
                <a16:creationId xmlns:a16="http://schemas.microsoft.com/office/drawing/2014/main" id="{89964347-571A-4816-B8B7-28B526E20893}"/>
              </a:ext>
            </a:extLst>
          </p:cNvPr>
          <p:cNvSpPr/>
          <p:nvPr/>
        </p:nvSpPr>
        <p:spPr>
          <a:xfrm>
            <a:off x="1563757" y="828254"/>
            <a:ext cx="2975114" cy="4439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9D4FAF83-DD30-42BC-A375-FF5C28D481A3}"/>
              </a:ext>
            </a:extLst>
          </p:cNvPr>
          <p:cNvSpPr/>
          <p:nvPr/>
        </p:nvSpPr>
        <p:spPr>
          <a:xfrm>
            <a:off x="1563757" y="2107254"/>
            <a:ext cx="2975114" cy="4439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CuadroTexto 8">
            <a:extLst>
              <a:ext uri="{FF2B5EF4-FFF2-40B4-BE49-F238E27FC236}">
                <a16:creationId xmlns:a16="http://schemas.microsoft.com/office/drawing/2014/main" id="{B1496315-2C6C-419D-9899-8892CB2FD1AA}"/>
              </a:ext>
            </a:extLst>
          </p:cNvPr>
          <p:cNvSpPr txBox="1"/>
          <p:nvPr/>
        </p:nvSpPr>
        <p:spPr>
          <a:xfrm>
            <a:off x="5446643" y="728863"/>
            <a:ext cx="6175514" cy="1938992"/>
          </a:xfrm>
          <a:prstGeom prst="rect">
            <a:avLst/>
          </a:prstGeom>
          <a:noFill/>
        </p:spPr>
        <p:txBody>
          <a:bodyPr wrap="square" rtlCol="0">
            <a:spAutoFit/>
          </a:bodyPr>
          <a:lstStyle/>
          <a:p>
            <a:pPr marL="285750" indent="-285750" algn="just">
              <a:buFont typeface="Arial" panose="020B0604020202020204" pitchFamily="34" charset="0"/>
              <a:buChar char="•"/>
            </a:pPr>
            <a:r>
              <a:rPr lang="es-CO" sz="2000" dirty="0"/>
              <a:t>Uno de los patrones que se aplico para encontrar el numero 2, fue que con suma de los cuatro datos encerrados en los recuadros rojos de la imagen. </a:t>
            </a:r>
          </a:p>
          <a:p>
            <a:pPr marL="285750" indent="-285750" algn="just">
              <a:buFont typeface="Arial" panose="020B0604020202020204" pitchFamily="34" charset="0"/>
              <a:buChar char="•"/>
            </a:pPr>
            <a:r>
              <a:rPr lang="es-CO" sz="2000" dirty="0"/>
              <a:t>El patrón fue que la suma de los 16 datos de los extremos su suma era mucho mayor a la suma de los 32 datos sobrantes. </a:t>
            </a:r>
          </a:p>
        </p:txBody>
      </p:sp>
    </p:spTree>
    <p:extLst>
      <p:ext uri="{BB962C8B-B14F-4D97-AF65-F5344CB8AC3E}">
        <p14:creationId xmlns:p14="http://schemas.microsoft.com/office/powerpoint/2010/main" val="3350535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5F2655E8-184B-4E08-8D45-05319DE4888B}"/>
              </a:ext>
            </a:extLst>
          </p:cNvPr>
          <p:cNvPicPr>
            <a:picLocks noGrp="1" noChangeAspect="1"/>
          </p:cNvPicPr>
          <p:nvPr>
            <p:ph idx="1"/>
          </p:nvPr>
        </p:nvPicPr>
        <p:blipFill rotWithShape="1">
          <a:blip r:embed="rId2"/>
          <a:srcRect l="8978" t="51260" r="9973" b="23208"/>
          <a:stretch/>
        </p:blipFill>
        <p:spPr>
          <a:xfrm>
            <a:off x="998806" y="2952788"/>
            <a:ext cx="10961115" cy="1941342"/>
          </a:xfrm>
          <a:prstGeom prst="rect">
            <a:avLst/>
          </a:prstGeom>
        </p:spPr>
      </p:pic>
      <p:sp>
        <p:nvSpPr>
          <p:cNvPr id="5" name="CuadroTexto 4">
            <a:extLst>
              <a:ext uri="{FF2B5EF4-FFF2-40B4-BE49-F238E27FC236}">
                <a16:creationId xmlns:a16="http://schemas.microsoft.com/office/drawing/2014/main" id="{BBFB43E7-9ABD-48F7-AF6F-3FF6D84365DA}"/>
              </a:ext>
            </a:extLst>
          </p:cNvPr>
          <p:cNvSpPr txBox="1"/>
          <p:nvPr/>
        </p:nvSpPr>
        <p:spPr>
          <a:xfrm>
            <a:off x="998806" y="1055077"/>
            <a:ext cx="10607040" cy="1569660"/>
          </a:xfrm>
          <a:prstGeom prst="rect">
            <a:avLst/>
          </a:prstGeom>
          <a:noFill/>
        </p:spPr>
        <p:txBody>
          <a:bodyPr wrap="square" rtlCol="0">
            <a:spAutoFit/>
          </a:bodyPr>
          <a:lstStyle/>
          <a:p>
            <a:pPr marL="285750" indent="-285750" algn="just">
              <a:buFont typeface="Arial" panose="020B0604020202020204" pitchFamily="34" charset="0"/>
              <a:buChar char="•"/>
            </a:pPr>
            <a:r>
              <a:rPr lang="es-CO" sz="2400" dirty="0"/>
              <a:t>Se recorren los 1797 datos con el algoritmo para reconocer los números 2, y los resultados que da el algoritmo se almacenan en una lista de datos la cual posteriormente nos arrojo que de los 1797 datos, con el algoritmo de reconocimiento, habían 422 números 2.</a:t>
            </a:r>
          </a:p>
        </p:txBody>
      </p:sp>
    </p:spTree>
    <p:extLst>
      <p:ext uri="{BB962C8B-B14F-4D97-AF65-F5344CB8AC3E}">
        <p14:creationId xmlns:p14="http://schemas.microsoft.com/office/powerpoint/2010/main" val="1169678357"/>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docProps/app.xml><?xml version="1.0" encoding="utf-8"?>
<Properties xmlns="http://schemas.openxmlformats.org/officeDocument/2006/extended-properties" xmlns:vt="http://schemas.openxmlformats.org/officeDocument/2006/docPropsVTypes">
  <Template>Recorte</Template>
  <TotalTime>69</TotalTime>
  <Words>477</Words>
  <Application>Microsoft Office PowerPoint</Application>
  <PresentationFormat>Panorámica</PresentationFormat>
  <Paragraphs>21</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Cambria Math</vt:lpstr>
      <vt:lpstr>Franklin Gothic Book</vt:lpstr>
      <vt:lpstr>Recorte</vt:lpstr>
      <vt:lpstr>Laboratorio Inteligencia Artificial</vt:lpstr>
      <vt:lpstr>Algoritmo para el numero 8</vt:lpstr>
      <vt:lpstr>Presentación de PowerPoint</vt:lpstr>
      <vt:lpstr>Presentación de PowerPoint</vt:lpstr>
      <vt:lpstr>Presentación de PowerPoint</vt:lpstr>
      <vt:lpstr>Presentación de PowerPoint</vt:lpstr>
      <vt:lpstr>Algoritmo para el numero dos</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Laboratorio Inteligencia Artificial</dc:title>
  <dc:creator>Nicolas Taborda Hoyos</dc:creator>
  <cp:lastModifiedBy>Nicolas Taborda Hoyos</cp:lastModifiedBy>
  <cp:revision>8</cp:revision>
  <dcterms:created xsi:type="dcterms:W3CDTF">2019-08-23T19:17:06Z</dcterms:created>
  <dcterms:modified xsi:type="dcterms:W3CDTF">2019-08-23T20:29:29Z</dcterms:modified>
</cp:coreProperties>
</file>