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9" r:id="rId1"/>
  </p:sldMasterIdLst>
  <p:notesMasterIdLst>
    <p:notesMasterId r:id="rId16"/>
  </p:notesMasterIdLst>
  <p:sldIdLst>
    <p:sldId id="339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78" autoAdjust="0"/>
  </p:normalViewPr>
  <p:slideViewPr>
    <p:cSldViewPr snapToGrid="0">
      <p:cViewPr varScale="1">
        <p:scale>
          <a:sx n="58" d="100"/>
          <a:sy n="58" d="100"/>
        </p:scale>
        <p:origin x="1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8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518FDE9-0F6B-4F03-89C9-77145D7E30E7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144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10739" cy="7578343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215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991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43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3949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892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9159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7604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619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6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614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36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961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924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02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951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501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923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10740" cy="7578343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947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2028118" y="3318866"/>
            <a:ext cx="6426675" cy="10801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601" b="1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Introdução à Arquitetura de Computadores</a:t>
            </a:r>
          </a:p>
        </p:txBody>
      </p:sp>
      <p:sp>
        <p:nvSpPr>
          <p:cNvPr id="121" name="TextShape 2"/>
          <p:cNvSpPr txBox="1"/>
          <p:nvPr/>
        </p:nvSpPr>
        <p:spPr>
          <a:xfrm>
            <a:off x="2028118" y="4784542"/>
            <a:ext cx="6426675" cy="32889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81008">
              <a:buClr>
                <a:srgbClr val="333333"/>
              </a:buClr>
              <a:buSzPct val="45000"/>
            </a:pPr>
            <a:r>
              <a:rPr lang="pt-BR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Prof. </a:t>
            </a:r>
            <a:r>
              <a:rPr lang="pt-BR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MSc</a:t>
            </a:r>
            <a:r>
              <a:rPr lang="pt-BR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Jouglas Alves </a:t>
            </a:r>
            <a:r>
              <a:rPr lang="pt-BR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Tomaschitz</a:t>
            </a:r>
            <a:endParaRPr lang="pt-BR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824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Hexadecimal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Base: 16. (quantidade de símbolos)</a:t>
            </a:r>
          </a:p>
          <a:p>
            <a:r>
              <a:rPr lang="pt-BR" sz="2400" dirty="0"/>
              <a:t>Elementos: 0, 1, 2, 3, 4, 5, 6, 7, 8, 9, A, B, C, D, E </a:t>
            </a:r>
            <a:r>
              <a:rPr lang="pt-BR" sz="2400" dirty="0" err="1"/>
              <a:t>e</a:t>
            </a:r>
            <a:r>
              <a:rPr lang="pt-BR" sz="2400" dirty="0"/>
              <a:t> F. </a:t>
            </a:r>
          </a:p>
          <a:p>
            <a:pPr marL="614271" lvl="2" indent="-283510"/>
            <a:r>
              <a:rPr lang="pt-BR" sz="2400" dirty="0"/>
              <a:t>Por exemplo o número 23</a:t>
            </a:r>
            <a:r>
              <a:rPr lang="pt-BR" sz="2400" baseline="-25000" dirty="0"/>
              <a:t>16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2×16</a:t>
            </a:r>
            <a:r>
              <a:rPr lang="pt-BR" sz="2400" baseline="30000" dirty="0" smtClean="0"/>
              <a:t>1</a:t>
            </a:r>
            <a:r>
              <a:rPr lang="pt-BR" sz="2400" dirty="0"/>
              <a:t> + 3×16</a:t>
            </a:r>
            <a:r>
              <a:rPr lang="pt-BR" sz="2400" baseline="30000" dirty="0"/>
              <a:t>0</a:t>
            </a:r>
            <a:r>
              <a:rPr lang="pt-BR" sz="2400" dirty="0"/>
              <a:t> = </a:t>
            </a:r>
            <a:r>
              <a:rPr lang="pt-BR" sz="2400" dirty="0" smtClean="0"/>
              <a:t>35</a:t>
            </a:r>
            <a:r>
              <a:rPr lang="pt-BR" sz="2400" baseline="-25000" dirty="0" smtClean="0"/>
              <a:t>10</a:t>
            </a:r>
            <a:endParaRPr lang="pt-BR" sz="2400" baseline="-25000" dirty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Como não existem símbolos dentro do sistema arábico, que possam representar os números decimais entre 10 e 15, sem repetir os símbolos anteriores, foram usados símbolos literais: A, B, C, D, E </a:t>
            </a:r>
            <a:r>
              <a:rPr lang="pt-BR" sz="2400" dirty="0" err="1"/>
              <a:t>e</a:t>
            </a:r>
            <a:r>
              <a:rPr lang="pt-BR" sz="2400" dirty="0"/>
              <a:t> F.</a:t>
            </a:r>
          </a:p>
          <a:p>
            <a:endParaRPr lang="pt-BR" sz="1819" dirty="0"/>
          </a:p>
        </p:txBody>
      </p:sp>
    </p:spTree>
    <p:extLst>
      <p:ext uri="{BB962C8B-B14F-4D97-AF65-F5344CB8AC3E}">
        <p14:creationId xmlns:p14="http://schemas.microsoft.com/office/powerpoint/2010/main" val="1665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entre sistemas de numeração.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pt-BR" sz="2400" b="1" dirty="0"/>
              <a:t>Teorema Fundamental da Numeração:</a:t>
            </a:r>
            <a:r>
              <a:rPr lang="pt-BR" sz="2400" dirty="0"/>
              <a:t> </a:t>
            </a:r>
          </a:p>
          <a:p>
            <a:pPr marL="0" indent="0">
              <a:buNone/>
            </a:pPr>
            <a:r>
              <a:rPr lang="pt-BR" sz="2400" dirty="0"/>
              <a:t>Relaciona uma quantidade expressa em um sistema de numeração qualquer com a mesma quantidade no sistema decimal </a:t>
            </a:r>
          </a:p>
          <a:p>
            <a:pPr marL="0" indent="0">
              <a:buNone/>
            </a:pPr>
            <a:r>
              <a:rPr lang="pt-BR" sz="2400" dirty="0"/>
              <a:t> </a:t>
            </a:r>
          </a:p>
          <a:p>
            <a:pPr marL="0" indent="0">
              <a:buNone/>
            </a:pPr>
            <a:r>
              <a:rPr lang="pt-BR" sz="2400" i="1" dirty="0" smtClean="0"/>
              <a:t>			N</a:t>
            </a:r>
            <a:r>
              <a:rPr lang="pt-BR" sz="2400" dirty="0" smtClean="0"/>
              <a:t> </a:t>
            </a:r>
            <a:r>
              <a:rPr lang="pt-BR" sz="2400" dirty="0"/>
              <a:t>= </a:t>
            </a:r>
            <a:r>
              <a:rPr lang="pt-BR" sz="2400" i="1" dirty="0" err="1"/>
              <a:t>d</a:t>
            </a:r>
            <a:r>
              <a:rPr lang="pt-BR" sz="2400" i="1" baseline="-25000" dirty="0" err="1"/>
              <a:t>n</a:t>
            </a:r>
            <a:r>
              <a:rPr lang="pt-BR" sz="2400" baseline="-25000" dirty="0"/>
              <a:t> - 1</a:t>
            </a:r>
            <a:r>
              <a:rPr lang="pt-BR" sz="2400" i="1" dirty="0"/>
              <a:t>x </a:t>
            </a:r>
            <a:r>
              <a:rPr lang="pt-BR" sz="2400" i="1" dirty="0" err="1"/>
              <a:t>b</a:t>
            </a:r>
            <a:r>
              <a:rPr lang="pt-BR" sz="2400" i="1" baseline="30000" dirty="0" err="1"/>
              <a:t>n</a:t>
            </a:r>
            <a:r>
              <a:rPr lang="pt-BR" sz="2400" baseline="30000" dirty="0"/>
              <a:t> - 1</a:t>
            </a:r>
            <a:r>
              <a:rPr lang="pt-BR" sz="2400" dirty="0"/>
              <a:t> + ... + </a:t>
            </a:r>
            <a:r>
              <a:rPr lang="pt-BR" sz="2400" i="1" dirty="0"/>
              <a:t>d</a:t>
            </a:r>
            <a:r>
              <a:rPr lang="pt-BR" sz="2400" baseline="-25000" dirty="0"/>
              <a:t>1 </a:t>
            </a:r>
            <a:r>
              <a:rPr lang="pt-BR" sz="2400" i="1" dirty="0"/>
              <a:t>x  b</a:t>
            </a:r>
            <a:r>
              <a:rPr lang="pt-BR" sz="2400" baseline="30000" dirty="0"/>
              <a:t>1</a:t>
            </a:r>
            <a:r>
              <a:rPr lang="pt-BR" sz="2400" dirty="0"/>
              <a:t> + </a:t>
            </a:r>
            <a:r>
              <a:rPr lang="pt-BR" sz="2400" i="1" dirty="0"/>
              <a:t>d</a:t>
            </a:r>
            <a:r>
              <a:rPr lang="pt-BR" sz="2400" baseline="-25000" dirty="0"/>
              <a:t>0  </a:t>
            </a:r>
            <a:r>
              <a:rPr lang="pt-BR" sz="2400" i="1" dirty="0"/>
              <a:t>x  </a:t>
            </a:r>
            <a:r>
              <a:rPr lang="pt-BR" sz="2400" i="1" dirty="0" smtClean="0"/>
              <a:t>b</a:t>
            </a:r>
            <a:r>
              <a:rPr lang="pt-BR" sz="2400" baseline="30000" dirty="0" smtClean="0"/>
              <a:t>0</a:t>
            </a:r>
            <a:r>
              <a:rPr lang="pt-BR" sz="2400" i="1" dirty="0" smtClean="0"/>
              <a:t>  </a:t>
            </a:r>
          </a:p>
          <a:p>
            <a:pPr marL="0" indent="0">
              <a:buNone/>
            </a:pPr>
            <a:r>
              <a:rPr lang="pt-BR" sz="2400" i="1" dirty="0" smtClean="0"/>
              <a:t>			</a:t>
            </a:r>
            <a:r>
              <a:rPr lang="pt-BR" sz="2400" i="1" dirty="0" err="1" smtClean="0"/>
              <a:t>Ex</a:t>
            </a:r>
            <a:r>
              <a:rPr lang="pt-BR" sz="2400" i="1" dirty="0" smtClean="0"/>
              <a:t>: 111</a:t>
            </a:r>
            <a:r>
              <a:rPr lang="pt-BR" sz="2400" baseline="-25000" dirty="0" smtClean="0"/>
              <a:t>2</a:t>
            </a:r>
            <a:r>
              <a:rPr lang="pt-BR" sz="2400" i="1" dirty="0" smtClean="0"/>
              <a:t> =&gt; N = </a:t>
            </a:r>
            <a:r>
              <a:rPr lang="pt-BR" sz="2400" dirty="0" smtClean="0"/>
              <a:t>1×2</a:t>
            </a:r>
            <a:r>
              <a:rPr lang="pt-BR" sz="2400" baseline="30000" dirty="0" smtClean="0"/>
              <a:t>2</a:t>
            </a:r>
            <a:r>
              <a:rPr lang="pt-BR" sz="2400" dirty="0"/>
              <a:t> + 1×2</a:t>
            </a:r>
            <a:r>
              <a:rPr lang="pt-BR" sz="2400" baseline="30000" dirty="0"/>
              <a:t>1</a:t>
            </a:r>
            <a:r>
              <a:rPr lang="pt-BR" sz="2400" dirty="0"/>
              <a:t> + 1×2</a:t>
            </a:r>
            <a:r>
              <a:rPr lang="pt-BR" sz="2400" baseline="30000" dirty="0"/>
              <a:t>0</a:t>
            </a:r>
            <a:endParaRPr lang="pt-BR" sz="2400" dirty="0" smtClean="0"/>
          </a:p>
          <a:p>
            <a:pPr marL="0" indent="0">
              <a:buNone/>
            </a:pPr>
            <a:endParaRPr lang="pt-BR" sz="2400" i="1" dirty="0" smtClean="0"/>
          </a:p>
          <a:p>
            <a:pPr marL="0" indent="0">
              <a:buNone/>
            </a:pPr>
            <a:r>
              <a:rPr lang="pt-BR" sz="2400" i="1" dirty="0" smtClean="0"/>
              <a:t>Onde</a:t>
            </a:r>
            <a:r>
              <a:rPr lang="pt-BR" sz="2400" i="1" dirty="0"/>
              <a:t>:</a:t>
            </a:r>
            <a:endParaRPr lang="pt-BR" sz="2400" dirty="0"/>
          </a:p>
          <a:p>
            <a:pPr marL="0" indent="0">
              <a:buNone/>
            </a:pPr>
            <a:r>
              <a:rPr lang="pt-BR" sz="2400" i="1" dirty="0"/>
              <a:t>         </a:t>
            </a:r>
            <a:r>
              <a:rPr lang="pt-BR" sz="2400" b="1" i="1" dirty="0"/>
              <a:t>d</a:t>
            </a:r>
            <a:r>
              <a:rPr lang="pt-BR" sz="2400" b="1" dirty="0"/>
              <a:t> </a:t>
            </a:r>
            <a:r>
              <a:rPr lang="pt-BR" sz="2400" dirty="0"/>
              <a:t>é o dígito, </a:t>
            </a:r>
            <a:br>
              <a:rPr lang="pt-BR" sz="2400" dirty="0"/>
            </a:br>
            <a:r>
              <a:rPr lang="pt-BR" sz="2400" dirty="0"/>
              <a:t>         </a:t>
            </a:r>
            <a:r>
              <a:rPr lang="pt-BR" sz="2400" b="1" i="1" dirty="0"/>
              <a:t>n</a:t>
            </a:r>
            <a:r>
              <a:rPr lang="pt-BR" sz="2400" dirty="0"/>
              <a:t> é a posição e </a:t>
            </a:r>
            <a:br>
              <a:rPr lang="pt-BR" sz="2400" dirty="0"/>
            </a:br>
            <a:r>
              <a:rPr lang="pt-BR" sz="2400" dirty="0"/>
              <a:t>        </a:t>
            </a:r>
            <a:r>
              <a:rPr lang="pt-BR" sz="2400" i="1" dirty="0"/>
              <a:t> </a:t>
            </a:r>
            <a:r>
              <a:rPr lang="pt-BR" sz="2400" b="1" i="1" dirty="0"/>
              <a:t>b</a:t>
            </a:r>
            <a:r>
              <a:rPr lang="pt-BR" sz="2400" dirty="0"/>
              <a:t> é a base.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91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1421818" y="1527448"/>
          <a:ext cx="8376700" cy="5207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4175"/>
                <a:gridCol w="2094175"/>
                <a:gridCol w="2094175"/>
                <a:gridCol w="2094175"/>
              </a:tblGrid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Decimal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Binário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Octal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Hexadecimal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0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0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0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0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1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2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10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2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2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3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11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3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3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4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100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4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4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5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101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5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5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6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110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6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6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7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111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7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7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8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1000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10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8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9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1001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11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9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10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1010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12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A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11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1011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13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B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12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1100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14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C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13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1101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15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D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14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1110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16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E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15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1111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17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F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399250" y="1065619"/>
            <a:ext cx="8361653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88" b="1" dirty="0"/>
              <a:t>Tabela de Conversão do Números</a:t>
            </a:r>
          </a:p>
        </p:txBody>
      </p:sp>
    </p:spTree>
    <p:extLst>
      <p:ext uri="{BB962C8B-B14F-4D97-AF65-F5344CB8AC3E}">
        <p14:creationId xmlns:p14="http://schemas.microsoft.com/office/powerpoint/2010/main" val="14896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Converta os números abaixo para a base Decimal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8013" lvl="1" indent="0">
              <a:buNone/>
            </a:pPr>
            <a:endParaRPr lang="pt-BR" dirty="0" smtClean="0"/>
          </a:p>
          <a:p>
            <a:pPr marL="378013" lvl="1" indent="0">
              <a:buNone/>
            </a:pPr>
            <a:r>
              <a:rPr lang="pt-BR" dirty="0" smtClean="0"/>
              <a:t>a) 128</a:t>
            </a:r>
            <a:r>
              <a:rPr lang="pt-BR" baseline="-25000" dirty="0" smtClean="0"/>
              <a:t>10 </a:t>
            </a:r>
            <a:r>
              <a:rPr lang="pt-BR" dirty="0" smtClean="0"/>
              <a:t>=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b) 54347</a:t>
            </a:r>
            <a:r>
              <a:rPr lang="pt-BR" baseline="-25000" dirty="0" smtClean="0"/>
              <a:t>10 </a:t>
            </a:r>
            <a:r>
              <a:rPr lang="pt-BR" dirty="0"/>
              <a:t>= </a:t>
            </a:r>
          </a:p>
          <a:p>
            <a:pPr marL="0" indent="0">
              <a:buNone/>
            </a:pPr>
            <a:r>
              <a:rPr lang="pt-BR" dirty="0"/>
              <a:t>       </a:t>
            </a:r>
            <a:r>
              <a:rPr lang="pt-BR" dirty="0" smtClean="0"/>
              <a:t>c) 100</a:t>
            </a:r>
            <a:r>
              <a:rPr lang="pt-BR" baseline="-25000" dirty="0" smtClean="0"/>
              <a:t>2</a:t>
            </a:r>
            <a:r>
              <a:rPr lang="pt-BR" dirty="0" smtClean="0"/>
              <a:t> =  </a:t>
            </a:r>
          </a:p>
          <a:p>
            <a:pPr marL="0" indent="0">
              <a:buNone/>
            </a:pPr>
            <a:r>
              <a:rPr lang="pt-BR" dirty="0" smtClean="0"/>
              <a:t>	d) 101</a:t>
            </a:r>
            <a:r>
              <a:rPr lang="pt-BR" baseline="-25000" dirty="0" smtClean="0"/>
              <a:t>2</a:t>
            </a:r>
            <a:r>
              <a:rPr lang="pt-BR" dirty="0" smtClean="0"/>
              <a:t> = </a:t>
            </a:r>
          </a:p>
          <a:p>
            <a:pPr marL="0" indent="0">
              <a:buNone/>
            </a:pPr>
            <a:r>
              <a:rPr lang="pt-BR" dirty="0" smtClean="0"/>
              <a:t>	e)  24</a:t>
            </a:r>
            <a:r>
              <a:rPr lang="pt-BR" baseline="-25000" dirty="0" smtClean="0"/>
              <a:t>8</a:t>
            </a:r>
            <a:r>
              <a:rPr lang="pt-BR" dirty="0" smtClean="0"/>
              <a:t> </a:t>
            </a:r>
            <a:r>
              <a:rPr lang="pt-BR" dirty="0"/>
              <a:t>=  </a:t>
            </a:r>
          </a:p>
          <a:p>
            <a:pPr marL="0" indent="0">
              <a:buNone/>
            </a:pPr>
            <a:r>
              <a:rPr lang="pt-BR" dirty="0" smtClean="0"/>
              <a:t>	f)   16</a:t>
            </a:r>
            <a:r>
              <a:rPr lang="pt-BR" baseline="-25000" dirty="0" smtClean="0"/>
              <a:t>8</a:t>
            </a:r>
            <a:r>
              <a:rPr lang="pt-BR" dirty="0" smtClean="0"/>
              <a:t> =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91" y="5448976"/>
            <a:ext cx="5904905" cy="17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Converta os números abaixo para a base </a:t>
            </a:r>
            <a:r>
              <a:rPr lang="pt-BR" dirty="0" smtClean="0"/>
              <a:t>Decimal - Resolução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1" y="2381651"/>
            <a:ext cx="7657312" cy="4277834"/>
          </a:xfrm>
        </p:spPr>
        <p:txBody>
          <a:bodyPr/>
          <a:lstStyle/>
          <a:p>
            <a:pPr marL="378013" lvl="1" indent="0">
              <a:buNone/>
            </a:pPr>
            <a:endParaRPr lang="pt-BR" dirty="0" smtClean="0"/>
          </a:p>
          <a:p>
            <a:pPr marL="378013" lvl="1" indent="0">
              <a:buNone/>
            </a:pPr>
            <a:r>
              <a:rPr lang="pt-BR" dirty="0" smtClean="0"/>
              <a:t>a) 128</a:t>
            </a:r>
            <a:r>
              <a:rPr lang="pt-BR" baseline="-25000" dirty="0" smtClean="0"/>
              <a:t>10  = </a:t>
            </a:r>
            <a:r>
              <a:rPr lang="pt-BR" dirty="0"/>
              <a:t>1 x 10</a:t>
            </a:r>
            <a:r>
              <a:rPr lang="pt-BR" baseline="30000" dirty="0"/>
              <a:t>2 </a:t>
            </a:r>
            <a:r>
              <a:rPr lang="pt-BR" dirty="0"/>
              <a:t>+ 2 x 10</a:t>
            </a:r>
            <a:r>
              <a:rPr lang="pt-BR" baseline="30000" dirty="0"/>
              <a:t>1 +  </a:t>
            </a:r>
            <a:r>
              <a:rPr lang="pt-BR" dirty="0"/>
              <a:t>8 x 10</a:t>
            </a:r>
            <a:r>
              <a:rPr lang="pt-BR" baseline="30000" dirty="0"/>
              <a:t>0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b) 54347</a:t>
            </a:r>
            <a:r>
              <a:rPr lang="pt-BR" baseline="-25000" dirty="0" smtClean="0"/>
              <a:t>10 </a:t>
            </a:r>
            <a:r>
              <a:rPr lang="pt-BR" dirty="0"/>
              <a:t>=  5 x 10</a:t>
            </a:r>
            <a:r>
              <a:rPr lang="pt-BR" baseline="30000" dirty="0"/>
              <a:t>4</a:t>
            </a:r>
            <a:r>
              <a:rPr lang="pt-BR" dirty="0"/>
              <a:t> + 4 x 10</a:t>
            </a:r>
            <a:r>
              <a:rPr lang="pt-BR" baseline="30000" dirty="0"/>
              <a:t>3</a:t>
            </a:r>
            <a:r>
              <a:rPr lang="pt-BR" dirty="0"/>
              <a:t> + 3 x 10</a:t>
            </a:r>
            <a:r>
              <a:rPr lang="pt-BR" baseline="30000" dirty="0"/>
              <a:t>2</a:t>
            </a:r>
            <a:r>
              <a:rPr lang="pt-BR" dirty="0"/>
              <a:t> + 4 x 10</a:t>
            </a:r>
            <a:r>
              <a:rPr lang="pt-BR" baseline="-25000" dirty="0"/>
              <a:t>1</a:t>
            </a:r>
            <a:r>
              <a:rPr lang="pt-BR" dirty="0"/>
              <a:t> + 7 x 10</a:t>
            </a:r>
            <a:r>
              <a:rPr lang="pt-BR" baseline="-25000" dirty="0"/>
              <a:t>0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c) 100</a:t>
            </a:r>
            <a:r>
              <a:rPr lang="pt-BR" baseline="-25000" dirty="0" smtClean="0"/>
              <a:t>2</a:t>
            </a:r>
            <a:r>
              <a:rPr lang="pt-BR" dirty="0" smtClean="0"/>
              <a:t> </a:t>
            </a:r>
            <a:r>
              <a:rPr lang="pt-BR" dirty="0"/>
              <a:t>=    1 x 2</a:t>
            </a:r>
            <a:r>
              <a:rPr lang="pt-BR" baseline="30000" dirty="0"/>
              <a:t>2</a:t>
            </a:r>
            <a:r>
              <a:rPr lang="pt-BR" dirty="0"/>
              <a:t> + 0 x 2</a:t>
            </a:r>
            <a:r>
              <a:rPr lang="pt-BR" baseline="30000" dirty="0"/>
              <a:t>1</a:t>
            </a:r>
            <a:r>
              <a:rPr lang="pt-BR" dirty="0"/>
              <a:t>  +0 X 2</a:t>
            </a:r>
            <a:r>
              <a:rPr lang="pt-BR" baseline="30000" dirty="0"/>
              <a:t>0  </a:t>
            </a:r>
            <a:r>
              <a:rPr lang="pt-BR" dirty="0"/>
              <a:t>= 4</a:t>
            </a:r>
          </a:p>
          <a:p>
            <a:pPr marL="0" indent="0">
              <a:buNone/>
            </a:pPr>
            <a:r>
              <a:rPr lang="pt-BR" dirty="0" smtClean="0"/>
              <a:t>	d) 101</a:t>
            </a:r>
            <a:r>
              <a:rPr lang="pt-BR" baseline="-25000" dirty="0" smtClean="0"/>
              <a:t>2</a:t>
            </a:r>
            <a:r>
              <a:rPr lang="pt-BR" dirty="0" smtClean="0"/>
              <a:t> </a:t>
            </a:r>
            <a:r>
              <a:rPr lang="pt-BR" dirty="0"/>
              <a:t>=  1 x 2</a:t>
            </a:r>
            <a:r>
              <a:rPr lang="pt-BR" baseline="30000" dirty="0"/>
              <a:t>2</a:t>
            </a:r>
            <a:r>
              <a:rPr lang="pt-BR" dirty="0"/>
              <a:t> + 0 x 2</a:t>
            </a:r>
            <a:r>
              <a:rPr lang="pt-BR" baseline="30000" dirty="0"/>
              <a:t>1</a:t>
            </a:r>
            <a:r>
              <a:rPr lang="pt-BR" dirty="0"/>
              <a:t>  + 1 X 2</a:t>
            </a:r>
            <a:r>
              <a:rPr lang="pt-BR" baseline="30000" dirty="0"/>
              <a:t>0  </a:t>
            </a:r>
            <a:r>
              <a:rPr lang="pt-BR" dirty="0"/>
              <a:t>= 5</a:t>
            </a:r>
          </a:p>
          <a:p>
            <a:pPr marL="0" indent="0">
              <a:buNone/>
            </a:pPr>
            <a:r>
              <a:rPr lang="pt-BR" dirty="0" smtClean="0"/>
              <a:t>	e)  </a:t>
            </a:r>
            <a:r>
              <a:rPr lang="pt-BR" dirty="0"/>
              <a:t>24</a:t>
            </a:r>
            <a:r>
              <a:rPr lang="pt-BR" baseline="-25000" dirty="0"/>
              <a:t>8</a:t>
            </a:r>
            <a:r>
              <a:rPr lang="pt-BR" dirty="0"/>
              <a:t> =  2 x 8</a:t>
            </a:r>
            <a:r>
              <a:rPr lang="pt-BR" baseline="30000" dirty="0"/>
              <a:t>1</a:t>
            </a:r>
            <a:r>
              <a:rPr lang="pt-BR" dirty="0"/>
              <a:t> + 4 x 8</a:t>
            </a:r>
            <a:r>
              <a:rPr lang="pt-BR" baseline="30000" dirty="0"/>
              <a:t>0</a:t>
            </a:r>
            <a:r>
              <a:rPr lang="pt-BR" dirty="0"/>
              <a:t> = 16 + 4 = 20</a:t>
            </a:r>
          </a:p>
          <a:p>
            <a:pPr marL="0" indent="0">
              <a:buNone/>
            </a:pPr>
            <a:r>
              <a:rPr lang="pt-BR" dirty="0" smtClean="0"/>
              <a:t>	 f)  16</a:t>
            </a:r>
            <a:r>
              <a:rPr lang="pt-BR" baseline="-25000" dirty="0" smtClean="0"/>
              <a:t>8</a:t>
            </a:r>
            <a:r>
              <a:rPr lang="pt-BR" dirty="0" smtClean="0"/>
              <a:t> </a:t>
            </a:r>
            <a:r>
              <a:rPr lang="pt-BR" dirty="0"/>
              <a:t>= 1 x 8</a:t>
            </a:r>
            <a:r>
              <a:rPr lang="pt-BR" baseline="30000" dirty="0"/>
              <a:t>1</a:t>
            </a:r>
            <a:r>
              <a:rPr lang="pt-BR" dirty="0"/>
              <a:t> + 6 x 8</a:t>
            </a:r>
            <a:r>
              <a:rPr lang="pt-BR" baseline="30000" dirty="0"/>
              <a:t>0 </a:t>
            </a:r>
            <a:r>
              <a:rPr lang="pt-BR" dirty="0"/>
              <a:t>= 8 + 6 = 14</a:t>
            </a:r>
          </a:p>
        </p:txBody>
      </p:sp>
    </p:spTree>
    <p:extLst>
      <p:ext uri="{BB962C8B-B14F-4D97-AF65-F5344CB8AC3E}">
        <p14:creationId xmlns:p14="http://schemas.microsoft.com/office/powerpoint/2010/main" val="9218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0058" y="697871"/>
            <a:ext cx="6414742" cy="69064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Sistemas de Numeração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3062" y="2615863"/>
            <a:ext cx="7583037" cy="3847940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dirty="0"/>
              <a:t>Símbolo ou grupo de símbolos que representa um número em um determinado instante da evolução do homem. </a:t>
            </a:r>
          </a:p>
          <a:p>
            <a:pPr algn="just"/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pt-BR" sz="2800" dirty="0"/>
              <a:t>Cada sistema de numeração é apenas um método diferente de representar quantidades. As quantidades em si não mudam; </a:t>
            </a:r>
            <a:r>
              <a:rPr lang="pt-BR" sz="2800" dirty="0" smtClean="0"/>
              <a:t>mudam </a:t>
            </a:r>
            <a:r>
              <a:rPr lang="pt-BR" sz="2800" dirty="0"/>
              <a:t>apenas os símbolos usados para </a:t>
            </a:r>
            <a:r>
              <a:rPr lang="pt-BR" sz="2800" dirty="0" smtClean="0"/>
              <a:t>representá-las</a:t>
            </a:r>
            <a:r>
              <a:rPr lang="pt-BR" sz="2800" dirty="0"/>
              <a:t>.</a:t>
            </a:r>
          </a:p>
          <a:p>
            <a:pPr marL="0" indent="0">
              <a:buNone/>
            </a:pP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7619" y="561755"/>
            <a:ext cx="7056438" cy="1246078"/>
          </a:xfrm>
        </p:spPr>
        <p:txBody>
          <a:bodyPr/>
          <a:lstStyle/>
          <a:p>
            <a:r>
              <a:rPr lang="pt-BR" dirty="0" smtClean="0"/>
              <a:t>Sistemas de Numeração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7619" y="1949565"/>
            <a:ext cx="7571753" cy="4220321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A quantidade de algarismos disponíveis em um dado sistema de numeração é chamada de base. </a:t>
            </a:r>
          </a:p>
          <a:p>
            <a:endParaRPr lang="pt-BR" sz="2800" dirty="0"/>
          </a:p>
          <a:p>
            <a:r>
              <a:rPr lang="pt-BR" sz="2800" dirty="0"/>
              <a:t>Exemplo:</a:t>
            </a:r>
          </a:p>
          <a:p>
            <a:pPr marL="673661" lvl="1" indent="-342900"/>
            <a:r>
              <a:rPr lang="pt-BR" sz="2400" dirty="0"/>
              <a:t>	</a:t>
            </a:r>
            <a:r>
              <a:rPr lang="pt-BR" sz="2400" dirty="0" smtClean="0"/>
              <a:t>Binário </a:t>
            </a:r>
            <a:r>
              <a:rPr lang="pt-BR" sz="2400" dirty="0"/>
              <a:t>Base 2</a:t>
            </a:r>
          </a:p>
          <a:p>
            <a:pPr marL="673661" lvl="1" indent="-342900"/>
            <a:r>
              <a:rPr lang="pt-BR" sz="2400" dirty="0"/>
              <a:t> 	Octal Base 8</a:t>
            </a:r>
          </a:p>
          <a:p>
            <a:pPr marL="673661" lvl="1" indent="-342900"/>
            <a:r>
              <a:rPr lang="pt-BR" sz="2400" dirty="0"/>
              <a:t> 	Decimal Base 10</a:t>
            </a:r>
          </a:p>
          <a:p>
            <a:pPr marL="673661" lvl="1" indent="-342900"/>
            <a:r>
              <a:rPr lang="pt-BR" sz="2400" dirty="0"/>
              <a:t>	</a:t>
            </a:r>
            <a:r>
              <a:rPr lang="pt-BR" sz="2400" dirty="0" smtClean="0"/>
              <a:t>Hexadecimal </a:t>
            </a:r>
            <a:r>
              <a:rPr lang="pt-BR" sz="2400" dirty="0"/>
              <a:t>Base 16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64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Numeração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Representações de Sistemas numéricos</a:t>
            </a:r>
          </a:p>
          <a:p>
            <a:endParaRPr lang="pt-BR" sz="2400" dirty="0"/>
          </a:p>
          <a:p>
            <a:pPr lvl="1"/>
            <a:r>
              <a:rPr lang="pt-BR" sz="2400" dirty="0"/>
              <a:t>Não posicional </a:t>
            </a:r>
          </a:p>
          <a:p>
            <a:pPr marL="378013" lvl="1" indent="0">
              <a:buNone/>
            </a:pPr>
            <a:endParaRPr lang="pt-BR" sz="2400" dirty="0"/>
          </a:p>
          <a:p>
            <a:pPr lvl="1"/>
            <a:r>
              <a:rPr lang="pt-BR" sz="2400" dirty="0"/>
              <a:t>	Posicional </a:t>
            </a:r>
          </a:p>
          <a:p>
            <a:pPr lvl="1"/>
            <a:endParaRPr lang="pt-BR" dirty="0"/>
          </a:p>
          <a:p>
            <a:pPr marL="378013" lvl="1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6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378013" rtl="0">
              <a:spcBef>
                <a:spcPct val="0"/>
              </a:spcBef>
            </a:pPr>
            <a:r>
              <a:rPr lang="pt-BR" sz="2976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Sistemas</a:t>
            </a:r>
            <a:r>
              <a:rPr lang="pt-BR" b="1" dirty="0"/>
              <a:t> </a:t>
            </a:r>
            <a:r>
              <a:rPr lang="pt-BR" sz="2976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 Numeração - Não Posicional </a:t>
            </a:r>
            <a:br>
              <a:rPr lang="pt-BR" sz="2976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pt-BR" sz="2976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Cada símbolo representa um valor fixo, independente de sua posição relativa ao número. </a:t>
            </a:r>
          </a:p>
          <a:p>
            <a:pPr marL="0" indent="0">
              <a:buNone/>
            </a:pPr>
            <a:r>
              <a:rPr lang="pt-BR" sz="2400" dirty="0"/>
              <a:t>	</a:t>
            </a:r>
          </a:p>
          <a:p>
            <a:pPr marL="0" indent="0">
              <a:buNone/>
            </a:pPr>
            <a:r>
              <a:rPr lang="pt-BR" sz="2400" dirty="0"/>
              <a:t>	Exemplo: sistema de algarismos romanos. </a:t>
            </a:r>
          </a:p>
          <a:p>
            <a:endParaRPr lang="pt-BR" sz="2400" dirty="0"/>
          </a:p>
          <a:p>
            <a:pPr lvl="2"/>
            <a:r>
              <a:rPr lang="pt-BR" sz="2400" dirty="0"/>
              <a:t>Símbolos: II, IV, VI, XIII...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9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378013" rtl="0">
              <a:spcBef>
                <a:spcPct val="0"/>
              </a:spcBef>
            </a:pPr>
            <a:r>
              <a:rPr lang="pt-BR" sz="2976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Sistemas</a:t>
            </a:r>
            <a:r>
              <a:rPr lang="pt-BR" b="1" dirty="0"/>
              <a:t> </a:t>
            </a:r>
            <a:r>
              <a:rPr lang="pt-BR" sz="2976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 Numeração - Posicional </a:t>
            </a:r>
            <a:br>
              <a:rPr lang="pt-BR" sz="2976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pt-BR" sz="2976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O valor de cada símbolo é determinado de acordo com a sua posição no número. </a:t>
            </a:r>
          </a:p>
          <a:p>
            <a:endParaRPr lang="pt-BR" sz="2400" dirty="0"/>
          </a:p>
          <a:p>
            <a:pPr lvl="1"/>
            <a:r>
              <a:rPr lang="pt-BR" sz="2400" dirty="0"/>
              <a:t>Um sistema de numeração é determinado fundamentalmente pela BASE, que indica a quantidade de símbolos e o valor de cada símbolo. 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Exemplo de sistemas posicionais, Decimal, Binário, Octal, Hexadecimal etc.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08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Decimal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1" y="1845425"/>
            <a:ext cx="6997914" cy="4814060"/>
          </a:xfrm>
        </p:spPr>
        <p:txBody>
          <a:bodyPr>
            <a:normAutofit/>
          </a:bodyPr>
          <a:lstStyle/>
          <a:p>
            <a:pPr lvl="0"/>
            <a:r>
              <a:rPr lang="pt-BR" sz="2400" dirty="0"/>
              <a:t>Base: 10 (quantidade de símbolos). </a:t>
            </a:r>
          </a:p>
          <a:p>
            <a:pPr lvl="0"/>
            <a:r>
              <a:rPr lang="pt-BR" sz="2400" dirty="0"/>
              <a:t>Elementos: 0, 1, 2, 3, 4, 5, 6, 7, 8 e 9. </a:t>
            </a:r>
          </a:p>
          <a:p>
            <a:pPr lvl="1"/>
            <a:r>
              <a:rPr lang="pt-BR" sz="2400" dirty="0"/>
              <a:t>Por exemplo o número 35</a:t>
            </a:r>
            <a:r>
              <a:rPr lang="pt-BR" sz="2400" baseline="-25000" dirty="0"/>
              <a:t>10</a:t>
            </a:r>
            <a:r>
              <a:rPr lang="pt-BR" sz="2400" dirty="0"/>
              <a:t> :</a:t>
            </a:r>
          </a:p>
          <a:p>
            <a:pPr marL="0" indent="0">
              <a:buNone/>
            </a:pPr>
            <a:r>
              <a:rPr lang="pt-BR" sz="2400" dirty="0"/>
              <a:t>		30 + 5 = 35	</a:t>
            </a:r>
          </a:p>
          <a:p>
            <a:pPr marL="0" indent="0">
              <a:buNone/>
            </a:pPr>
            <a:r>
              <a:rPr lang="pt-BR" sz="2400" dirty="0"/>
              <a:t>		35</a:t>
            </a:r>
            <a:r>
              <a:rPr lang="pt-BR" sz="2400" baseline="-25000" dirty="0"/>
              <a:t>10</a:t>
            </a:r>
            <a:r>
              <a:rPr lang="pt-BR" sz="2400" dirty="0"/>
              <a:t> = 3×10</a:t>
            </a:r>
            <a:r>
              <a:rPr lang="pt-BR" sz="2400" baseline="30000" dirty="0"/>
              <a:t>1</a:t>
            </a:r>
            <a:r>
              <a:rPr lang="pt-BR" sz="2400" dirty="0"/>
              <a:t> + 5×10</a:t>
            </a:r>
            <a:r>
              <a:rPr lang="pt-BR" sz="2400" baseline="30000" dirty="0"/>
              <a:t>0</a:t>
            </a:r>
            <a:r>
              <a:rPr lang="pt-BR" sz="2400" dirty="0"/>
              <a:t> = 35</a:t>
            </a:r>
            <a:r>
              <a:rPr lang="pt-BR" sz="2400" baseline="-25000" dirty="0"/>
              <a:t>10</a:t>
            </a:r>
            <a:endParaRPr lang="pt-BR" sz="2400" dirty="0"/>
          </a:p>
          <a:p>
            <a:pPr algn="just"/>
            <a:r>
              <a:rPr lang="pt-BR" sz="2400" dirty="0"/>
              <a:t>Dependendo do posicionamento, o digito terá peso. Quanto mais próximo da extrema esquerda do número estiver o digito, maior será a potência de dez que estará multiplicando o mesmo, ou seja, mais significativo será o digito.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031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Binário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0" y="1795549"/>
            <a:ext cx="7491057" cy="4863936"/>
          </a:xfrm>
        </p:spPr>
        <p:txBody>
          <a:bodyPr>
            <a:normAutofit/>
          </a:bodyPr>
          <a:lstStyle/>
          <a:p>
            <a:pPr lvl="0"/>
            <a:r>
              <a:rPr lang="pt-BR" sz="2400" dirty="0"/>
              <a:t>Base: 2. (quantidade de símbolos)</a:t>
            </a:r>
          </a:p>
          <a:p>
            <a:pPr lvl="0"/>
            <a:r>
              <a:rPr lang="pt-BR" sz="2400" dirty="0"/>
              <a:t>Elementos: 0 e 1. </a:t>
            </a:r>
          </a:p>
          <a:p>
            <a:pPr lvl="1"/>
            <a:r>
              <a:rPr lang="pt-BR" sz="2400" dirty="0"/>
              <a:t>Por exemplo o número 100011</a:t>
            </a:r>
            <a:r>
              <a:rPr lang="pt-BR" sz="2400" baseline="-25000" dirty="0"/>
              <a:t>2</a:t>
            </a: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	1×2</a:t>
            </a:r>
            <a:r>
              <a:rPr lang="pt-BR" sz="2400" baseline="30000" dirty="0" smtClean="0"/>
              <a:t>5</a:t>
            </a:r>
            <a:r>
              <a:rPr lang="pt-BR" sz="2400" dirty="0" smtClean="0"/>
              <a:t> + 0×2</a:t>
            </a:r>
            <a:r>
              <a:rPr lang="pt-BR" sz="2400" baseline="30000" dirty="0" smtClean="0"/>
              <a:t>4</a:t>
            </a:r>
            <a:r>
              <a:rPr lang="pt-BR" sz="2400" dirty="0" smtClean="0"/>
              <a:t> + 0×2</a:t>
            </a:r>
            <a:r>
              <a:rPr lang="pt-BR" sz="2400" baseline="30000" dirty="0" smtClean="0"/>
              <a:t>3</a:t>
            </a:r>
            <a:r>
              <a:rPr lang="pt-BR" sz="2400" dirty="0" smtClean="0"/>
              <a:t> + 0×2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 + 1×2</a:t>
            </a:r>
            <a:r>
              <a:rPr lang="pt-BR" sz="2400" baseline="30000" dirty="0" smtClean="0"/>
              <a:t>1</a:t>
            </a:r>
            <a:r>
              <a:rPr lang="pt-BR" sz="2400" dirty="0" smtClean="0"/>
              <a:t> + 1×2</a:t>
            </a:r>
            <a:r>
              <a:rPr lang="pt-BR" sz="2400" baseline="30000" dirty="0" smtClean="0"/>
              <a:t>0</a:t>
            </a:r>
            <a:r>
              <a:rPr lang="pt-BR" sz="2400" dirty="0" smtClean="0"/>
              <a:t> = 35</a:t>
            </a:r>
            <a:r>
              <a:rPr lang="pt-BR" sz="2400" baseline="-25000" dirty="0" smtClean="0"/>
              <a:t>10</a:t>
            </a:r>
          </a:p>
          <a:p>
            <a:pPr lvl="0"/>
            <a:endParaRPr lang="pt-BR" sz="2400" dirty="0" smtClean="0"/>
          </a:p>
          <a:p>
            <a:pPr algn="just"/>
            <a:r>
              <a:rPr lang="pt-BR" sz="2400" dirty="0" smtClean="0"/>
              <a:t>Os </a:t>
            </a:r>
            <a:r>
              <a:rPr lang="pt-BR" sz="2400" dirty="0"/>
              <a:t>dígitos binários chamam-se BITS (</a:t>
            </a:r>
            <a:r>
              <a:rPr lang="pt-BR" sz="2400" dirty="0" err="1"/>
              <a:t>Binary</a:t>
            </a:r>
            <a:r>
              <a:rPr lang="pt-BR" sz="2400" dirty="0"/>
              <a:t> </a:t>
            </a:r>
            <a:r>
              <a:rPr lang="pt-BR" sz="2400" dirty="0" err="1"/>
              <a:t>Digit</a:t>
            </a:r>
            <a:r>
              <a:rPr lang="pt-BR" sz="2400" dirty="0"/>
              <a:t>). Assim como no sistema decimal, dependendo do posicionamento, o algarismo ou bit terá um peso. O da extrema esquerda será o </a:t>
            </a:r>
            <a:r>
              <a:rPr lang="pt-BR" sz="2400" b="1" dirty="0"/>
              <a:t>bit mais significativo</a:t>
            </a:r>
            <a:r>
              <a:rPr lang="pt-BR" sz="2400" dirty="0"/>
              <a:t> e o da extrema direita será o </a:t>
            </a:r>
            <a:r>
              <a:rPr lang="pt-BR" sz="2400" b="1" dirty="0"/>
              <a:t>bit menos significativo</a:t>
            </a:r>
            <a:r>
              <a:rPr lang="pt-BR" sz="2400" dirty="0"/>
              <a:t>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22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Octal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400" dirty="0"/>
              <a:t>Base: 8. (quantidade de símbolos)</a:t>
            </a:r>
          </a:p>
          <a:p>
            <a:pPr lvl="0"/>
            <a:r>
              <a:rPr lang="pt-BR" sz="2400" dirty="0"/>
              <a:t>Elementos: 0, 1, 2, 3, 4, 5, 6 e 7. </a:t>
            </a:r>
          </a:p>
          <a:p>
            <a:pPr lvl="1"/>
            <a:r>
              <a:rPr lang="pt-BR" sz="2400" dirty="0"/>
              <a:t>Por exemplo o número 43</a:t>
            </a:r>
            <a:r>
              <a:rPr lang="pt-BR" sz="2400" baseline="-25000" dirty="0"/>
              <a:t>8</a:t>
            </a: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		4×8</a:t>
            </a:r>
            <a:r>
              <a:rPr lang="pt-BR" sz="2400" baseline="30000" dirty="0" smtClean="0"/>
              <a:t>1</a:t>
            </a:r>
            <a:r>
              <a:rPr lang="pt-BR" sz="2400" dirty="0"/>
              <a:t> + 3×8</a:t>
            </a:r>
            <a:r>
              <a:rPr lang="pt-BR" sz="2400" baseline="30000" dirty="0"/>
              <a:t>0</a:t>
            </a:r>
            <a:r>
              <a:rPr lang="pt-BR" sz="2400" dirty="0"/>
              <a:t>  = </a:t>
            </a:r>
            <a:r>
              <a:rPr lang="pt-BR" sz="2400" dirty="0" smtClean="0"/>
              <a:t>35</a:t>
            </a:r>
            <a:r>
              <a:rPr lang="pt-BR" sz="2400" baseline="-25000" dirty="0" smtClean="0"/>
              <a:t>10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749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1814</TotalTime>
  <Words>451</Words>
  <Application>Microsoft Office PowerPoint</Application>
  <PresentationFormat>Personalizar</PresentationFormat>
  <Paragraphs>156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DejaVu Sans</vt:lpstr>
      <vt:lpstr>Open Sans</vt:lpstr>
      <vt:lpstr>Times New Roman</vt:lpstr>
      <vt:lpstr>Trebuchet MS</vt:lpstr>
      <vt:lpstr>Wingdings 3</vt:lpstr>
      <vt:lpstr>Facetado</vt:lpstr>
      <vt:lpstr>Apresentação do PowerPoint</vt:lpstr>
      <vt:lpstr>Sistemas de Numeração</vt:lpstr>
      <vt:lpstr>Sistemas de Numeração</vt:lpstr>
      <vt:lpstr>Sistemas de Numeração</vt:lpstr>
      <vt:lpstr>Sistemas de Numeração - Não Posicional  </vt:lpstr>
      <vt:lpstr>Sistemas de Numeração - Posicional  </vt:lpstr>
      <vt:lpstr>Sistema Decimal</vt:lpstr>
      <vt:lpstr>Sistema Binário</vt:lpstr>
      <vt:lpstr>Sistema Octal</vt:lpstr>
      <vt:lpstr>Sistema Hexadecimal</vt:lpstr>
      <vt:lpstr>Conversão entre sistemas de numeração.</vt:lpstr>
      <vt:lpstr>Apresentação do PowerPoint</vt:lpstr>
      <vt:lpstr>Converta os números abaixo para a base Decimal</vt:lpstr>
      <vt:lpstr>Converta os números abaixo para a base Decimal - Resolução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Jouglas</cp:lastModifiedBy>
  <cp:revision>318</cp:revision>
  <dcterms:created xsi:type="dcterms:W3CDTF">2009-04-16T11:32:32Z</dcterms:created>
  <dcterms:modified xsi:type="dcterms:W3CDTF">2019-08-16T23:02:00Z</dcterms:modified>
  <dc:language>pt-BR</dc:language>
</cp:coreProperties>
</file>