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7"/>
  </p:notesMasterIdLst>
  <p:sldIdLst>
    <p:sldId id="339" r:id="rId2"/>
    <p:sldId id="340" r:id="rId3"/>
    <p:sldId id="326" r:id="rId4"/>
    <p:sldId id="341" r:id="rId5"/>
    <p:sldId id="330" r:id="rId6"/>
    <p:sldId id="342" r:id="rId7"/>
    <p:sldId id="334" r:id="rId8"/>
    <p:sldId id="335" r:id="rId9"/>
    <p:sldId id="346" r:id="rId10"/>
    <p:sldId id="336" r:id="rId11"/>
    <p:sldId id="347" r:id="rId12"/>
    <p:sldId id="337" r:id="rId13"/>
    <p:sldId id="349" r:id="rId14"/>
    <p:sldId id="344" r:id="rId15"/>
    <p:sldId id="350" r:id="rId1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2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Decimal-Octal 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9258" y="1907973"/>
            <a:ext cx="8268450" cy="5315239"/>
          </a:xfrm>
        </p:spPr>
        <p:txBody>
          <a:bodyPr>
            <a:normAutofit/>
          </a:bodyPr>
          <a:lstStyle/>
          <a:p>
            <a:pPr lvl="0"/>
            <a:r>
              <a:rPr lang="pt-BR" sz="2400" dirty="0"/>
              <a:t>Divisões sucessivas por 8. </a:t>
            </a:r>
          </a:p>
          <a:p>
            <a:pPr lvl="0"/>
            <a:r>
              <a:rPr lang="pt-BR" sz="2400" dirty="0"/>
              <a:t>Multiplicações sucessivas por 8 (parte fracionária). 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b="1" dirty="0" smtClean="0"/>
              <a:t>	Resposta</a:t>
            </a:r>
            <a:r>
              <a:rPr lang="pt-BR" sz="2400" b="1" dirty="0"/>
              <a:t>: </a:t>
            </a:r>
            <a:r>
              <a:rPr lang="pt-BR" sz="2400" b="1" dirty="0" smtClean="0"/>
              <a:t>764</a:t>
            </a:r>
            <a:r>
              <a:rPr lang="pt-BR" sz="2400" b="1" baseline="-25000" dirty="0" smtClean="0"/>
              <a:t>8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01" y="3791523"/>
            <a:ext cx="2754204" cy="21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17 decimal para octal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</a:t>
            </a:r>
            <a:r>
              <a:rPr lang="pt-BR" dirty="0" smtClean="0"/>
              <a:t>Decimal-Hexadecimal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0037" y="2277687"/>
            <a:ext cx="8395854" cy="500426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800" dirty="0"/>
              <a:t>Divisões sucessivas por 16. </a:t>
            </a:r>
          </a:p>
          <a:p>
            <a:pPr lvl="0"/>
            <a:r>
              <a:rPr lang="pt-BR" sz="2800" dirty="0"/>
              <a:t>Multiplicações sucessivas por 16 (parte fracionária). 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	Resposta: </a:t>
            </a:r>
            <a:r>
              <a:rPr lang="pt-BR" sz="2800" b="1" dirty="0" smtClean="0"/>
              <a:t>3E8</a:t>
            </a:r>
            <a:r>
              <a:rPr lang="pt-BR" sz="2800" b="1" baseline="-25000" dirty="0" smtClean="0"/>
              <a:t>16</a:t>
            </a:r>
            <a:endParaRPr lang="pt-BR" sz="2800" b="1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02" y="3401115"/>
            <a:ext cx="2695821" cy="22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189 decimal para hexadecimal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3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463040"/>
            <a:ext cx="6997914" cy="51964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dirty="0"/>
              <a:t>Faça a conversão de decimal para </a:t>
            </a:r>
            <a:r>
              <a:rPr lang="pt-BR" sz="2800" dirty="0" smtClean="0"/>
              <a:t>binário, </a:t>
            </a:r>
            <a:r>
              <a:rPr lang="pt-BR" sz="2800" dirty="0"/>
              <a:t>para </a:t>
            </a:r>
            <a:r>
              <a:rPr lang="pt-BR" sz="2800" dirty="0" smtClean="0"/>
              <a:t>hexadecimal e para Octal</a:t>
            </a:r>
            <a:endParaRPr lang="pt-BR" sz="2800" dirty="0"/>
          </a:p>
          <a:p>
            <a:pPr marL="0" indent="0">
              <a:buNone/>
            </a:pPr>
            <a:r>
              <a:rPr lang="pt-BR" sz="2400" dirty="0" smtClean="0"/>
              <a:t>	</a:t>
            </a:r>
            <a:r>
              <a:rPr lang="pt-BR" sz="2900" dirty="0" smtClean="0"/>
              <a:t>a</a:t>
            </a:r>
            <a:r>
              <a:rPr lang="pt-BR" sz="2900" dirty="0"/>
              <a:t>. </a:t>
            </a:r>
            <a:r>
              <a:rPr lang="pt-BR" sz="2900" dirty="0" smtClean="0"/>
              <a:t>297 ‭</a:t>
            </a:r>
          </a:p>
          <a:p>
            <a:pPr marL="0" indent="0">
              <a:buNone/>
            </a:pPr>
            <a:r>
              <a:rPr lang="pt-BR" sz="2900" dirty="0" smtClean="0"/>
              <a:t>	b</a:t>
            </a:r>
            <a:r>
              <a:rPr lang="pt-BR" sz="2900" dirty="0"/>
              <a:t>. 4021 </a:t>
            </a:r>
            <a:endParaRPr lang="pt-BR" sz="2900" dirty="0" smtClean="0"/>
          </a:p>
          <a:p>
            <a:pPr marL="0" indent="0">
              <a:buNone/>
            </a:pPr>
            <a:r>
              <a:rPr lang="pt-BR" sz="2900" dirty="0" smtClean="0"/>
              <a:t>	c</a:t>
            </a:r>
            <a:r>
              <a:rPr lang="pt-BR" sz="2900" dirty="0"/>
              <a:t>. </a:t>
            </a:r>
            <a:r>
              <a:rPr lang="pt-BR" sz="2900" dirty="0" smtClean="0"/>
              <a:t>9135</a:t>
            </a:r>
          </a:p>
          <a:p>
            <a:pPr marL="0" indent="0">
              <a:buNone/>
            </a:pPr>
            <a:r>
              <a:rPr lang="pt-BR" sz="2900" dirty="0" smtClean="0"/>
              <a:t>      d. 567 </a:t>
            </a:r>
          </a:p>
          <a:p>
            <a:pPr marL="0" indent="0">
              <a:buNone/>
            </a:pPr>
            <a:r>
              <a:rPr lang="pt-BR" sz="2900" dirty="0" smtClean="0"/>
              <a:t>	e. 983 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f. 1020 </a:t>
            </a:r>
            <a:endParaRPr lang="pt-BR" sz="2900" dirty="0"/>
          </a:p>
          <a:p>
            <a:pPr marL="440975" lvl="1" indent="0">
              <a:buNone/>
            </a:pPr>
            <a:r>
              <a:rPr lang="pt-BR" sz="2900" dirty="0" smtClean="0"/>
              <a:t> g. </a:t>
            </a:r>
            <a:r>
              <a:rPr lang="pt-BR" sz="2900" dirty="0"/>
              <a:t>65 </a:t>
            </a:r>
          </a:p>
          <a:p>
            <a:pPr marL="440975" lvl="1" indent="0">
              <a:buNone/>
            </a:pPr>
            <a:r>
              <a:rPr lang="pt-BR" sz="2900" dirty="0" smtClean="0"/>
              <a:t> h. </a:t>
            </a:r>
            <a:r>
              <a:rPr lang="pt-BR" sz="2900" dirty="0"/>
              <a:t>680 </a:t>
            </a:r>
          </a:p>
          <a:p>
            <a:pPr marL="440975" lvl="1" indent="0">
              <a:buNone/>
            </a:pPr>
            <a:r>
              <a:rPr lang="pt-BR" sz="2900" dirty="0" smtClean="0"/>
              <a:t> i</a:t>
            </a:r>
            <a:r>
              <a:rPr lang="pt-BR" sz="2900" dirty="0"/>
              <a:t>.</a:t>
            </a:r>
            <a:r>
              <a:rPr lang="pt-BR" sz="2900" dirty="0" smtClean="0"/>
              <a:t> </a:t>
            </a:r>
            <a:r>
              <a:rPr lang="pt-BR" sz="2900" dirty="0"/>
              <a:t>105 </a:t>
            </a:r>
          </a:p>
          <a:p>
            <a:pPr marL="440975" lvl="1" indent="0">
              <a:buNone/>
            </a:pPr>
            <a:r>
              <a:rPr lang="pt-BR" sz="2900" dirty="0" smtClean="0"/>
              <a:t> j. </a:t>
            </a:r>
            <a:r>
              <a:rPr lang="pt-BR" sz="2900" dirty="0"/>
              <a:t>294 </a:t>
            </a:r>
          </a:p>
          <a:p>
            <a:pPr marL="440975" lvl="1" indent="0">
              <a:buNone/>
            </a:pPr>
            <a:r>
              <a:rPr lang="pt-BR" sz="2900" dirty="0" smtClean="0"/>
              <a:t> k. </a:t>
            </a:r>
            <a:r>
              <a:rPr lang="pt-BR" sz="2900" dirty="0"/>
              <a:t>679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702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463040"/>
            <a:ext cx="6997914" cy="51964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dirty="0"/>
              <a:t>Faça a conversão de decimal para </a:t>
            </a:r>
            <a:r>
              <a:rPr lang="pt-BR" sz="2800" dirty="0" smtClean="0"/>
              <a:t>binário, </a:t>
            </a:r>
            <a:r>
              <a:rPr lang="pt-BR" sz="2800" dirty="0"/>
              <a:t>para </a:t>
            </a:r>
            <a:r>
              <a:rPr lang="pt-BR" sz="2800" dirty="0" smtClean="0"/>
              <a:t>hexadecimal e para Octal</a:t>
            </a:r>
            <a:endParaRPr lang="pt-BR" sz="2800" dirty="0"/>
          </a:p>
          <a:p>
            <a:pPr marL="0" indent="0">
              <a:buNone/>
            </a:pPr>
            <a:r>
              <a:rPr lang="pt-BR" sz="2400" dirty="0" smtClean="0"/>
              <a:t>	</a:t>
            </a:r>
            <a:r>
              <a:rPr lang="pt-BR" sz="2900" dirty="0" smtClean="0"/>
              <a:t>a</a:t>
            </a:r>
            <a:r>
              <a:rPr lang="pt-BR" sz="2900" dirty="0"/>
              <a:t>. </a:t>
            </a:r>
            <a:r>
              <a:rPr lang="pt-BR" sz="2900" dirty="0" smtClean="0"/>
              <a:t>297 ‭- </a:t>
            </a:r>
            <a:r>
              <a:rPr lang="pt-BR" sz="2900" dirty="0"/>
              <a:t> 1 </a:t>
            </a:r>
            <a:r>
              <a:rPr lang="pt-BR" sz="2900" dirty="0" smtClean="0"/>
              <a:t>00101001</a:t>
            </a:r>
            <a:r>
              <a:rPr lang="pt-BR" sz="2900" b="1" baseline="-25000" dirty="0" smtClean="0"/>
              <a:t>2</a:t>
            </a:r>
            <a:r>
              <a:rPr lang="pt-BR" sz="2900" dirty="0"/>
              <a:t>‬, 129</a:t>
            </a:r>
            <a:r>
              <a:rPr lang="pt-BR" sz="2900" b="1" baseline="-25000" dirty="0"/>
              <a:t>16</a:t>
            </a:r>
            <a:r>
              <a:rPr lang="pt-BR" sz="2900" dirty="0"/>
              <a:t>, ‭451‬</a:t>
            </a:r>
            <a:r>
              <a:rPr lang="pt-BR" sz="2900" b="1" baseline="-25000" dirty="0"/>
              <a:t>8</a:t>
            </a:r>
            <a:endParaRPr lang="pt-BR" sz="2900" dirty="0"/>
          </a:p>
          <a:p>
            <a:pPr marL="0" indent="0">
              <a:buNone/>
            </a:pPr>
            <a:r>
              <a:rPr lang="pt-BR" sz="2900" dirty="0" smtClean="0"/>
              <a:t>	b</a:t>
            </a:r>
            <a:r>
              <a:rPr lang="pt-BR" sz="2900" dirty="0"/>
              <a:t>. 4021 </a:t>
            </a:r>
            <a:r>
              <a:rPr lang="pt-BR" sz="2900" dirty="0" smtClean="0"/>
              <a:t>- 11111011 </a:t>
            </a:r>
            <a:r>
              <a:rPr lang="pt-BR" sz="2900" dirty="0"/>
              <a:t>0101</a:t>
            </a:r>
            <a:r>
              <a:rPr lang="pt-BR" sz="2900" b="1" baseline="-25000" dirty="0"/>
              <a:t>2</a:t>
            </a:r>
            <a:r>
              <a:rPr lang="pt-BR" sz="2900" dirty="0"/>
              <a:t>‬, ‭FB5</a:t>
            </a:r>
            <a:r>
              <a:rPr lang="pt-BR" sz="2900" b="1" baseline="-25000" dirty="0"/>
              <a:t>16</a:t>
            </a:r>
            <a:r>
              <a:rPr lang="pt-BR" sz="2900" dirty="0"/>
              <a:t>‬, ‭7665‬</a:t>
            </a:r>
            <a:r>
              <a:rPr lang="pt-BR" sz="2900" b="1" baseline="-25000" dirty="0"/>
              <a:t>8</a:t>
            </a:r>
            <a:endParaRPr lang="pt-BR" sz="2900" dirty="0"/>
          </a:p>
          <a:p>
            <a:pPr marL="0" indent="0">
              <a:buNone/>
            </a:pPr>
            <a:r>
              <a:rPr lang="pt-BR" sz="2900" dirty="0" smtClean="0"/>
              <a:t>	c</a:t>
            </a:r>
            <a:r>
              <a:rPr lang="pt-BR" sz="2900" dirty="0"/>
              <a:t>. </a:t>
            </a:r>
            <a:r>
              <a:rPr lang="pt-BR" sz="2900" dirty="0" smtClean="0"/>
              <a:t>9135 - 10001110101111</a:t>
            </a:r>
            <a:r>
              <a:rPr lang="pt-BR" sz="2900" dirty="0"/>
              <a:t>‬</a:t>
            </a:r>
            <a:r>
              <a:rPr lang="pt-BR" sz="2900" b="1" baseline="-25000" dirty="0"/>
              <a:t>2</a:t>
            </a:r>
            <a:r>
              <a:rPr lang="pt-BR" sz="2900" dirty="0"/>
              <a:t>, ‭23AF‬</a:t>
            </a:r>
            <a:r>
              <a:rPr lang="pt-BR" sz="2900" b="1" baseline="-25000" dirty="0"/>
              <a:t>16</a:t>
            </a:r>
            <a:r>
              <a:rPr lang="pt-BR" sz="2900" dirty="0"/>
              <a:t>, ‭21657‬</a:t>
            </a:r>
            <a:r>
              <a:rPr lang="pt-BR" sz="2900" b="1" baseline="-25000" dirty="0"/>
              <a:t>8</a:t>
            </a:r>
            <a:endParaRPr lang="pt-BR" sz="2900" dirty="0"/>
          </a:p>
          <a:p>
            <a:pPr marL="0" indent="0">
              <a:buNone/>
            </a:pPr>
            <a:r>
              <a:rPr lang="pt-BR" sz="2900" dirty="0" smtClean="0"/>
              <a:t>      d. 567 - </a:t>
            </a:r>
            <a:r>
              <a:rPr lang="pt-BR" sz="2900" dirty="0"/>
              <a:t>001000110111‬</a:t>
            </a:r>
            <a:r>
              <a:rPr lang="pt-BR" sz="2900" b="1" baseline="-25000" dirty="0"/>
              <a:t>2</a:t>
            </a:r>
            <a:r>
              <a:rPr lang="pt-BR" sz="2900" dirty="0"/>
              <a:t>, ‭1067</a:t>
            </a:r>
            <a:r>
              <a:rPr lang="pt-BR" sz="2900" b="1" baseline="-25000" dirty="0"/>
              <a:t>8</a:t>
            </a:r>
            <a:r>
              <a:rPr lang="pt-BR" sz="2900" dirty="0"/>
              <a:t>‬, ‭237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0" indent="0">
              <a:buNone/>
            </a:pPr>
            <a:r>
              <a:rPr lang="pt-BR" sz="2900" dirty="0" smtClean="0"/>
              <a:t>	e. 983 ‭- 001111010111</a:t>
            </a:r>
            <a:r>
              <a:rPr lang="pt-BR" sz="2900" dirty="0"/>
              <a:t>‬</a:t>
            </a:r>
            <a:r>
              <a:rPr lang="pt-BR" sz="2900" b="1" baseline="-25000" dirty="0"/>
              <a:t> 2</a:t>
            </a:r>
            <a:r>
              <a:rPr lang="pt-BR" sz="2900" dirty="0"/>
              <a:t>, ‭1727‬</a:t>
            </a:r>
            <a:r>
              <a:rPr lang="pt-BR" sz="2900" b="1" baseline="-25000" dirty="0"/>
              <a:t>8</a:t>
            </a:r>
            <a:r>
              <a:rPr lang="pt-BR" sz="2900" dirty="0"/>
              <a:t>, ‭3D7‬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dirty="0" smtClean="0"/>
              <a:t>f. 1020 ‭- 001111111100</a:t>
            </a:r>
            <a:r>
              <a:rPr lang="pt-BR" sz="2900" dirty="0"/>
              <a:t>‬</a:t>
            </a:r>
            <a:r>
              <a:rPr lang="pt-BR" sz="2900" b="1" baseline="-25000" dirty="0"/>
              <a:t> 2</a:t>
            </a:r>
            <a:r>
              <a:rPr lang="pt-BR" sz="2900" dirty="0"/>
              <a:t>, ‭1774</a:t>
            </a:r>
            <a:r>
              <a:rPr lang="pt-BR" sz="2900" b="1" baseline="-25000" dirty="0"/>
              <a:t>8</a:t>
            </a:r>
            <a:r>
              <a:rPr lang="pt-BR" sz="2900" dirty="0"/>
              <a:t>‬, 3FC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0" indent="0">
              <a:buNone/>
            </a:pPr>
            <a:r>
              <a:rPr lang="pt-BR" sz="2900" dirty="0" smtClean="0"/>
              <a:t>	g. </a:t>
            </a:r>
            <a:r>
              <a:rPr lang="pt-BR" sz="2900" dirty="0"/>
              <a:t>65 </a:t>
            </a:r>
            <a:r>
              <a:rPr lang="pt-BR" sz="2900" dirty="0" smtClean="0"/>
              <a:t>- 01000001</a:t>
            </a:r>
            <a:r>
              <a:rPr lang="pt-BR" sz="2900" b="1" baseline="-25000" dirty="0" smtClean="0"/>
              <a:t> </a:t>
            </a:r>
            <a:r>
              <a:rPr lang="pt-BR" sz="2900" b="1" baseline="-25000" dirty="0"/>
              <a:t>2</a:t>
            </a:r>
            <a:r>
              <a:rPr lang="pt-BR" sz="2900" dirty="0"/>
              <a:t>, 101</a:t>
            </a:r>
            <a:r>
              <a:rPr lang="pt-BR" sz="2900" b="1" baseline="-25000" dirty="0"/>
              <a:t>8</a:t>
            </a:r>
            <a:r>
              <a:rPr lang="pt-BR" sz="2900" dirty="0"/>
              <a:t>, 41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440975" lvl="1" indent="0">
              <a:buNone/>
            </a:pPr>
            <a:r>
              <a:rPr lang="pt-BR" sz="2900" dirty="0" smtClean="0"/>
              <a:t> h. </a:t>
            </a:r>
            <a:r>
              <a:rPr lang="pt-BR" sz="2900" dirty="0"/>
              <a:t>680 </a:t>
            </a:r>
            <a:r>
              <a:rPr lang="pt-BR" sz="2900" dirty="0" smtClean="0"/>
              <a:t>- ‭</a:t>
            </a:r>
            <a:r>
              <a:rPr lang="pt-BR" sz="2900" dirty="0"/>
              <a:t>001010101000</a:t>
            </a:r>
            <a:r>
              <a:rPr lang="pt-BR" sz="2900" b="1" baseline="-25000" dirty="0"/>
              <a:t> 2 </a:t>
            </a:r>
            <a:r>
              <a:rPr lang="pt-BR" sz="2900" dirty="0"/>
              <a:t>‬, ‭1250‬</a:t>
            </a:r>
            <a:r>
              <a:rPr lang="pt-BR" sz="2900" b="1" baseline="-25000" dirty="0"/>
              <a:t>8</a:t>
            </a:r>
            <a:r>
              <a:rPr lang="pt-BR" sz="2900" dirty="0"/>
              <a:t>, </a:t>
            </a:r>
            <a:r>
              <a:rPr lang="pt-BR" sz="2900" dirty="0" smtClean="0"/>
              <a:t>2A8</a:t>
            </a:r>
            <a:r>
              <a:rPr lang="pt-BR" sz="2900" b="1" baseline="-25000" dirty="0" smtClean="0"/>
              <a:t>16</a:t>
            </a:r>
            <a:endParaRPr lang="pt-BR" sz="2900" dirty="0"/>
          </a:p>
          <a:p>
            <a:pPr marL="440975" lvl="1" indent="0">
              <a:buNone/>
            </a:pPr>
            <a:r>
              <a:rPr lang="pt-BR" sz="2900" dirty="0" smtClean="0"/>
              <a:t> i</a:t>
            </a:r>
            <a:r>
              <a:rPr lang="pt-BR" sz="2900" dirty="0"/>
              <a:t>.</a:t>
            </a:r>
            <a:r>
              <a:rPr lang="pt-BR" sz="2900" dirty="0" smtClean="0"/>
              <a:t> </a:t>
            </a:r>
            <a:r>
              <a:rPr lang="pt-BR" sz="2900" dirty="0"/>
              <a:t>105 </a:t>
            </a:r>
            <a:r>
              <a:rPr lang="pt-BR" sz="2900" dirty="0" smtClean="0"/>
              <a:t>- 01101001</a:t>
            </a:r>
            <a:r>
              <a:rPr lang="pt-BR" sz="2900" dirty="0"/>
              <a:t>‬</a:t>
            </a:r>
            <a:r>
              <a:rPr lang="pt-BR" sz="2900" b="1" baseline="-25000" dirty="0"/>
              <a:t> 2</a:t>
            </a:r>
            <a:r>
              <a:rPr lang="pt-BR" sz="2900" dirty="0"/>
              <a:t>, ‭151</a:t>
            </a:r>
            <a:r>
              <a:rPr lang="pt-BR" sz="2900" b="1" baseline="-25000" dirty="0"/>
              <a:t>8</a:t>
            </a:r>
            <a:r>
              <a:rPr lang="pt-BR" sz="2900" dirty="0"/>
              <a:t>‬, 69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440975" lvl="1" indent="0">
              <a:buNone/>
            </a:pPr>
            <a:r>
              <a:rPr lang="pt-BR" sz="2900" dirty="0" smtClean="0"/>
              <a:t> j. </a:t>
            </a:r>
            <a:r>
              <a:rPr lang="pt-BR" sz="2900" dirty="0"/>
              <a:t>294 </a:t>
            </a:r>
            <a:r>
              <a:rPr lang="pt-BR" sz="2900" dirty="0" smtClean="0"/>
              <a:t>- 000100100110</a:t>
            </a:r>
            <a:r>
              <a:rPr lang="pt-BR" sz="2900" dirty="0"/>
              <a:t>‬</a:t>
            </a:r>
            <a:r>
              <a:rPr lang="pt-BR" sz="2900" b="1" baseline="-25000" dirty="0"/>
              <a:t> 2</a:t>
            </a:r>
            <a:r>
              <a:rPr lang="pt-BR" sz="2900" dirty="0"/>
              <a:t>, ‭446‬</a:t>
            </a:r>
            <a:r>
              <a:rPr lang="pt-BR" sz="2900" b="1" baseline="-25000" dirty="0"/>
              <a:t>8</a:t>
            </a:r>
            <a:r>
              <a:rPr lang="pt-BR" sz="2900" dirty="0"/>
              <a:t>,126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440975" lvl="1" indent="0">
              <a:buNone/>
            </a:pPr>
            <a:r>
              <a:rPr lang="pt-BR" sz="2900" dirty="0" smtClean="0"/>
              <a:t> k. </a:t>
            </a:r>
            <a:r>
              <a:rPr lang="pt-BR" sz="2900" dirty="0"/>
              <a:t>679 </a:t>
            </a:r>
            <a:r>
              <a:rPr lang="pt-BR" sz="2900" dirty="0" smtClean="0"/>
              <a:t>- 001010100111</a:t>
            </a:r>
            <a:r>
              <a:rPr lang="pt-BR" sz="2900" dirty="0"/>
              <a:t>‬</a:t>
            </a:r>
            <a:r>
              <a:rPr lang="pt-BR" sz="2900" b="1" baseline="-25000" dirty="0"/>
              <a:t> 2</a:t>
            </a:r>
            <a:r>
              <a:rPr lang="pt-BR" sz="2900" dirty="0"/>
              <a:t>, ‭1247‬</a:t>
            </a:r>
            <a:r>
              <a:rPr lang="pt-BR" sz="2900" b="1" baseline="-25000" dirty="0"/>
              <a:t>8</a:t>
            </a:r>
            <a:r>
              <a:rPr lang="pt-BR" sz="2900" dirty="0"/>
              <a:t>, 2A7</a:t>
            </a:r>
            <a:r>
              <a:rPr lang="pt-BR" sz="2900" b="1" baseline="-25000" dirty="0"/>
              <a:t>16</a:t>
            </a:r>
            <a:endParaRPr lang="pt-BR" sz="2900" dirty="0"/>
          </a:p>
          <a:p>
            <a:pPr marL="440975" lvl="1" indent="0">
              <a:buNone/>
            </a:pPr>
            <a:endParaRPr lang="pt-BR" sz="29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853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passada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...Vimos...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2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0" y="1795549"/>
            <a:ext cx="7491057" cy="4863936"/>
          </a:xfrm>
        </p:spPr>
        <p:txBody>
          <a:bodyPr>
            <a:normAutofit/>
          </a:bodyPr>
          <a:lstStyle/>
          <a:p>
            <a:pPr lvl="0"/>
            <a:r>
              <a:rPr lang="pt-BR" sz="2400" dirty="0" smtClean="0"/>
              <a:t>Binário - Base</a:t>
            </a:r>
            <a:r>
              <a:rPr lang="pt-BR" sz="2400" dirty="0"/>
              <a:t>: 2. (quantidade de símbolos)</a:t>
            </a:r>
          </a:p>
          <a:p>
            <a:pPr lvl="0"/>
            <a:r>
              <a:rPr lang="pt-BR" sz="2400" dirty="0"/>
              <a:t>Elementos: 0 e 1. </a:t>
            </a:r>
          </a:p>
          <a:p>
            <a:pPr lvl="1"/>
            <a:r>
              <a:rPr lang="pt-BR" sz="2400" dirty="0"/>
              <a:t>Por exemplo o número 100011</a:t>
            </a:r>
            <a:r>
              <a:rPr lang="pt-BR" sz="2400" baseline="-25000" dirty="0"/>
              <a:t>2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	1×2</a:t>
            </a:r>
            <a:r>
              <a:rPr lang="pt-BR" sz="2400" baseline="30000" dirty="0" smtClean="0"/>
              <a:t>5</a:t>
            </a:r>
            <a:r>
              <a:rPr lang="pt-BR" sz="2400" dirty="0" smtClean="0"/>
              <a:t> + 0×2</a:t>
            </a:r>
            <a:r>
              <a:rPr lang="pt-BR" sz="2400" baseline="30000" dirty="0" smtClean="0"/>
              <a:t>4</a:t>
            </a:r>
            <a:r>
              <a:rPr lang="pt-BR" sz="2400" dirty="0" smtClean="0"/>
              <a:t> + 0×2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 + 0×2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 + 1×2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 + 1×2</a:t>
            </a:r>
            <a:r>
              <a:rPr lang="pt-BR" sz="2400" baseline="30000" dirty="0" smtClean="0"/>
              <a:t>0</a:t>
            </a:r>
            <a:r>
              <a:rPr lang="pt-BR" sz="2400" dirty="0" smtClean="0"/>
              <a:t> = 35</a:t>
            </a:r>
            <a:r>
              <a:rPr lang="pt-BR" sz="2400" baseline="-25000" dirty="0" smtClean="0"/>
              <a:t>10</a:t>
            </a:r>
          </a:p>
          <a:p>
            <a:pPr marL="0" indent="0">
              <a:buNone/>
            </a:pPr>
            <a:endParaRPr lang="pt-BR" sz="2400" baseline="-25000" dirty="0" smtClean="0"/>
          </a:p>
          <a:p>
            <a:pPr lvl="0"/>
            <a:r>
              <a:rPr lang="pt-BR" sz="2400" dirty="0" smtClean="0"/>
              <a:t>Octal - Base</a:t>
            </a:r>
            <a:r>
              <a:rPr lang="pt-BR" sz="2400" dirty="0"/>
              <a:t>: 8. (quantidade de símbolos)</a:t>
            </a:r>
          </a:p>
          <a:p>
            <a:pPr lvl="0"/>
            <a:r>
              <a:rPr lang="pt-BR" sz="2400" dirty="0"/>
              <a:t>Elementos: 0, 1, 2, 3, 4, 5, 6 e 7. </a:t>
            </a:r>
          </a:p>
          <a:p>
            <a:pPr lvl="1"/>
            <a:r>
              <a:rPr lang="pt-BR" sz="2400" dirty="0"/>
              <a:t>Por exemplo o número 43</a:t>
            </a:r>
            <a:r>
              <a:rPr lang="pt-BR" sz="2400" baseline="-25000" dirty="0"/>
              <a:t>8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	4×8</a:t>
            </a:r>
            <a:r>
              <a:rPr lang="pt-BR" sz="2400" baseline="30000" dirty="0"/>
              <a:t>1</a:t>
            </a:r>
            <a:r>
              <a:rPr lang="pt-BR" sz="2400" dirty="0"/>
              <a:t> + 3×8</a:t>
            </a:r>
            <a:r>
              <a:rPr lang="pt-BR" sz="2400" baseline="30000" dirty="0"/>
              <a:t>0</a:t>
            </a:r>
            <a:r>
              <a:rPr lang="pt-BR" sz="2400" dirty="0"/>
              <a:t>  = 35</a:t>
            </a:r>
            <a:r>
              <a:rPr lang="pt-BR" sz="2400" baseline="-25000" dirty="0"/>
              <a:t>10</a:t>
            </a:r>
            <a:endParaRPr lang="pt-BR" sz="2400" dirty="0"/>
          </a:p>
          <a:p>
            <a:pPr lvl="0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2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0" y="1795549"/>
            <a:ext cx="7491057" cy="486393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Hexadecimal - Base</a:t>
            </a:r>
            <a:r>
              <a:rPr lang="pt-BR" sz="2400" dirty="0"/>
              <a:t>: 16. (quantidade de símbolos)</a:t>
            </a:r>
          </a:p>
          <a:p>
            <a:r>
              <a:rPr lang="pt-BR" sz="2400" dirty="0"/>
              <a:t>Elementos: 0, 1, 2, 3, 4, 5, 6, 7, 8, 9, A, B, C, D, E </a:t>
            </a:r>
            <a:r>
              <a:rPr lang="pt-BR" sz="2400" dirty="0" err="1"/>
              <a:t>e</a:t>
            </a:r>
            <a:r>
              <a:rPr lang="pt-BR" sz="2400" dirty="0"/>
              <a:t> F. </a:t>
            </a:r>
          </a:p>
          <a:p>
            <a:pPr marL="614271" lvl="2" indent="-283510"/>
            <a:r>
              <a:rPr lang="pt-BR" sz="2400" dirty="0"/>
              <a:t>Por exemplo o número 23</a:t>
            </a:r>
            <a:r>
              <a:rPr lang="pt-BR" sz="2400" baseline="-25000" dirty="0"/>
              <a:t>16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2×16</a:t>
            </a:r>
            <a:r>
              <a:rPr lang="pt-BR" sz="2400" baseline="30000" dirty="0"/>
              <a:t>1</a:t>
            </a:r>
            <a:r>
              <a:rPr lang="pt-BR" sz="2400" dirty="0"/>
              <a:t> + 3×16</a:t>
            </a:r>
            <a:r>
              <a:rPr lang="pt-BR" sz="2400" baseline="30000" dirty="0"/>
              <a:t>0</a:t>
            </a:r>
            <a:r>
              <a:rPr lang="pt-BR" sz="2400" dirty="0"/>
              <a:t> = 35</a:t>
            </a:r>
            <a:r>
              <a:rPr lang="pt-BR" sz="2400" baseline="-25000" dirty="0"/>
              <a:t>10</a:t>
            </a:r>
          </a:p>
          <a:p>
            <a:pPr lvl="0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012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421818" y="1527448"/>
          <a:ext cx="8376700" cy="5207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175"/>
                <a:gridCol w="2094175"/>
                <a:gridCol w="2094175"/>
                <a:gridCol w="2094175"/>
              </a:tblGrid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Decimal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Binário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Octal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Hexadecimal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3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4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100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5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6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6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6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7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7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7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8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1000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10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8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9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1001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9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12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A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1011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B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12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1100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C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13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1101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D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14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1110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16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E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  <a:tr h="299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15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1111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17</a:t>
                      </a:r>
                      <a:endParaRPr lang="pt-BR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F</a:t>
                      </a:r>
                      <a:endParaRPr lang="pt-BR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3626" marR="23626" marT="23626" marB="23626" anchor="ctr"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399250" y="1065619"/>
            <a:ext cx="8361653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88" b="1" dirty="0"/>
              <a:t>Tabela de Conversão do Números</a:t>
            </a:r>
          </a:p>
        </p:txBody>
      </p:sp>
    </p:spTree>
    <p:extLst>
      <p:ext uri="{BB962C8B-B14F-4D97-AF65-F5344CB8AC3E}">
        <p14:creationId xmlns:p14="http://schemas.microsoft.com/office/powerpoint/2010/main" val="14896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Converta os valores para a base decimal:</a:t>
            </a:r>
          </a:p>
          <a:p>
            <a:endParaRPr lang="pt-BR" dirty="0"/>
          </a:p>
          <a:p>
            <a:r>
              <a:rPr lang="pt-BR" dirty="0" smtClean="0"/>
              <a:t>10111</a:t>
            </a:r>
            <a:r>
              <a:rPr lang="pt-BR" sz="2000" baseline="-25000" dirty="0"/>
              <a:t>2</a:t>
            </a:r>
            <a:endParaRPr lang="pt-BR" dirty="0" smtClean="0"/>
          </a:p>
          <a:p>
            <a:r>
              <a:rPr lang="pt-BR" dirty="0" smtClean="0"/>
              <a:t>17</a:t>
            </a:r>
            <a:r>
              <a:rPr lang="pt-BR" sz="2000" baseline="-25000" dirty="0" smtClean="0"/>
              <a:t>16</a:t>
            </a:r>
            <a:endParaRPr lang="pt-BR" dirty="0" smtClean="0"/>
          </a:p>
          <a:p>
            <a:r>
              <a:rPr lang="pt-BR" dirty="0" smtClean="0"/>
              <a:t>27</a:t>
            </a:r>
            <a:r>
              <a:rPr lang="pt-BR" sz="2000" baseline="-25000" dirty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7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Conversão de números da base 10 para uma base b qualquer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conversão de números da base 10 para uma base qualquer, emprega algoritmos que serão o inverso dos anteriores. O número decimal será dividido sucessivas vezes pela base, o resto de cada divisão ocupará sucessivamente as posições de ordem 0, 1, 2 e assim por diante, até que o resto da última divisão (que resulta em quociente 0) ocupe a posição de mais alta ordem.</a:t>
            </a:r>
          </a:p>
        </p:txBody>
      </p:sp>
    </p:spTree>
    <p:extLst>
      <p:ext uri="{BB962C8B-B14F-4D97-AF65-F5344CB8AC3E}">
        <p14:creationId xmlns:p14="http://schemas.microsoft.com/office/powerpoint/2010/main" val="172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Decimal para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640" y="2327564"/>
            <a:ext cx="8528857" cy="48047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600" dirty="0" smtClean="0"/>
              <a:t>Divide-se </a:t>
            </a:r>
            <a:r>
              <a:rPr lang="pt-BR" sz="2600" dirty="0"/>
              <a:t>o número decimal dado e os quocientes sucessivos por 2 até que o quociente dê 1. O binário equivalente é a combinação do último </a:t>
            </a:r>
            <a:r>
              <a:rPr lang="pt-BR" sz="2600" dirty="0" smtClean="0"/>
              <a:t>quociente </a:t>
            </a:r>
            <a:r>
              <a:rPr lang="pt-BR" sz="2600" dirty="0"/>
              <a:t>(1) com todos os restos, tomados de baixo para cima</a:t>
            </a:r>
            <a:r>
              <a:rPr lang="pt-BR" sz="2600" dirty="0" smtClean="0"/>
              <a:t>.</a:t>
            </a:r>
          </a:p>
          <a:p>
            <a:pPr marL="0" indent="0">
              <a:buNone/>
            </a:pPr>
            <a:r>
              <a:rPr lang="pt-BR" sz="2300" dirty="0" smtClean="0"/>
              <a:t>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Resposta: 1010</a:t>
            </a:r>
            <a:r>
              <a:rPr lang="pt-BR" b="1" baseline="-25000" dirty="0" smtClean="0"/>
              <a:t>2</a:t>
            </a: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82" y="3822916"/>
            <a:ext cx="3387533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23 base decimal para base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47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1985</TotalTime>
  <Words>388</Words>
  <Application>Microsoft Office PowerPoint</Application>
  <PresentationFormat>Personalizar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Aula passada</vt:lpstr>
      <vt:lpstr>Sistemas de numeração</vt:lpstr>
      <vt:lpstr>Sistemas de numeração</vt:lpstr>
      <vt:lpstr>Apresentação do PowerPoint</vt:lpstr>
      <vt:lpstr>Exercícios</vt:lpstr>
      <vt:lpstr>Conversão de números da base 10 para uma base b qualquer </vt:lpstr>
      <vt:lpstr>Conversão Decimal para Binário</vt:lpstr>
      <vt:lpstr>Exercício</vt:lpstr>
      <vt:lpstr>Conversão Decimal-Octal  </vt:lpstr>
      <vt:lpstr>Exercício</vt:lpstr>
      <vt:lpstr>Conversão Decimal-Hexadecimal</vt:lpstr>
      <vt:lpstr>Exercício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361</cp:revision>
  <dcterms:created xsi:type="dcterms:W3CDTF">2009-04-16T11:32:32Z</dcterms:created>
  <dcterms:modified xsi:type="dcterms:W3CDTF">2019-03-12T23:33:16Z</dcterms:modified>
  <dc:language>pt-BR</dc:language>
</cp:coreProperties>
</file>