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9" r:id="rId1"/>
  </p:sldMasterIdLst>
  <p:notesMasterIdLst>
    <p:notesMasterId r:id="rId14"/>
  </p:notesMasterIdLst>
  <p:sldIdLst>
    <p:sldId id="380" r:id="rId2"/>
    <p:sldId id="387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 snapToGrid="0">
      <p:cViewPr varScale="1">
        <p:scale>
          <a:sx n="58" d="100"/>
          <a:sy n="58" d="100"/>
        </p:scale>
        <p:origin x="13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8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518FDE9-0F6B-4F03-89C9-77145D7E30E7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44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21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991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43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3949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892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15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760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19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14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6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6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2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2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5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50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23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947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028118" y="3318866"/>
            <a:ext cx="6426675" cy="10801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1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 à Arquitetura de Computadores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2028118" y="4784542"/>
            <a:ext cx="6426675" cy="3288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1008">
              <a:buClr>
                <a:srgbClr val="333333"/>
              </a:buClr>
              <a:buSzPct val="45000"/>
            </a:pP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Prof.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MSc</a:t>
            </a: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Jouglas Alves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Tomaschitz</a:t>
            </a:r>
            <a:endParaRPr lang="pt-BR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63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4º </a:t>
            </a:r>
            <a:r>
              <a:rPr lang="pt-BR" sz="2400" dirty="0"/>
              <a:t>Passo</a:t>
            </a:r>
            <a:r>
              <a:rPr lang="pt-BR" sz="2400" dirty="0" smtClean="0"/>
              <a:t>: montar </a:t>
            </a:r>
            <a:r>
              <a:rPr lang="pt-BR" sz="2400" dirty="0"/>
              <a:t>a representação binária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Basta </a:t>
            </a:r>
            <a:r>
              <a:rPr lang="pt-BR" sz="2400" dirty="0"/>
              <a:t>juntar o sinal, o expoente e a mantissa coletados nos passos anteriores, para montar o valor de 32 bits que representa o valor inicial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Assim</a:t>
            </a:r>
            <a:r>
              <a:rPr lang="pt-BR" sz="2400" dirty="0"/>
              <a:t>, a representação final é: </a:t>
            </a:r>
            <a:endParaRPr lang="pt-BR" sz="2400" dirty="0" smtClean="0"/>
          </a:p>
          <a:p>
            <a:r>
              <a:rPr lang="pt-BR" sz="2400" b="1" dirty="0" smtClean="0">
                <a:solidFill>
                  <a:srgbClr val="FF0000"/>
                </a:solidFill>
              </a:rPr>
              <a:t>0</a:t>
            </a:r>
            <a:r>
              <a:rPr lang="pt-BR" sz="2400" b="1" dirty="0" smtClean="0">
                <a:solidFill>
                  <a:schemeClr val="accent2"/>
                </a:solidFill>
              </a:rPr>
              <a:t>10000011</a:t>
            </a:r>
            <a:r>
              <a:rPr lang="pt-BR" sz="2400" b="1" dirty="0" smtClean="0"/>
              <a:t>10011000000000000000000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11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041" y="0"/>
            <a:ext cx="6997913" cy="1455937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864524"/>
            <a:ext cx="6997914" cy="6517178"/>
          </a:xfrm>
        </p:spPr>
        <p:txBody>
          <a:bodyPr>
            <a:normAutofit/>
          </a:bodyPr>
          <a:lstStyle/>
          <a:p>
            <a:r>
              <a:rPr lang="pt-BR" dirty="0" smtClean="0"/>
              <a:t>Converta o valor de ponto flutuante 39,72</a:t>
            </a:r>
            <a:r>
              <a:rPr lang="pt-BR" dirty="0"/>
              <a:t> </a:t>
            </a:r>
            <a:r>
              <a:rPr lang="pt-BR" dirty="0" smtClean="0"/>
              <a:t>no padrão IEEE utilizando precisão simples.</a:t>
            </a:r>
          </a:p>
          <a:p>
            <a:endParaRPr lang="pt-BR" dirty="0" smtClean="0"/>
          </a:p>
          <a:p>
            <a:r>
              <a:rPr lang="pt-BR" dirty="0"/>
              <a:t>1º Passo: transformar 39,72</a:t>
            </a:r>
            <a:r>
              <a:rPr lang="pt-BR" i="1" dirty="0" smtClean="0"/>
              <a:t> </a:t>
            </a:r>
            <a:r>
              <a:rPr lang="pt-BR" dirty="0"/>
              <a:t>em algo parecido com </a:t>
            </a:r>
            <a:r>
              <a:rPr lang="pt-BR" dirty="0" smtClean="0"/>
              <a:t>      </a:t>
            </a:r>
            <a:r>
              <a:rPr lang="pt-BR" i="1" dirty="0" smtClean="0"/>
              <a:t>1,x * 2</a:t>
            </a:r>
            <a:r>
              <a:rPr lang="pt-BR" i="1" baseline="30000" dirty="0" smtClean="0"/>
              <a:t>y</a:t>
            </a:r>
            <a:r>
              <a:rPr lang="pt-BR" dirty="0" smtClean="0"/>
              <a:t>.</a:t>
            </a:r>
          </a:p>
          <a:p>
            <a:r>
              <a:rPr lang="pt-BR" dirty="0"/>
              <a:t>2º Passo: calcular a mantissa baseado na parte </a:t>
            </a:r>
            <a:r>
              <a:rPr lang="pt-BR" dirty="0" smtClean="0"/>
              <a:t>fracionária.</a:t>
            </a:r>
          </a:p>
          <a:p>
            <a:r>
              <a:rPr lang="pt-BR" dirty="0"/>
              <a:t>3º Passo: coletar as informações necessárias para criar a representação </a:t>
            </a:r>
            <a:r>
              <a:rPr lang="pt-BR" dirty="0" smtClean="0"/>
              <a:t>binária. Sinal, Expoente (somar ou subtrair 127 por ser precisão simples)</a:t>
            </a:r>
          </a:p>
          <a:p>
            <a:r>
              <a:rPr lang="pt-BR" dirty="0"/>
              <a:t>4º Passo: montar a representação </a:t>
            </a:r>
            <a:r>
              <a:rPr lang="pt-BR" dirty="0" smtClean="0"/>
              <a:t>binária – Sinal Expoente e Mantissa.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 smtClean="0"/>
              <a:t>OBS: </a:t>
            </a:r>
            <a:r>
              <a:rPr lang="pt-BR" dirty="0" smtClean="0"/>
              <a:t>arredonde para 1 quando chegar na 20ª multiplicação</a:t>
            </a:r>
            <a:endParaRPr lang="pt-BR" dirty="0" smtClean="0"/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  <a:p>
            <a:pPr lvl="2"/>
            <a:r>
              <a:rPr lang="pt-BR" b="1" dirty="0" smtClean="0">
                <a:solidFill>
                  <a:srgbClr val="FF0000"/>
                </a:solidFill>
              </a:rPr>
              <a:t>0</a:t>
            </a:r>
            <a:r>
              <a:rPr lang="pt-BR" b="1" dirty="0" smtClean="0">
                <a:solidFill>
                  <a:schemeClr val="accent2"/>
                </a:solidFill>
              </a:rPr>
              <a:t>10000100</a:t>
            </a:r>
            <a:r>
              <a:rPr lang="pt-BR" b="1" dirty="0" smtClean="0"/>
              <a:t>00111101110000101001000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1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 Representar o número 0,203125</a:t>
            </a:r>
            <a:r>
              <a:rPr lang="pt-BR" baseline="-25000" dirty="0"/>
              <a:t>10</a:t>
            </a:r>
            <a:r>
              <a:rPr lang="pt-BR" dirty="0"/>
              <a:t> em ponto flutuante e precisão simples.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Flutuante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1978429"/>
            <a:ext cx="7274926" cy="4681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É dividido em sinal, expoente e mantissa.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Por exemplo: 1 bit para o sinal, 3 para o expoente e 4 para a mantissa.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92" y="3008657"/>
            <a:ext cx="4519151" cy="163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IEEE para Ponto Flutuante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41" y="3117297"/>
            <a:ext cx="7851273" cy="185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IEEE para Ponto 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0" y="2381650"/>
            <a:ext cx="7740439" cy="4501287"/>
          </a:xfrm>
        </p:spPr>
        <p:txBody>
          <a:bodyPr/>
          <a:lstStyle/>
          <a:p>
            <a:pPr algn="just"/>
            <a:r>
              <a:rPr lang="pt-BR" sz="2400" dirty="0" smtClean="0"/>
              <a:t>Os </a:t>
            </a:r>
            <a:r>
              <a:rPr lang="pt-BR" sz="2400" dirty="0"/>
              <a:t>números normalizados utilizam um expoente que vai de 1 a 254 (ou 1 a 2046, ou 1 a </a:t>
            </a:r>
            <a:r>
              <a:rPr lang="pt-BR" sz="2400" dirty="0" smtClean="0"/>
              <a:t>32766).</a:t>
            </a:r>
            <a:endParaRPr lang="pt-BR" sz="2400" dirty="0"/>
          </a:p>
          <a:p>
            <a:pPr algn="just"/>
            <a:r>
              <a:rPr lang="pt-BR" sz="2400" dirty="0" smtClean="0"/>
              <a:t>O </a:t>
            </a:r>
            <a:r>
              <a:rPr lang="pt-BR" sz="2400" dirty="0"/>
              <a:t>valor do número é calculado </a:t>
            </a:r>
            <a:r>
              <a:rPr lang="pt-BR" sz="2400" dirty="0" smtClean="0"/>
              <a:t>por</a:t>
            </a:r>
          </a:p>
          <a:p>
            <a:endParaRPr lang="pt-BR" sz="2000" dirty="0"/>
          </a:p>
          <a:p>
            <a:endParaRPr lang="pt-BR" sz="2000" dirty="0"/>
          </a:p>
          <a:p>
            <a:pPr algn="just"/>
            <a:r>
              <a:rPr lang="pt-BR" sz="2400" dirty="0"/>
              <a:t>O excesso é definido em 127 para 32 bits, 1023 para 64 bits e 16383 para 128 bits.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66" y="4063190"/>
            <a:ext cx="4006595" cy="3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1645920"/>
            <a:ext cx="6997914" cy="541989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 smtClean="0"/>
              <a:t>1º </a:t>
            </a:r>
            <a:r>
              <a:rPr lang="pt-BR" sz="2800" dirty="0"/>
              <a:t>Passo</a:t>
            </a:r>
            <a:r>
              <a:rPr lang="pt-BR" sz="2800" dirty="0" smtClean="0"/>
              <a:t>: transformar </a:t>
            </a:r>
            <a:r>
              <a:rPr lang="pt-BR" sz="2800" i="1" dirty="0" smtClean="0"/>
              <a:t>25,5 </a:t>
            </a:r>
            <a:r>
              <a:rPr lang="pt-BR" sz="2800" dirty="0" smtClean="0"/>
              <a:t>em </a:t>
            </a:r>
            <a:r>
              <a:rPr lang="pt-BR" sz="2800" dirty="0"/>
              <a:t>algo parecido com </a:t>
            </a:r>
            <a:r>
              <a:rPr lang="pt-BR" sz="2800" i="1" dirty="0"/>
              <a:t>1,x ×2</a:t>
            </a:r>
            <a:r>
              <a:rPr lang="pt-BR" sz="2800" i="1" baseline="30000" dirty="0"/>
              <a:t>y</a:t>
            </a:r>
            <a:r>
              <a:rPr lang="pt-BR" sz="2800" dirty="0"/>
              <a:t>.</a:t>
            </a:r>
          </a:p>
          <a:p>
            <a:pPr algn="just"/>
            <a:r>
              <a:rPr lang="pt-BR" sz="2800" dirty="0" smtClean="0"/>
              <a:t>Isso </a:t>
            </a:r>
            <a:r>
              <a:rPr lang="pt-BR" sz="2800" dirty="0"/>
              <a:t>é alcançado através de divisões ou multiplicações: divisões quando o número é maior que 1 e </a:t>
            </a:r>
            <a:r>
              <a:rPr lang="pt-BR" sz="2800" dirty="0" smtClean="0"/>
              <a:t>multiplicações </a:t>
            </a:r>
            <a:r>
              <a:rPr lang="pt-BR" sz="2800" dirty="0"/>
              <a:t>quando menor.</a:t>
            </a:r>
          </a:p>
          <a:p>
            <a:pPr algn="just"/>
            <a:r>
              <a:rPr lang="pt-BR" sz="2800" dirty="0" smtClean="0"/>
              <a:t>O sinal </a:t>
            </a:r>
            <a:r>
              <a:rPr lang="pt-BR" sz="2800" dirty="0"/>
              <a:t>de negativo do número, caso exista, deve ser ignorado</a:t>
            </a:r>
            <a:r>
              <a:rPr lang="pt-BR" sz="2800" dirty="0" smtClean="0"/>
              <a:t>.</a:t>
            </a:r>
          </a:p>
          <a:p>
            <a:pPr lvl="1" algn="just"/>
            <a:r>
              <a:rPr lang="pt-BR" sz="2400" dirty="0" smtClean="0"/>
              <a:t>25,5 </a:t>
            </a:r>
            <a:r>
              <a:rPr lang="pt-BR" sz="2400" dirty="0"/>
              <a:t>/ 2 = 12,75</a:t>
            </a:r>
          </a:p>
          <a:p>
            <a:pPr lvl="1" algn="just"/>
            <a:r>
              <a:rPr lang="pt-BR" sz="2400" dirty="0"/>
              <a:t>12,75 / 2 = 6,375</a:t>
            </a:r>
          </a:p>
          <a:p>
            <a:pPr lvl="1" algn="just"/>
            <a:r>
              <a:rPr lang="pt-BR" sz="2400" dirty="0"/>
              <a:t>6,375 / 2 = 3,1875</a:t>
            </a:r>
          </a:p>
          <a:p>
            <a:pPr lvl="1" algn="just"/>
            <a:r>
              <a:rPr lang="pt-BR" sz="2400" dirty="0"/>
              <a:t>3,1875 / 2 = 1,59375</a:t>
            </a:r>
            <a:r>
              <a:rPr lang="pt-BR" sz="2400" dirty="0" smtClean="0"/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598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Ao </a:t>
            </a:r>
            <a:r>
              <a:rPr lang="pt-BR" sz="2400" dirty="0"/>
              <a:t>final desta etapa, obtemos </a:t>
            </a:r>
            <a:r>
              <a:rPr lang="pt-BR" sz="2400" i="1" dirty="0"/>
              <a:t>R1 = 1,59375 </a:t>
            </a:r>
            <a:r>
              <a:rPr lang="pt-BR" sz="2400" dirty="0"/>
              <a:t>através de 4 divisões.</a:t>
            </a:r>
          </a:p>
          <a:p>
            <a:pPr algn="just"/>
            <a:r>
              <a:rPr lang="pt-BR" sz="2400" dirty="0" smtClean="0"/>
              <a:t>Com </a:t>
            </a:r>
            <a:r>
              <a:rPr lang="pt-BR" sz="2400" dirty="0"/>
              <a:t>isso, apenas encontramos outra forma de representar </a:t>
            </a:r>
            <a:r>
              <a:rPr lang="pt-BR" sz="2400" i="1" dirty="0" smtClean="0"/>
              <a:t>25,5 </a:t>
            </a:r>
            <a:r>
              <a:rPr lang="pt-BR" sz="2400" dirty="0" smtClean="0"/>
              <a:t>que </a:t>
            </a:r>
            <a:r>
              <a:rPr lang="pt-BR" sz="2400" dirty="0"/>
              <a:t>é: </a:t>
            </a:r>
          </a:p>
          <a:p>
            <a:pPr algn="just"/>
            <a:r>
              <a:rPr lang="pt-BR" sz="2400" dirty="0"/>
              <a:t>1,59375 ×2</a:t>
            </a:r>
            <a:r>
              <a:rPr lang="pt-BR" sz="2400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15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216131"/>
            <a:ext cx="6997914" cy="6443354"/>
          </a:xfrm>
        </p:spPr>
        <p:txBody>
          <a:bodyPr>
            <a:noAutofit/>
          </a:bodyPr>
          <a:lstStyle/>
          <a:p>
            <a:r>
              <a:rPr lang="pt-BR" sz="2400" dirty="0" smtClean="0"/>
              <a:t>2º </a:t>
            </a:r>
            <a:r>
              <a:rPr lang="pt-BR" sz="2400" dirty="0"/>
              <a:t>Passo</a:t>
            </a:r>
            <a:r>
              <a:rPr lang="pt-BR" sz="2400" dirty="0" smtClean="0"/>
              <a:t>: calcular </a:t>
            </a:r>
            <a:r>
              <a:rPr lang="pt-BR" sz="2400" dirty="0"/>
              <a:t>a mantissa baseado na parte fracionária de R1.</a:t>
            </a:r>
          </a:p>
          <a:p>
            <a:r>
              <a:rPr lang="pt-BR" sz="2400" dirty="0" smtClean="0"/>
              <a:t>Esse </a:t>
            </a:r>
            <a:r>
              <a:rPr lang="pt-BR" sz="2400" dirty="0"/>
              <a:t>processo se dá sempre através de multiplicações sucessivas, até que o resultado seja 0, ou até um máximo de 23 multiplicações.</a:t>
            </a:r>
          </a:p>
          <a:p>
            <a:r>
              <a:rPr lang="pt-BR" sz="2400" dirty="0" smtClean="0"/>
              <a:t>Como </a:t>
            </a:r>
            <a:r>
              <a:rPr lang="pt-BR" sz="2400" i="1" dirty="0"/>
              <a:t>R1 = 1,59375</a:t>
            </a:r>
            <a:r>
              <a:rPr lang="pt-BR" sz="2400" dirty="0"/>
              <a:t>, logo, sua parte fracionária é </a:t>
            </a:r>
            <a:r>
              <a:rPr lang="pt-BR" sz="2400" i="1" dirty="0"/>
              <a:t>0,59375</a:t>
            </a:r>
            <a:r>
              <a:rPr lang="pt-BR" sz="2400" dirty="0"/>
              <a:t>. </a:t>
            </a:r>
            <a:endParaRPr lang="pt-BR" sz="2400" dirty="0" smtClean="0"/>
          </a:p>
          <a:p>
            <a:pPr lvl="1"/>
            <a:r>
              <a:rPr lang="pt-BR" sz="2000" dirty="0" smtClean="0"/>
              <a:t>0,59375 </a:t>
            </a:r>
            <a:r>
              <a:rPr lang="pt-BR" sz="2000" dirty="0"/>
              <a:t>×2 = </a:t>
            </a:r>
            <a:r>
              <a:rPr lang="pt-BR" sz="2000" b="1" dirty="0"/>
              <a:t>1</a:t>
            </a:r>
            <a:r>
              <a:rPr lang="pt-BR" sz="2000" dirty="0"/>
              <a:t>,1875</a:t>
            </a:r>
          </a:p>
          <a:p>
            <a:pPr lvl="1"/>
            <a:r>
              <a:rPr lang="pt-BR" sz="2000" dirty="0"/>
              <a:t>0,1875 ×2 = </a:t>
            </a:r>
            <a:r>
              <a:rPr lang="pt-BR" sz="2000" b="1" dirty="0"/>
              <a:t>0</a:t>
            </a:r>
            <a:r>
              <a:rPr lang="pt-BR" sz="2000" dirty="0"/>
              <a:t>,375</a:t>
            </a:r>
          </a:p>
          <a:p>
            <a:pPr lvl="1"/>
            <a:r>
              <a:rPr lang="pt-BR" sz="2000" dirty="0"/>
              <a:t>0,375 ×2 = </a:t>
            </a:r>
            <a:r>
              <a:rPr lang="pt-BR" sz="2000" b="1" dirty="0"/>
              <a:t>0</a:t>
            </a:r>
            <a:r>
              <a:rPr lang="pt-BR" sz="2000" dirty="0"/>
              <a:t>,75</a:t>
            </a:r>
          </a:p>
          <a:p>
            <a:pPr lvl="1"/>
            <a:r>
              <a:rPr lang="pt-BR" sz="2000" dirty="0"/>
              <a:t>0,75 ×2 = </a:t>
            </a:r>
            <a:r>
              <a:rPr lang="pt-BR" sz="2000" b="1" dirty="0"/>
              <a:t>1</a:t>
            </a:r>
            <a:r>
              <a:rPr lang="pt-BR" sz="2000" dirty="0"/>
              <a:t>,5</a:t>
            </a:r>
          </a:p>
          <a:p>
            <a:pPr lvl="1"/>
            <a:r>
              <a:rPr lang="pt-BR" sz="2000" dirty="0"/>
              <a:t>0,5 ×2 = </a:t>
            </a:r>
            <a:r>
              <a:rPr lang="pt-BR" sz="2000" b="1" dirty="0"/>
              <a:t>1</a:t>
            </a:r>
            <a:r>
              <a:rPr lang="pt-BR" sz="2000" dirty="0"/>
              <a:t>,0</a:t>
            </a:r>
          </a:p>
          <a:p>
            <a:pPr lvl="1"/>
            <a:r>
              <a:rPr lang="pt-BR" sz="2000" dirty="0"/>
              <a:t>0,0 ×2 = </a:t>
            </a:r>
            <a:r>
              <a:rPr lang="pt-BR" sz="2000" b="1" dirty="0"/>
              <a:t>0</a:t>
            </a:r>
            <a:r>
              <a:rPr lang="pt-BR" sz="2000" dirty="0"/>
              <a:t>,0</a:t>
            </a:r>
          </a:p>
        </p:txBody>
      </p:sp>
    </p:spTree>
    <p:extLst>
      <p:ext uri="{BB962C8B-B14F-4D97-AF65-F5344CB8AC3E}">
        <p14:creationId xmlns:p14="http://schemas.microsoft.com/office/powerpoint/2010/main" val="32363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sz="2400" dirty="0" smtClean="0"/>
              <a:t>Mantissa </a:t>
            </a:r>
            <a:r>
              <a:rPr lang="pt-BR" sz="2400" dirty="0"/>
              <a:t>calculada = 100110.</a:t>
            </a:r>
          </a:p>
          <a:p>
            <a:pPr algn="just"/>
            <a:r>
              <a:rPr lang="pt-BR" sz="2400" dirty="0" smtClean="0"/>
              <a:t>Como </a:t>
            </a:r>
            <a:r>
              <a:rPr lang="pt-BR" sz="2400" dirty="0"/>
              <a:t>a quantidade de bits da mantissa ficou inferior à 23, completa-se o final com zeros até formar 23 dígitos.</a:t>
            </a:r>
          </a:p>
          <a:p>
            <a:pPr algn="just"/>
            <a:r>
              <a:rPr lang="pt-BR" sz="2400" dirty="0" smtClean="0"/>
              <a:t>Mantissa </a:t>
            </a:r>
            <a:r>
              <a:rPr lang="pt-BR" sz="2400" dirty="0"/>
              <a:t>final: </a:t>
            </a:r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100110</a:t>
            </a:r>
            <a:r>
              <a:rPr lang="pt-BR" sz="2400" dirty="0"/>
              <a:t>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33764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1762298"/>
            <a:ext cx="6997914" cy="4897187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3º </a:t>
            </a:r>
            <a:r>
              <a:rPr lang="pt-BR" sz="2800" dirty="0"/>
              <a:t>Passo</a:t>
            </a:r>
            <a:r>
              <a:rPr lang="pt-BR" sz="2800" dirty="0" smtClean="0"/>
              <a:t>: coletar </a:t>
            </a:r>
            <a:r>
              <a:rPr lang="pt-BR" sz="2800" dirty="0"/>
              <a:t>as informações necessárias para criar a representação binária.</a:t>
            </a:r>
          </a:p>
          <a:p>
            <a:r>
              <a:rPr lang="pt-BR" sz="2800" dirty="0" smtClean="0"/>
              <a:t>Sinal</a:t>
            </a:r>
            <a:r>
              <a:rPr lang="pt-BR" sz="2800" dirty="0"/>
              <a:t>: Positivo = 0.</a:t>
            </a:r>
          </a:p>
          <a:p>
            <a:r>
              <a:rPr lang="pt-BR" sz="2800" dirty="0" smtClean="0"/>
              <a:t>Se </a:t>
            </a:r>
            <a:r>
              <a:rPr lang="pt-BR" sz="2800" dirty="0"/>
              <a:t>fosse negativo seria 1.</a:t>
            </a:r>
          </a:p>
          <a:p>
            <a:r>
              <a:rPr lang="pt-BR" sz="2800" dirty="0" smtClean="0"/>
              <a:t>Expoente</a:t>
            </a:r>
            <a:r>
              <a:rPr lang="pt-BR" sz="2800" dirty="0"/>
              <a:t>: 4 (calculado no 1º passo).</a:t>
            </a:r>
          </a:p>
          <a:p>
            <a:r>
              <a:rPr lang="pt-BR" sz="2800" dirty="0" smtClean="0"/>
              <a:t>Porém</a:t>
            </a:r>
            <a:r>
              <a:rPr lang="pt-BR" sz="2800" dirty="0"/>
              <a:t>, devido ao padrão estabelecido pela IEEE para números de ponto flutuante, esse expoente deve ser acrescido de 127. Assim: </a:t>
            </a:r>
            <a:endParaRPr lang="pt-BR" sz="2800" dirty="0" smtClean="0"/>
          </a:p>
          <a:p>
            <a:pPr lvl="1"/>
            <a:r>
              <a:rPr lang="pt-BR" sz="2400" dirty="0"/>
              <a:t>4+ 127 = 131 =10000011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1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3218</TotalTime>
  <Words>529</Words>
  <Application>Microsoft Office PowerPoint</Application>
  <PresentationFormat>Personalizar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DejaVu Sans</vt:lpstr>
      <vt:lpstr>Open Sans</vt:lpstr>
      <vt:lpstr>Times New Roman</vt:lpstr>
      <vt:lpstr>Trebuchet MS</vt:lpstr>
      <vt:lpstr>Wingdings 3</vt:lpstr>
      <vt:lpstr>Facetado</vt:lpstr>
      <vt:lpstr>Apresentação do PowerPoint</vt:lpstr>
      <vt:lpstr>Ponto Flutuante</vt:lpstr>
      <vt:lpstr>Formato IEEE para Ponto Flutuante </vt:lpstr>
      <vt:lpstr>Formato IEEE para Ponto Flutuante </vt:lpstr>
      <vt:lpstr>Exemplo</vt:lpstr>
      <vt:lpstr>Exemplo</vt:lpstr>
      <vt:lpstr>Apresentação do PowerPoint</vt:lpstr>
      <vt:lpstr>Exemplo</vt:lpstr>
      <vt:lpstr>Exemplo</vt:lpstr>
      <vt:lpstr>Exemplo</vt:lpstr>
      <vt:lpstr>Exercício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Jouglas</cp:lastModifiedBy>
  <cp:revision>575</cp:revision>
  <dcterms:created xsi:type="dcterms:W3CDTF">2009-04-16T11:32:32Z</dcterms:created>
  <dcterms:modified xsi:type="dcterms:W3CDTF">2019-03-26T22:35:21Z</dcterms:modified>
  <dc:language>pt-BR</dc:language>
</cp:coreProperties>
</file>