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19"/>
  </p:notesMasterIdLst>
  <p:sldIdLst>
    <p:sldId id="380" r:id="rId2"/>
    <p:sldId id="401" r:id="rId3"/>
    <p:sldId id="403" r:id="rId4"/>
    <p:sldId id="416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8" r:id="rId13"/>
    <p:sldId id="411" r:id="rId14"/>
    <p:sldId id="413" r:id="rId15"/>
    <p:sldId id="415" r:id="rId16"/>
    <p:sldId id="412" r:id="rId17"/>
    <p:sldId id="419" r:id="rId18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arlosrafaelgn.com.br/aula/flutuant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mantissa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00110000000000000000000</a:t>
            </a:r>
          </a:p>
          <a:p>
            <a:r>
              <a:rPr lang="pt-BR" b="1" dirty="0" smtClean="0"/>
              <a:t>0 * 2</a:t>
            </a:r>
            <a:r>
              <a:rPr lang="pt-BR" b="1" baseline="30000" dirty="0" smtClean="0"/>
              <a:t>-1 </a:t>
            </a:r>
            <a:r>
              <a:rPr lang="pt-BR" b="1" dirty="0" smtClean="0"/>
              <a:t>= 0 * 1/2</a:t>
            </a:r>
            <a:r>
              <a:rPr lang="pt-BR" b="1" baseline="30000" dirty="0" smtClean="0"/>
              <a:t>1 </a:t>
            </a:r>
            <a:r>
              <a:rPr lang="pt-BR" b="1" dirty="0" smtClean="0"/>
              <a:t>= 0 </a:t>
            </a:r>
            <a:endParaRPr lang="pt-BR" b="1" baseline="30000" dirty="0" smtClean="0"/>
          </a:p>
          <a:p>
            <a:r>
              <a:rPr lang="pt-BR" b="1" dirty="0"/>
              <a:t>0 * </a:t>
            </a:r>
            <a:r>
              <a:rPr lang="pt-BR" b="1" dirty="0" smtClean="0"/>
              <a:t>2</a:t>
            </a:r>
            <a:r>
              <a:rPr lang="pt-BR" b="1" baseline="30000" dirty="0" smtClean="0"/>
              <a:t>-2 </a:t>
            </a:r>
            <a:r>
              <a:rPr lang="pt-BR" b="1" dirty="0" smtClean="0"/>
              <a:t>= </a:t>
            </a:r>
            <a:r>
              <a:rPr lang="pt-BR" b="1" dirty="0"/>
              <a:t>0 * </a:t>
            </a:r>
            <a:r>
              <a:rPr lang="pt-BR" b="1" dirty="0" smtClean="0"/>
              <a:t>1/2</a:t>
            </a:r>
            <a:r>
              <a:rPr lang="pt-BR" b="1" baseline="30000" dirty="0" smtClean="0"/>
              <a:t>2 </a:t>
            </a:r>
            <a:r>
              <a:rPr lang="pt-BR" b="1" dirty="0"/>
              <a:t>= </a:t>
            </a:r>
            <a:r>
              <a:rPr lang="pt-BR" b="1" dirty="0" smtClean="0"/>
              <a:t> 0</a:t>
            </a:r>
            <a:endParaRPr lang="pt-BR" b="1" baseline="30000" dirty="0"/>
          </a:p>
          <a:p>
            <a:r>
              <a:rPr lang="pt-BR" b="1" dirty="0"/>
              <a:t>1</a:t>
            </a:r>
            <a:r>
              <a:rPr lang="pt-BR" b="1" dirty="0" smtClean="0"/>
              <a:t> * 2</a:t>
            </a:r>
            <a:r>
              <a:rPr lang="pt-BR" b="1" baseline="30000" dirty="0" smtClean="0"/>
              <a:t>-3 </a:t>
            </a:r>
            <a:r>
              <a:rPr lang="pt-BR" b="1" dirty="0"/>
              <a:t>= </a:t>
            </a:r>
            <a:r>
              <a:rPr lang="pt-BR" b="1" dirty="0" smtClean="0"/>
              <a:t>1 </a:t>
            </a:r>
            <a:r>
              <a:rPr lang="pt-BR" b="1" dirty="0"/>
              <a:t>* </a:t>
            </a:r>
            <a:r>
              <a:rPr lang="pt-BR" b="1" dirty="0" smtClean="0"/>
              <a:t>1/2</a:t>
            </a:r>
            <a:r>
              <a:rPr lang="pt-BR" b="1" baseline="30000" dirty="0" smtClean="0"/>
              <a:t>3 </a:t>
            </a:r>
            <a:r>
              <a:rPr lang="pt-BR" b="1" dirty="0"/>
              <a:t>= </a:t>
            </a:r>
            <a:r>
              <a:rPr lang="pt-BR" b="1" dirty="0" smtClean="0"/>
              <a:t>0,125</a:t>
            </a:r>
            <a:endParaRPr lang="pt-BR" b="1" baseline="30000" dirty="0"/>
          </a:p>
          <a:p>
            <a:r>
              <a:rPr lang="pt-BR" b="1" dirty="0"/>
              <a:t>1</a:t>
            </a:r>
            <a:r>
              <a:rPr lang="pt-BR" b="1" dirty="0" smtClean="0"/>
              <a:t> </a:t>
            </a:r>
            <a:r>
              <a:rPr lang="pt-BR" b="1" dirty="0"/>
              <a:t>* </a:t>
            </a:r>
            <a:r>
              <a:rPr lang="pt-BR" b="1" dirty="0" smtClean="0"/>
              <a:t>2</a:t>
            </a:r>
            <a:r>
              <a:rPr lang="pt-BR" b="1" baseline="30000" dirty="0" smtClean="0"/>
              <a:t>-4</a:t>
            </a:r>
            <a:r>
              <a:rPr lang="pt-BR" b="1" dirty="0"/>
              <a:t>= </a:t>
            </a:r>
            <a:r>
              <a:rPr lang="pt-BR" b="1" dirty="0" smtClean="0"/>
              <a:t>1 * 1/2</a:t>
            </a:r>
            <a:r>
              <a:rPr lang="pt-BR" b="1" baseline="30000" dirty="0" smtClean="0"/>
              <a:t>4 </a:t>
            </a:r>
            <a:r>
              <a:rPr lang="pt-BR" b="1" dirty="0"/>
              <a:t>= </a:t>
            </a:r>
            <a:r>
              <a:rPr lang="pt-BR" b="1" dirty="0" smtClean="0"/>
              <a:t>0,0625</a:t>
            </a:r>
          </a:p>
          <a:p>
            <a:endParaRPr lang="pt-BR" b="1" baseline="30000" dirty="0"/>
          </a:p>
          <a:p>
            <a:r>
              <a:rPr lang="pt-BR" b="1" dirty="0"/>
              <a:t>0,125 </a:t>
            </a:r>
            <a:r>
              <a:rPr lang="pt-BR" b="1" dirty="0" smtClean="0"/>
              <a:t>+ 0,0625 = 0,1875</a:t>
            </a:r>
            <a:endParaRPr lang="pt-BR" b="1" baseline="30000" dirty="0"/>
          </a:p>
          <a:p>
            <a:endParaRPr lang="pt-BR" b="1" baseline="30000" dirty="0"/>
          </a:p>
          <a:p>
            <a:endParaRPr lang="pt-BR" b="1" baseline="30000" dirty="0"/>
          </a:p>
          <a:p>
            <a:endParaRPr lang="pt-BR" b="1" baseline="30000" dirty="0" smtClean="0"/>
          </a:p>
          <a:p>
            <a:endParaRPr lang="pt-BR" baseline="30000" dirty="0"/>
          </a:p>
          <a:p>
            <a:endParaRPr lang="pt-BR" baseline="30000" dirty="0"/>
          </a:p>
          <a:p>
            <a:endParaRPr lang="pt-BR" baseline="30000" dirty="0"/>
          </a:p>
          <a:p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402970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Montar representação 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Montar a representação </a:t>
            </a:r>
            <a:r>
              <a:rPr lang="pt-BR" i="1" dirty="0"/>
              <a:t>1,x * 2</a:t>
            </a:r>
            <a:r>
              <a:rPr lang="pt-BR" i="1" baseline="30000" dirty="0"/>
              <a:t>y </a:t>
            </a:r>
            <a:endParaRPr lang="pt-BR" i="1" baseline="30000" dirty="0" smtClean="0"/>
          </a:p>
          <a:p>
            <a:pPr lvl="1"/>
            <a:r>
              <a:rPr lang="pt-BR" b="1" dirty="0" smtClean="0"/>
              <a:t>1,1875 * 2</a:t>
            </a:r>
            <a:r>
              <a:rPr lang="pt-BR" b="1" baseline="30000" dirty="0" smtClean="0"/>
              <a:t>y</a:t>
            </a:r>
            <a:endParaRPr lang="pt-BR" b="1" baseline="30000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-1</a:t>
            </a:r>
            <a:r>
              <a:rPr lang="pt-BR" b="1" dirty="0" smtClean="0"/>
              <a:t>,1875 * 2</a:t>
            </a:r>
            <a:r>
              <a:rPr lang="pt-BR" b="1" baseline="30000" dirty="0" smtClean="0"/>
              <a:t>3 </a:t>
            </a:r>
            <a:r>
              <a:rPr lang="pt-BR" b="1" dirty="0" smtClean="0"/>
              <a:t>=&gt; -1,1875 * 8 =&gt; -9,5</a:t>
            </a:r>
            <a:endParaRPr lang="pt-BR" b="1" baseline="30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02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Formato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-9,5 &gt; Converte parte inteira 9 =&gt; 1001 e depois converte parte fracionária</a:t>
            </a:r>
          </a:p>
          <a:p>
            <a:pPr lvl="1"/>
            <a:r>
              <a:rPr lang="pt-BR" dirty="0" smtClean="0"/>
              <a:t>0,5 * 2 = 1</a:t>
            </a:r>
          </a:p>
          <a:p>
            <a:r>
              <a:rPr lang="pt-BR" dirty="0" smtClean="0"/>
              <a:t>Ou seja 1001,1 deslocamos a virgula 3 casa a esquerda e teremos 1,</a:t>
            </a:r>
            <a:r>
              <a:rPr lang="pt-BR" b="1" dirty="0" smtClean="0"/>
              <a:t>0011</a:t>
            </a:r>
            <a:r>
              <a:rPr lang="pt-BR" dirty="0" smtClean="0"/>
              <a:t> .Expoente 3.</a:t>
            </a:r>
          </a:p>
          <a:p>
            <a:endParaRPr lang="pt-BR" baseline="30000" dirty="0" smtClean="0"/>
          </a:p>
          <a:p>
            <a:r>
              <a:rPr lang="pt-BR" dirty="0" smtClean="0"/>
              <a:t>Sinal (-1) =&gt;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endParaRPr lang="pt-BR" dirty="0"/>
          </a:p>
          <a:p>
            <a:r>
              <a:rPr lang="pt-BR" dirty="0" smtClean="0"/>
              <a:t>Expoente 3 </a:t>
            </a:r>
            <a:r>
              <a:rPr lang="pt-BR" dirty="0"/>
              <a:t>+</a:t>
            </a:r>
            <a:r>
              <a:rPr lang="pt-BR" dirty="0" smtClean="0"/>
              <a:t> 127 = 130 =&gt; </a:t>
            </a:r>
            <a:r>
              <a:rPr lang="pt-BR" b="1" dirty="0">
                <a:solidFill>
                  <a:srgbClr val="0070C0"/>
                </a:solidFill>
              </a:rPr>
              <a:t>10000010 </a:t>
            </a:r>
            <a:endParaRPr lang="pt-BR" dirty="0"/>
          </a:p>
          <a:p>
            <a:r>
              <a:rPr lang="pt-BR" dirty="0" smtClean="0"/>
              <a:t>Mantissa </a:t>
            </a:r>
            <a:r>
              <a:rPr lang="pt-BR" b="1" dirty="0"/>
              <a:t>0011</a:t>
            </a:r>
            <a:r>
              <a:rPr lang="pt-BR" dirty="0" smtClean="0"/>
              <a:t> =&gt; </a:t>
            </a:r>
            <a:r>
              <a:rPr lang="pt-BR" b="1" dirty="0"/>
              <a:t>00110000000000000000000</a:t>
            </a:r>
          </a:p>
          <a:p>
            <a:endParaRPr lang="pt-BR" dirty="0" smtClean="0"/>
          </a:p>
          <a:p>
            <a:r>
              <a:rPr lang="pt-BR" dirty="0" smtClean="0"/>
              <a:t>Valor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b="1" dirty="0">
                <a:solidFill>
                  <a:srgbClr val="0070C0"/>
                </a:solidFill>
              </a:rPr>
              <a:t>10000010</a:t>
            </a:r>
            <a:r>
              <a:rPr lang="pt-BR" b="1" dirty="0"/>
              <a:t>00110000000000000000000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21138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Converta o valor 25,5 em binário de ponto flutuante.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7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 Formato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25,5 &gt; Converte parte </a:t>
            </a:r>
            <a:r>
              <a:rPr lang="pt-BR" dirty="0"/>
              <a:t>inteira 25 =&gt; </a:t>
            </a:r>
            <a:r>
              <a:rPr lang="pt-BR" dirty="0" smtClean="0"/>
              <a:t>‭11001</a:t>
            </a:r>
            <a:r>
              <a:rPr lang="pt-BR" dirty="0"/>
              <a:t>‬ </a:t>
            </a:r>
            <a:r>
              <a:rPr lang="pt-BR" dirty="0" smtClean="0"/>
              <a:t>e depois converte parte fracionária</a:t>
            </a:r>
          </a:p>
          <a:p>
            <a:pPr lvl="1"/>
            <a:r>
              <a:rPr lang="pt-BR" dirty="0" smtClean="0"/>
              <a:t>0,5 * 2 = 1</a:t>
            </a:r>
          </a:p>
          <a:p>
            <a:r>
              <a:rPr lang="pt-BR" dirty="0" smtClean="0"/>
              <a:t>Ou </a:t>
            </a:r>
            <a:r>
              <a:rPr lang="pt-BR" dirty="0"/>
              <a:t>seja </a:t>
            </a:r>
            <a:r>
              <a:rPr lang="pt-BR" dirty="0" smtClean="0"/>
              <a:t>‭11001</a:t>
            </a:r>
            <a:r>
              <a:rPr lang="pt-BR" dirty="0"/>
              <a:t>‬,</a:t>
            </a:r>
            <a:r>
              <a:rPr lang="pt-BR" dirty="0" smtClean="0"/>
              <a:t>1 deslocamos a virgula 4 casa a esquerda e teremos 1,</a:t>
            </a:r>
            <a:r>
              <a:rPr lang="pt-BR" b="1" dirty="0" smtClean="0"/>
              <a:t>1001‬1</a:t>
            </a:r>
            <a:r>
              <a:rPr lang="pt-BR" dirty="0" smtClean="0"/>
              <a:t> .Expoente 4.</a:t>
            </a:r>
          </a:p>
          <a:p>
            <a:endParaRPr lang="pt-BR" baseline="30000" dirty="0" smtClean="0"/>
          </a:p>
          <a:p>
            <a:r>
              <a:rPr lang="pt-BR" dirty="0" smtClean="0"/>
              <a:t>Sinal (positivo) =&gt; </a:t>
            </a:r>
            <a:r>
              <a:rPr lang="pt-BR" b="1" dirty="0">
                <a:solidFill>
                  <a:srgbClr val="FF0000"/>
                </a:solidFill>
              </a:rPr>
              <a:t>0</a:t>
            </a:r>
            <a:endParaRPr lang="pt-BR" dirty="0"/>
          </a:p>
          <a:p>
            <a:r>
              <a:rPr lang="pt-BR" dirty="0" smtClean="0"/>
              <a:t>Expoente 4 </a:t>
            </a:r>
            <a:r>
              <a:rPr lang="pt-BR" dirty="0"/>
              <a:t>+</a:t>
            </a:r>
            <a:r>
              <a:rPr lang="pt-BR" dirty="0" smtClean="0"/>
              <a:t> 127 = 131 =&gt; </a:t>
            </a:r>
            <a:r>
              <a:rPr lang="pt-BR" sz="2000" b="1" dirty="0">
                <a:solidFill>
                  <a:schemeClr val="accent2"/>
                </a:solidFill>
              </a:rPr>
              <a:t>10000011</a:t>
            </a:r>
            <a:endParaRPr lang="pt-BR" dirty="0"/>
          </a:p>
          <a:p>
            <a:r>
              <a:rPr lang="pt-BR" dirty="0" smtClean="0"/>
              <a:t>Mantissa </a:t>
            </a:r>
            <a:r>
              <a:rPr lang="pt-BR" b="1" dirty="0" smtClean="0"/>
              <a:t>10011</a:t>
            </a:r>
            <a:r>
              <a:rPr lang="pt-BR" dirty="0" smtClean="0"/>
              <a:t> =&gt; </a:t>
            </a:r>
            <a:r>
              <a:rPr lang="pt-BR" sz="1800" b="1" dirty="0"/>
              <a:t>10011000000000000000000</a:t>
            </a:r>
            <a:endParaRPr lang="pt-BR" sz="1800" dirty="0"/>
          </a:p>
          <a:p>
            <a:r>
              <a:rPr lang="pt-BR" dirty="0" smtClean="0"/>
              <a:t>Valor </a:t>
            </a:r>
            <a:r>
              <a:rPr lang="pt-BR" sz="2000" b="1" dirty="0">
                <a:solidFill>
                  <a:srgbClr val="FF0000"/>
                </a:solidFill>
              </a:rPr>
              <a:t>0</a:t>
            </a:r>
            <a:r>
              <a:rPr lang="pt-BR" sz="2000" b="1" dirty="0">
                <a:solidFill>
                  <a:schemeClr val="accent2"/>
                </a:solidFill>
              </a:rPr>
              <a:t>10000011</a:t>
            </a:r>
            <a:r>
              <a:rPr lang="pt-BR" sz="2000" b="1" dirty="0"/>
              <a:t>10011000000000000000000</a:t>
            </a:r>
            <a:endParaRPr lang="pt-BR" sz="2000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29111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Outro </a:t>
            </a:r>
            <a:r>
              <a:rPr lang="pt-BR" smtClean="0"/>
              <a:t>Formato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22073" y="3441469"/>
            <a:ext cx="4446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Convertendo de binário para decimal.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1" y="4366231"/>
            <a:ext cx="78962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0" y="2381651"/>
            <a:ext cx="7989821" cy="4277834"/>
          </a:xfrm>
        </p:spPr>
        <p:txBody>
          <a:bodyPr/>
          <a:lstStyle/>
          <a:p>
            <a:r>
              <a:rPr lang="pt-BR" b="1" dirty="0" smtClean="0"/>
              <a:t>-27.75 </a:t>
            </a:r>
            <a:r>
              <a:rPr lang="pt-BR" b="1" dirty="0"/>
              <a:t>&gt; </a:t>
            </a:r>
            <a:r>
              <a:rPr lang="pt-BR" b="1" dirty="0" smtClean="0">
                <a:solidFill>
                  <a:schemeClr val="accent2"/>
                </a:solidFill>
              </a:rPr>
              <a:t>1</a:t>
            </a:r>
            <a:r>
              <a:rPr lang="pt-BR" b="1" dirty="0" smtClean="0">
                <a:solidFill>
                  <a:srgbClr val="FF0000"/>
                </a:solidFill>
              </a:rPr>
              <a:t>10000011</a:t>
            </a:r>
            <a:r>
              <a:rPr lang="pt-BR" b="1" dirty="0" smtClean="0"/>
              <a:t>10111100000000000000000</a:t>
            </a:r>
          </a:p>
          <a:p>
            <a:r>
              <a:rPr lang="pt-BR" b="1" dirty="0"/>
              <a:t>22.34375 &gt; </a:t>
            </a:r>
            <a:r>
              <a:rPr lang="pt-BR" b="1" dirty="0" smtClean="0">
                <a:solidFill>
                  <a:schemeClr val="accent2"/>
                </a:solidFill>
              </a:rPr>
              <a:t>0</a:t>
            </a:r>
            <a:r>
              <a:rPr lang="pt-BR" b="1" dirty="0" smtClean="0">
                <a:solidFill>
                  <a:srgbClr val="FF0000"/>
                </a:solidFill>
              </a:rPr>
              <a:t>10000011</a:t>
            </a:r>
            <a:r>
              <a:rPr lang="pt-BR" b="1" dirty="0" smtClean="0"/>
              <a:t>01100101100000000000000</a:t>
            </a:r>
          </a:p>
          <a:p>
            <a:r>
              <a:rPr lang="pt-BR" b="1" dirty="0"/>
              <a:t>122.343994140625 &gt; </a:t>
            </a:r>
            <a:r>
              <a:rPr lang="pt-BR" b="1" dirty="0" smtClean="0">
                <a:solidFill>
                  <a:schemeClr val="accent2"/>
                </a:solidFill>
              </a:rPr>
              <a:t>0</a:t>
            </a:r>
            <a:r>
              <a:rPr lang="pt-BR" b="1" dirty="0" smtClean="0">
                <a:solidFill>
                  <a:srgbClr val="FF0000"/>
                </a:solidFill>
              </a:rPr>
              <a:t>10000101</a:t>
            </a:r>
            <a:r>
              <a:rPr lang="pt-BR" b="1" dirty="0" smtClean="0"/>
              <a:t>11101001011000000100000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carlosrafaelgn.com.br/aula/flutuante.html</a:t>
            </a:r>
            <a:endParaRPr lang="pt-BR" dirty="0" smtClean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86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Representar o número 0,203125</a:t>
            </a:r>
            <a:r>
              <a:rPr lang="pt-BR" baseline="-25000" dirty="0" smtClean="0"/>
              <a:t>10</a:t>
            </a:r>
            <a:r>
              <a:rPr lang="pt-BR" dirty="0" smtClean="0"/>
              <a:t> em ponto flutuante e precisão simples.</a:t>
            </a:r>
          </a:p>
          <a:p>
            <a:endParaRPr lang="pt-BR" dirty="0" smtClean="0"/>
          </a:p>
          <a:p>
            <a:r>
              <a:rPr lang="pt-BR" dirty="0" smtClean="0"/>
              <a:t>2. </a:t>
            </a:r>
            <a:r>
              <a:rPr lang="pt-BR" dirty="0"/>
              <a:t>Representar o número </a:t>
            </a:r>
            <a:r>
              <a:rPr lang="pt-BR" dirty="0" smtClean="0"/>
              <a:t>-9,5</a:t>
            </a:r>
            <a:r>
              <a:rPr lang="pt-BR" baseline="-25000" dirty="0" smtClean="0"/>
              <a:t>10</a:t>
            </a:r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dirty="0" smtClean="0"/>
              <a:t>ponto flutuante </a:t>
            </a:r>
            <a:r>
              <a:rPr lang="pt-BR" dirty="0"/>
              <a:t>e precisão simples.</a:t>
            </a:r>
          </a:p>
        </p:txBody>
      </p:sp>
    </p:spTree>
    <p:extLst>
      <p:ext uri="{BB962C8B-B14F-4D97-AF65-F5344CB8AC3E}">
        <p14:creationId xmlns:p14="http://schemas.microsoft.com/office/powerpoint/2010/main" val="16447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0"/>
            <a:ext cx="6997913" cy="1455937"/>
          </a:xfrm>
        </p:spPr>
        <p:txBody>
          <a:bodyPr/>
          <a:lstStyle/>
          <a:p>
            <a:r>
              <a:rPr lang="pt-BR" dirty="0" smtClean="0"/>
              <a:t>Exercício - 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864524"/>
            <a:ext cx="6997914" cy="6517178"/>
          </a:xfrm>
        </p:spPr>
        <p:txBody>
          <a:bodyPr>
            <a:normAutofit/>
          </a:bodyPr>
          <a:lstStyle/>
          <a:p>
            <a:r>
              <a:rPr lang="pt-BR" dirty="0" smtClean="0"/>
              <a:t>Converta o valor de ponto flutuante </a:t>
            </a:r>
            <a:r>
              <a:rPr lang="pt-BR" dirty="0"/>
              <a:t>0,203125 </a:t>
            </a:r>
            <a:r>
              <a:rPr lang="pt-BR" dirty="0" smtClean="0"/>
              <a:t>no padrão IEEE utilizando precisão simples.</a:t>
            </a:r>
          </a:p>
          <a:p>
            <a:r>
              <a:rPr lang="pt-BR" dirty="0" smtClean="0"/>
              <a:t>1º </a:t>
            </a:r>
            <a:r>
              <a:rPr lang="pt-BR" dirty="0"/>
              <a:t>Passo: transformar </a:t>
            </a:r>
            <a:r>
              <a:rPr lang="pt-BR" dirty="0" smtClean="0"/>
              <a:t>0,203125</a:t>
            </a:r>
            <a:r>
              <a:rPr lang="pt-BR" i="1" dirty="0" smtClean="0"/>
              <a:t> </a:t>
            </a:r>
            <a:r>
              <a:rPr lang="pt-BR" dirty="0"/>
              <a:t>em algo parecido com </a:t>
            </a:r>
            <a:r>
              <a:rPr lang="pt-BR" dirty="0" smtClean="0"/>
              <a:t>      </a:t>
            </a:r>
            <a:r>
              <a:rPr lang="pt-BR" i="1" dirty="0" smtClean="0"/>
              <a:t>1,x * 2</a:t>
            </a:r>
            <a:r>
              <a:rPr lang="pt-BR" i="1" baseline="30000" dirty="0" smtClean="0"/>
              <a:t>y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2º </a:t>
            </a:r>
            <a:r>
              <a:rPr lang="pt-BR" dirty="0"/>
              <a:t>Passo: calcular a mantissa baseado na parte </a:t>
            </a:r>
            <a:r>
              <a:rPr lang="pt-BR" dirty="0" smtClean="0"/>
              <a:t>fracionária.</a:t>
            </a:r>
          </a:p>
          <a:p>
            <a:endParaRPr lang="pt-BR" dirty="0" smtClean="0"/>
          </a:p>
          <a:p>
            <a:r>
              <a:rPr lang="pt-BR" dirty="0"/>
              <a:t>3º Passo: coletar as informações necessárias para criar a representação binária. Sinal, Expoente (somar ou subtrair 127 por ser precisão simples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4º </a:t>
            </a:r>
            <a:r>
              <a:rPr lang="pt-BR" dirty="0"/>
              <a:t>Passo: montar a representação binária – Sinal Expoente e Mantissa.</a:t>
            </a:r>
          </a:p>
          <a:p>
            <a:endParaRPr lang="pt-BR" dirty="0" smtClean="0"/>
          </a:p>
          <a:p>
            <a:r>
              <a:rPr lang="pt-BR" dirty="0"/>
              <a:t>Converta o valor de ponto flutuante -9,5</a:t>
            </a:r>
            <a:r>
              <a:rPr lang="pt-BR" baseline="-25000" dirty="0"/>
              <a:t>10</a:t>
            </a:r>
            <a:r>
              <a:rPr lang="pt-BR" dirty="0" smtClean="0"/>
              <a:t> </a:t>
            </a:r>
            <a:r>
              <a:rPr lang="pt-BR" dirty="0"/>
              <a:t>no padrão IEEE utilizando precisão simples.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044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0"/>
            <a:ext cx="6997913" cy="1455937"/>
          </a:xfrm>
        </p:spPr>
        <p:txBody>
          <a:bodyPr/>
          <a:lstStyle/>
          <a:p>
            <a:r>
              <a:rPr lang="pt-BR" dirty="0" smtClean="0"/>
              <a:t>Exercício - 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864524"/>
            <a:ext cx="6997914" cy="651717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Converta o valor de ponto flutuante </a:t>
            </a:r>
            <a:r>
              <a:rPr lang="pt-BR" dirty="0"/>
              <a:t>0,203125 </a:t>
            </a:r>
            <a:r>
              <a:rPr lang="pt-BR" dirty="0" smtClean="0"/>
              <a:t>no padrão IEEE utilizando precisão simples.</a:t>
            </a:r>
          </a:p>
          <a:p>
            <a:endParaRPr lang="pt-BR" dirty="0" smtClean="0"/>
          </a:p>
          <a:p>
            <a:r>
              <a:rPr lang="pt-BR" dirty="0"/>
              <a:t>1º Passo: transformar </a:t>
            </a:r>
            <a:r>
              <a:rPr lang="pt-BR" dirty="0" smtClean="0"/>
              <a:t>0,203125</a:t>
            </a:r>
            <a:r>
              <a:rPr lang="pt-BR" i="1" dirty="0" smtClean="0"/>
              <a:t> </a:t>
            </a:r>
            <a:r>
              <a:rPr lang="pt-BR" dirty="0"/>
              <a:t>em algo parecido com </a:t>
            </a:r>
            <a:r>
              <a:rPr lang="pt-BR" dirty="0" smtClean="0"/>
              <a:t>      </a:t>
            </a:r>
            <a:r>
              <a:rPr lang="pt-BR" i="1" dirty="0" smtClean="0"/>
              <a:t>1,x * 2</a:t>
            </a:r>
            <a:r>
              <a:rPr lang="pt-BR" i="1" baseline="30000" dirty="0" smtClean="0"/>
              <a:t>y</a:t>
            </a:r>
            <a:r>
              <a:rPr lang="pt-BR" dirty="0" smtClean="0"/>
              <a:t>. Como não temos 1,x multiplicamos por 2 até obter algo como 1,x</a:t>
            </a:r>
          </a:p>
          <a:p>
            <a:pPr lvl="1"/>
            <a:r>
              <a:rPr lang="pt-BR" sz="1984" dirty="0"/>
              <a:t>0,203125 x </a:t>
            </a:r>
            <a:r>
              <a:rPr lang="pt-BR" sz="1984" dirty="0" smtClean="0"/>
              <a:t>2 = </a:t>
            </a:r>
            <a:r>
              <a:rPr lang="pt-BR" sz="1984" dirty="0"/>
              <a:t>0,40625</a:t>
            </a:r>
          </a:p>
          <a:p>
            <a:pPr lvl="1"/>
            <a:r>
              <a:rPr lang="pt-BR" sz="1984" dirty="0"/>
              <a:t>0,40625 x </a:t>
            </a:r>
            <a:r>
              <a:rPr lang="pt-BR" sz="1984" dirty="0" smtClean="0"/>
              <a:t>2 = </a:t>
            </a:r>
            <a:r>
              <a:rPr lang="pt-BR" sz="1984" dirty="0"/>
              <a:t>0,8125</a:t>
            </a:r>
          </a:p>
          <a:p>
            <a:pPr lvl="1"/>
            <a:r>
              <a:rPr lang="pt-BR" sz="1984" dirty="0"/>
              <a:t>0,8125 x 2	= </a:t>
            </a:r>
            <a:r>
              <a:rPr lang="pt-BR" sz="1984" dirty="0" smtClean="0"/>
              <a:t>1,625</a:t>
            </a:r>
          </a:p>
          <a:p>
            <a:pPr lvl="1"/>
            <a:r>
              <a:rPr lang="pt-BR" sz="2000" dirty="0"/>
              <a:t>1,625 x </a:t>
            </a:r>
            <a:r>
              <a:rPr lang="pt-BR" sz="2000" dirty="0" smtClean="0"/>
              <a:t>2</a:t>
            </a:r>
            <a:r>
              <a:rPr lang="pt-BR" sz="2000" baseline="30000" dirty="0" smtClean="0"/>
              <a:t>-3</a:t>
            </a:r>
            <a:endParaRPr lang="pt-BR" sz="1984" dirty="0"/>
          </a:p>
          <a:p>
            <a:pPr lvl="2"/>
            <a:r>
              <a:rPr lang="pt-BR" dirty="0" smtClean="0"/>
              <a:t>Expoente -3</a:t>
            </a:r>
          </a:p>
          <a:p>
            <a:r>
              <a:rPr lang="pt-BR" dirty="0"/>
              <a:t>2º Passo: calcular a mantissa baseado na parte </a:t>
            </a:r>
            <a:r>
              <a:rPr lang="pt-BR" dirty="0" smtClean="0"/>
              <a:t>fracionária.</a:t>
            </a:r>
          </a:p>
          <a:p>
            <a:pPr lvl="1"/>
            <a:r>
              <a:rPr lang="pt-BR" dirty="0"/>
              <a:t>0,625 x </a:t>
            </a:r>
            <a:r>
              <a:rPr lang="pt-BR" dirty="0" smtClean="0"/>
              <a:t>2= </a:t>
            </a:r>
            <a:r>
              <a:rPr lang="pt-BR" dirty="0"/>
              <a:t>1,25	  </a:t>
            </a:r>
            <a:endParaRPr lang="pt-BR" dirty="0" smtClean="0"/>
          </a:p>
          <a:p>
            <a:pPr lvl="1"/>
            <a:r>
              <a:rPr lang="pt-BR" dirty="0" smtClean="0"/>
              <a:t>0,25 </a:t>
            </a:r>
            <a:r>
              <a:rPr lang="pt-BR" dirty="0"/>
              <a:t>x </a:t>
            </a:r>
            <a:r>
              <a:rPr lang="pt-BR" dirty="0" smtClean="0"/>
              <a:t>2= </a:t>
            </a:r>
            <a:r>
              <a:rPr lang="pt-BR" dirty="0"/>
              <a:t>0,5	</a:t>
            </a:r>
          </a:p>
          <a:p>
            <a:pPr lvl="1"/>
            <a:r>
              <a:rPr lang="pt-BR" dirty="0"/>
              <a:t>0,5 x 2	= 1,0	</a:t>
            </a:r>
          </a:p>
          <a:p>
            <a:pPr lvl="1"/>
            <a:r>
              <a:rPr lang="pt-BR" dirty="0"/>
              <a:t>0,0 x 2	= 0,0	</a:t>
            </a:r>
            <a:endParaRPr lang="pt-BR" dirty="0" smtClean="0"/>
          </a:p>
          <a:p>
            <a:pPr lvl="2"/>
            <a:r>
              <a:rPr lang="pt-BR" dirty="0" smtClean="0"/>
              <a:t>Mantissa 1010</a:t>
            </a:r>
          </a:p>
        </p:txBody>
      </p:sp>
    </p:spTree>
    <p:extLst>
      <p:ext uri="{BB962C8B-B14F-4D97-AF65-F5344CB8AC3E}">
        <p14:creationId xmlns:p14="http://schemas.microsoft.com/office/powerpoint/2010/main" val="184572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0"/>
            <a:ext cx="6997913" cy="1455937"/>
          </a:xfrm>
        </p:spPr>
        <p:txBody>
          <a:bodyPr/>
          <a:lstStyle/>
          <a:p>
            <a:r>
              <a:rPr lang="pt-BR" dirty="0" smtClean="0"/>
              <a:t>Exercício - 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864524"/>
            <a:ext cx="6997914" cy="6517178"/>
          </a:xfrm>
        </p:spPr>
        <p:txBody>
          <a:bodyPr>
            <a:normAutofit/>
          </a:bodyPr>
          <a:lstStyle/>
          <a:p>
            <a:r>
              <a:rPr lang="pt-BR" dirty="0" smtClean="0"/>
              <a:t>3º </a:t>
            </a:r>
            <a:r>
              <a:rPr lang="pt-BR" dirty="0"/>
              <a:t>Passo: coletar as informações necessárias para criar a representação </a:t>
            </a:r>
            <a:r>
              <a:rPr lang="pt-BR" dirty="0" smtClean="0"/>
              <a:t>binária. Sinal, Expoente (somar ou subtrair 127 por ser precisão simples)</a:t>
            </a:r>
          </a:p>
          <a:p>
            <a:r>
              <a:rPr lang="pt-BR" dirty="0" smtClean="0"/>
              <a:t>-3 + 127 = 124 =&gt; 01111100</a:t>
            </a:r>
            <a:r>
              <a:rPr lang="pt-BR" baseline="-25000" dirty="0" smtClean="0"/>
              <a:t>2</a:t>
            </a:r>
          </a:p>
          <a:p>
            <a:r>
              <a:rPr lang="pt-BR" dirty="0"/>
              <a:t>4º Passo: montar a representação </a:t>
            </a:r>
            <a:r>
              <a:rPr lang="pt-BR" dirty="0" smtClean="0"/>
              <a:t>binária – Sinal Expoente e Mantissa.</a:t>
            </a:r>
            <a:endParaRPr lang="pt-BR" dirty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0070C0"/>
                </a:solidFill>
              </a:rPr>
              <a:t>01111100</a:t>
            </a:r>
            <a:r>
              <a:rPr lang="pt-BR" dirty="0"/>
              <a:t>10100000000000000000000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1085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0"/>
            <a:ext cx="6997913" cy="1455937"/>
          </a:xfrm>
        </p:spPr>
        <p:txBody>
          <a:bodyPr/>
          <a:lstStyle/>
          <a:p>
            <a:r>
              <a:rPr lang="pt-BR" dirty="0" smtClean="0"/>
              <a:t>Exercício - 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864524"/>
            <a:ext cx="6997914" cy="651717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Converta o valor de ponto flutuante -9,5 no padrão IEEE utilizando precisão simples.</a:t>
            </a:r>
          </a:p>
          <a:p>
            <a:endParaRPr lang="pt-BR" dirty="0" smtClean="0"/>
          </a:p>
          <a:p>
            <a:r>
              <a:rPr lang="pt-BR" dirty="0"/>
              <a:t>1º Passo: transformar </a:t>
            </a:r>
            <a:r>
              <a:rPr lang="pt-BR" dirty="0" smtClean="0"/>
              <a:t>-</a:t>
            </a:r>
            <a:r>
              <a:rPr lang="pt-BR" dirty="0"/>
              <a:t>9</a:t>
            </a:r>
            <a:r>
              <a:rPr lang="pt-BR" dirty="0" smtClean="0"/>
              <a:t>,5</a:t>
            </a:r>
            <a:r>
              <a:rPr lang="pt-BR" i="1" dirty="0" smtClean="0"/>
              <a:t> </a:t>
            </a:r>
            <a:r>
              <a:rPr lang="pt-BR" dirty="0"/>
              <a:t>em algo parecido com </a:t>
            </a:r>
            <a:r>
              <a:rPr lang="pt-BR" dirty="0" smtClean="0"/>
              <a:t>      </a:t>
            </a:r>
            <a:r>
              <a:rPr lang="pt-BR" i="1" dirty="0" smtClean="0"/>
              <a:t>1,x * 2</a:t>
            </a:r>
            <a:r>
              <a:rPr lang="pt-BR" i="1" baseline="30000" dirty="0" smtClean="0"/>
              <a:t>y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9,5 / 2 = 4,75</a:t>
            </a:r>
          </a:p>
          <a:p>
            <a:pPr lvl="1"/>
            <a:r>
              <a:rPr lang="pt-BR" dirty="0"/>
              <a:t>4,75</a:t>
            </a:r>
            <a:r>
              <a:rPr lang="pt-BR" dirty="0" smtClean="0"/>
              <a:t> </a:t>
            </a:r>
            <a:r>
              <a:rPr lang="pt-BR" dirty="0"/>
              <a:t>/ 2 = </a:t>
            </a:r>
            <a:r>
              <a:rPr lang="pt-BR" dirty="0" smtClean="0"/>
              <a:t>2,375</a:t>
            </a:r>
          </a:p>
          <a:p>
            <a:pPr lvl="1"/>
            <a:r>
              <a:rPr lang="pt-BR" dirty="0" smtClean="0"/>
              <a:t>2,375 / 2 = 1,1875</a:t>
            </a:r>
          </a:p>
          <a:p>
            <a:pPr lvl="1"/>
            <a:r>
              <a:rPr lang="pt-BR" dirty="0" smtClean="0"/>
              <a:t>Expoente 3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/>
              <a:t>2º Passo: calcular a mantissa baseado na parte </a:t>
            </a:r>
            <a:r>
              <a:rPr lang="pt-BR" dirty="0" smtClean="0"/>
              <a:t>fracionária.</a:t>
            </a:r>
          </a:p>
          <a:p>
            <a:pPr lvl="1"/>
            <a:r>
              <a:rPr lang="pt-BR" dirty="0"/>
              <a:t>0</a:t>
            </a:r>
            <a:r>
              <a:rPr lang="pt-BR" dirty="0" smtClean="0"/>
              <a:t>,1875 * 2 = 0,375</a:t>
            </a:r>
          </a:p>
          <a:p>
            <a:pPr lvl="1"/>
            <a:r>
              <a:rPr lang="pt-BR" dirty="0"/>
              <a:t>0,375</a:t>
            </a:r>
            <a:r>
              <a:rPr lang="pt-BR" dirty="0" smtClean="0"/>
              <a:t> </a:t>
            </a:r>
            <a:r>
              <a:rPr lang="pt-BR" dirty="0"/>
              <a:t>* 2 = </a:t>
            </a:r>
            <a:r>
              <a:rPr lang="pt-BR" dirty="0" smtClean="0"/>
              <a:t>0,75</a:t>
            </a:r>
          </a:p>
          <a:p>
            <a:pPr lvl="1"/>
            <a:r>
              <a:rPr lang="pt-BR" dirty="0" smtClean="0"/>
              <a:t>0,75 </a:t>
            </a:r>
            <a:r>
              <a:rPr lang="pt-BR" dirty="0"/>
              <a:t>* 2 = </a:t>
            </a:r>
            <a:r>
              <a:rPr lang="pt-BR" dirty="0" smtClean="0"/>
              <a:t>1,5</a:t>
            </a:r>
          </a:p>
          <a:p>
            <a:pPr lvl="1"/>
            <a:r>
              <a:rPr lang="pt-BR" dirty="0" smtClean="0"/>
              <a:t>0,5 </a:t>
            </a:r>
            <a:r>
              <a:rPr lang="pt-BR" dirty="0"/>
              <a:t>* 2 = </a:t>
            </a:r>
            <a:r>
              <a:rPr lang="pt-BR" dirty="0" smtClean="0"/>
              <a:t>1,0</a:t>
            </a:r>
          </a:p>
          <a:p>
            <a:pPr lvl="1"/>
            <a:r>
              <a:rPr lang="pt-BR" dirty="0" smtClean="0"/>
              <a:t>0,0 * 2 = 0</a:t>
            </a:r>
          </a:p>
          <a:p>
            <a:pPr lvl="2"/>
            <a:r>
              <a:rPr lang="pt-BR" dirty="0" smtClean="0"/>
              <a:t>Mantissa 00110</a:t>
            </a:r>
            <a:r>
              <a:rPr lang="pt-BR" baseline="-25000" dirty="0" smtClean="0"/>
              <a:t>2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66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0"/>
            <a:ext cx="6997913" cy="1455937"/>
          </a:xfrm>
        </p:spPr>
        <p:txBody>
          <a:bodyPr/>
          <a:lstStyle/>
          <a:p>
            <a:r>
              <a:rPr lang="pt-BR" dirty="0" smtClean="0"/>
              <a:t>Exercício - Resolução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864524"/>
            <a:ext cx="6997914" cy="6517178"/>
          </a:xfrm>
        </p:spPr>
        <p:txBody>
          <a:bodyPr>
            <a:normAutofit/>
          </a:bodyPr>
          <a:lstStyle/>
          <a:p>
            <a:r>
              <a:rPr lang="pt-BR" dirty="0" smtClean="0"/>
              <a:t>3º </a:t>
            </a:r>
            <a:r>
              <a:rPr lang="pt-BR" dirty="0"/>
              <a:t>Passo: coletar as informações necessárias para criar a representação </a:t>
            </a:r>
            <a:r>
              <a:rPr lang="pt-BR" dirty="0" smtClean="0"/>
              <a:t>binária. Sinal, Expoente (somar ou subtrair 127 por ser precisão simples)</a:t>
            </a:r>
          </a:p>
          <a:p>
            <a:pPr marL="0" indent="0">
              <a:buNone/>
            </a:pPr>
            <a:r>
              <a:rPr lang="pt-BR" dirty="0" smtClean="0"/>
              <a:t>	+3 + 127 = 130 =&gt; </a:t>
            </a:r>
            <a:r>
              <a:rPr lang="pt-BR" dirty="0"/>
              <a:t>10000010</a:t>
            </a:r>
            <a:r>
              <a:rPr lang="pt-BR" baseline="-25000" dirty="0" smtClean="0"/>
              <a:t>2</a:t>
            </a:r>
          </a:p>
          <a:p>
            <a:r>
              <a:rPr lang="pt-BR" dirty="0"/>
              <a:t>4º Passo: montar a representação </a:t>
            </a:r>
            <a:r>
              <a:rPr lang="pt-BR" dirty="0" smtClean="0"/>
              <a:t>binária – Sinal Expoente e Mantissa.</a:t>
            </a:r>
            <a:endParaRPr lang="pt-BR" dirty="0"/>
          </a:p>
          <a:p>
            <a:pPr lvl="1"/>
            <a:endParaRPr lang="pt-BR" b="1" dirty="0" smtClean="0">
              <a:solidFill>
                <a:srgbClr val="FF0000"/>
              </a:solidFill>
            </a:endParaRP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1</a:t>
            </a:r>
            <a:r>
              <a:rPr lang="pt-BR" b="1" dirty="0" smtClean="0">
                <a:solidFill>
                  <a:srgbClr val="0070C0"/>
                </a:solidFill>
              </a:rPr>
              <a:t>10000010</a:t>
            </a:r>
            <a:r>
              <a:rPr lang="pt-BR" b="1" dirty="0"/>
              <a:t>00110000000000000000000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38351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Converter Binário para 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b="1" dirty="0">
                <a:solidFill>
                  <a:srgbClr val="0070C0"/>
                </a:solidFill>
              </a:rPr>
              <a:t>10000010</a:t>
            </a:r>
            <a:r>
              <a:rPr lang="pt-BR" b="1" dirty="0"/>
              <a:t>00110000000000000000000</a:t>
            </a:r>
          </a:p>
          <a:p>
            <a:r>
              <a:rPr lang="pt-BR" dirty="0" smtClean="0"/>
              <a:t>Sinal </a:t>
            </a:r>
            <a:r>
              <a:rPr lang="pt-BR" b="1" dirty="0" smtClean="0">
                <a:solidFill>
                  <a:srgbClr val="FF0000"/>
                </a:solidFill>
              </a:rPr>
              <a:t>1 </a:t>
            </a:r>
            <a:r>
              <a:rPr lang="pt-BR" dirty="0" smtClean="0"/>
              <a:t>=&gt; negativo (-)</a:t>
            </a:r>
          </a:p>
          <a:p>
            <a:r>
              <a:rPr lang="pt-BR" dirty="0" smtClean="0"/>
              <a:t>Expoente =&gt; </a:t>
            </a:r>
            <a:r>
              <a:rPr lang="pt-BR" b="1" dirty="0" smtClean="0">
                <a:solidFill>
                  <a:srgbClr val="0070C0"/>
                </a:solidFill>
              </a:rPr>
              <a:t>10000010 </a:t>
            </a:r>
            <a:r>
              <a:rPr lang="pt-BR" b="1" dirty="0" smtClean="0">
                <a:solidFill>
                  <a:schemeClr val="tx1"/>
                </a:solidFill>
              </a:rPr>
              <a:t>&gt; 130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Mantissa</a:t>
            </a:r>
            <a:r>
              <a:rPr lang="pt-BR" b="1" dirty="0" smtClean="0">
                <a:solidFill>
                  <a:schemeClr val="tx1"/>
                </a:solidFill>
              </a:rPr>
              <a:t> =&gt;</a:t>
            </a:r>
            <a:r>
              <a:rPr lang="pt-BR" b="1" dirty="0" smtClean="0"/>
              <a:t>00110000000000000000000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do Expoente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Expoente =&gt; </a:t>
            </a:r>
            <a:r>
              <a:rPr lang="pt-BR" b="1" dirty="0" smtClean="0">
                <a:solidFill>
                  <a:schemeClr val="tx1"/>
                </a:solidFill>
              </a:rPr>
              <a:t>130-127 = 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67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3461</TotalTime>
  <Words>618</Words>
  <Application>Microsoft Office PowerPoint</Application>
  <PresentationFormat>Personalizar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Exercício</vt:lpstr>
      <vt:lpstr>Exercício - Resolução</vt:lpstr>
      <vt:lpstr>Exercício - Resolução</vt:lpstr>
      <vt:lpstr>Exercício - Resolução</vt:lpstr>
      <vt:lpstr>Exercício - Resolução</vt:lpstr>
      <vt:lpstr>Exercício - Resolução</vt:lpstr>
      <vt:lpstr>Converter Binário para Decimal</vt:lpstr>
      <vt:lpstr>Calculo do Expoente</vt:lpstr>
      <vt:lpstr>Calculo da mantissa</vt:lpstr>
      <vt:lpstr>Montar representação decimal</vt:lpstr>
      <vt:lpstr>Apresentação do PowerPoint</vt:lpstr>
      <vt:lpstr>Outro Formato</vt:lpstr>
      <vt:lpstr>Exercício </vt:lpstr>
      <vt:lpstr>Outro Formato</vt:lpstr>
      <vt:lpstr>Outro Formato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672</cp:revision>
  <dcterms:created xsi:type="dcterms:W3CDTF">2009-04-16T11:32:32Z</dcterms:created>
  <dcterms:modified xsi:type="dcterms:W3CDTF">2019-09-16T19:44:04Z</dcterms:modified>
  <dc:language>pt-BR</dc:language>
</cp:coreProperties>
</file>