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8" r:id="rId1"/>
  </p:sldMasterIdLst>
  <p:notesMasterIdLst>
    <p:notesMasterId r:id="rId42"/>
  </p:notesMasterIdLst>
  <p:sldIdLst>
    <p:sldId id="381" r:id="rId2"/>
    <p:sldId id="328" r:id="rId3"/>
    <p:sldId id="329" r:id="rId4"/>
    <p:sldId id="330" r:id="rId5"/>
    <p:sldId id="336" r:id="rId6"/>
    <p:sldId id="331" r:id="rId7"/>
    <p:sldId id="332" r:id="rId8"/>
    <p:sldId id="333" r:id="rId9"/>
    <p:sldId id="334" r:id="rId10"/>
    <p:sldId id="335" r:id="rId11"/>
    <p:sldId id="337" r:id="rId12"/>
    <p:sldId id="338" r:id="rId13"/>
    <p:sldId id="339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47" r:id="rId22"/>
    <p:sldId id="348" r:id="rId23"/>
    <p:sldId id="349" r:id="rId24"/>
    <p:sldId id="351" r:id="rId25"/>
    <p:sldId id="350" r:id="rId26"/>
    <p:sldId id="352" r:id="rId27"/>
    <p:sldId id="353" r:id="rId28"/>
    <p:sldId id="354" r:id="rId29"/>
    <p:sldId id="355" r:id="rId30"/>
    <p:sldId id="356" r:id="rId31"/>
    <p:sldId id="357" r:id="rId32"/>
    <p:sldId id="358" r:id="rId33"/>
    <p:sldId id="359" r:id="rId34"/>
    <p:sldId id="360" r:id="rId35"/>
    <p:sldId id="361" r:id="rId36"/>
    <p:sldId id="362" r:id="rId37"/>
    <p:sldId id="363" r:id="rId38"/>
    <p:sldId id="364" r:id="rId39"/>
    <p:sldId id="365" r:id="rId40"/>
    <p:sldId id="366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83483" autoAdjust="0"/>
  </p:normalViewPr>
  <p:slideViewPr>
    <p:cSldViewPr snapToGrid="0">
      <p:cViewPr varScale="1">
        <p:scale>
          <a:sx n="62" d="100"/>
          <a:sy n="62" d="100"/>
        </p:scale>
        <p:origin x="10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0B662-D017-4C8E-9F8C-0EE8CBE04E50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52EE44-3649-4B6C-AB22-14113B233A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930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- Exemplificar em quadro negro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EE44-3649-4B6C-AB22-14113B233A66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8996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639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396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8933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333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1052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0681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2636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605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smtClean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845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308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959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712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954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895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612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9/20/2019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667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260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2452906" y="2871480"/>
            <a:ext cx="7772734" cy="130634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4355" b="1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Introdução à Arquitetura </a:t>
            </a:r>
            <a:r>
              <a:rPr lang="pt-BR" sz="4355" b="1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de Computadores</a:t>
            </a:r>
          </a:p>
        </p:txBody>
      </p:sp>
      <p:sp>
        <p:nvSpPr>
          <p:cNvPr id="121" name="TextShape 2"/>
          <p:cNvSpPr txBox="1"/>
          <p:nvPr/>
        </p:nvSpPr>
        <p:spPr>
          <a:xfrm>
            <a:off x="2452906" y="4644138"/>
            <a:ext cx="7772734" cy="39778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97978">
              <a:buClr>
                <a:srgbClr val="333333"/>
              </a:buClr>
              <a:buSzPct val="45000"/>
            </a:pPr>
            <a:r>
              <a:rPr lang="pt-BR" sz="2177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Prof. </a:t>
            </a:r>
            <a:r>
              <a:rPr lang="pt-BR" sz="2177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MSc</a:t>
            </a:r>
            <a:r>
              <a:rPr lang="pt-BR" sz="2177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Jouglas Alves </a:t>
            </a:r>
            <a:r>
              <a:rPr lang="pt-BR" sz="2177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Tomaschitz</a:t>
            </a:r>
            <a:endParaRPr lang="pt-BR" sz="2177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16180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E(</a:t>
            </a:r>
            <a:r>
              <a:rPr lang="pt-BR" dirty="0" err="1"/>
              <a:t>And</a:t>
            </a:r>
            <a:r>
              <a:rPr lang="pt-BR" dirty="0" smtClean="0"/>
              <a:t>) – Situações Possíveis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54385"/>
            <a:ext cx="8757155" cy="426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04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E(</a:t>
            </a:r>
            <a:r>
              <a:rPr lang="pt-BR" dirty="0" err="1"/>
              <a:t>And</a:t>
            </a:r>
            <a:r>
              <a:rPr lang="pt-BR" dirty="0"/>
              <a:t>) – Situações Possíveis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Se a chave A está aberta (A=0) e a chave B aberta (B=0), não </a:t>
            </a:r>
            <a:r>
              <a:rPr lang="pt-BR" dirty="0" smtClean="0"/>
              <a:t>haverá circulação </a:t>
            </a:r>
            <a:r>
              <a:rPr lang="pt-BR" dirty="0"/>
              <a:t>de energia no circuito, logo a lâmpada fica apagada (S=0)</a:t>
            </a:r>
          </a:p>
          <a:p>
            <a:r>
              <a:rPr lang="pt-BR" dirty="0"/>
              <a:t> Se a chave A está fechada (A=1) e a chave B aberta (B=0), </a:t>
            </a:r>
            <a:r>
              <a:rPr lang="pt-BR" dirty="0" smtClean="0"/>
              <a:t>não haverá </a:t>
            </a:r>
            <a:r>
              <a:rPr lang="pt-BR" dirty="0"/>
              <a:t>circulação de energia no circuito, logo a lâmpada fica </a:t>
            </a:r>
            <a:r>
              <a:rPr lang="pt-BR" dirty="0" smtClean="0"/>
              <a:t>apagada (S=0</a:t>
            </a:r>
            <a:r>
              <a:rPr lang="pt-BR" dirty="0"/>
              <a:t>)</a:t>
            </a:r>
          </a:p>
          <a:p>
            <a:r>
              <a:rPr lang="pt-BR" dirty="0"/>
              <a:t> Se a chave A está aberta (A=0) e a chave B fechada (B=1), </a:t>
            </a:r>
            <a:r>
              <a:rPr lang="pt-BR" dirty="0" smtClean="0"/>
              <a:t>não haverá </a:t>
            </a:r>
            <a:r>
              <a:rPr lang="pt-BR" dirty="0"/>
              <a:t>circulação de energia no circuito, logo a lâmpada fica </a:t>
            </a:r>
            <a:r>
              <a:rPr lang="pt-BR" dirty="0" smtClean="0"/>
              <a:t>apagada (S=0</a:t>
            </a:r>
            <a:r>
              <a:rPr lang="pt-BR" dirty="0"/>
              <a:t>)</a:t>
            </a:r>
          </a:p>
          <a:p>
            <a:r>
              <a:rPr lang="pt-BR" dirty="0"/>
              <a:t> Se a chave A está fechada (A=1) e a chave B fechada (B=1), </a:t>
            </a:r>
            <a:r>
              <a:rPr lang="pt-BR" dirty="0" smtClean="0"/>
              <a:t>haverá circulação </a:t>
            </a:r>
            <a:r>
              <a:rPr lang="pt-BR" dirty="0"/>
              <a:t>de energia no circuito e a lâmpada fica acesa (S=1</a:t>
            </a:r>
            <a:r>
              <a:rPr lang="pt-BR" dirty="0" smtClean="0"/>
              <a:t>)  </a:t>
            </a:r>
            <a:r>
              <a:rPr lang="pt-BR" dirty="0"/>
              <a:t>Observando todas as quatro situações possíveis (interpretações), </a:t>
            </a:r>
            <a:r>
              <a:rPr lang="pt-BR" dirty="0" smtClean="0"/>
              <a:t>é possível </a:t>
            </a:r>
            <a:r>
              <a:rPr lang="pt-BR" dirty="0"/>
              <a:t>concluir que a lâmpada fica acesa somente quando </a:t>
            </a:r>
            <a:r>
              <a:rPr lang="pt-BR" dirty="0" smtClean="0"/>
              <a:t>as chaves </a:t>
            </a:r>
            <a:r>
              <a:rPr lang="pt-BR" dirty="0"/>
              <a:t>A e B estiverem simultaneamente fechadas (A=1 e B=1)</a:t>
            </a:r>
          </a:p>
        </p:txBody>
      </p:sp>
    </p:spTree>
    <p:extLst>
      <p:ext uri="{BB962C8B-B14F-4D97-AF65-F5344CB8AC3E}">
        <p14:creationId xmlns:p14="http://schemas.microsoft.com/office/powerpoint/2010/main" val="121703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E(</a:t>
            </a:r>
            <a:r>
              <a:rPr lang="pt-BR" dirty="0" err="1"/>
              <a:t>And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400" dirty="0"/>
              <a:t>Para representar a </a:t>
            </a:r>
            <a:r>
              <a:rPr lang="pt-BR" sz="2400" dirty="0" smtClean="0"/>
              <a:t>expressão </a:t>
            </a:r>
          </a:p>
          <a:p>
            <a:pPr lvl="1"/>
            <a:r>
              <a:rPr lang="pt-BR" sz="2400" dirty="0" smtClean="0"/>
              <a:t> </a:t>
            </a:r>
            <a:r>
              <a:rPr lang="pt-BR" sz="2400" dirty="0"/>
              <a:t>S = A e B</a:t>
            </a:r>
          </a:p>
          <a:p>
            <a:r>
              <a:rPr lang="pt-BR" sz="2400" dirty="0"/>
              <a:t> Adotaremos a representação</a:t>
            </a:r>
          </a:p>
          <a:p>
            <a:pPr lvl="1"/>
            <a:r>
              <a:rPr lang="pt-BR" sz="2400" dirty="0"/>
              <a:t> S = A.B, onde se lê S = A e B</a:t>
            </a:r>
          </a:p>
          <a:p>
            <a:endParaRPr lang="pt-BR" sz="2400" dirty="0" smtClean="0"/>
          </a:p>
          <a:p>
            <a:r>
              <a:rPr lang="pt-BR" sz="2400" dirty="0" smtClean="0"/>
              <a:t> </a:t>
            </a:r>
            <a:r>
              <a:rPr lang="pt-BR" sz="2400" dirty="0"/>
              <a:t>Porém, existem notações alternativas</a:t>
            </a:r>
          </a:p>
          <a:p>
            <a:r>
              <a:rPr lang="pt-BR" sz="2400" dirty="0"/>
              <a:t> S = A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pt-BR" sz="2400" dirty="0" smtClean="0"/>
              <a:t> </a:t>
            </a:r>
            <a:r>
              <a:rPr lang="pt-BR" sz="2400" dirty="0"/>
              <a:t>B</a:t>
            </a:r>
          </a:p>
          <a:p>
            <a:r>
              <a:rPr lang="pt-BR" sz="2400" dirty="0"/>
              <a:t> S = A, </a:t>
            </a:r>
            <a:r>
              <a:rPr lang="pt-BR" sz="2400" dirty="0" smtClean="0"/>
              <a:t>B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18362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 Verdade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2400" dirty="0"/>
              <a:t>A tabela verdade é um mapa onde </a:t>
            </a:r>
            <a:r>
              <a:rPr lang="pt-BR" sz="2400" dirty="0" smtClean="0"/>
              <a:t>são colocadas </a:t>
            </a:r>
            <a:r>
              <a:rPr lang="pt-BR" sz="2400" dirty="0"/>
              <a:t>todas as </a:t>
            </a:r>
            <a:r>
              <a:rPr lang="pt-BR" sz="2400" dirty="0" smtClean="0"/>
              <a:t>possíveis interpretações </a:t>
            </a:r>
            <a:r>
              <a:rPr lang="pt-BR" sz="2400" dirty="0"/>
              <a:t>(situações), com </a:t>
            </a:r>
            <a:r>
              <a:rPr lang="pt-BR" sz="2400" dirty="0" smtClean="0"/>
              <a:t>seus respectivos </a:t>
            </a:r>
            <a:r>
              <a:rPr lang="pt-BR" sz="2400" dirty="0"/>
              <a:t>resultados para uma </a:t>
            </a:r>
            <a:r>
              <a:rPr lang="pt-BR" sz="2400" dirty="0" smtClean="0"/>
              <a:t>expressão booleana qualquer 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Como </a:t>
            </a:r>
            <a:r>
              <a:rPr lang="pt-BR" sz="2400" dirty="0"/>
              <a:t>visto no exemplo anterior, para </a:t>
            </a:r>
            <a:r>
              <a:rPr lang="pt-BR" sz="2400" dirty="0" smtClean="0"/>
              <a:t>2 variáveis </a:t>
            </a:r>
            <a:r>
              <a:rPr lang="pt-BR" sz="2400" dirty="0"/>
              <a:t>booleanas (A e B), há </a:t>
            </a:r>
            <a:r>
              <a:rPr lang="pt-BR" sz="2400" dirty="0" smtClean="0"/>
              <a:t>4 interpretações possíveis 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Em </a:t>
            </a:r>
            <a:r>
              <a:rPr lang="pt-BR" sz="2400" dirty="0"/>
              <a:t>geral, para N variáveis booleanas </a:t>
            </a:r>
            <a:r>
              <a:rPr lang="pt-BR" sz="2400" dirty="0" smtClean="0"/>
              <a:t>de entrada</a:t>
            </a:r>
            <a:r>
              <a:rPr lang="pt-BR" sz="2400" dirty="0"/>
              <a:t>, há 2</a:t>
            </a:r>
            <a:r>
              <a:rPr lang="pt-BR" sz="2400" baseline="30000" dirty="0"/>
              <a:t>N</a:t>
            </a:r>
            <a:r>
              <a:rPr lang="pt-BR" sz="2400" dirty="0"/>
              <a:t> interpretações </a:t>
            </a:r>
            <a:r>
              <a:rPr lang="pt-BR" sz="2400" dirty="0" smtClean="0"/>
              <a:t>possíveis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55468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 Verdade da Função E (</a:t>
            </a:r>
            <a:r>
              <a:rPr lang="pt-BR" dirty="0" err="1" smtClean="0"/>
              <a:t>And</a:t>
            </a:r>
            <a:r>
              <a:rPr lang="pt-BR" dirty="0" smtClean="0"/>
              <a:t>)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3269" y="2613236"/>
            <a:ext cx="4625500" cy="297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86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414902"/>
            <a:ext cx="8596668" cy="1320800"/>
          </a:xfrm>
        </p:spPr>
        <p:txBody>
          <a:bodyPr/>
          <a:lstStyle/>
          <a:p>
            <a:r>
              <a:rPr lang="pt-BR" dirty="0"/>
              <a:t>Tabela Verdade da Função E (</a:t>
            </a:r>
            <a:r>
              <a:rPr lang="pt-BR" dirty="0" err="1"/>
              <a:t>And</a:t>
            </a:r>
            <a:r>
              <a:rPr lang="pt-BR" dirty="0"/>
              <a:t>)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77334" y="1420584"/>
            <a:ext cx="8596668" cy="3880773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A porta E é um circuito que executa a função E</a:t>
            </a:r>
          </a:p>
          <a:p>
            <a:pPr algn="just"/>
            <a:r>
              <a:rPr lang="pt-BR" sz="2400" dirty="0"/>
              <a:t> A porta E executa a tabela verdade da função E</a:t>
            </a:r>
          </a:p>
          <a:p>
            <a:pPr algn="just"/>
            <a:r>
              <a:rPr lang="pt-BR" sz="2400" dirty="0"/>
              <a:t> Portanto, a saída será 1 somente se ambas </a:t>
            </a:r>
            <a:r>
              <a:rPr lang="pt-BR" sz="2400" dirty="0" smtClean="0"/>
              <a:t>as entradas </a:t>
            </a:r>
            <a:r>
              <a:rPr lang="pt-BR" sz="2400" dirty="0"/>
              <a:t>forem iguais a 1; nos demais casos, a </a:t>
            </a:r>
            <a:r>
              <a:rPr lang="pt-BR" sz="2400" dirty="0" smtClean="0"/>
              <a:t>saída será </a:t>
            </a:r>
            <a:r>
              <a:rPr lang="pt-BR" sz="2400" dirty="0"/>
              <a:t>0</a:t>
            </a:r>
          </a:p>
          <a:p>
            <a:pPr algn="just"/>
            <a:r>
              <a:rPr lang="pt-BR" sz="2400" dirty="0"/>
              <a:t> Representação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1480" y="4331164"/>
            <a:ext cx="4530377" cy="194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45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485613"/>
            <a:ext cx="8596668" cy="1320800"/>
          </a:xfrm>
        </p:spPr>
        <p:txBody>
          <a:bodyPr/>
          <a:lstStyle/>
          <a:p>
            <a:r>
              <a:rPr lang="pt-BR" dirty="0" smtClean="0"/>
              <a:t>Função OU (OR)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370776"/>
            <a:ext cx="8596668" cy="3880773"/>
          </a:xfrm>
        </p:spPr>
        <p:txBody>
          <a:bodyPr/>
          <a:lstStyle/>
          <a:p>
            <a:r>
              <a:rPr lang="pt-BR" sz="2400" dirty="0"/>
              <a:t>Executa a soma (disjunção) booleana de </a:t>
            </a:r>
            <a:r>
              <a:rPr lang="pt-BR" sz="2400" dirty="0" smtClean="0"/>
              <a:t>duas ou </a:t>
            </a:r>
            <a:r>
              <a:rPr lang="pt-BR" sz="2400" dirty="0"/>
              <a:t>mais variáveis binárias</a:t>
            </a:r>
          </a:p>
          <a:p>
            <a:r>
              <a:rPr lang="pt-BR" sz="2400" dirty="0"/>
              <a:t> Por exemplo, assuma a convenção no </a:t>
            </a:r>
            <a:r>
              <a:rPr lang="pt-BR" sz="2400" dirty="0" smtClean="0"/>
              <a:t>circuito </a:t>
            </a:r>
          </a:p>
          <a:p>
            <a:r>
              <a:rPr lang="pt-BR" sz="2400" dirty="0" smtClean="0"/>
              <a:t> </a:t>
            </a:r>
            <a:r>
              <a:rPr lang="pt-BR" sz="2400" dirty="0"/>
              <a:t>Chave aberta = 0; Chave fechada = 1</a:t>
            </a:r>
          </a:p>
          <a:p>
            <a:r>
              <a:rPr lang="pt-BR" sz="2400" dirty="0"/>
              <a:t> Lâmpada apagada = 0; Lâmpada acesa = </a:t>
            </a:r>
            <a:r>
              <a:rPr lang="pt-BR" sz="2400" dirty="0" smtClean="0"/>
              <a:t>1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283" y="3900820"/>
            <a:ext cx="4537809" cy="270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83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65" y="272977"/>
            <a:ext cx="10910323" cy="597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07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OU (OR</a:t>
            </a:r>
            <a:r>
              <a:rPr lang="pt-BR" dirty="0" smtClean="0"/>
              <a:t>) – Situações Possíveis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Se a chave A está aberta (A=0) e a chave B aberta (B=0), não </a:t>
            </a:r>
            <a:r>
              <a:rPr lang="pt-BR" dirty="0" smtClean="0"/>
              <a:t>haverá circulação </a:t>
            </a:r>
            <a:r>
              <a:rPr lang="pt-BR" dirty="0"/>
              <a:t>de energia no circuito, logo a lâmpada fica apagada (S=0)</a:t>
            </a:r>
          </a:p>
          <a:p>
            <a:r>
              <a:rPr lang="pt-BR" dirty="0"/>
              <a:t> Se a chave A está fechada (A=1) e a chave B aberta (B=0), </a:t>
            </a:r>
            <a:r>
              <a:rPr lang="pt-BR" dirty="0" smtClean="0"/>
              <a:t>haverá circulação </a:t>
            </a:r>
            <a:r>
              <a:rPr lang="pt-BR" dirty="0"/>
              <a:t>de energia no circuito e a lâmpada fica acesa (S=1)</a:t>
            </a:r>
          </a:p>
          <a:p>
            <a:r>
              <a:rPr lang="pt-BR" dirty="0"/>
              <a:t> Se a chave A está aberta (A=0) e a chave B fechada (B=1), </a:t>
            </a:r>
            <a:r>
              <a:rPr lang="pt-BR" dirty="0" smtClean="0"/>
              <a:t>haverá circulação </a:t>
            </a:r>
            <a:r>
              <a:rPr lang="pt-BR" dirty="0"/>
              <a:t>de energia no circuito e a lâmpada fica acesa (S=1)</a:t>
            </a:r>
          </a:p>
          <a:p>
            <a:r>
              <a:rPr lang="pt-BR" dirty="0"/>
              <a:t> Se a chave A está fechada (A=1) e a chave B fechada (B=1), </a:t>
            </a:r>
            <a:r>
              <a:rPr lang="pt-BR" dirty="0" smtClean="0"/>
              <a:t>haverá circulação </a:t>
            </a:r>
            <a:r>
              <a:rPr lang="pt-BR" dirty="0"/>
              <a:t>de energia no circuito e a lâmpada fica acesa (S=1)</a:t>
            </a:r>
          </a:p>
          <a:p>
            <a:r>
              <a:rPr lang="pt-BR" dirty="0"/>
              <a:t> Observando todas as quatro situações possíveis, é possível </a:t>
            </a:r>
            <a:r>
              <a:rPr lang="pt-BR" dirty="0" smtClean="0"/>
              <a:t>concluir que </a:t>
            </a:r>
            <a:r>
              <a:rPr lang="pt-BR" dirty="0"/>
              <a:t>a lâmpada fica acesa somente quando a chave A ou a chave </a:t>
            </a:r>
            <a:r>
              <a:rPr lang="pt-BR" dirty="0" smtClean="0"/>
              <a:t>B ou </a:t>
            </a:r>
            <a:r>
              <a:rPr lang="pt-BR" dirty="0"/>
              <a:t>ambas estiverem fechadas</a:t>
            </a:r>
          </a:p>
        </p:txBody>
      </p:sp>
    </p:spTree>
    <p:extLst>
      <p:ext uri="{BB962C8B-B14F-4D97-AF65-F5344CB8AC3E}">
        <p14:creationId xmlns:p14="http://schemas.microsoft.com/office/powerpoint/2010/main" val="223118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OU (OR)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Para representar a </a:t>
            </a:r>
            <a:r>
              <a:rPr lang="pt-BR" sz="2400" dirty="0" smtClean="0"/>
              <a:t>expressão</a:t>
            </a:r>
          </a:p>
          <a:p>
            <a:pPr lvl="1"/>
            <a:r>
              <a:rPr lang="pt-BR" sz="2400" dirty="0" smtClean="0"/>
              <a:t> S = A ou B</a:t>
            </a:r>
          </a:p>
          <a:p>
            <a:r>
              <a:rPr lang="pt-BR" sz="2400" dirty="0" smtClean="0"/>
              <a:t> </a:t>
            </a:r>
            <a:r>
              <a:rPr lang="pt-BR" sz="2400" dirty="0"/>
              <a:t>Adotaremos a representação</a:t>
            </a:r>
          </a:p>
          <a:p>
            <a:pPr lvl="1"/>
            <a:r>
              <a:rPr lang="pt-BR" sz="2400" dirty="0"/>
              <a:t> S = A+B, onde se lê S = A ou B</a:t>
            </a:r>
          </a:p>
          <a:p>
            <a:r>
              <a:rPr lang="pt-BR" sz="2400" dirty="0"/>
              <a:t> Porém, existem notações alternativas</a:t>
            </a:r>
          </a:p>
          <a:p>
            <a:pPr lvl="1"/>
            <a:r>
              <a:rPr lang="pt-BR" sz="2400" dirty="0"/>
              <a:t> S = A | B</a:t>
            </a:r>
          </a:p>
          <a:p>
            <a:pPr lvl="1"/>
            <a:r>
              <a:rPr lang="pt-BR" sz="2400" dirty="0"/>
              <a:t> S = A; </a:t>
            </a:r>
            <a:r>
              <a:rPr lang="pt-BR" sz="2400" dirty="0" smtClean="0"/>
              <a:t>B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99716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5363" y="2249551"/>
            <a:ext cx="6499806" cy="1646302"/>
          </a:xfrm>
        </p:spPr>
        <p:txBody>
          <a:bodyPr/>
          <a:lstStyle/>
          <a:p>
            <a:r>
              <a:rPr lang="pt-BR" dirty="0" smtClean="0"/>
              <a:t>Portas Lógicas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796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 Verdade da Função </a:t>
            </a:r>
            <a:r>
              <a:rPr lang="pt-BR" dirty="0" smtClean="0"/>
              <a:t>OU (OR)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7600" y="2321636"/>
            <a:ext cx="3029377" cy="345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01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OU (OR)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556155"/>
            <a:ext cx="8596668" cy="3880773"/>
          </a:xfrm>
        </p:spPr>
        <p:txBody>
          <a:bodyPr/>
          <a:lstStyle/>
          <a:p>
            <a:pPr algn="just"/>
            <a:r>
              <a:rPr lang="pt-BR" sz="2400" dirty="0"/>
              <a:t>A porta OU é um circuito que executa a função OU</a:t>
            </a:r>
          </a:p>
          <a:p>
            <a:pPr algn="just"/>
            <a:r>
              <a:rPr lang="pt-BR" sz="2400" dirty="0"/>
              <a:t> A porta OU executa a tabela verdade da função </a:t>
            </a:r>
            <a:r>
              <a:rPr lang="pt-BR" sz="2400" dirty="0" smtClean="0"/>
              <a:t>OU </a:t>
            </a:r>
          </a:p>
          <a:p>
            <a:pPr algn="just"/>
            <a:r>
              <a:rPr lang="pt-BR" sz="2400" dirty="0" smtClean="0"/>
              <a:t> </a:t>
            </a:r>
            <a:r>
              <a:rPr lang="pt-BR" sz="2400" dirty="0"/>
              <a:t>Portanto, a saída será 0 somente se ambas as entradas </a:t>
            </a:r>
            <a:r>
              <a:rPr lang="pt-BR" sz="2400" dirty="0" smtClean="0"/>
              <a:t>forem iguais </a:t>
            </a:r>
            <a:r>
              <a:rPr lang="pt-BR" sz="2400" dirty="0"/>
              <a:t>a 0; nos demais casos, a saída será </a:t>
            </a:r>
            <a:r>
              <a:rPr lang="pt-BR" sz="2400" dirty="0" smtClean="0"/>
              <a:t>1</a:t>
            </a:r>
          </a:p>
          <a:p>
            <a:pPr algn="just"/>
            <a:r>
              <a:rPr lang="pt-BR" sz="2400" dirty="0" smtClean="0"/>
              <a:t> Representação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394" y="4364227"/>
            <a:ext cx="5381968" cy="190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60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NÃO (NOT)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Executa o complemento (negação) </a:t>
            </a:r>
            <a:r>
              <a:rPr lang="pt-BR" sz="2400" dirty="0" smtClean="0"/>
              <a:t>de uma </a:t>
            </a:r>
            <a:r>
              <a:rPr lang="pt-BR" sz="2400" dirty="0"/>
              <a:t>variável binária</a:t>
            </a:r>
          </a:p>
          <a:p>
            <a:r>
              <a:rPr lang="pt-BR" sz="2400" dirty="0"/>
              <a:t> Se a variável estiver em 0, o resultado </a:t>
            </a:r>
            <a:r>
              <a:rPr lang="pt-BR" sz="2400" dirty="0" smtClean="0"/>
              <a:t>da função </a:t>
            </a:r>
            <a:r>
              <a:rPr lang="pt-BR" sz="2400" dirty="0"/>
              <a:t>é 1</a:t>
            </a:r>
          </a:p>
          <a:p>
            <a:r>
              <a:rPr lang="pt-BR" sz="2400" dirty="0"/>
              <a:t> Se a variável estiver em 1, o resultado </a:t>
            </a:r>
            <a:r>
              <a:rPr lang="pt-BR" sz="2400" dirty="0" smtClean="0"/>
              <a:t>da função </a:t>
            </a:r>
            <a:r>
              <a:rPr lang="pt-BR" sz="2400" dirty="0"/>
              <a:t>é 0</a:t>
            </a:r>
          </a:p>
          <a:p>
            <a:r>
              <a:rPr lang="pt-BR" sz="2400" dirty="0"/>
              <a:t> Essa função também é chamada </a:t>
            </a:r>
            <a:r>
              <a:rPr lang="pt-BR" sz="2400" dirty="0" smtClean="0"/>
              <a:t>de inversora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049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NÃO (NOT)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pt-BR" sz="2400" dirty="0"/>
              <a:t>Usando as mesmas convenções dos </a:t>
            </a:r>
            <a:r>
              <a:rPr lang="pt-BR" sz="2400" dirty="0" smtClean="0"/>
              <a:t>circuitos anteriores</a:t>
            </a:r>
            <a:r>
              <a:rPr lang="pt-BR" sz="2400" dirty="0"/>
              <a:t>, tem-se que:</a:t>
            </a:r>
          </a:p>
          <a:p>
            <a:r>
              <a:rPr lang="pt-BR" sz="2400" dirty="0"/>
              <a:t> Quando a chave A está aberta (A=0), passará </a:t>
            </a:r>
            <a:r>
              <a:rPr lang="pt-BR" sz="2400" dirty="0" smtClean="0"/>
              <a:t>corrente pela </a:t>
            </a:r>
            <a:r>
              <a:rPr lang="pt-BR" sz="2400" dirty="0"/>
              <a:t>lâmpada e ela acenderá (S=1)</a:t>
            </a:r>
          </a:p>
          <a:p>
            <a:r>
              <a:rPr lang="pt-BR" sz="2400" dirty="0"/>
              <a:t> Quando a chave A está fechada (A=1), a </a:t>
            </a:r>
            <a:r>
              <a:rPr lang="pt-BR" sz="2400" dirty="0" smtClean="0"/>
              <a:t>lâmpada estará </a:t>
            </a:r>
            <a:r>
              <a:rPr lang="pt-BR" sz="2400" dirty="0"/>
              <a:t>em curto-circuito e não passará corrente </a:t>
            </a:r>
            <a:r>
              <a:rPr lang="pt-BR" sz="2400" dirty="0" smtClean="0"/>
              <a:t>por ela</a:t>
            </a:r>
            <a:r>
              <a:rPr lang="pt-BR" sz="2400" dirty="0"/>
              <a:t>, ficando apagada (S=0</a:t>
            </a:r>
            <a:r>
              <a:rPr lang="pt-BR" sz="2400" dirty="0" smtClean="0"/>
              <a:t>)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45" y="4348948"/>
            <a:ext cx="9293694" cy="217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89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NÃO (NOT)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400" dirty="0"/>
              <a:t>Para representar </a:t>
            </a:r>
            <a:r>
              <a:rPr lang="pt-BR" sz="2400" dirty="0" smtClean="0"/>
              <a:t>a expressão</a:t>
            </a:r>
            <a:endParaRPr lang="pt-BR" sz="2400" dirty="0"/>
          </a:p>
          <a:p>
            <a:pPr lvl="1"/>
            <a:r>
              <a:rPr lang="pt-BR" sz="2400" dirty="0"/>
              <a:t> S = não A</a:t>
            </a:r>
          </a:p>
          <a:p>
            <a:r>
              <a:rPr lang="pt-BR" sz="2400" dirty="0"/>
              <a:t> Adotaremos </a:t>
            </a:r>
            <a:r>
              <a:rPr lang="pt-BR" sz="2400" dirty="0" smtClean="0"/>
              <a:t>a representação</a:t>
            </a:r>
            <a:endParaRPr lang="pt-BR" sz="2400" dirty="0"/>
          </a:p>
          <a:p>
            <a:pPr lvl="1"/>
            <a:r>
              <a:rPr lang="pt-BR" sz="2400" dirty="0"/>
              <a:t> S = Ā, onde se lê S = não A</a:t>
            </a:r>
          </a:p>
          <a:p>
            <a:r>
              <a:rPr lang="pt-BR" sz="2400" dirty="0"/>
              <a:t> Notações alternativas</a:t>
            </a:r>
          </a:p>
          <a:p>
            <a:pPr lvl="1"/>
            <a:r>
              <a:rPr lang="pt-BR" sz="2400" dirty="0"/>
              <a:t> S = A’</a:t>
            </a:r>
          </a:p>
          <a:p>
            <a:pPr lvl="1"/>
            <a:r>
              <a:rPr lang="pt-BR" sz="2400" dirty="0"/>
              <a:t> S = ¬ A</a:t>
            </a:r>
          </a:p>
          <a:p>
            <a:pPr lvl="1"/>
            <a:r>
              <a:rPr lang="pt-BR" sz="2400" dirty="0"/>
              <a:t> S = Ã</a:t>
            </a:r>
          </a:p>
        </p:txBody>
      </p:sp>
    </p:spTree>
    <p:extLst>
      <p:ext uri="{BB962C8B-B14F-4D97-AF65-F5344CB8AC3E}">
        <p14:creationId xmlns:p14="http://schemas.microsoft.com/office/powerpoint/2010/main" val="367832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 verdade </a:t>
            </a:r>
            <a:r>
              <a:rPr lang="pt-BR" dirty="0" smtClean="0"/>
              <a:t>da função </a:t>
            </a:r>
            <a:r>
              <a:rPr lang="pt-BR" dirty="0"/>
              <a:t>NÃO (NOT)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5082" y="2619213"/>
            <a:ext cx="3041171" cy="232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53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4323" y="237641"/>
            <a:ext cx="8596668" cy="1320800"/>
          </a:xfrm>
        </p:spPr>
        <p:txBody>
          <a:bodyPr/>
          <a:lstStyle/>
          <a:p>
            <a:r>
              <a:rPr lang="pt-BR" dirty="0"/>
              <a:t>Função NÃO (NOT)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64323" y="1558441"/>
            <a:ext cx="8596668" cy="3880773"/>
          </a:xfrm>
        </p:spPr>
        <p:txBody>
          <a:bodyPr/>
          <a:lstStyle/>
          <a:p>
            <a:r>
              <a:rPr lang="pt-BR" sz="2400" dirty="0"/>
              <a:t>A porta lógica NÃO, ou inversor, é o circuito que </a:t>
            </a:r>
            <a:r>
              <a:rPr lang="pt-BR" sz="2400" dirty="0" smtClean="0"/>
              <a:t>executa a </a:t>
            </a:r>
            <a:r>
              <a:rPr lang="pt-BR" sz="2400" dirty="0"/>
              <a:t>função NÃO</a:t>
            </a:r>
          </a:p>
          <a:p>
            <a:r>
              <a:rPr lang="pt-BR" sz="2400" dirty="0"/>
              <a:t> O inversor executa a tabela verdade da função </a:t>
            </a:r>
            <a:r>
              <a:rPr lang="pt-BR" sz="2400" dirty="0" smtClean="0"/>
              <a:t>NÃO  </a:t>
            </a:r>
            <a:r>
              <a:rPr lang="pt-BR" sz="2400" dirty="0"/>
              <a:t>Se a entrada for 0, a saída será 1; se a entrada for 1, a saída </a:t>
            </a:r>
            <a:r>
              <a:rPr lang="pt-BR" sz="2400" dirty="0" smtClean="0"/>
              <a:t>será 0</a:t>
            </a:r>
            <a:endParaRPr lang="pt-BR" sz="2400" dirty="0"/>
          </a:p>
          <a:p>
            <a:r>
              <a:rPr lang="pt-BR" sz="2400" dirty="0"/>
              <a:t> </a:t>
            </a:r>
            <a:r>
              <a:rPr lang="pt-BR" sz="2400" dirty="0" smtClean="0"/>
              <a:t>Representação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189" y="4100975"/>
            <a:ext cx="5446517" cy="173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14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NÃO E (NAND)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713201"/>
            <a:ext cx="8596668" cy="3880773"/>
          </a:xfrm>
        </p:spPr>
        <p:txBody>
          <a:bodyPr/>
          <a:lstStyle/>
          <a:p>
            <a:r>
              <a:rPr lang="pt-BR" sz="2400" dirty="0" smtClean="0"/>
              <a:t>Composição da função </a:t>
            </a:r>
            <a:r>
              <a:rPr lang="pt-BR" sz="2400" dirty="0"/>
              <a:t>E com </a:t>
            </a:r>
            <a:r>
              <a:rPr lang="pt-BR" sz="2400" dirty="0" smtClean="0"/>
              <a:t>a função </a:t>
            </a:r>
            <a:r>
              <a:rPr lang="pt-BR" sz="2400" dirty="0"/>
              <a:t>NÃO, ou </a:t>
            </a:r>
            <a:r>
              <a:rPr lang="pt-BR" sz="2400" dirty="0" smtClean="0"/>
              <a:t>seja, a </a:t>
            </a:r>
            <a:r>
              <a:rPr lang="pt-BR" sz="2400" dirty="0"/>
              <a:t>saída da função E </a:t>
            </a:r>
            <a:r>
              <a:rPr lang="pt-BR" sz="2400" dirty="0" smtClean="0"/>
              <a:t>é invertida</a:t>
            </a:r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 smtClean="0"/>
              <a:t>Tabela verdade</a:t>
            </a:r>
          </a:p>
          <a:p>
            <a:endParaRPr lang="pt-BR" dirty="0"/>
          </a:p>
          <a:p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9834" y="3653588"/>
            <a:ext cx="3094525" cy="298425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356" y="2757065"/>
            <a:ext cx="2052158" cy="30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25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Porta NÃO E (NAND)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587152"/>
            <a:ext cx="8596668" cy="3880773"/>
          </a:xfrm>
        </p:spPr>
        <p:txBody>
          <a:bodyPr/>
          <a:lstStyle/>
          <a:p>
            <a:r>
              <a:rPr lang="pt-BR" sz="2400" dirty="0"/>
              <a:t>A porta NÃO E (NE) é o bloco lógico que </a:t>
            </a:r>
            <a:r>
              <a:rPr lang="pt-BR" sz="2400" dirty="0" smtClean="0"/>
              <a:t>executa a </a:t>
            </a:r>
            <a:r>
              <a:rPr lang="pt-BR" sz="2400" dirty="0"/>
              <a:t>função NÃO E, ou seja, sua tabela </a:t>
            </a:r>
            <a:r>
              <a:rPr lang="pt-BR" sz="2400" dirty="0" smtClean="0"/>
              <a:t>verdade</a:t>
            </a:r>
          </a:p>
          <a:p>
            <a:r>
              <a:rPr lang="pt-BR" sz="2400" dirty="0" smtClean="0"/>
              <a:t> Representação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606" y="3236994"/>
            <a:ext cx="8447828" cy="172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69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NÃO OU (NOR)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Composição </a:t>
            </a:r>
            <a:r>
              <a:rPr lang="pt-BR" sz="2400" dirty="0" smtClean="0"/>
              <a:t>da função </a:t>
            </a:r>
            <a:r>
              <a:rPr lang="pt-BR" sz="2400" dirty="0"/>
              <a:t>OU com </a:t>
            </a:r>
            <a:r>
              <a:rPr lang="pt-BR" sz="2400" dirty="0" smtClean="0"/>
              <a:t>a função </a:t>
            </a:r>
            <a:r>
              <a:rPr lang="pt-BR" sz="2400" dirty="0"/>
              <a:t>NÃO, ou </a:t>
            </a:r>
            <a:r>
              <a:rPr lang="pt-BR" sz="2400" dirty="0" smtClean="0"/>
              <a:t>seja, a </a:t>
            </a:r>
            <a:r>
              <a:rPr lang="pt-BR" sz="2400" dirty="0"/>
              <a:t>saída da função </a:t>
            </a:r>
            <a:r>
              <a:rPr lang="pt-BR" sz="2400" dirty="0" smtClean="0"/>
              <a:t>OU é invertida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692" y="3596165"/>
            <a:ext cx="3061951" cy="298425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4094624" y="3111739"/>
            <a:ext cx="1762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TT9Bo00"/>
              </a:rPr>
              <a:t>Tabela verdade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269" y="3084919"/>
            <a:ext cx="2117306" cy="28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12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Histórico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dirty="0"/>
              <a:t>Em meados do século XIX </a:t>
            </a:r>
            <a:r>
              <a:rPr lang="pt-BR" sz="2400" dirty="0" smtClean="0"/>
              <a:t>o matemático </a:t>
            </a:r>
            <a:r>
              <a:rPr lang="pt-BR" sz="2400" dirty="0"/>
              <a:t>inglês George </a:t>
            </a:r>
            <a:r>
              <a:rPr lang="pt-BR" sz="2400" dirty="0" err="1" smtClean="0"/>
              <a:t>Boole</a:t>
            </a:r>
            <a:r>
              <a:rPr lang="pt-BR" sz="2400" dirty="0" smtClean="0"/>
              <a:t> desenvolveu </a:t>
            </a:r>
            <a:r>
              <a:rPr lang="pt-BR" sz="2400" dirty="0"/>
              <a:t>um </a:t>
            </a:r>
            <a:r>
              <a:rPr lang="pt-BR" sz="2400" dirty="0" smtClean="0"/>
              <a:t>sistema matemático </a:t>
            </a:r>
            <a:r>
              <a:rPr lang="pt-BR" sz="2400" dirty="0"/>
              <a:t>de análise </a:t>
            </a:r>
            <a:r>
              <a:rPr lang="pt-BR" sz="2400" dirty="0" smtClean="0"/>
              <a:t>lógica;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Em meados do século XX, </a:t>
            </a:r>
            <a:r>
              <a:rPr lang="pt-BR" sz="2400" dirty="0" smtClean="0"/>
              <a:t>o americano </a:t>
            </a:r>
            <a:r>
              <a:rPr lang="pt-BR" sz="2400" dirty="0"/>
              <a:t>Claude </a:t>
            </a:r>
            <a:r>
              <a:rPr lang="pt-BR" sz="2400" dirty="0" err="1" smtClean="0"/>
              <a:t>Elwood</a:t>
            </a:r>
            <a:r>
              <a:rPr lang="pt-BR" sz="2400" dirty="0" smtClean="0"/>
              <a:t> Shannon </a:t>
            </a:r>
            <a:r>
              <a:rPr lang="pt-BR" sz="2400" dirty="0"/>
              <a:t>sugeriu que a </a:t>
            </a:r>
            <a:r>
              <a:rPr lang="pt-BR" sz="2400" dirty="0" smtClean="0"/>
              <a:t>Álgebra Booleana </a:t>
            </a:r>
            <a:r>
              <a:rPr lang="pt-BR" sz="2400" dirty="0"/>
              <a:t>poderia ser usada </a:t>
            </a:r>
            <a:r>
              <a:rPr lang="pt-BR" sz="2400" dirty="0" smtClean="0"/>
              <a:t>para análise </a:t>
            </a:r>
            <a:r>
              <a:rPr lang="pt-BR" sz="2400" dirty="0"/>
              <a:t>e projeto de circuitos </a:t>
            </a:r>
            <a:r>
              <a:rPr lang="pt-BR" sz="2400" dirty="0" smtClean="0"/>
              <a:t>de comutação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458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Porta NÃO OU (NOR)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602650"/>
            <a:ext cx="8596668" cy="3880773"/>
          </a:xfrm>
        </p:spPr>
        <p:txBody>
          <a:bodyPr/>
          <a:lstStyle/>
          <a:p>
            <a:r>
              <a:rPr lang="pt-BR" sz="2400" dirty="0"/>
              <a:t>A porta NÃO OU (NOU) é o bloco lógico </a:t>
            </a:r>
            <a:r>
              <a:rPr lang="pt-BR" sz="2400" dirty="0" smtClean="0"/>
              <a:t>que executa </a:t>
            </a:r>
            <a:r>
              <a:rPr lang="pt-BR" sz="2400" dirty="0"/>
              <a:t>a função NÃO OU, ou seja, sua </a:t>
            </a:r>
            <a:r>
              <a:rPr lang="pt-BR" sz="2400" dirty="0" smtClean="0"/>
              <a:t>tabela verdade</a:t>
            </a:r>
            <a:endParaRPr lang="pt-BR" sz="2400" dirty="0"/>
          </a:p>
          <a:p>
            <a:r>
              <a:rPr lang="pt-BR" sz="2400" dirty="0"/>
              <a:t> </a:t>
            </a:r>
            <a:r>
              <a:rPr lang="pt-BR" sz="2400" dirty="0" smtClean="0"/>
              <a:t>Representação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66" y="3236505"/>
            <a:ext cx="9623804" cy="150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61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OU Exclusivo (XOR)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A função </a:t>
            </a:r>
            <a:r>
              <a:rPr lang="pt-BR" sz="2400" dirty="0" smtClean="0"/>
              <a:t>OU Exclusivo fornece  </a:t>
            </a:r>
            <a:r>
              <a:rPr lang="pt-BR" sz="2400" dirty="0"/>
              <a:t>1 na saída quando </a:t>
            </a:r>
            <a:r>
              <a:rPr lang="pt-BR" sz="2400" dirty="0" smtClean="0"/>
              <a:t>as entradas forem diferentes </a:t>
            </a:r>
            <a:r>
              <a:rPr lang="pt-BR" sz="2400" dirty="0"/>
              <a:t>entre si </a:t>
            </a:r>
            <a:r>
              <a:rPr lang="pt-BR" sz="2400" dirty="0" smtClean="0"/>
              <a:t>e  0 </a:t>
            </a:r>
            <a:r>
              <a:rPr lang="pt-BR" sz="2400" dirty="0"/>
              <a:t>caso </a:t>
            </a:r>
            <a:r>
              <a:rPr lang="pt-BR" sz="2400" dirty="0" smtClean="0"/>
              <a:t>contrário.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7987" y="4209838"/>
            <a:ext cx="2345324" cy="194625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4289606" y="3852589"/>
            <a:ext cx="1762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TT9Bo00"/>
              </a:rPr>
              <a:t>Tabela verdade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525" y="3224471"/>
            <a:ext cx="1563549" cy="28382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5074" y="3211682"/>
            <a:ext cx="1465827" cy="34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56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Porta OU Exclusivo (</a:t>
            </a:r>
            <a:r>
              <a:rPr lang="pt-BR" dirty="0" smtClean="0"/>
              <a:t>XOR) Como </a:t>
            </a:r>
            <a:r>
              <a:rPr lang="pt-BR" dirty="0"/>
              <a:t>Bloco Básico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 </a:t>
            </a:r>
            <a:r>
              <a:rPr lang="pt-BR" dirty="0" smtClean="0"/>
              <a:t>Representação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821" y="2993975"/>
            <a:ext cx="6293301" cy="177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41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Porta OU Exclusivo (XOR)</a:t>
            </a:r>
            <a:br>
              <a:rPr lang="pt-BR" dirty="0"/>
            </a:br>
            <a:r>
              <a:rPr lang="pt-BR" dirty="0"/>
              <a:t>como Circuito </a:t>
            </a:r>
            <a:r>
              <a:rPr lang="pt-BR" dirty="0" err="1"/>
              <a:t>Combinacional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101" y="2278475"/>
            <a:ext cx="7976845" cy="432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96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Correspondência entre expressões,</a:t>
            </a:r>
            <a:br>
              <a:rPr lang="pt-BR" dirty="0"/>
            </a:br>
            <a:r>
              <a:rPr lang="pt-BR" dirty="0"/>
              <a:t>circuitos e tabelas verdade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Todo circuito lógico executa </a:t>
            </a:r>
            <a:r>
              <a:rPr lang="pt-BR" sz="2400" dirty="0" smtClean="0"/>
              <a:t>uma expressão booleana</a:t>
            </a:r>
          </a:p>
          <a:p>
            <a:endParaRPr lang="pt-BR" sz="2400" dirty="0"/>
          </a:p>
          <a:p>
            <a:r>
              <a:rPr lang="pt-BR" sz="2400" dirty="0"/>
              <a:t>Um circuito, por mais complexo que seja, </a:t>
            </a:r>
            <a:r>
              <a:rPr lang="pt-BR" sz="2400" dirty="0" smtClean="0"/>
              <a:t>é composto </a:t>
            </a:r>
            <a:r>
              <a:rPr lang="pt-BR" sz="2400" dirty="0"/>
              <a:t>pela interligação dos </a:t>
            </a:r>
            <a:r>
              <a:rPr lang="pt-BR" sz="2400" dirty="0" smtClean="0"/>
              <a:t>blocos lógicos básicos 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752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Expressões Booleanas Geradas</a:t>
            </a:r>
            <a:br>
              <a:rPr lang="pt-BR" dirty="0"/>
            </a:br>
            <a:r>
              <a:rPr lang="pt-BR" dirty="0"/>
              <a:t>por Circuitos Lógicos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Seja o circuito</a:t>
            </a:r>
            <a:r>
              <a:rPr lang="pt-BR" dirty="0" smtClean="0"/>
              <a:t>: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524" y="2930456"/>
            <a:ext cx="7095236" cy="227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83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Expressões Booleanas Geradas</a:t>
            </a:r>
            <a:br>
              <a:rPr lang="pt-BR" dirty="0"/>
            </a:br>
            <a:r>
              <a:rPr lang="pt-BR" dirty="0"/>
              <a:t>por Circuitos Lógicos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Vamos dividi-lo em duas partes (1) e (2</a:t>
            </a:r>
            <a:r>
              <a:rPr lang="pt-BR" dirty="0" smtClean="0"/>
              <a:t>)</a:t>
            </a:r>
          </a:p>
          <a:p>
            <a:r>
              <a:rPr lang="pt-BR" dirty="0" smtClean="0"/>
              <a:t> No circuito (1), a saída S1 contém o produto A.B</a:t>
            </a:r>
            <a:r>
              <a:rPr lang="pt-BR" dirty="0"/>
              <a:t>, já que o bloco é uma porta </a:t>
            </a:r>
            <a:r>
              <a:rPr lang="pt-BR" dirty="0" smtClean="0"/>
              <a:t>E  </a:t>
            </a:r>
            <a:r>
              <a:rPr lang="pt-BR" dirty="0"/>
              <a:t>Portanto, S1 = </a:t>
            </a:r>
            <a:r>
              <a:rPr lang="pt-BR" dirty="0" smtClean="0"/>
              <a:t>A.B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318" y="3649327"/>
            <a:ext cx="6316153" cy="225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67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Expressões Booleanas Geradas</a:t>
            </a:r>
            <a:br>
              <a:rPr lang="pt-BR" dirty="0"/>
            </a:br>
            <a:r>
              <a:rPr lang="pt-BR" dirty="0"/>
              <a:t>por Circuitos Lógicos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 circuito (2), note que a saída S1 é </a:t>
            </a:r>
            <a:r>
              <a:rPr lang="pt-BR" dirty="0" smtClean="0"/>
              <a:t>utilizada como </a:t>
            </a:r>
            <a:r>
              <a:rPr lang="pt-BR" dirty="0"/>
              <a:t>uma das entradas da porta </a:t>
            </a:r>
            <a:r>
              <a:rPr lang="pt-BR" dirty="0" smtClean="0"/>
              <a:t>OU </a:t>
            </a:r>
          </a:p>
          <a:p>
            <a:r>
              <a:rPr lang="pt-BR" dirty="0" smtClean="0"/>
              <a:t> </a:t>
            </a:r>
            <a:r>
              <a:rPr lang="pt-BR" dirty="0"/>
              <a:t>A outra entrada da porta OU corresponde </a:t>
            </a:r>
            <a:r>
              <a:rPr lang="pt-BR" dirty="0" smtClean="0"/>
              <a:t>à variável </a:t>
            </a:r>
            <a:r>
              <a:rPr lang="pt-BR" dirty="0"/>
              <a:t>C, o que nos leva à:</a:t>
            </a:r>
          </a:p>
          <a:p>
            <a:r>
              <a:rPr lang="pt-BR" dirty="0"/>
              <a:t> S = S1 + </a:t>
            </a:r>
            <a:r>
              <a:rPr lang="pt-BR" dirty="0" smtClean="0"/>
              <a:t>C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766" y="3851525"/>
            <a:ext cx="6995803" cy="218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81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Expressões Booleanas Geradas</a:t>
            </a:r>
            <a:br>
              <a:rPr lang="pt-BR" dirty="0"/>
            </a:br>
            <a:r>
              <a:rPr lang="pt-BR" dirty="0"/>
              <a:t>por Circuitos Lógicos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obter a expressão final em relação </a:t>
            </a:r>
            <a:r>
              <a:rPr lang="pt-BR" dirty="0" smtClean="0"/>
              <a:t>às entradas </a:t>
            </a:r>
            <a:r>
              <a:rPr lang="pt-BR" dirty="0"/>
              <a:t>A, B e C basta substituir a expressão </a:t>
            </a:r>
            <a:r>
              <a:rPr lang="pt-BR" dirty="0" smtClean="0"/>
              <a:t>S1 na </a:t>
            </a:r>
            <a:r>
              <a:rPr lang="pt-BR" dirty="0"/>
              <a:t>expressão de S, ou seja:</a:t>
            </a:r>
          </a:p>
          <a:p>
            <a:r>
              <a:rPr lang="pt-BR" dirty="0"/>
              <a:t> (1) S1 = A.B</a:t>
            </a:r>
          </a:p>
          <a:p>
            <a:r>
              <a:rPr lang="pt-BR" dirty="0"/>
              <a:t> (2) S = S1 + C</a:t>
            </a:r>
          </a:p>
          <a:p>
            <a:r>
              <a:rPr lang="pt-BR" dirty="0"/>
              <a:t> Obtém-se S = S1 + C = (A.B) + </a:t>
            </a:r>
            <a:r>
              <a:rPr lang="pt-BR" dirty="0" smtClean="0"/>
              <a:t>C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512" y="4546171"/>
            <a:ext cx="5979656" cy="188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47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Expressões Booleanas Geradas</a:t>
            </a:r>
            <a:br>
              <a:rPr lang="pt-BR" dirty="0"/>
            </a:br>
            <a:r>
              <a:rPr lang="pt-BR" dirty="0"/>
              <a:t>por Circuitos Lógicos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Portanto, a expressão que o circuito executa é:</a:t>
            </a:r>
          </a:p>
          <a:p>
            <a:r>
              <a:rPr lang="en-US" dirty="0"/>
              <a:t> S = (A.B) + C = A.B + </a:t>
            </a:r>
            <a:r>
              <a:rPr lang="en-US" dirty="0" smtClean="0"/>
              <a:t>C</a:t>
            </a:r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184646"/>
            <a:ext cx="8315496" cy="234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78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Nos primórdios da eletrônica, todos os problemas </a:t>
            </a:r>
            <a:r>
              <a:rPr lang="pt-BR" sz="2400" dirty="0" smtClean="0"/>
              <a:t>eram solucionados </a:t>
            </a:r>
            <a:r>
              <a:rPr lang="pt-BR" sz="2400" dirty="0"/>
              <a:t>por meio de sistemas </a:t>
            </a:r>
            <a:r>
              <a:rPr lang="pt-BR" sz="2400" dirty="0" smtClean="0"/>
              <a:t>analógicos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Com </a:t>
            </a:r>
            <a:r>
              <a:rPr lang="pt-BR" sz="2400" dirty="0"/>
              <a:t>o avanço da tecnologia, os problemas passaram </a:t>
            </a:r>
            <a:r>
              <a:rPr lang="pt-BR" sz="2400" dirty="0" smtClean="0"/>
              <a:t>a ser </a:t>
            </a:r>
            <a:r>
              <a:rPr lang="pt-BR" sz="2400" dirty="0"/>
              <a:t>solucionados pela eletrônica </a:t>
            </a:r>
            <a:r>
              <a:rPr lang="pt-BR" sz="2400" dirty="0" smtClean="0"/>
              <a:t>digital  </a:t>
            </a:r>
          </a:p>
        </p:txBody>
      </p:sp>
    </p:spTree>
    <p:extLst>
      <p:ext uri="{BB962C8B-B14F-4D97-AF65-F5344CB8AC3E}">
        <p14:creationId xmlns:p14="http://schemas.microsoft.com/office/powerpoint/2010/main" val="348583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Exercício - Escreva </a:t>
            </a:r>
            <a:r>
              <a:rPr lang="pt-BR" dirty="0"/>
              <a:t>a expressão booleana </a:t>
            </a:r>
            <a:r>
              <a:rPr lang="pt-BR" dirty="0" smtClean="0"/>
              <a:t>executada pelo </a:t>
            </a:r>
            <a:r>
              <a:rPr lang="pt-BR" dirty="0"/>
              <a:t>circuito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2475" y="2490137"/>
            <a:ext cx="6670460" cy="319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33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Histórico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 smtClean="0"/>
              <a:t>Na </a:t>
            </a:r>
            <a:r>
              <a:rPr lang="pt-BR" sz="2400" dirty="0"/>
              <a:t>eletrônica digital, os sistemas (</a:t>
            </a:r>
            <a:r>
              <a:rPr lang="pt-BR" sz="2400" dirty="0" smtClean="0"/>
              <a:t>computadores, processadores </a:t>
            </a:r>
            <a:r>
              <a:rPr lang="pt-BR" sz="2400" dirty="0"/>
              <a:t>de dados, sistemas de </a:t>
            </a:r>
            <a:r>
              <a:rPr lang="pt-BR" sz="2400" dirty="0" smtClean="0"/>
              <a:t>controle, codificadores</a:t>
            </a:r>
            <a:r>
              <a:rPr lang="pt-BR" sz="2400" dirty="0"/>
              <a:t>, decodificadores, </a:t>
            </a:r>
            <a:r>
              <a:rPr lang="pt-BR" sz="2400" dirty="0" err="1"/>
              <a:t>etc</a:t>
            </a:r>
            <a:r>
              <a:rPr lang="pt-BR" sz="2400" dirty="0"/>
              <a:t>) empregam </a:t>
            </a:r>
            <a:r>
              <a:rPr lang="pt-BR" sz="2400" dirty="0" smtClean="0"/>
              <a:t>um pequeno </a:t>
            </a:r>
            <a:r>
              <a:rPr lang="pt-BR" sz="2400" dirty="0"/>
              <a:t>grupo de circuitos lógicos básicos, que </a:t>
            </a:r>
            <a:r>
              <a:rPr lang="pt-BR" sz="2400" dirty="0" smtClean="0"/>
              <a:t>são conhecidos </a:t>
            </a:r>
            <a:r>
              <a:rPr lang="pt-BR" sz="2400" dirty="0"/>
              <a:t>como portas e, ou, não e </a:t>
            </a:r>
            <a:r>
              <a:rPr lang="pt-BR" sz="2400" dirty="0" smtClean="0"/>
              <a:t>flip-flop;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 </a:t>
            </a:r>
            <a:r>
              <a:rPr lang="pt-BR" sz="2400" dirty="0"/>
              <a:t>Com a utilização adequadas dessas portas é </a:t>
            </a:r>
            <a:r>
              <a:rPr lang="pt-BR" sz="2400" dirty="0" smtClean="0"/>
              <a:t>possível implementar </a:t>
            </a:r>
            <a:r>
              <a:rPr lang="pt-BR" sz="2400" dirty="0"/>
              <a:t>todas as expressões geradas pela </a:t>
            </a:r>
            <a:r>
              <a:rPr lang="pt-BR" sz="2400" dirty="0" smtClean="0"/>
              <a:t>álgebra de </a:t>
            </a:r>
            <a:r>
              <a:rPr lang="pt-BR" sz="2400" dirty="0" err="1" smtClean="0"/>
              <a:t>Boole</a:t>
            </a:r>
            <a:r>
              <a:rPr lang="pt-BR" sz="2400" dirty="0" smtClean="0"/>
              <a:t>;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39108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Álgebra Booleana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2400" dirty="0"/>
              <a:t>Na álgebra de </a:t>
            </a:r>
            <a:r>
              <a:rPr lang="pt-BR" sz="2400" dirty="0" err="1"/>
              <a:t>Boole</a:t>
            </a:r>
            <a:r>
              <a:rPr lang="pt-BR" sz="2400" dirty="0"/>
              <a:t>, há somente dois </a:t>
            </a:r>
            <a:r>
              <a:rPr lang="pt-BR" sz="2400" dirty="0" smtClean="0"/>
              <a:t>estados (valores </a:t>
            </a:r>
            <a:r>
              <a:rPr lang="pt-BR" sz="2400" dirty="0"/>
              <a:t>ou símbolos) </a:t>
            </a:r>
            <a:r>
              <a:rPr lang="pt-BR" sz="2400" dirty="0" smtClean="0"/>
              <a:t>permitidos  </a:t>
            </a:r>
          </a:p>
          <a:p>
            <a:pPr lvl="1" algn="just"/>
            <a:r>
              <a:rPr lang="pt-BR" sz="2400" dirty="0" smtClean="0"/>
              <a:t>Estado </a:t>
            </a:r>
            <a:r>
              <a:rPr lang="pt-BR" sz="2400" dirty="0"/>
              <a:t>0 (zero</a:t>
            </a:r>
            <a:r>
              <a:rPr lang="pt-BR" sz="2400" dirty="0" smtClean="0"/>
              <a:t>)</a:t>
            </a:r>
          </a:p>
          <a:p>
            <a:pPr lvl="1" algn="just"/>
            <a:r>
              <a:rPr lang="pt-BR" sz="2400" dirty="0" smtClean="0"/>
              <a:t>Estado </a:t>
            </a:r>
            <a:r>
              <a:rPr lang="pt-BR" sz="2400" dirty="0"/>
              <a:t>1 (um)</a:t>
            </a:r>
          </a:p>
          <a:p>
            <a:pPr lvl="1" algn="just"/>
            <a:endParaRPr lang="pt-BR" sz="2400" dirty="0"/>
          </a:p>
          <a:p>
            <a:pPr algn="just"/>
            <a:r>
              <a:rPr lang="pt-BR" sz="2400" dirty="0" smtClean="0"/>
              <a:t>Em geral  </a:t>
            </a:r>
            <a:r>
              <a:rPr lang="pt-BR" sz="2400" dirty="0"/>
              <a:t>O estado zero representa </a:t>
            </a:r>
            <a:r>
              <a:rPr lang="pt-BR" sz="2400" dirty="0" smtClean="0"/>
              <a:t>não/falso/aparelho desligado/ausência </a:t>
            </a:r>
            <a:r>
              <a:rPr lang="pt-BR" sz="2400" dirty="0"/>
              <a:t>de </a:t>
            </a:r>
            <a:r>
              <a:rPr lang="pt-BR" sz="2400" dirty="0" smtClean="0"/>
              <a:t>tensão/chave elétrica desligada</a:t>
            </a:r>
            <a:r>
              <a:rPr lang="pt-BR" sz="2400" dirty="0"/>
              <a:t>, </a:t>
            </a:r>
            <a:r>
              <a:rPr lang="pt-BR" sz="2400" dirty="0" smtClean="0"/>
              <a:t>etc.</a:t>
            </a:r>
            <a:endParaRPr lang="pt-BR" sz="2400" dirty="0"/>
          </a:p>
          <a:p>
            <a:pPr algn="just"/>
            <a:r>
              <a:rPr lang="pt-BR" sz="2400" dirty="0"/>
              <a:t> O estado um representa sim, </a:t>
            </a:r>
            <a:r>
              <a:rPr lang="pt-BR" sz="2400" dirty="0" smtClean="0"/>
              <a:t>verdadeiro/aparelho ligado/presença </a:t>
            </a:r>
            <a:r>
              <a:rPr lang="pt-BR" sz="2400" dirty="0"/>
              <a:t>de </a:t>
            </a:r>
            <a:r>
              <a:rPr lang="pt-BR" sz="2400" dirty="0" smtClean="0"/>
              <a:t>tensão/chave </a:t>
            </a:r>
            <a:r>
              <a:rPr lang="pt-BR" sz="2400" dirty="0"/>
              <a:t>ligada, </a:t>
            </a:r>
            <a:r>
              <a:rPr lang="pt-BR" sz="2400" dirty="0" smtClean="0"/>
              <a:t>etc.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84968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Álgebra Booleana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Portanto, em qualquer bloco (porta </a:t>
            </a:r>
            <a:r>
              <a:rPr lang="pt-BR" sz="2400" dirty="0" smtClean="0"/>
              <a:t>ou função</a:t>
            </a:r>
            <a:r>
              <a:rPr lang="pt-BR" sz="2400" dirty="0"/>
              <a:t>) lógico somente esses dois </a:t>
            </a:r>
            <a:r>
              <a:rPr lang="pt-BR" sz="2400" dirty="0" smtClean="0"/>
              <a:t>estados (0 </a:t>
            </a:r>
            <a:r>
              <a:rPr lang="pt-BR" sz="2400" dirty="0"/>
              <a:t>ou 1) são permitidos em suas </a:t>
            </a:r>
            <a:r>
              <a:rPr lang="pt-BR" sz="2400" dirty="0" smtClean="0"/>
              <a:t>entradas e saídas;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Uma variável booleana também só </a:t>
            </a:r>
            <a:r>
              <a:rPr lang="pt-BR" sz="2400" dirty="0" smtClean="0"/>
              <a:t>assume um </a:t>
            </a:r>
            <a:r>
              <a:rPr lang="pt-BR" sz="2400" dirty="0"/>
              <a:t>dos dois estados permitidos (0 ou 1</a:t>
            </a:r>
            <a:r>
              <a:rPr lang="pt-BR" sz="2400" dirty="0" smtClean="0"/>
              <a:t>).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58489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Álgebra Booleana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 smtClean="0"/>
              <a:t>Blocos lógicos</a:t>
            </a:r>
            <a:endParaRPr lang="pt-BR" sz="2400" dirty="0"/>
          </a:p>
          <a:p>
            <a:pPr lvl="1" algn="just"/>
            <a:r>
              <a:rPr lang="pt-BR" sz="2400" dirty="0"/>
              <a:t> E (AND)</a:t>
            </a:r>
          </a:p>
          <a:p>
            <a:pPr lvl="1" algn="just"/>
            <a:r>
              <a:rPr lang="pt-BR" sz="2400" dirty="0"/>
              <a:t> OU (OR)</a:t>
            </a:r>
          </a:p>
          <a:p>
            <a:pPr lvl="1" algn="just"/>
            <a:r>
              <a:rPr lang="pt-BR" sz="2400" dirty="0"/>
              <a:t> NÃO (NOT)</a:t>
            </a:r>
          </a:p>
          <a:p>
            <a:pPr lvl="1" algn="just"/>
            <a:r>
              <a:rPr lang="pt-BR" sz="2400" dirty="0"/>
              <a:t> NÃO E (NAND)</a:t>
            </a:r>
          </a:p>
          <a:p>
            <a:pPr lvl="1" algn="just"/>
            <a:r>
              <a:rPr lang="pt-BR" sz="2400" dirty="0"/>
              <a:t> NÃO OU (NOR)</a:t>
            </a:r>
          </a:p>
          <a:p>
            <a:pPr lvl="1" algn="just"/>
            <a:r>
              <a:rPr lang="pt-BR" sz="2400" dirty="0"/>
              <a:t> OU EXCLUSIVO (XOR)</a:t>
            </a:r>
          </a:p>
        </p:txBody>
      </p:sp>
    </p:spTree>
    <p:extLst>
      <p:ext uri="{BB962C8B-B14F-4D97-AF65-F5344CB8AC3E}">
        <p14:creationId xmlns:p14="http://schemas.microsoft.com/office/powerpoint/2010/main" val="148134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Função E(</a:t>
            </a:r>
            <a:r>
              <a:rPr lang="pt-BR" dirty="0" err="1" smtClean="0"/>
              <a:t>And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556155"/>
            <a:ext cx="8596668" cy="3880773"/>
          </a:xfrm>
        </p:spPr>
        <p:txBody>
          <a:bodyPr/>
          <a:lstStyle/>
          <a:p>
            <a:pPr algn="just"/>
            <a:r>
              <a:rPr lang="pt-BR" sz="2400" dirty="0"/>
              <a:t>Executa a multiplicação (conjunção) </a:t>
            </a:r>
            <a:r>
              <a:rPr lang="pt-BR" sz="2400" dirty="0" smtClean="0"/>
              <a:t>booleana de </a:t>
            </a:r>
            <a:r>
              <a:rPr lang="pt-BR" sz="2400" dirty="0"/>
              <a:t>duas ou mais variáveis </a:t>
            </a:r>
            <a:r>
              <a:rPr lang="pt-BR" sz="2400" dirty="0" smtClean="0"/>
              <a:t>binárias </a:t>
            </a:r>
          </a:p>
          <a:p>
            <a:pPr algn="just"/>
            <a:r>
              <a:rPr lang="pt-BR" sz="2400" dirty="0" smtClean="0"/>
              <a:t> </a:t>
            </a:r>
            <a:r>
              <a:rPr lang="pt-BR" sz="2400" dirty="0"/>
              <a:t>Por exemplo, assuma a convenção no circuito</a:t>
            </a:r>
          </a:p>
          <a:p>
            <a:pPr algn="just"/>
            <a:r>
              <a:rPr lang="pt-BR" sz="2400" dirty="0"/>
              <a:t> Chave aberta = 0; Chave fechada = 1</a:t>
            </a:r>
          </a:p>
          <a:p>
            <a:pPr algn="just"/>
            <a:r>
              <a:rPr lang="pt-BR" sz="2400" dirty="0"/>
              <a:t> Lâmpada apagada = 0; Lâmpada acesa = </a:t>
            </a:r>
            <a:r>
              <a:rPr lang="pt-BR" sz="2400" dirty="0" smtClean="0"/>
              <a:t>1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363" y="4179242"/>
            <a:ext cx="3840985" cy="186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6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2310</TotalTime>
  <Words>1623</Words>
  <Application>Microsoft Office PowerPoint</Application>
  <PresentationFormat>Widescreen</PresentationFormat>
  <Paragraphs>158</Paragraphs>
  <Slides>40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7" baseType="lpstr">
      <vt:lpstr>Arial</vt:lpstr>
      <vt:lpstr>Calibri</vt:lpstr>
      <vt:lpstr>Open Sans</vt:lpstr>
      <vt:lpstr>Trebuchet MS</vt:lpstr>
      <vt:lpstr>TT9Bo00</vt:lpstr>
      <vt:lpstr>Wingdings 3</vt:lpstr>
      <vt:lpstr>Facetado</vt:lpstr>
      <vt:lpstr>Apresentação do PowerPoint</vt:lpstr>
      <vt:lpstr>Portas Lógicas</vt:lpstr>
      <vt:lpstr>Histórico</vt:lpstr>
      <vt:lpstr>Histórico</vt:lpstr>
      <vt:lpstr>Histórico</vt:lpstr>
      <vt:lpstr>Álgebra Booleana</vt:lpstr>
      <vt:lpstr>Álgebra Booleana</vt:lpstr>
      <vt:lpstr>Álgebra Booleana</vt:lpstr>
      <vt:lpstr>Função E(And)</vt:lpstr>
      <vt:lpstr>Função E(And) – Situações Possíveis</vt:lpstr>
      <vt:lpstr>Função E(And) – Situações Possíveis</vt:lpstr>
      <vt:lpstr>Função E(And)</vt:lpstr>
      <vt:lpstr>Tabela Verdade</vt:lpstr>
      <vt:lpstr>Tabela Verdade da Função E (And)</vt:lpstr>
      <vt:lpstr>Tabela Verdade da Função E (And)</vt:lpstr>
      <vt:lpstr>Função OU (OR)</vt:lpstr>
      <vt:lpstr>Apresentação do PowerPoint</vt:lpstr>
      <vt:lpstr>Função OU (OR) – Situações Possíveis</vt:lpstr>
      <vt:lpstr>Função OU (OR)</vt:lpstr>
      <vt:lpstr>Tabela Verdade da Função OU (OR)</vt:lpstr>
      <vt:lpstr>Função OU (OR)</vt:lpstr>
      <vt:lpstr>Função NÃO (NOT)</vt:lpstr>
      <vt:lpstr>Função NÃO (NOT)</vt:lpstr>
      <vt:lpstr>Função NÃO (NOT)</vt:lpstr>
      <vt:lpstr>Tabela verdade da função NÃO (NOT)</vt:lpstr>
      <vt:lpstr>Função NÃO (NOT)</vt:lpstr>
      <vt:lpstr>Função NÃO E (NAND)</vt:lpstr>
      <vt:lpstr>Porta NÃO E (NAND)</vt:lpstr>
      <vt:lpstr>Função NÃO OU (NOR)</vt:lpstr>
      <vt:lpstr>Porta NÃO OU (NOR)</vt:lpstr>
      <vt:lpstr>Função OU Exclusivo (XOR)</vt:lpstr>
      <vt:lpstr>Porta OU Exclusivo (XOR) Como Bloco Básico</vt:lpstr>
      <vt:lpstr>Porta OU Exclusivo (XOR) como Circuito Combinacional</vt:lpstr>
      <vt:lpstr>Correspondência entre expressões, circuitos e tabelas verdade</vt:lpstr>
      <vt:lpstr>Expressões Booleanas Geradas por Circuitos Lógicos</vt:lpstr>
      <vt:lpstr>Expressões Booleanas Geradas por Circuitos Lógicos</vt:lpstr>
      <vt:lpstr>Expressões Booleanas Geradas por Circuitos Lógicos</vt:lpstr>
      <vt:lpstr>Expressões Booleanas Geradas por Circuitos Lógicos</vt:lpstr>
      <vt:lpstr>Expressões Booleanas Geradas por Circuitos Lógicos</vt:lpstr>
      <vt:lpstr>Exercício - Escreva a expressão booleana executada pelo circuito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Aspectos Básicos da Computação</dc:title>
  <dc:creator>Jouglas Tomaschitz</dc:creator>
  <cp:lastModifiedBy>Jouglas</cp:lastModifiedBy>
  <cp:revision>239</cp:revision>
  <dcterms:created xsi:type="dcterms:W3CDTF">2013-09-21T14:09:06Z</dcterms:created>
  <dcterms:modified xsi:type="dcterms:W3CDTF">2019-09-20T22:08:33Z</dcterms:modified>
</cp:coreProperties>
</file>