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1"/>
  </p:notesMasterIdLst>
  <p:sldIdLst>
    <p:sldId id="347" r:id="rId2"/>
    <p:sldId id="329" r:id="rId3"/>
    <p:sldId id="330" r:id="rId4"/>
    <p:sldId id="331" r:id="rId5"/>
    <p:sldId id="349" r:id="rId6"/>
    <p:sldId id="332" r:id="rId7"/>
    <p:sldId id="333" r:id="rId8"/>
    <p:sldId id="339" r:id="rId9"/>
    <p:sldId id="340" r:id="rId10"/>
    <p:sldId id="341" r:id="rId11"/>
    <p:sldId id="342" r:id="rId12"/>
    <p:sldId id="343" r:id="rId13"/>
    <p:sldId id="344" r:id="rId14"/>
    <p:sldId id="334" r:id="rId15"/>
    <p:sldId id="335" r:id="rId16"/>
    <p:sldId id="348" r:id="rId17"/>
    <p:sldId id="338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B662-D017-4C8E-9F8C-0EE8CBE04E50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EE44-3649-4B6C-AB22-14113B233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Carry</a:t>
            </a:r>
            <a:r>
              <a:rPr lang="pt-BR" baseline="0" dirty="0" smtClean="0"/>
              <a:t> in – Vem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Carry</a:t>
            </a:r>
            <a:r>
              <a:rPr lang="pt-BR" baseline="0" dirty="0" smtClean="0"/>
              <a:t> out – Vai 1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EE44-3649-4B6C-AB22-14113B233A6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0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9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05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6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452906" y="2871480"/>
            <a:ext cx="7772734" cy="13063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55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</a:t>
            </a:r>
            <a:r>
              <a:rPr lang="pt-BR" sz="4355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452906" y="4644138"/>
            <a:ext cx="7772734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7978">
              <a:buClr>
                <a:srgbClr val="333333"/>
              </a:buClr>
              <a:buSzPct val="45000"/>
            </a:pP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z="2177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03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circuito integrado com inversores mais</a:t>
            </a:r>
            <a:br>
              <a:rPr lang="pt-BR" dirty="0"/>
            </a:br>
            <a:r>
              <a:rPr lang="pt-BR" dirty="0"/>
              <a:t>famoso é o 7404</a:t>
            </a:r>
          </a:p>
        </p:txBody>
      </p:sp>
      <p:pic>
        <p:nvPicPr>
          <p:cNvPr id="3074" name="Picture 2" descr="http://www.electroschematics.com/wp-content/uploads/2013/07/7404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22" y="2827800"/>
            <a:ext cx="2812932" cy="26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74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362033"/>
            <a:ext cx="3626011" cy="308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integrado 7408 possui quatro portas </a:t>
            </a:r>
            <a:r>
              <a:rPr lang="pt-BR" dirty="0" smtClean="0"/>
              <a:t>AND com </a:t>
            </a:r>
            <a:r>
              <a:rPr lang="pt-BR" dirty="0"/>
              <a:t>duas entradas cada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23022"/>
            <a:ext cx="4254059" cy="3113953"/>
          </a:xfrm>
          <a:prstGeom prst="rect">
            <a:avLst/>
          </a:prstGeom>
        </p:spPr>
      </p:pic>
      <p:pic>
        <p:nvPicPr>
          <p:cNvPr id="4098" name="Picture 2" descr="Resultado de imagem para 74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82" y="2365413"/>
            <a:ext cx="2572127" cy="25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circuito integrado com portas OR mais</a:t>
            </a:r>
            <a:br>
              <a:rPr lang="pt-BR" dirty="0"/>
            </a:br>
            <a:r>
              <a:rPr lang="pt-BR" dirty="0"/>
              <a:t>famoso é o 7432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1463"/>
            <a:ext cx="3322542" cy="2522016"/>
          </a:xfrm>
          <a:prstGeom prst="rect">
            <a:avLst/>
          </a:prstGeom>
        </p:spPr>
      </p:pic>
      <p:pic>
        <p:nvPicPr>
          <p:cNvPr id="5122" name="Picture 2" descr="Resultado de imagem para 74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56" y="2733417"/>
            <a:ext cx="2839142" cy="20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integrado 7486 possui quatro portas</a:t>
            </a:r>
            <a:br>
              <a:rPr lang="pt-BR" dirty="0"/>
            </a:br>
            <a:r>
              <a:rPr lang="pt-BR" dirty="0"/>
              <a:t>XOR com duas entradas cada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68" y="2478125"/>
            <a:ext cx="3859076" cy="2980217"/>
          </a:xfrm>
          <a:prstGeom prst="rect">
            <a:avLst/>
          </a:prstGeom>
        </p:spPr>
      </p:pic>
      <p:pic>
        <p:nvPicPr>
          <p:cNvPr id="6146" name="Picture 2" descr="Resultado de imagem para 74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1" y="2697393"/>
            <a:ext cx="2909627" cy="29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Meio Somador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31" y="1930400"/>
            <a:ext cx="8317033" cy="41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Somador Completo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7" y="1930401"/>
            <a:ext cx="6880422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Somador 2 Bits – Formato Portas Lógicas</a:t>
            </a:r>
            <a:endParaRPr lang="pt-BR" dirty="0"/>
          </a:p>
        </p:txBody>
      </p:sp>
      <p:pic>
        <p:nvPicPr>
          <p:cNvPr id="1028" name="Picture 4" descr="http://www.bpiropo.com.br/graficos/FPC_AC20051017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6" y="1720312"/>
            <a:ext cx="4862749" cy="45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5520139" y="1533471"/>
          <a:ext cx="4681617" cy="492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3600360" imgH="3790800" progId="">
                  <p:embed/>
                </p:oleObj>
              </mc:Choice>
              <mc:Fallback>
                <p:oleObj r:id="rId4" imgW="3600360" imgH="379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139" y="1533471"/>
                        <a:ext cx="4681617" cy="4929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8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Somador 4 Bits – Em forma de Circuito Integrado</a:t>
            </a:r>
            <a:endParaRPr lang="pt-BR" dirty="0"/>
          </a:p>
        </p:txBody>
      </p:sp>
      <p:pic>
        <p:nvPicPr>
          <p:cNvPr id="2050" name="Picture 2" descr="http://macao.communications.museum/images/exhibits/2_18_5_1_p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27" y="2087024"/>
            <a:ext cx="6191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 </a:t>
            </a:r>
            <a:r>
              <a:rPr lang="pt-BR" dirty="0" err="1"/>
              <a:t>ULAs</a:t>
            </a:r>
            <a:r>
              <a:rPr lang="pt-BR" dirty="0"/>
              <a:t> de 1 bit conectadas p/ formar 1ULA</a:t>
            </a:r>
            <a:br>
              <a:rPr lang="pt-BR" dirty="0"/>
            </a:br>
            <a:r>
              <a:rPr lang="pt-BR" dirty="0"/>
              <a:t>de 8 bits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1757"/>
            <a:ext cx="9220072" cy="2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829" y="212671"/>
            <a:ext cx="8596668" cy="1320800"/>
          </a:xfrm>
        </p:spPr>
        <p:txBody>
          <a:bodyPr/>
          <a:lstStyle/>
          <a:p>
            <a:r>
              <a:rPr lang="pt-BR" dirty="0" smtClean="0"/>
              <a:t>Somador 2 Bits – Formato Portas Lógicas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53898"/>
              </p:ext>
            </p:extLst>
          </p:nvPr>
        </p:nvGraphicFramePr>
        <p:xfrm>
          <a:off x="5520139" y="1533471"/>
          <a:ext cx="4681617" cy="492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3600360" imgH="3790800" progId="">
                  <p:embed/>
                </p:oleObj>
              </mc:Choice>
              <mc:Fallback>
                <p:oleObj r:id="rId3" imgW="3600360" imgH="379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0139" y="1533471"/>
                        <a:ext cx="4681617" cy="4929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10" y="873071"/>
            <a:ext cx="3385007" cy="28221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313" y="3179268"/>
            <a:ext cx="3504070" cy="29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a Tabela Verdade a</a:t>
            </a:r>
            <a:br>
              <a:rPr lang="pt-BR" dirty="0"/>
            </a:br>
            <a:r>
              <a:rPr lang="pt-BR" dirty="0"/>
              <a:t>partir de uma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todas as possibilidades (</a:t>
            </a:r>
            <a:r>
              <a:rPr lang="pt-BR" dirty="0" smtClean="0"/>
              <a:t>interpretações) para </a:t>
            </a:r>
            <a:r>
              <a:rPr lang="pt-BR" dirty="0"/>
              <a:t>as variáveis de entrada</a:t>
            </a:r>
          </a:p>
          <a:p>
            <a:pPr lvl="1"/>
            <a:r>
              <a:rPr lang="pt-BR" dirty="0"/>
              <a:t> Lembrar que para N variáveis, há 2N </a:t>
            </a:r>
            <a:r>
              <a:rPr lang="pt-BR" dirty="0" smtClean="0"/>
              <a:t>possibilidades </a:t>
            </a:r>
          </a:p>
          <a:p>
            <a:r>
              <a:rPr lang="pt-BR" dirty="0" smtClean="0"/>
              <a:t> </a:t>
            </a:r>
            <a:r>
              <a:rPr lang="pt-BR" dirty="0"/>
              <a:t>Adicionar colunas para cada </a:t>
            </a:r>
            <a:r>
              <a:rPr lang="pt-BR" dirty="0" err="1"/>
              <a:t>subfórmula</a:t>
            </a:r>
            <a:r>
              <a:rPr lang="pt-BR" dirty="0"/>
              <a:t> </a:t>
            </a:r>
            <a:r>
              <a:rPr lang="pt-BR" dirty="0" smtClean="0"/>
              <a:t>da expressão</a:t>
            </a:r>
            <a:endParaRPr lang="pt-BR" dirty="0"/>
          </a:p>
          <a:p>
            <a:pPr lvl="1"/>
            <a:r>
              <a:rPr lang="pt-BR" dirty="0"/>
              <a:t> Preencher cada coluna com seus resultados</a:t>
            </a:r>
          </a:p>
          <a:p>
            <a:r>
              <a:rPr lang="pt-BR" dirty="0"/>
              <a:t> Adicionar uma coluna para o resultado final</a:t>
            </a:r>
          </a:p>
          <a:p>
            <a:pPr lvl="1"/>
            <a:r>
              <a:rPr lang="pt-BR" dirty="0"/>
              <a:t> Preencher essa coluna com o 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39682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0568" y="1300996"/>
            <a:ext cx="4432517" cy="3880773"/>
          </a:xfrm>
        </p:spPr>
        <p:txBody>
          <a:bodyPr/>
          <a:lstStyle/>
          <a:p>
            <a:r>
              <a:rPr lang="pt-BR" dirty="0"/>
              <a:t>Considere a expressão</a:t>
            </a:r>
          </a:p>
          <a:p>
            <a:pPr lvl="1"/>
            <a:r>
              <a:rPr lang="pt-BR" dirty="0"/>
              <a:t> S = A.B.C + A.D + A.B.D</a:t>
            </a:r>
          </a:p>
          <a:p>
            <a:r>
              <a:rPr lang="pt-BR" dirty="0"/>
              <a:t> Como há 4 variáveis </a:t>
            </a:r>
            <a:r>
              <a:rPr lang="pt-BR" dirty="0" smtClean="0"/>
              <a:t>de entrada </a:t>
            </a:r>
            <a:r>
              <a:rPr lang="pt-BR" dirty="0"/>
              <a:t>(A, B, C, D), </a:t>
            </a:r>
            <a:r>
              <a:rPr lang="pt-BR" dirty="0" smtClean="0"/>
              <a:t>há 2</a:t>
            </a:r>
            <a:r>
              <a:rPr lang="pt-BR" baseline="30000" dirty="0" smtClean="0"/>
              <a:t>4</a:t>
            </a:r>
            <a:r>
              <a:rPr lang="pt-BR" dirty="0" smtClean="0"/>
              <a:t>=16 interpretações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3" y="1300996"/>
            <a:ext cx="4433234" cy="50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5667" y="2207085"/>
            <a:ext cx="5082733" cy="3880773"/>
          </a:xfrm>
        </p:spPr>
        <p:txBody>
          <a:bodyPr/>
          <a:lstStyle/>
          <a:p>
            <a:r>
              <a:rPr lang="pt-BR" dirty="0"/>
              <a:t>S = A.B.C + A.D + </a:t>
            </a:r>
            <a:r>
              <a:rPr lang="pt-BR" dirty="0" smtClean="0"/>
              <a:t>A.B.D</a:t>
            </a:r>
          </a:p>
          <a:p>
            <a:r>
              <a:rPr lang="pt-BR" dirty="0"/>
              <a:t>A seguir, adicionar </a:t>
            </a:r>
            <a:r>
              <a:rPr lang="pt-BR" dirty="0" smtClean="0"/>
              <a:t>uma coluna </a:t>
            </a:r>
            <a:r>
              <a:rPr lang="pt-BR" dirty="0"/>
              <a:t>para cada</a:t>
            </a:r>
          </a:p>
          <a:p>
            <a:r>
              <a:rPr lang="pt-BR" dirty="0" err="1"/>
              <a:t>subfórmula</a:t>
            </a:r>
            <a:r>
              <a:rPr lang="pt-BR" dirty="0"/>
              <a:t> de S, além </a:t>
            </a:r>
            <a:r>
              <a:rPr lang="pt-BR" dirty="0" smtClean="0"/>
              <a:t>de uma </a:t>
            </a:r>
            <a:r>
              <a:rPr lang="pt-BR" dirty="0"/>
              <a:t>coluna para </a:t>
            </a:r>
            <a:r>
              <a:rPr lang="pt-BR" dirty="0" smtClean="0"/>
              <a:t>o resultado </a:t>
            </a:r>
            <a:r>
              <a:rPr lang="pt-BR" dirty="0"/>
              <a:t>final S</a:t>
            </a:r>
          </a:p>
          <a:p>
            <a:r>
              <a:rPr lang="pt-BR" dirty="0"/>
              <a:t> A.B.C</a:t>
            </a:r>
          </a:p>
          <a:p>
            <a:r>
              <a:rPr lang="pt-BR" dirty="0"/>
              <a:t> A.D</a:t>
            </a:r>
          </a:p>
          <a:p>
            <a:r>
              <a:rPr lang="pt-BR" dirty="0"/>
              <a:t> A.B.D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6" y="2035911"/>
            <a:ext cx="3783830" cy="45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Encontre a tabela</a:t>
            </a:r>
          </a:p>
          <a:p>
            <a:r>
              <a:rPr lang="pt-BR" dirty="0"/>
              <a:t>verdade da expressão</a:t>
            </a:r>
          </a:p>
          <a:p>
            <a:r>
              <a:rPr lang="pt-BR" dirty="0"/>
              <a:t> S = Ā+B+A.B.C</a:t>
            </a:r>
            <a:r>
              <a:rPr lang="pt-BR" dirty="0" smtClean="0"/>
              <a:t>’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330" y="547607"/>
            <a:ext cx="8596668" cy="1320800"/>
          </a:xfrm>
        </p:spPr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0" y="1868407"/>
            <a:ext cx="5472208" cy="41449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044059" y="2748388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S = Ā+B+A.B.C’</a:t>
            </a:r>
          </a:p>
        </p:txBody>
      </p:sp>
    </p:spTree>
    <p:extLst>
      <p:ext uri="{BB962C8B-B14F-4D97-AF65-F5344CB8AC3E}">
        <p14:creationId xmlns:p14="http://schemas.microsoft.com/office/powerpoint/2010/main" val="31559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 = A.B.C + A.B’.C + A’.B’.C + A’.B’.C</a:t>
            </a:r>
            <a:r>
              <a:rPr lang="pt-BR" dirty="0" smtClean="0"/>
              <a:t>’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3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1092287"/>
            <a:ext cx="9608949" cy="44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256</Words>
  <Application>Microsoft Office PowerPoint</Application>
  <PresentationFormat>Widescreen</PresentationFormat>
  <Paragraphs>41</Paragraphs>
  <Slides>19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Trebuchet MS</vt:lpstr>
      <vt:lpstr>Wingdings 3</vt:lpstr>
      <vt:lpstr>Facetado</vt:lpstr>
      <vt:lpstr>Apresentação do PowerPoint</vt:lpstr>
      <vt:lpstr>Como obter a Tabela Verdade a partir de uma Expressão</vt:lpstr>
      <vt:lpstr>Exemplo</vt:lpstr>
      <vt:lpstr>Exemplo</vt:lpstr>
      <vt:lpstr>Apresentação do PowerPoint</vt:lpstr>
      <vt:lpstr>Exercício</vt:lpstr>
      <vt:lpstr>Resposta</vt:lpstr>
      <vt:lpstr>Exercícios</vt:lpstr>
      <vt:lpstr>Apresentação do PowerPoint</vt:lpstr>
      <vt:lpstr>O circuito integrado com inversores mais famoso é o 7404</vt:lpstr>
      <vt:lpstr>Circuito integrado 7408 possui quatro portas AND com duas entradas cada</vt:lpstr>
      <vt:lpstr>O circuito integrado com portas OR mais famoso é o 7432</vt:lpstr>
      <vt:lpstr>Circuito integrado 7486 possui quatro portas XOR com duas entradas cada</vt:lpstr>
      <vt:lpstr>Exemplo de Circuito Meio Somador</vt:lpstr>
      <vt:lpstr>Somador Completo</vt:lpstr>
      <vt:lpstr>Somador 2 Bits – Formato Portas Lógicas</vt:lpstr>
      <vt:lpstr>Somador 4 Bits – Em forma de Circuito Integrado</vt:lpstr>
      <vt:lpstr>8 ULAs de 1 bit conectadas p/ formar 1ULA de 8 bits</vt:lpstr>
      <vt:lpstr>Somador 2 Bits – Formato Portas Lógicas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Básicos da Computação</dc:title>
  <dc:creator>Jouglas Tomaschitz</dc:creator>
  <cp:lastModifiedBy>Jouglas</cp:lastModifiedBy>
  <cp:revision>231</cp:revision>
  <dcterms:created xsi:type="dcterms:W3CDTF">2013-09-21T14:09:06Z</dcterms:created>
  <dcterms:modified xsi:type="dcterms:W3CDTF">2019-09-23T23:24:55Z</dcterms:modified>
</cp:coreProperties>
</file>