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9" r:id="rId1"/>
  </p:sldMasterIdLst>
  <p:notesMasterIdLst>
    <p:notesMasterId r:id="rId13"/>
  </p:notesMasterIdLst>
  <p:sldIdLst>
    <p:sldId id="380" r:id="rId2"/>
    <p:sldId id="340" r:id="rId3"/>
    <p:sldId id="341" r:id="rId4"/>
    <p:sldId id="342" r:id="rId5"/>
    <p:sldId id="343" r:id="rId6"/>
    <p:sldId id="384" r:id="rId7"/>
    <p:sldId id="385" r:id="rId8"/>
    <p:sldId id="386" r:id="rId9"/>
    <p:sldId id="387" r:id="rId10"/>
    <p:sldId id="381" r:id="rId11"/>
    <p:sldId id="382" r:id="rId12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78" autoAdjust="0"/>
  </p:normalViewPr>
  <p:slideViewPr>
    <p:cSldViewPr snapToGrid="0">
      <p:cViewPr varScale="1">
        <p:scale>
          <a:sx n="58" d="100"/>
          <a:sy n="58" d="100"/>
        </p:scale>
        <p:origin x="1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8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518FDE9-0F6B-4F03-89C9-77145D7E30E7}" type="slidenum"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14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10739" cy="757834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21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99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3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3949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9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15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76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19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4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6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961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2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2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5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01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&lt;data/hora&gt;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C38B976-24B1-43EE-84D9-D7E66D4262FE}" type="slidenum">
              <a:rPr lang="pt-BR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‹nº›</a:t>
            </a:fld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43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2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10740" cy="7578343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x-non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algn="r"/>
            <a:fld id="{74C9A458-8A2D-4ADC-A42A-F4E16DF00A27}" type="slidenum">
              <a:rPr lang="x-none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x-non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94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2028118" y="3318866"/>
            <a:ext cx="6426675" cy="10801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601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Introdução à Arquitetura de Computadores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2028118" y="4784542"/>
            <a:ext cx="6426675" cy="32889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81008">
              <a:buClr>
                <a:srgbClr val="333333"/>
              </a:buClr>
              <a:buSzPct val="45000"/>
            </a:pP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Prof.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MSc</a:t>
            </a:r>
            <a:r>
              <a:rPr lang="pt-BR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Jouglas Alves </a:t>
            </a:r>
            <a:r>
              <a:rPr lang="pt-BR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Tomaschitz</a:t>
            </a:r>
            <a:endParaRPr lang="pt-BR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6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Converta as bases</a:t>
            </a:r>
          </a:p>
          <a:p>
            <a:pPr marL="0" indent="0">
              <a:buNone/>
            </a:pPr>
            <a:r>
              <a:rPr lang="pt-BR" sz="2800" dirty="0" smtClean="0"/>
              <a:t>a</a:t>
            </a:r>
            <a:r>
              <a:rPr lang="pt-BR" sz="2800" dirty="0"/>
              <a:t>) </a:t>
            </a:r>
            <a:r>
              <a:rPr lang="pt-BR" sz="2800" dirty="0" smtClean="0"/>
              <a:t>37421 </a:t>
            </a:r>
            <a:r>
              <a:rPr lang="pt-BR" sz="2800" dirty="0" smtClean="0"/>
              <a:t>base 8 para a base 16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b) </a:t>
            </a:r>
            <a:r>
              <a:rPr lang="pt-BR" sz="2800" dirty="0" smtClean="0"/>
              <a:t>2BEF5 </a:t>
            </a:r>
            <a:r>
              <a:rPr lang="pt-BR" sz="2800" dirty="0" smtClean="0"/>
              <a:t>base 16  para a base 8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66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2381651"/>
            <a:ext cx="8388832" cy="4277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Converta as bases</a:t>
            </a:r>
          </a:p>
          <a:p>
            <a:pPr marL="0" indent="0">
              <a:buNone/>
            </a:pPr>
            <a:r>
              <a:rPr lang="pt-BR" sz="2400" dirty="0" smtClean="0"/>
              <a:t>a) </a:t>
            </a:r>
            <a:r>
              <a:rPr lang="pt-BR" sz="2400" dirty="0" smtClean="0"/>
              <a:t>37421 base 8 para a base 16 resposta 3F11</a:t>
            </a:r>
          </a:p>
          <a:p>
            <a:pPr marL="0" indent="0">
              <a:buNone/>
            </a:pPr>
            <a:r>
              <a:rPr lang="pt-BR" sz="2400" dirty="0"/>
              <a:t>b</a:t>
            </a:r>
            <a:r>
              <a:rPr lang="pt-BR" sz="2400" dirty="0" smtClean="0"/>
              <a:t>) </a:t>
            </a:r>
            <a:r>
              <a:rPr lang="pt-BR" sz="2400" dirty="0" smtClean="0"/>
              <a:t>2BEF5 base 16  para a base 8 resposta </a:t>
            </a:r>
            <a:r>
              <a:rPr lang="pt-BR" sz="2400" dirty="0" smtClean="0"/>
              <a:t>537365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333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Conversão de Binário em Octal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51" y="1579419"/>
            <a:ext cx="7618323" cy="5203766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Para converter números binários em octais, separa-se os dígitos do número binário em grupos de 3 bits da direita para a esquerda. Em seguida transforma-se cada grupo individual de 3 bits em octal. Ao final, une-se os resultados</a:t>
            </a:r>
            <a:r>
              <a:rPr lang="pt-BR" sz="2400" dirty="0" smtClean="0"/>
              <a:t>:</a:t>
            </a:r>
          </a:p>
          <a:p>
            <a:pPr lvl="1" algn="just"/>
            <a:r>
              <a:rPr lang="pt-BR" sz="2400" dirty="0" smtClean="0"/>
              <a:t>Exemplo o Número 110101</a:t>
            </a:r>
            <a:r>
              <a:rPr lang="pt-BR" sz="2400" baseline="-25000" dirty="0"/>
              <a:t> </a:t>
            </a:r>
            <a:r>
              <a:rPr lang="pt-BR" sz="2400" baseline="-25000" dirty="0" smtClean="0"/>
              <a:t>2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algn="just"/>
            <a:r>
              <a:rPr lang="pt-BR" sz="2400" dirty="0" smtClean="0"/>
              <a:t>Caso </a:t>
            </a:r>
            <a:r>
              <a:rPr lang="pt-BR" sz="2400" dirty="0"/>
              <a:t>o número de dígitos do número binário não seja múltiplo de 3, completa-se os dígitos à esquerda com zeros (</a:t>
            </a:r>
            <a:r>
              <a:rPr lang="pt-BR" sz="2400" b="1" dirty="0"/>
              <a:t>0</a:t>
            </a:r>
            <a:r>
              <a:rPr lang="pt-BR" sz="2400" dirty="0" smtClean="0"/>
              <a:t>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52033"/>
              </p:ext>
            </p:extLst>
          </p:nvPr>
        </p:nvGraphicFramePr>
        <p:xfrm>
          <a:off x="1774543" y="4364182"/>
          <a:ext cx="2711969" cy="90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423"/>
                <a:gridCol w="797423"/>
                <a:gridCol w="1117123"/>
              </a:tblGrid>
              <a:tr h="57564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110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101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BASE 2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</a:tr>
              <a:tr h="3256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6</a:t>
                      </a:r>
                      <a:endParaRPr lang="pt-BR" sz="1600" baseline="-250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BASE 8</a:t>
                      </a:r>
                    </a:p>
                  </a:txBody>
                  <a:tcPr marL="75605" marR="75605" marT="37802" marB="378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1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Conversão de Octal em Binário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745673"/>
            <a:ext cx="6997913" cy="491381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Para converter números octais em binários, decompõem-se o número octal diretamente em binários de 3 dígitos. Os zeros mais à esquerda do resultado binário </a:t>
            </a:r>
            <a:r>
              <a:rPr lang="pt-BR" sz="2400" dirty="0" smtClean="0"/>
              <a:t>podem </a:t>
            </a:r>
            <a:r>
              <a:rPr lang="pt-BR" sz="2400" dirty="0"/>
              <a:t>ser omitidos</a:t>
            </a:r>
            <a:r>
              <a:rPr lang="pt-BR" sz="2400" dirty="0" smtClean="0"/>
              <a:t>: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Exemplo 123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Resultado </a:t>
            </a:r>
            <a:r>
              <a:rPr lang="pt-BR" sz="2400" dirty="0" smtClean="0"/>
              <a:t>001010011</a:t>
            </a:r>
            <a:r>
              <a:rPr lang="pt-BR" sz="2400" baseline="-25000" dirty="0" smtClean="0"/>
              <a:t>2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9853"/>
              </p:ext>
            </p:extLst>
          </p:nvPr>
        </p:nvGraphicFramePr>
        <p:xfrm>
          <a:off x="1060803" y="4658822"/>
          <a:ext cx="3486848" cy="65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12"/>
                <a:gridCol w="871712"/>
                <a:gridCol w="871712"/>
                <a:gridCol w="871712"/>
              </a:tblGrid>
              <a:tr h="32562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BASE 8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</a:tr>
              <a:tr h="325625"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 smtClean="0"/>
                        <a:t>001</a:t>
                      </a:r>
                      <a:endParaRPr lang="pt-BR" sz="1600" baseline="-250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010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011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BASE 2</a:t>
                      </a:r>
                    </a:p>
                  </a:txBody>
                  <a:tcPr marL="75605" marR="75605" marT="37802" marB="378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041" y="505717"/>
            <a:ext cx="6997913" cy="1455937"/>
          </a:xfrm>
        </p:spPr>
        <p:txBody>
          <a:bodyPr/>
          <a:lstStyle/>
          <a:p>
            <a:r>
              <a:rPr lang="pt-BR" dirty="0" smtClean="0"/>
              <a:t>Conversão Hexadecimal para Binário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041" y="1961654"/>
            <a:ext cx="6997914" cy="4277834"/>
          </a:xfrm>
        </p:spPr>
        <p:txBody>
          <a:bodyPr/>
          <a:lstStyle/>
          <a:p>
            <a:pPr algn="just"/>
            <a:r>
              <a:rPr lang="pt-BR" sz="2400" dirty="0"/>
              <a:t>O sistema hexadecimal está vinculado à informática, pois os computadores </a:t>
            </a:r>
            <a:r>
              <a:rPr lang="pt-BR" sz="2400" dirty="0" smtClean="0"/>
              <a:t>costumam utilizar </a:t>
            </a:r>
            <a:r>
              <a:rPr lang="pt-BR" sz="2400" dirty="0"/>
              <a:t>o byte como unidade básica da memória. </a:t>
            </a:r>
            <a:r>
              <a:rPr lang="pt-BR" sz="2400" b="1" dirty="0"/>
              <a:t>1 byte = 8 bits </a:t>
            </a:r>
            <a:r>
              <a:rPr lang="pt-BR" sz="2400" dirty="0"/>
              <a:t>e então um </a:t>
            </a:r>
            <a:r>
              <a:rPr lang="pt-BR" sz="2400" b="1" dirty="0"/>
              <a:t>byte</a:t>
            </a:r>
            <a:r>
              <a:rPr lang="pt-BR" sz="2400" dirty="0"/>
              <a:t> </a:t>
            </a:r>
            <a:r>
              <a:rPr lang="pt-BR" sz="2400" dirty="0" smtClean="0"/>
              <a:t>pode ser </a:t>
            </a:r>
            <a:r>
              <a:rPr lang="pt-BR" sz="2400" dirty="0"/>
              <a:t>representado por </a:t>
            </a:r>
            <a:r>
              <a:rPr lang="pt-BR" sz="2400" b="1" dirty="0"/>
              <a:t>8 algarismos do sistema binário</a:t>
            </a:r>
            <a:r>
              <a:rPr lang="pt-BR" sz="2400" dirty="0"/>
              <a:t> ou por </a:t>
            </a:r>
            <a:r>
              <a:rPr lang="pt-BR" sz="2400" b="1" dirty="0"/>
              <a:t>2 algarismos do </a:t>
            </a:r>
            <a:r>
              <a:rPr lang="pt-BR" sz="2400" b="1" dirty="0" smtClean="0"/>
              <a:t>sistema </a:t>
            </a:r>
            <a:r>
              <a:rPr lang="es-ES" sz="2400" b="1" dirty="0" smtClean="0"/>
              <a:t>hexadecimal</a:t>
            </a:r>
            <a:r>
              <a:rPr lang="es-ES" sz="2400" dirty="0"/>
              <a:t>. </a:t>
            </a:r>
            <a:endParaRPr lang="es-ES" sz="2400" dirty="0" smtClean="0"/>
          </a:p>
          <a:p>
            <a:r>
              <a:rPr lang="es-ES" sz="2400" dirty="0" smtClean="0"/>
              <a:t>Ex: 	</a:t>
            </a:r>
            <a:r>
              <a:rPr lang="es-ES" sz="2400" dirty="0" err="1" smtClean="0"/>
              <a:t>Bin</a:t>
            </a:r>
            <a:r>
              <a:rPr lang="es-ES" sz="2400" dirty="0" smtClean="0"/>
              <a:t> = 10011100 &gt; </a:t>
            </a:r>
            <a:r>
              <a:rPr lang="es-ES" sz="2400" dirty="0"/>
              <a:t>8</a:t>
            </a:r>
            <a:r>
              <a:rPr lang="es-ES" sz="2400" dirty="0" smtClean="0"/>
              <a:t> bits </a:t>
            </a:r>
            <a:r>
              <a:rPr lang="es-ES" sz="2400" dirty="0" err="1" smtClean="0"/>
              <a:t>ou</a:t>
            </a:r>
            <a:r>
              <a:rPr lang="es-ES" sz="2400" dirty="0" smtClean="0"/>
              <a:t> 1 byte</a:t>
            </a:r>
          </a:p>
          <a:p>
            <a:pPr marL="0" indent="0">
              <a:buNone/>
            </a:pPr>
            <a:r>
              <a:rPr lang="es-ES" sz="2400" dirty="0" smtClean="0"/>
              <a:t>		</a:t>
            </a:r>
            <a:r>
              <a:rPr lang="es-ES" sz="2400" dirty="0" err="1" smtClean="0"/>
              <a:t>Hexa</a:t>
            </a:r>
            <a:r>
              <a:rPr lang="es-ES" sz="2400" dirty="0" smtClean="0"/>
              <a:t>= 9C </a:t>
            </a:r>
            <a:r>
              <a:rPr lang="es-ES" sz="2400" dirty="0"/>
              <a:t>&gt; </a:t>
            </a:r>
            <a:r>
              <a:rPr lang="es-ES" sz="2400" dirty="0" smtClean="0"/>
              <a:t> </a:t>
            </a:r>
            <a:r>
              <a:rPr lang="es-ES" sz="2400" dirty="0"/>
              <a:t>8 bits </a:t>
            </a:r>
            <a:r>
              <a:rPr lang="es-ES" sz="2400" dirty="0" err="1"/>
              <a:t>ou</a:t>
            </a:r>
            <a:r>
              <a:rPr lang="es-ES" sz="2400" dirty="0"/>
              <a:t> 1 byte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40414"/>
              </p:ext>
            </p:extLst>
          </p:nvPr>
        </p:nvGraphicFramePr>
        <p:xfrm>
          <a:off x="1901631" y="5954539"/>
          <a:ext cx="2615136" cy="90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712"/>
                <a:gridCol w="871712"/>
                <a:gridCol w="871712"/>
              </a:tblGrid>
              <a:tr h="32562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1001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1100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BASE 2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</a:tr>
              <a:tr h="575646"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 smtClean="0"/>
                        <a:t>9</a:t>
                      </a:r>
                      <a:endParaRPr lang="pt-BR" sz="1600" baseline="-250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C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BASE 16</a:t>
                      </a:r>
                    </a:p>
                  </a:txBody>
                  <a:tcPr marL="75605" marR="75605" marT="37802" marB="378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6114" y="321233"/>
            <a:ext cx="7707289" cy="1059069"/>
          </a:xfrm>
        </p:spPr>
        <p:txBody>
          <a:bodyPr>
            <a:normAutofit fontScale="90000"/>
          </a:bodyPr>
          <a:lstStyle/>
          <a:p>
            <a:r>
              <a:rPr lang="pt-BR" dirty="0"/>
              <a:t>Conversão de Binário para </a:t>
            </a:r>
            <a:r>
              <a:rPr lang="pt-BR" dirty="0" smtClean="0"/>
              <a:t>Hexadecimal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6114" y="1777745"/>
            <a:ext cx="7565377" cy="429054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400" dirty="0"/>
              <a:t>Separe o número binário em grupos de 4 dígitos da direita para a esquerda e </a:t>
            </a:r>
            <a:r>
              <a:rPr lang="pt-BR" sz="2400" dirty="0" smtClean="0"/>
              <a:t>então faça </a:t>
            </a:r>
            <a:r>
              <a:rPr lang="pt-BR" sz="2400" dirty="0"/>
              <a:t>a conversão de cada </a:t>
            </a:r>
            <a:r>
              <a:rPr lang="pt-BR" sz="2400" dirty="0" smtClean="0"/>
              <a:t>grupo Caso </a:t>
            </a:r>
            <a:r>
              <a:rPr lang="pt-BR" sz="2400" dirty="0"/>
              <a:t>a quantidade de dígitos a ser convertida não for um número múltiplo de </a:t>
            </a:r>
            <a:r>
              <a:rPr lang="pt-BR" sz="2400" dirty="0" smtClean="0"/>
              <a:t>4,complete com </a:t>
            </a:r>
            <a:r>
              <a:rPr lang="pt-BR" sz="2400" dirty="0"/>
              <a:t>0´s a esquerda até torná-lo múltiplo de 4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 err="1" smtClean="0"/>
              <a:t>Ex</a:t>
            </a:r>
            <a:r>
              <a:rPr lang="pt-BR" sz="2400" dirty="0"/>
              <a:t>: (</a:t>
            </a:r>
            <a:r>
              <a:rPr lang="pt-BR" sz="2400" dirty="0" smtClean="0"/>
              <a:t>1010111001010)</a:t>
            </a:r>
            <a:r>
              <a:rPr lang="pt-BR" sz="2400" baseline="-25000" dirty="0"/>
              <a:t> </a:t>
            </a:r>
            <a:r>
              <a:rPr lang="pt-BR" sz="2400" baseline="-25000" dirty="0" smtClean="0"/>
              <a:t>2 </a:t>
            </a:r>
            <a:r>
              <a:rPr lang="pt-BR" sz="2400" dirty="0" smtClean="0"/>
              <a:t>para </a:t>
            </a:r>
            <a:r>
              <a:rPr lang="pt-BR" sz="2400" dirty="0"/>
              <a:t>hexadecimal</a:t>
            </a:r>
            <a:r>
              <a:rPr lang="pt-BR" sz="2400" dirty="0" smtClean="0"/>
              <a:t>:</a:t>
            </a:r>
          </a:p>
          <a:p>
            <a:pPr algn="just"/>
            <a:r>
              <a:rPr lang="pt-BR" sz="2400" dirty="0"/>
              <a:t>Note que os 3 primeiros zeros foram preenchidos apenas para formar um grupo.</a:t>
            </a:r>
          </a:p>
          <a:p>
            <a:pPr algn="just"/>
            <a:r>
              <a:rPr lang="pt-BR" sz="2400" dirty="0"/>
              <a:t>Desta forma o número correspondente em hexadecimal é </a:t>
            </a:r>
            <a:r>
              <a:rPr lang="pt-BR" sz="2400" b="1" dirty="0"/>
              <a:t>15CA</a:t>
            </a:r>
            <a:r>
              <a:rPr lang="pt-BR" sz="2400" dirty="0" smtClean="0"/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205909"/>
              </p:ext>
            </p:extLst>
          </p:nvPr>
        </p:nvGraphicFramePr>
        <p:xfrm>
          <a:off x="2272963" y="6217575"/>
          <a:ext cx="4852245" cy="75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449"/>
                <a:gridCol w="970449"/>
                <a:gridCol w="970449"/>
                <a:gridCol w="970449"/>
                <a:gridCol w="970449"/>
              </a:tblGrid>
              <a:tr h="37924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0001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0101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1100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1010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BASE 2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</a:tr>
              <a:tr h="379247">
                <a:tc>
                  <a:txBody>
                    <a:bodyPr/>
                    <a:lstStyle/>
                    <a:p>
                      <a:pPr algn="ctr"/>
                      <a:r>
                        <a:rPr lang="pt-BR" sz="1600" baseline="0" dirty="0" smtClean="0"/>
                        <a:t>1</a:t>
                      </a:r>
                      <a:endParaRPr lang="pt-BR" sz="1600" baseline="-250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C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A</a:t>
                      </a:r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BASE 16</a:t>
                      </a:r>
                    </a:p>
                  </a:txBody>
                  <a:tcPr marL="75605" marR="75605" marT="37802" marB="3780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a conversão de Hexa para Bin</a:t>
            </a:r>
          </a:p>
          <a:p>
            <a:pPr lvl="1"/>
            <a:r>
              <a:rPr lang="pt-BR" dirty="0" smtClean="0"/>
              <a:t>CD</a:t>
            </a:r>
          </a:p>
          <a:p>
            <a:pPr lvl="1"/>
            <a:r>
              <a:rPr lang="pt-BR" dirty="0" smtClean="0"/>
              <a:t>ACDC</a:t>
            </a:r>
            <a:endParaRPr lang="pt-BR" dirty="0"/>
          </a:p>
          <a:p>
            <a:pPr lvl="1"/>
            <a:r>
              <a:rPr lang="pt-BR" dirty="0" smtClean="0"/>
              <a:t> 7DA</a:t>
            </a:r>
          </a:p>
          <a:p>
            <a:pPr lvl="1"/>
            <a:r>
              <a:rPr lang="pt-BR" dirty="0" smtClean="0"/>
              <a:t> 147</a:t>
            </a:r>
          </a:p>
          <a:p>
            <a:r>
              <a:rPr lang="pt-BR" dirty="0" smtClean="0"/>
              <a:t>Faça </a:t>
            </a:r>
            <a:r>
              <a:rPr lang="pt-BR" dirty="0"/>
              <a:t>a conversão de </a:t>
            </a:r>
            <a:r>
              <a:rPr lang="pt-BR" dirty="0" smtClean="0"/>
              <a:t>Bin para Hexa</a:t>
            </a:r>
          </a:p>
          <a:p>
            <a:pPr lvl="1"/>
            <a:r>
              <a:rPr lang="pt-BR" dirty="0" smtClean="0"/>
              <a:t>1010 1011 1111 </a:t>
            </a:r>
          </a:p>
          <a:p>
            <a:pPr lvl="1"/>
            <a:r>
              <a:rPr lang="pt-BR" dirty="0" smtClean="0"/>
              <a:t> 0111 1000</a:t>
            </a:r>
          </a:p>
          <a:p>
            <a:pPr lvl="1"/>
            <a:r>
              <a:rPr lang="pt-BR" dirty="0" smtClean="0"/>
              <a:t> 0111 0001 1101</a:t>
            </a:r>
          </a:p>
          <a:p>
            <a:pPr lvl="1"/>
            <a:r>
              <a:rPr lang="pt-BR" dirty="0" smtClean="0"/>
              <a:t> 1111 1010 1100 1010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0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a conversão de Hexa para Bin</a:t>
            </a:r>
          </a:p>
          <a:p>
            <a:pPr lvl="1"/>
            <a:r>
              <a:rPr lang="pt-BR" dirty="0" smtClean="0"/>
              <a:t>CD </a:t>
            </a:r>
            <a:r>
              <a:rPr lang="pt-BR" dirty="0"/>
              <a:t>- </a:t>
            </a:r>
            <a:r>
              <a:rPr lang="pt-BR" dirty="0" smtClean="0"/>
              <a:t>1100 1101</a:t>
            </a:r>
          </a:p>
          <a:p>
            <a:pPr lvl="1"/>
            <a:r>
              <a:rPr lang="pt-BR" dirty="0"/>
              <a:t>ACDC - ‭</a:t>
            </a:r>
            <a:r>
              <a:rPr lang="pt-BR" dirty="0" smtClean="0"/>
              <a:t>1010 1100 1101 1100</a:t>
            </a:r>
            <a:r>
              <a:rPr lang="pt-BR" dirty="0"/>
              <a:t>‬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7DA  - ‭</a:t>
            </a:r>
            <a:r>
              <a:rPr lang="pt-BR" dirty="0" smtClean="0"/>
              <a:t>0111 1101 1010</a:t>
            </a:r>
            <a:r>
              <a:rPr lang="pt-BR" dirty="0"/>
              <a:t>‬</a:t>
            </a:r>
            <a:endParaRPr lang="pt-BR" dirty="0" smtClean="0"/>
          </a:p>
          <a:p>
            <a:pPr lvl="1"/>
            <a:r>
              <a:rPr lang="pt-BR" dirty="0" smtClean="0"/>
              <a:t> </a:t>
            </a:r>
            <a:r>
              <a:rPr lang="pt-BR" dirty="0"/>
              <a:t>147 - ‭</a:t>
            </a:r>
            <a:r>
              <a:rPr lang="pt-BR" dirty="0" smtClean="0"/>
              <a:t>0001 0100 0111</a:t>
            </a:r>
            <a:r>
              <a:rPr lang="pt-BR" dirty="0"/>
              <a:t>‬</a:t>
            </a:r>
            <a:endParaRPr lang="pt-BR" dirty="0" smtClean="0"/>
          </a:p>
          <a:p>
            <a:r>
              <a:rPr lang="pt-BR" dirty="0" smtClean="0"/>
              <a:t>Faça </a:t>
            </a:r>
            <a:r>
              <a:rPr lang="pt-BR" dirty="0"/>
              <a:t>a conversão de </a:t>
            </a:r>
            <a:r>
              <a:rPr lang="pt-BR" dirty="0" smtClean="0"/>
              <a:t>Bin para Hexa</a:t>
            </a:r>
          </a:p>
          <a:p>
            <a:pPr lvl="1"/>
            <a:r>
              <a:rPr lang="pt-BR" dirty="0" smtClean="0"/>
              <a:t>1010 1011 1111 - ABF</a:t>
            </a:r>
          </a:p>
          <a:p>
            <a:pPr lvl="1"/>
            <a:r>
              <a:rPr lang="pt-BR" dirty="0" smtClean="0"/>
              <a:t> 0111 1000 - 78</a:t>
            </a:r>
          </a:p>
          <a:p>
            <a:pPr lvl="1"/>
            <a:r>
              <a:rPr lang="pt-BR" dirty="0" smtClean="0"/>
              <a:t> 0111 0001 1101 – 71D</a:t>
            </a:r>
          </a:p>
          <a:p>
            <a:pPr lvl="1"/>
            <a:r>
              <a:rPr lang="pt-BR" dirty="0" smtClean="0"/>
              <a:t> 1111 1010 1100 1010 - FACA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26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a conversão de Bin para Octal</a:t>
            </a:r>
          </a:p>
          <a:p>
            <a:pPr lvl="1"/>
            <a:r>
              <a:rPr lang="pt-BR" dirty="0" smtClean="0"/>
              <a:t>0 111 111 </a:t>
            </a:r>
          </a:p>
          <a:p>
            <a:pPr lvl="1"/>
            <a:r>
              <a:rPr lang="pt-BR" dirty="0" smtClean="0"/>
              <a:t> 11 000</a:t>
            </a:r>
          </a:p>
          <a:p>
            <a:pPr lvl="1"/>
            <a:r>
              <a:rPr lang="pt-BR" dirty="0" smtClean="0"/>
              <a:t> 1 100 011 101</a:t>
            </a:r>
          </a:p>
          <a:p>
            <a:pPr lvl="1"/>
            <a:r>
              <a:rPr lang="pt-BR" dirty="0" smtClean="0"/>
              <a:t> 101 011 001 010 </a:t>
            </a:r>
          </a:p>
          <a:p>
            <a:r>
              <a:rPr lang="pt-BR" dirty="0"/>
              <a:t>Faça a conversão </a:t>
            </a:r>
            <a:r>
              <a:rPr lang="pt-BR" dirty="0" smtClean="0"/>
              <a:t>de Octal para Bin</a:t>
            </a:r>
          </a:p>
          <a:p>
            <a:pPr lvl="1"/>
            <a:r>
              <a:rPr lang="pt-BR" dirty="0" smtClean="0"/>
              <a:t>405</a:t>
            </a:r>
            <a:endParaRPr lang="pt-BR" dirty="0"/>
          </a:p>
          <a:p>
            <a:pPr lvl="1"/>
            <a:r>
              <a:rPr lang="pt-BR" dirty="0" smtClean="0"/>
              <a:t>477</a:t>
            </a:r>
            <a:endParaRPr lang="pt-BR" dirty="0"/>
          </a:p>
          <a:p>
            <a:pPr lvl="1"/>
            <a:r>
              <a:rPr lang="pt-BR" dirty="0" smtClean="0"/>
              <a:t>237</a:t>
            </a:r>
            <a:endParaRPr lang="pt-BR" dirty="0"/>
          </a:p>
          <a:p>
            <a:pPr lvl="1"/>
            <a:r>
              <a:rPr lang="pt-BR" dirty="0" smtClean="0"/>
              <a:t>46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9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a conversão de Bin para Octal</a:t>
            </a:r>
          </a:p>
          <a:p>
            <a:pPr lvl="1"/>
            <a:r>
              <a:rPr lang="pt-BR" dirty="0" smtClean="0"/>
              <a:t>0 111 111 </a:t>
            </a:r>
            <a:r>
              <a:rPr lang="pt-BR" dirty="0" smtClean="0"/>
              <a:t>&gt; 77</a:t>
            </a:r>
            <a:endParaRPr lang="pt-BR" dirty="0" smtClean="0"/>
          </a:p>
          <a:p>
            <a:pPr lvl="1"/>
            <a:r>
              <a:rPr lang="pt-BR" dirty="0" smtClean="0"/>
              <a:t> 11 </a:t>
            </a:r>
            <a:r>
              <a:rPr lang="pt-BR" dirty="0" smtClean="0"/>
              <a:t>000 &gt; 30</a:t>
            </a:r>
            <a:endParaRPr lang="pt-BR" dirty="0" smtClean="0"/>
          </a:p>
          <a:p>
            <a:pPr lvl="1"/>
            <a:r>
              <a:rPr lang="pt-BR" dirty="0" smtClean="0"/>
              <a:t> 1 100 011 </a:t>
            </a:r>
            <a:r>
              <a:rPr lang="pt-BR" dirty="0" smtClean="0"/>
              <a:t>101 &gt; 1435</a:t>
            </a:r>
            <a:endParaRPr lang="pt-BR" dirty="0" smtClean="0"/>
          </a:p>
          <a:p>
            <a:pPr lvl="1"/>
            <a:r>
              <a:rPr lang="pt-BR" dirty="0" smtClean="0"/>
              <a:t> 101 011 001 010 </a:t>
            </a:r>
            <a:r>
              <a:rPr lang="pt-BR" dirty="0" smtClean="0"/>
              <a:t>&gt; 5312</a:t>
            </a:r>
            <a:endParaRPr lang="pt-BR" dirty="0" smtClean="0"/>
          </a:p>
          <a:p>
            <a:r>
              <a:rPr lang="pt-BR" dirty="0"/>
              <a:t>Faça a conversão </a:t>
            </a:r>
            <a:r>
              <a:rPr lang="pt-BR" dirty="0" smtClean="0"/>
              <a:t>de Octal para Bin</a:t>
            </a:r>
          </a:p>
          <a:p>
            <a:pPr lvl="1"/>
            <a:r>
              <a:rPr lang="pt-BR" dirty="0"/>
              <a:t>405 </a:t>
            </a:r>
            <a:r>
              <a:rPr lang="pt-BR"/>
              <a:t>&gt; </a:t>
            </a:r>
            <a:r>
              <a:rPr lang="pt-BR" smtClean="0"/>
              <a:t>‭100 </a:t>
            </a:r>
            <a:r>
              <a:rPr lang="pt-BR" dirty="0" smtClean="0"/>
              <a:t>000 101</a:t>
            </a:r>
            <a:r>
              <a:rPr lang="pt-BR" dirty="0"/>
              <a:t>‬</a:t>
            </a:r>
            <a:endParaRPr lang="pt-BR" dirty="0"/>
          </a:p>
          <a:p>
            <a:pPr lvl="1"/>
            <a:r>
              <a:rPr lang="pt-BR" dirty="0"/>
              <a:t>477 &gt; </a:t>
            </a:r>
            <a:r>
              <a:rPr lang="pt-BR" dirty="0" smtClean="0"/>
              <a:t>‭100 111 111</a:t>
            </a:r>
            <a:r>
              <a:rPr lang="pt-BR" dirty="0"/>
              <a:t>‬</a:t>
            </a:r>
            <a:endParaRPr lang="pt-BR" dirty="0"/>
          </a:p>
          <a:p>
            <a:pPr lvl="1"/>
            <a:r>
              <a:rPr lang="pt-BR" dirty="0"/>
              <a:t>237 &gt; ‭</a:t>
            </a:r>
            <a:r>
              <a:rPr lang="pt-BR" dirty="0" smtClean="0"/>
              <a:t>10 011 111</a:t>
            </a:r>
            <a:r>
              <a:rPr lang="pt-BR" dirty="0"/>
              <a:t>‬</a:t>
            </a:r>
            <a:endParaRPr lang="pt-BR" dirty="0"/>
          </a:p>
          <a:p>
            <a:pPr lvl="1"/>
            <a:r>
              <a:rPr lang="pt-BR" dirty="0"/>
              <a:t>46 &gt; </a:t>
            </a:r>
            <a:r>
              <a:rPr lang="pt-BR" dirty="0" smtClean="0"/>
              <a:t>‭100 110</a:t>
            </a:r>
            <a:r>
              <a:rPr lang="pt-BR" dirty="0"/>
              <a:t>‬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5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2454</TotalTime>
  <Words>554</Words>
  <Application>Microsoft Office PowerPoint</Application>
  <PresentationFormat>Personalizar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DejaVu Sans</vt:lpstr>
      <vt:lpstr>Open Sans</vt:lpstr>
      <vt:lpstr>Times New Roman</vt:lpstr>
      <vt:lpstr>Trebuchet MS</vt:lpstr>
      <vt:lpstr>Wingdings 3</vt:lpstr>
      <vt:lpstr>Facetado</vt:lpstr>
      <vt:lpstr>Apresentação do PowerPoint</vt:lpstr>
      <vt:lpstr>Conversão de Binário em Octal </vt:lpstr>
      <vt:lpstr>Conversão de Octal em Binário </vt:lpstr>
      <vt:lpstr>Conversão Hexadecimal para Binário</vt:lpstr>
      <vt:lpstr>Conversão de Binário para Hexadecimal</vt:lpstr>
      <vt:lpstr>Exercícios</vt:lpstr>
      <vt:lpstr>Exercícios</vt:lpstr>
      <vt:lpstr>Exercícios</vt:lpstr>
      <vt:lpstr>Exercícios</vt:lpstr>
      <vt:lpstr>Exercício</vt:lpstr>
      <vt:lpstr>Exercício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Jouglas</cp:lastModifiedBy>
  <cp:revision>440</cp:revision>
  <dcterms:created xsi:type="dcterms:W3CDTF">2009-04-16T11:32:32Z</dcterms:created>
  <dcterms:modified xsi:type="dcterms:W3CDTF">2019-03-18T20:40:45Z</dcterms:modified>
  <dc:language>pt-BR</dc:language>
</cp:coreProperties>
</file>