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09" r:id="rId1"/>
  </p:sldMasterIdLst>
  <p:notesMasterIdLst>
    <p:notesMasterId r:id="rId28"/>
  </p:notesMasterIdLst>
  <p:sldIdLst>
    <p:sldId id="380" r:id="rId2"/>
    <p:sldId id="390" r:id="rId3"/>
    <p:sldId id="391" r:id="rId4"/>
    <p:sldId id="392" r:id="rId5"/>
    <p:sldId id="393" r:id="rId6"/>
    <p:sldId id="394" r:id="rId7"/>
    <p:sldId id="395" r:id="rId8"/>
    <p:sldId id="398" r:id="rId9"/>
    <p:sldId id="399" r:id="rId10"/>
    <p:sldId id="415" r:id="rId11"/>
    <p:sldId id="400" r:id="rId12"/>
    <p:sldId id="401" r:id="rId13"/>
    <p:sldId id="413" r:id="rId14"/>
    <p:sldId id="402" r:id="rId15"/>
    <p:sldId id="403" r:id="rId16"/>
    <p:sldId id="404" r:id="rId17"/>
    <p:sldId id="406" r:id="rId18"/>
    <p:sldId id="407" r:id="rId19"/>
    <p:sldId id="408" r:id="rId20"/>
    <p:sldId id="409" r:id="rId21"/>
    <p:sldId id="411" r:id="rId22"/>
    <p:sldId id="414" r:id="rId23"/>
    <p:sldId id="412" r:id="rId24"/>
    <p:sldId id="416" r:id="rId25"/>
    <p:sldId id="418" r:id="rId26"/>
    <p:sldId id="397" r:id="rId27"/>
  </p:sldIdLst>
  <p:sldSz cx="1008062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278" autoAdjust="0"/>
  </p:normalViewPr>
  <p:slideViewPr>
    <p:cSldViewPr snapToGrid="0">
      <p:cViewPr varScale="1">
        <p:scale>
          <a:sx n="58" d="100"/>
          <a:sy n="58" d="100"/>
        </p:scale>
        <p:origin x="15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59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81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notas</a:t>
            </a:r>
          </a:p>
        </p:txBody>
      </p:sp>
      <p:sp>
        <p:nvSpPr>
          <p:cNvPr id="11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&lt;cabeçalho&gt;</a:t>
            </a:r>
          </a:p>
        </p:txBody>
      </p:sp>
      <p:sp>
        <p:nvSpPr>
          <p:cNvPr id="11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11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11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518FDE9-0F6B-4F03-89C9-77145D7E30E7}" type="slidenum"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1443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333" y="-9334"/>
            <a:ext cx="10110739" cy="7578343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1215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4C9A458-8A2D-4ADC-A42A-F4E16DF00A27}" type="slidenum">
              <a:rPr lang="x-non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991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4C9A458-8A2D-4ADC-A42A-F4E16DF00A27}" type="slidenum">
              <a:rPr lang="x-non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943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>
            <a:normAutofit/>
          </a:bodyPr>
          <a:lstStyle>
            <a:lvl1pPr algn="l">
              <a:defRPr sz="485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4C9A458-8A2D-4ADC-A42A-F4E16DF00A27}" type="slidenum">
              <a:rPr lang="x-non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3949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4C9A458-8A2D-4ADC-A42A-F4E16DF00A27}" type="slidenum">
              <a:rPr lang="x-non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5892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4C9A458-8A2D-4ADC-A42A-F4E16DF00A27}" type="slidenum">
              <a:rPr lang="x-non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9159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7604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619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6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614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36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961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7924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5029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951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>
            <a:normAutofit/>
          </a:bodyPr>
          <a:lstStyle>
            <a:lvl1pPr>
              <a:defRPr sz="220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501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923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334" y="-9334"/>
            <a:ext cx="10110740" cy="7578343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1651"/>
            <a:ext cx="6997914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8922" y="6659484"/>
            <a:ext cx="75420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041" y="6659484"/>
            <a:ext cx="509650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808" y="6659484"/>
            <a:ext cx="5651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accent1"/>
                </a:solidFill>
              </a:defRPr>
            </a:lvl1pPr>
          </a:lstStyle>
          <a:p>
            <a:pPr algn="r"/>
            <a:fld id="{74C9A458-8A2D-4ADC-A42A-F4E16DF00A27}" type="slidenum">
              <a:rPr lang="x-non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0947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</p:sldLayoutIdLst>
  <p:txStyles>
    <p:titleStyle>
      <a:lvl1pPr algn="l" defTabSz="503972" rtl="0" eaLnBrk="1" latinLnBrk="0" hangingPunct="1">
        <a:spcBef>
          <a:spcPct val="0"/>
        </a:spcBef>
        <a:buNone/>
        <a:defRPr sz="3968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79" indent="-377979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9929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3900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7872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2028118" y="3318866"/>
            <a:ext cx="6426675" cy="108011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601" b="1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Introdução à Arquitetura de Computadores</a:t>
            </a:r>
          </a:p>
        </p:txBody>
      </p:sp>
      <p:sp>
        <p:nvSpPr>
          <p:cNvPr id="121" name="TextShape 2"/>
          <p:cNvSpPr txBox="1"/>
          <p:nvPr/>
        </p:nvSpPr>
        <p:spPr>
          <a:xfrm>
            <a:off x="2028118" y="4784542"/>
            <a:ext cx="6426675" cy="32889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81008">
              <a:buClr>
                <a:srgbClr val="333333"/>
              </a:buClr>
              <a:buSzPct val="45000"/>
            </a:pPr>
            <a:r>
              <a:rPr lang="pt-BR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Prof. </a:t>
            </a:r>
            <a:r>
              <a:rPr lang="pt-BR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MSc</a:t>
            </a:r>
            <a:r>
              <a:rPr lang="pt-BR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Jouglas Alves </a:t>
            </a:r>
            <a:r>
              <a:rPr lang="pt-BR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Tomaschitz</a:t>
            </a:r>
            <a:endParaRPr lang="pt-BR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0633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010101 + 000011 = </a:t>
            </a:r>
          </a:p>
          <a:p>
            <a:r>
              <a:rPr lang="pt-BR" sz="2400" dirty="0" smtClean="0"/>
              <a:t>110001 + 000111 = OBS </a:t>
            </a:r>
          </a:p>
          <a:p>
            <a:pPr lvl="1"/>
            <a:r>
              <a:rPr lang="pt-BR" sz="2180" dirty="0" smtClean="0">
                <a:solidFill>
                  <a:srgbClr val="FF0000"/>
                </a:solidFill>
              </a:rPr>
              <a:t>OBS: Se </a:t>
            </a:r>
            <a:r>
              <a:rPr lang="pt-BR" sz="2180" dirty="0">
                <a:solidFill>
                  <a:srgbClr val="FF0000"/>
                </a:solidFill>
              </a:rPr>
              <a:t>os sinais forem diferentes subtrai e conserva o sinal da parcela de maior magnitude</a:t>
            </a:r>
            <a:r>
              <a:rPr lang="pt-BR" sz="2180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pt-BR" sz="2000" dirty="0" smtClean="0">
                <a:solidFill>
                  <a:srgbClr val="FF0000"/>
                </a:solidFill>
              </a:rPr>
              <a:t>1 10001 – 0 00111 = 1 1010 (-17+7 = -10)</a:t>
            </a:r>
            <a:endParaRPr lang="pt-BR" sz="2180" dirty="0">
              <a:solidFill>
                <a:srgbClr val="FF0000"/>
              </a:solidFill>
            </a:endParaRPr>
          </a:p>
          <a:p>
            <a:endParaRPr lang="pt-BR" sz="2400" dirty="0" smtClean="0"/>
          </a:p>
          <a:p>
            <a:r>
              <a:rPr lang="pt-BR" sz="2400" dirty="0" smtClean="0"/>
              <a:t>101100 + 101011 =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9347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Complemento a Base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2041" y="1749884"/>
            <a:ext cx="6997914" cy="4277834"/>
          </a:xfrm>
        </p:spPr>
        <p:txBody>
          <a:bodyPr>
            <a:noAutofit/>
          </a:bodyPr>
          <a:lstStyle/>
          <a:p>
            <a:r>
              <a:rPr lang="pt-BR" sz="2400" dirty="0"/>
              <a:t> Em computadores a subtração em binário é feita por </a:t>
            </a:r>
            <a:r>
              <a:rPr lang="pt-BR" sz="2400" dirty="0" smtClean="0"/>
              <a:t>um artifício</a:t>
            </a:r>
            <a:r>
              <a:rPr lang="pt-BR" sz="2400" dirty="0"/>
              <a:t>: o "Método do Complemento a Base</a:t>
            </a:r>
            <a:r>
              <a:rPr lang="pt-BR" sz="2400" dirty="0" smtClean="0"/>
              <a:t>“.</a:t>
            </a:r>
          </a:p>
          <a:p>
            <a:endParaRPr lang="pt-BR" sz="2400" dirty="0"/>
          </a:p>
          <a:p>
            <a:r>
              <a:rPr lang="pt-BR" sz="2400" dirty="0"/>
              <a:t> Consiste em encontrar o complemento do número </a:t>
            </a:r>
            <a:r>
              <a:rPr lang="pt-BR" sz="2400" dirty="0" smtClean="0"/>
              <a:t>em relação </a:t>
            </a:r>
            <a:r>
              <a:rPr lang="pt-BR" sz="2400" dirty="0"/>
              <a:t>a base e depois somar os números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/>
              <a:t> Os computadores funcionam sempre na base 2, </a:t>
            </a:r>
            <a:r>
              <a:rPr lang="pt-BR" sz="2400" dirty="0" smtClean="0"/>
              <a:t> portanto o </a:t>
            </a:r>
            <a:r>
              <a:rPr lang="pt-BR" sz="2400" dirty="0"/>
              <a:t>complemento a base será complemento a dois.</a:t>
            </a:r>
          </a:p>
        </p:txBody>
      </p:sp>
    </p:spTree>
    <p:extLst>
      <p:ext uri="{BB962C8B-B14F-4D97-AF65-F5344CB8AC3E}">
        <p14:creationId xmlns:p14="http://schemas.microsoft.com/office/powerpoint/2010/main" val="89594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de números em complemento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Complemento é a diferença entre o maior </a:t>
            </a:r>
            <a:r>
              <a:rPr lang="pt-BR" sz="2400" dirty="0" smtClean="0"/>
              <a:t>algarismo possível </a:t>
            </a:r>
            <a:r>
              <a:rPr lang="pt-BR" sz="2400" dirty="0"/>
              <a:t>na base e cada algarismo do número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/>
              <a:t> Através da representação em complemento a </a:t>
            </a:r>
            <a:r>
              <a:rPr lang="pt-BR" sz="2400" dirty="0" smtClean="0"/>
              <a:t>subtração entre </a:t>
            </a:r>
            <a:r>
              <a:rPr lang="pt-BR" sz="2400" dirty="0"/>
              <a:t>dois números pode ser substituída pela sua </a:t>
            </a:r>
            <a:r>
              <a:rPr lang="pt-BR" sz="2400" dirty="0" smtClean="0"/>
              <a:t>soma em </a:t>
            </a:r>
            <a:r>
              <a:rPr lang="pt-BR" sz="2400" dirty="0"/>
              <a:t>complemento</a:t>
            </a:r>
            <a:r>
              <a:rPr lang="pt-BR" sz="2400" dirty="0" smtClean="0"/>
              <a:t>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617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REPRESENTAÇÃO EM COMPLEMENTO DE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2041" y="2127908"/>
            <a:ext cx="6997914" cy="4531577"/>
          </a:xfrm>
        </p:spPr>
        <p:txBody>
          <a:bodyPr>
            <a:normAutofit/>
          </a:bodyPr>
          <a:lstStyle/>
          <a:p>
            <a:r>
              <a:rPr lang="pt-BR" sz="2400" dirty="0" smtClean="0"/>
              <a:t>Note </a:t>
            </a:r>
            <a:r>
              <a:rPr lang="pt-BR" sz="2400" dirty="0"/>
              <a:t>que:</a:t>
            </a:r>
          </a:p>
          <a:p>
            <a:pPr marL="503972" lvl="1" indent="0">
              <a:buNone/>
            </a:pPr>
            <a:r>
              <a:rPr lang="pt-BR" sz="2400" dirty="0" smtClean="0"/>
              <a:t>00011001</a:t>
            </a:r>
            <a:r>
              <a:rPr lang="pt-BR" sz="2400" baseline="-25000" dirty="0" smtClean="0"/>
              <a:t>2</a:t>
            </a:r>
          </a:p>
          <a:p>
            <a:pPr marL="503972" lvl="1" indent="0">
              <a:buNone/>
            </a:pPr>
            <a:endParaRPr lang="pt-BR" sz="2400" dirty="0"/>
          </a:p>
          <a:p>
            <a:pPr marL="503972" lvl="1" indent="0">
              <a:buNone/>
            </a:pPr>
            <a:r>
              <a:rPr lang="pt-BR" sz="2400" dirty="0" smtClean="0"/>
              <a:t>11100110</a:t>
            </a:r>
            <a:r>
              <a:rPr lang="pt-BR" sz="2400" baseline="-25000" dirty="0"/>
              <a:t>2</a:t>
            </a:r>
            <a:endParaRPr lang="pt-BR" sz="2400" dirty="0"/>
          </a:p>
          <a:p>
            <a:pPr marL="503972" lvl="1" indent="0">
              <a:buNone/>
            </a:pPr>
            <a:r>
              <a:rPr lang="pt-BR" sz="2400" u="sng" dirty="0" smtClean="0"/>
              <a:t>	     +1</a:t>
            </a:r>
            <a:r>
              <a:rPr lang="pt-BR" sz="2400" u="sng" baseline="-25000" dirty="0"/>
              <a:t>2</a:t>
            </a:r>
            <a:endParaRPr lang="pt-BR" sz="2400" u="sng" dirty="0"/>
          </a:p>
          <a:p>
            <a:r>
              <a:rPr lang="pt-BR" sz="2400" dirty="0" smtClean="0"/>
              <a:t>11100111</a:t>
            </a:r>
            <a:r>
              <a:rPr lang="pt-BR" sz="2400" baseline="-25000" dirty="0"/>
              <a:t>2</a:t>
            </a:r>
            <a:r>
              <a:rPr lang="pt-BR" sz="2400" dirty="0" smtClean="0"/>
              <a:t> </a:t>
            </a:r>
            <a:r>
              <a:rPr lang="pt-BR" sz="2400" dirty="0"/>
              <a:t>(complemento de 2) = -</a:t>
            </a:r>
            <a:r>
              <a:rPr lang="pt-BR" sz="2400" dirty="0" smtClean="0"/>
              <a:t>25</a:t>
            </a:r>
            <a:r>
              <a:rPr lang="pt-BR" sz="2400" baseline="-25000" dirty="0"/>
              <a:t>10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267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Aritmética em Complemento a 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2040" y="2127907"/>
            <a:ext cx="7507683" cy="4622027"/>
          </a:xfrm>
        </p:spPr>
        <p:txBody>
          <a:bodyPr>
            <a:noAutofit/>
          </a:bodyPr>
          <a:lstStyle/>
          <a:p>
            <a:r>
              <a:rPr lang="pt-BR" sz="2400" dirty="0"/>
              <a:t>A adição de dois números nesse sistema </a:t>
            </a:r>
            <a:r>
              <a:rPr lang="pt-BR" sz="2400" dirty="0" smtClean="0"/>
              <a:t>de representação </a:t>
            </a:r>
            <a:r>
              <a:rPr lang="pt-BR" sz="2400" dirty="0"/>
              <a:t>segue duas regras</a:t>
            </a:r>
            <a:r>
              <a:rPr lang="pt-BR" sz="2400" dirty="0" smtClean="0"/>
              <a:t>:</a:t>
            </a:r>
          </a:p>
          <a:p>
            <a:endParaRPr lang="pt-BR" sz="2400" dirty="0"/>
          </a:p>
          <a:p>
            <a:r>
              <a:rPr lang="pt-BR" sz="2400" dirty="0"/>
              <a:t> Some os dois números e observe se ocorre o </a:t>
            </a:r>
            <a:r>
              <a:rPr lang="pt-BR" sz="2400" dirty="0" err="1"/>
              <a:t>carry</a:t>
            </a:r>
            <a:r>
              <a:rPr lang="pt-BR" sz="2400" dirty="0"/>
              <a:t> (vai </a:t>
            </a:r>
            <a:r>
              <a:rPr lang="pt-BR" sz="2400" dirty="0" smtClean="0"/>
              <a:t>1) sobre </a:t>
            </a:r>
            <a:r>
              <a:rPr lang="pt-BR" sz="2400" dirty="0"/>
              <a:t>o bit de sinal e se ocorre o </a:t>
            </a:r>
            <a:r>
              <a:rPr lang="pt-BR" sz="2400" dirty="0" err="1"/>
              <a:t>carry</a:t>
            </a:r>
            <a:r>
              <a:rPr lang="pt-BR" sz="2400" dirty="0"/>
              <a:t> após o bit de sinal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/>
              <a:t> Se ocorrer um e somente um dos dois </a:t>
            </a:r>
            <a:r>
              <a:rPr lang="pt-BR" sz="2400" dirty="0" err="1"/>
              <a:t>carry</a:t>
            </a:r>
            <a:r>
              <a:rPr lang="pt-BR" sz="2400" dirty="0"/>
              <a:t>, </a:t>
            </a:r>
            <a:r>
              <a:rPr lang="pt-BR" sz="2400" dirty="0" smtClean="0"/>
              <a:t>então houve </a:t>
            </a:r>
            <a:r>
              <a:rPr lang="pt-BR" sz="2400" dirty="0"/>
              <a:t>estouro; caso contrário o resultado da soma </a:t>
            </a:r>
            <a:r>
              <a:rPr lang="pt-BR" sz="2400" dirty="0" smtClean="0"/>
              <a:t>está dentro </a:t>
            </a:r>
            <a:r>
              <a:rPr lang="pt-BR" sz="2400" dirty="0"/>
              <a:t>do campo de definição</a:t>
            </a:r>
            <a:r>
              <a:rPr lang="pt-BR" sz="2400" dirty="0" smtClean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4363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Aritmética em Complemento a 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Exemplos para n = 4 </a:t>
            </a:r>
            <a:r>
              <a:rPr lang="pt-BR" sz="2400" dirty="0" smtClean="0"/>
              <a:t>bits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615" y="2977033"/>
            <a:ext cx="5782244" cy="312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6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Aritmética em Complemento a 2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6216" y="2364470"/>
            <a:ext cx="6847329" cy="406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1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8239203" cy="1455937"/>
          </a:xfrm>
        </p:spPr>
        <p:txBody>
          <a:bodyPr>
            <a:normAutofit/>
          </a:bodyPr>
          <a:lstStyle/>
          <a:p>
            <a:r>
              <a:rPr lang="pt-BR" dirty="0"/>
              <a:t>Representação em C2 dos números binários de </a:t>
            </a:r>
            <a:r>
              <a:rPr lang="pt-BR" dirty="0" smtClean="0"/>
              <a:t>4 bits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811" y="2244286"/>
            <a:ext cx="1321831" cy="480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1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Complemento de dois: estouro de magnitude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Em qualquer sistema de complemento de dois, </a:t>
            </a:r>
            <a:r>
              <a:rPr lang="pt-BR" sz="2400" dirty="0" smtClean="0"/>
              <a:t>existe sempre </a:t>
            </a:r>
            <a:r>
              <a:rPr lang="pt-BR" sz="2400" dirty="0"/>
              <a:t>um limite para o tamanho dos números a </a:t>
            </a:r>
            <a:r>
              <a:rPr lang="pt-BR" sz="2400" dirty="0" smtClean="0"/>
              <a:t>serem representados.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Exemplo: quando usamos complemento de dois </a:t>
            </a:r>
            <a:r>
              <a:rPr lang="pt-BR" sz="2400" dirty="0" smtClean="0"/>
              <a:t>com padrões </a:t>
            </a:r>
            <a:r>
              <a:rPr lang="pt-BR" sz="2400" dirty="0"/>
              <a:t>de quatro bits (um para o sinal), ao valor 9 </a:t>
            </a:r>
            <a:r>
              <a:rPr lang="pt-BR" sz="2400" dirty="0" smtClean="0"/>
              <a:t>não está </a:t>
            </a:r>
            <a:r>
              <a:rPr lang="pt-BR" sz="2400" dirty="0"/>
              <a:t>associado padrão algum; por isso não </a:t>
            </a:r>
            <a:r>
              <a:rPr lang="pt-BR" sz="2400" dirty="0" smtClean="0"/>
              <a:t>conseguimos obter </a:t>
            </a:r>
            <a:r>
              <a:rPr lang="pt-BR" sz="2400" dirty="0"/>
              <a:t>uma resposta certa para a soma 5 + 4, o </a:t>
            </a:r>
            <a:r>
              <a:rPr lang="pt-BR" sz="2400" dirty="0" smtClean="0"/>
              <a:t>resultado apareceria </a:t>
            </a:r>
            <a:r>
              <a:rPr lang="pt-BR" sz="2400" dirty="0"/>
              <a:t>como -7.</a:t>
            </a:r>
          </a:p>
        </p:txBody>
      </p:sp>
    </p:spTree>
    <p:extLst>
      <p:ext uri="{BB962C8B-B14F-4D97-AF65-F5344CB8AC3E}">
        <p14:creationId xmlns:p14="http://schemas.microsoft.com/office/powerpoint/2010/main" val="84971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Adição em complemento de dois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sz="2400" dirty="0"/>
              <a:t>Utilizando-se 4 bits, o número 1000 em C2 é o -8 , </a:t>
            </a:r>
            <a:r>
              <a:rPr lang="pt-BR" sz="2400" dirty="0" smtClean="0"/>
              <a:t>e não </a:t>
            </a:r>
            <a:r>
              <a:rPr lang="pt-BR" sz="2400" dirty="0"/>
              <a:t>o </a:t>
            </a:r>
            <a:r>
              <a:rPr lang="pt-BR" sz="2400" dirty="0" smtClean="0"/>
              <a:t>8.</a:t>
            </a:r>
            <a:endParaRPr lang="pt-BR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840" y="2895915"/>
            <a:ext cx="4820944" cy="176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1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e </a:t>
            </a:r>
            <a:r>
              <a:rPr lang="pt-BR" dirty="0" smtClean="0"/>
              <a:t>Sinal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2041" y="1633505"/>
            <a:ext cx="6997914" cy="4277834"/>
          </a:xfrm>
        </p:spPr>
        <p:txBody>
          <a:bodyPr>
            <a:noAutofit/>
          </a:bodyPr>
          <a:lstStyle/>
          <a:p>
            <a:r>
              <a:rPr lang="pt-BR" sz="2400" dirty="0"/>
              <a:t>Bit de sinal</a:t>
            </a:r>
          </a:p>
          <a:p>
            <a:r>
              <a:rPr lang="pt-BR" sz="2400" dirty="0" smtClean="0"/>
              <a:t>É </a:t>
            </a:r>
            <a:r>
              <a:rPr lang="pt-BR" sz="2400" dirty="0"/>
              <a:t>o bit mais a esquerda do número</a:t>
            </a:r>
          </a:p>
          <a:p>
            <a:pPr lvl="1"/>
            <a:r>
              <a:rPr lang="pt-BR" sz="2400" dirty="0" smtClean="0"/>
              <a:t>Se </a:t>
            </a:r>
            <a:r>
              <a:rPr lang="pt-BR" sz="2400" dirty="0"/>
              <a:t>for 0 o número é positivo</a:t>
            </a:r>
          </a:p>
          <a:p>
            <a:pPr lvl="1"/>
            <a:r>
              <a:rPr lang="pt-BR" sz="2400" dirty="0" smtClean="0"/>
              <a:t>Se </a:t>
            </a:r>
            <a:r>
              <a:rPr lang="pt-BR" sz="2400" dirty="0"/>
              <a:t>for 1 o número é </a:t>
            </a:r>
            <a:r>
              <a:rPr lang="pt-BR" sz="2400" dirty="0" smtClean="0"/>
              <a:t>negativo</a:t>
            </a:r>
          </a:p>
          <a:p>
            <a:r>
              <a:rPr lang="pt-BR" sz="2400" dirty="0" smtClean="0"/>
              <a:t>Sistema de Sinal Magnitude</a:t>
            </a:r>
          </a:p>
          <a:p>
            <a:r>
              <a:rPr lang="pt-BR" sz="2400" dirty="0"/>
              <a:t>o bit mais a esquerda é o bit de sinal e os </a:t>
            </a:r>
            <a:r>
              <a:rPr lang="pt-BR" sz="2400" dirty="0" smtClean="0"/>
              <a:t>outros bits </a:t>
            </a:r>
            <a:r>
              <a:rPr lang="pt-BR" sz="2400" dirty="0"/>
              <a:t>representam a magnitude do número.</a:t>
            </a:r>
          </a:p>
          <a:p>
            <a:pPr lvl="1"/>
            <a:r>
              <a:rPr lang="pt-BR" sz="2400" dirty="0" smtClean="0"/>
              <a:t>Exemplo:</a:t>
            </a:r>
            <a:endParaRPr lang="pt-BR" sz="2400" dirty="0"/>
          </a:p>
          <a:p>
            <a:pPr lvl="1"/>
            <a:r>
              <a:rPr lang="pt-BR" sz="2400" dirty="0"/>
              <a:t>00101010</a:t>
            </a:r>
            <a:r>
              <a:rPr lang="pt-BR" sz="2400" baseline="-25000" dirty="0"/>
              <a:t>2</a:t>
            </a:r>
            <a:r>
              <a:rPr lang="pt-BR" sz="2400" dirty="0"/>
              <a:t> = + </a:t>
            </a:r>
            <a:r>
              <a:rPr lang="pt-BR" sz="2400" dirty="0" smtClean="0"/>
              <a:t>42</a:t>
            </a:r>
            <a:r>
              <a:rPr lang="pt-BR" sz="2400" baseline="-25000" dirty="0" smtClean="0"/>
              <a:t>10</a:t>
            </a:r>
            <a:endParaRPr lang="pt-BR" sz="2400" dirty="0"/>
          </a:p>
          <a:p>
            <a:pPr lvl="1"/>
            <a:r>
              <a:rPr lang="pt-BR" sz="2400" dirty="0" smtClean="0"/>
              <a:t>10101010</a:t>
            </a:r>
            <a:r>
              <a:rPr lang="pt-BR" sz="2400" baseline="-25000" dirty="0"/>
              <a:t>2</a:t>
            </a:r>
            <a:r>
              <a:rPr lang="pt-BR" sz="2400" dirty="0" smtClean="0"/>
              <a:t> </a:t>
            </a:r>
            <a:r>
              <a:rPr lang="pt-BR" sz="2400" dirty="0"/>
              <a:t>= - </a:t>
            </a:r>
            <a:r>
              <a:rPr lang="pt-BR" sz="2400" dirty="0" smtClean="0"/>
              <a:t>42</a:t>
            </a:r>
            <a:r>
              <a:rPr lang="pt-BR" sz="2400" baseline="-25000" dirty="0" smtClean="0"/>
              <a:t>10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3708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Complemento de dois: subtração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/>
              <a:t>Somar usando representação em C2</a:t>
            </a:r>
            <a:r>
              <a:rPr lang="pt-BR" sz="2400" dirty="0" smtClean="0"/>
              <a:t>:</a:t>
            </a:r>
          </a:p>
          <a:p>
            <a:r>
              <a:rPr lang="pt-BR" sz="2400" dirty="0" err="1"/>
              <a:t>Ex</a:t>
            </a:r>
            <a:r>
              <a:rPr lang="pt-BR" sz="2400" dirty="0"/>
              <a:t>: 5 - 3 = 2 (utilização de 4 bits</a:t>
            </a:r>
            <a:r>
              <a:rPr lang="pt-BR" sz="2400" dirty="0" smtClean="0"/>
              <a:t>)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sz="2400" dirty="0"/>
              <a:t>Notar: o bit mais significativo (decorrente do último “</a:t>
            </a:r>
            <a:r>
              <a:rPr lang="pt-BR" sz="2400" dirty="0" err="1"/>
              <a:t>vaium</a:t>
            </a:r>
            <a:r>
              <a:rPr lang="pt-BR" sz="2400" dirty="0" smtClean="0"/>
              <a:t>”) deve </a:t>
            </a:r>
            <a:r>
              <a:rPr lang="pt-BR" sz="2400" dirty="0"/>
              <a:t>ser desprezado.</a:t>
            </a:r>
            <a:endParaRPr lang="pt-BR" sz="2400" dirty="0" smtClean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083" y="3943175"/>
            <a:ext cx="6163827" cy="185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0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Adição e Subtração (8 Bits)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6(10) = 0000 </a:t>
            </a:r>
            <a:r>
              <a:rPr lang="pt-BR" sz="2400" dirty="0" smtClean="0"/>
              <a:t>0110</a:t>
            </a:r>
            <a:r>
              <a:rPr lang="pt-BR" sz="2400" baseline="-25000" dirty="0" smtClean="0"/>
              <a:t>2</a:t>
            </a:r>
          </a:p>
          <a:p>
            <a:r>
              <a:rPr lang="pt-BR" sz="2400" dirty="0" smtClean="0"/>
              <a:t>7(10</a:t>
            </a:r>
            <a:r>
              <a:rPr lang="pt-BR" sz="2400" dirty="0"/>
              <a:t>) = 0000 </a:t>
            </a:r>
            <a:r>
              <a:rPr lang="pt-BR" sz="2400" dirty="0" smtClean="0"/>
              <a:t>0111</a:t>
            </a:r>
            <a:r>
              <a:rPr lang="pt-BR" sz="2400" baseline="-25000" dirty="0" smtClean="0"/>
              <a:t>2</a:t>
            </a:r>
          </a:p>
          <a:p>
            <a:endParaRPr lang="pt-BR" baseline="-25000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07" y="3544727"/>
            <a:ext cx="7076573" cy="275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5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8666" y="353345"/>
            <a:ext cx="6997914" cy="6080706"/>
          </a:xfrm>
        </p:spPr>
        <p:txBody>
          <a:bodyPr>
            <a:noAutofit/>
          </a:bodyPr>
          <a:lstStyle/>
          <a:p>
            <a:r>
              <a:rPr lang="pt-BR" sz="2400" dirty="0" smtClean="0"/>
              <a:t>Complemento </a:t>
            </a:r>
            <a:r>
              <a:rPr lang="pt-BR" sz="2400" dirty="0"/>
              <a:t>de 2</a:t>
            </a:r>
          </a:p>
          <a:p>
            <a:pPr lvl="1"/>
            <a:r>
              <a:rPr lang="pt-BR" sz="2400" dirty="0"/>
              <a:t>01010110</a:t>
            </a:r>
            <a:r>
              <a:rPr lang="pt-BR" sz="2400" baseline="-25000" dirty="0"/>
              <a:t>2</a:t>
            </a:r>
            <a:r>
              <a:rPr lang="pt-BR" sz="2400" dirty="0"/>
              <a:t> = +</a:t>
            </a:r>
            <a:r>
              <a:rPr lang="pt-BR" sz="2400" dirty="0" smtClean="0"/>
              <a:t>86</a:t>
            </a:r>
            <a:r>
              <a:rPr lang="pt-BR" sz="2400" baseline="-25000" dirty="0" smtClean="0"/>
              <a:t>10</a:t>
            </a:r>
            <a:endParaRPr lang="pt-BR" sz="2400" dirty="0"/>
          </a:p>
          <a:p>
            <a:pPr lvl="2"/>
            <a:r>
              <a:rPr lang="pt-BR" sz="2400" dirty="0" smtClean="0"/>
              <a:t>2</a:t>
            </a:r>
            <a:r>
              <a:rPr lang="pt-BR" sz="2400" baseline="30000" dirty="0" smtClean="0"/>
              <a:t>6</a:t>
            </a:r>
            <a:r>
              <a:rPr lang="pt-BR" sz="2400" dirty="0" smtClean="0"/>
              <a:t> </a:t>
            </a:r>
            <a:r>
              <a:rPr lang="pt-BR" sz="2400" dirty="0"/>
              <a:t>+ </a:t>
            </a:r>
            <a:r>
              <a:rPr lang="pt-BR" sz="2400" dirty="0" smtClean="0"/>
              <a:t>2</a:t>
            </a:r>
            <a:r>
              <a:rPr lang="pt-BR" sz="2400" baseline="30000" dirty="0" smtClean="0"/>
              <a:t>4</a:t>
            </a:r>
            <a:r>
              <a:rPr lang="pt-BR" sz="2400" dirty="0" smtClean="0"/>
              <a:t> </a:t>
            </a:r>
            <a:r>
              <a:rPr lang="pt-BR" sz="2400" dirty="0"/>
              <a:t>+ </a:t>
            </a:r>
            <a:r>
              <a:rPr lang="pt-BR" sz="2400" dirty="0" smtClean="0"/>
              <a:t>2</a:t>
            </a:r>
            <a:r>
              <a:rPr lang="pt-BR" sz="2400" baseline="30000" dirty="0" smtClean="0"/>
              <a:t>2</a:t>
            </a:r>
            <a:r>
              <a:rPr lang="pt-BR" sz="2400" dirty="0" smtClean="0"/>
              <a:t> </a:t>
            </a:r>
            <a:r>
              <a:rPr lang="pt-BR" sz="2400" dirty="0"/>
              <a:t>+ </a:t>
            </a:r>
            <a:r>
              <a:rPr lang="pt-BR" sz="2400" dirty="0" smtClean="0"/>
              <a:t>2</a:t>
            </a:r>
            <a:r>
              <a:rPr lang="pt-BR" sz="2400" baseline="30000" dirty="0" smtClean="0"/>
              <a:t>1</a:t>
            </a:r>
            <a:r>
              <a:rPr lang="pt-BR" sz="2400" dirty="0" smtClean="0"/>
              <a:t> </a:t>
            </a:r>
            <a:r>
              <a:rPr lang="pt-BR" sz="2400" dirty="0"/>
              <a:t>= 64 + 16 + 4 + 2 = +</a:t>
            </a:r>
            <a:r>
              <a:rPr lang="pt-BR" sz="2400" dirty="0" smtClean="0"/>
              <a:t>86</a:t>
            </a:r>
            <a:r>
              <a:rPr lang="pt-BR" sz="2400" baseline="-25000" dirty="0"/>
              <a:t>10</a:t>
            </a:r>
            <a:endParaRPr lang="pt-BR" sz="2400" dirty="0"/>
          </a:p>
          <a:p>
            <a:pPr lvl="1"/>
            <a:r>
              <a:rPr lang="pt-BR" sz="2400" dirty="0" smtClean="0"/>
              <a:t>10101010</a:t>
            </a:r>
            <a:r>
              <a:rPr lang="pt-BR" sz="2400" baseline="-25000" dirty="0"/>
              <a:t>2</a:t>
            </a:r>
            <a:r>
              <a:rPr lang="pt-BR" sz="2400" dirty="0" smtClean="0"/>
              <a:t> </a:t>
            </a:r>
            <a:r>
              <a:rPr lang="pt-BR" sz="2400" dirty="0"/>
              <a:t>= −</a:t>
            </a:r>
            <a:r>
              <a:rPr lang="pt-BR" sz="2400" dirty="0" smtClean="0"/>
              <a:t>86</a:t>
            </a:r>
            <a:r>
              <a:rPr lang="pt-BR" sz="2400" baseline="-25000" dirty="0" smtClean="0"/>
              <a:t>10</a:t>
            </a:r>
            <a:endParaRPr lang="pt-BR" sz="2400" dirty="0"/>
          </a:p>
          <a:p>
            <a:pPr lvl="2"/>
            <a:r>
              <a:rPr lang="pt-BR" sz="2400" b="1" dirty="0" smtClean="0"/>
              <a:t>−</a:t>
            </a:r>
            <a:r>
              <a:rPr lang="pt-BR" sz="2400" b="1" dirty="0"/>
              <a:t>2</a:t>
            </a:r>
            <a:r>
              <a:rPr lang="pt-BR" sz="2400" b="1" baseline="30000" dirty="0"/>
              <a:t>7</a:t>
            </a:r>
            <a:r>
              <a:rPr lang="pt-BR" sz="2400" dirty="0"/>
              <a:t> + </a:t>
            </a:r>
            <a:r>
              <a:rPr lang="pt-BR" sz="2400" dirty="0" smtClean="0"/>
              <a:t>2</a:t>
            </a:r>
            <a:r>
              <a:rPr lang="pt-BR" sz="2400" baseline="30000" dirty="0" smtClean="0"/>
              <a:t>5</a:t>
            </a:r>
            <a:r>
              <a:rPr lang="pt-BR" sz="2400" dirty="0" smtClean="0"/>
              <a:t> </a:t>
            </a:r>
            <a:r>
              <a:rPr lang="pt-BR" sz="2400" dirty="0"/>
              <a:t>+ </a:t>
            </a:r>
            <a:r>
              <a:rPr lang="pt-BR" sz="2400" dirty="0" smtClean="0"/>
              <a:t>2</a:t>
            </a:r>
            <a:r>
              <a:rPr lang="pt-BR" sz="2400" baseline="30000" dirty="0" smtClean="0"/>
              <a:t>3</a:t>
            </a:r>
            <a:r>
              <a:rPr lang="pt-BR" sz="2400" dirty="0" smtClean="0"/>
              <a:t> </a:t>
            </a:r>
            <a:r>
              <a:rPr lang="pt-BR" sz="2400" dirty="0"/>
              <a:t>+ </a:t>
            </a:r>
            <a:r>
              <a:rPr lang="pt-BR" sz="2400" dirty="0" smtClean="0"/>
              <a:t>2</a:t>
            </a:r>
            <a:r>
              <a:rPr lang="pt-BR" sz="2400" baseline="30000" dirty="0" smtClean="0"/>
              <a:t>1</a:t>
            </a:r>
            <a:r>
              <a:rPr lang="pt-BR" sz="2400" dirty="0" smtClean="0"/>
              <a:t> </a:t>
            </a:r>
            <a:r>
              <a:rPr lang="pt-BR" sz="2400" dirty="0"/>
              <a:t>= −128 + 32 + 8 + 2 = −</a:t>
            </a:r>
            <a:r>
              <a:rPr lang="pt-BR" sz="2400" dirty="0" smtClean="0"/>
              <a:t>86</a:t>
            </a:r>
            <a:r>
              <a:rPr lang="pt-BR" sz="2400" baseline="-25000" dirty="0"/>
              <a:t>10</a:t>
            </a:r>
            <a:endParaRPr lang="pt-BR" sz="2400" dirty="0" smtClean="0"/>
          </a:p>
          <a:p>
            <a:pPr lvl="1"/>
            <a:endParaRPr lang="pt-BR" sz="2400" dirty="0"/>
          </a:p>
          <a:p>
            <a:r>
              <a:rPr lang="pt-BR" sz="2400" dirty="0"/>
              <a:t>NOTE QUE</a:t>
            </a:r>
          </a:p>
          <a:p>
            <a:pPr marL="0" indent="0">
              <a:buNone/>
            </a:pPr>
            <a:r>
              <a:rPr lang="pt-BR" sz="2400" dirty="0" smtClean="0"/>
              <a:t>	01010110</a:t>
            </a:r>
            <a:r>
              <a:rPr lang="pt-BR" sz="2400" baseline="-25000" dirty="0"/>
              <a:t>2</a:t>
            </a:r>
            <a:r>
              <a:rPr lang="pt-BR" sz="2400" dirty="0" smtClean="0"/>
              <a:t> </a:t>
            </a:r>
            <a:r>
              <a:rPr lang="pt-BR" sz="2400" dirty="0"/>
              <a:t>= + </a:t>
            </a:r>
            <a:r>
              <a:rPr lang="pt-BR" sz="2400" dirty="0" smtClean="0"/>
              <a:t>86</a:t>
            </a:r>
            <a:r>
              <a:rPr lang="pt-BR" sz="2400" baseline="-25000" dirty="0" smtClean="0"/>
              <a:t>10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 smtClean="0"/>
              <a:t>	10101001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</a:t>
            </a:r>
            <a:r>
              <a:rPr lang="pt-BR" sz="2400" dirty="0"/>
              <a:t>(VALOR INVERTIDO)</a:t>
            </a:r>
          </a:p>
          <a:p>
            <a:pPr marL="0" indent="0">
              <a:buNone/>
            </a:pPr>
            <a:r>
              <a:rPr lang="pt-BR" sz="2400" dirty="0" smtClean="0"/>
              <a:t>	</a:t>
            </a:r>
            <a:r>
              <a:rPr lang="pt-BR" sz="2400" u="sng" dirty="0" smtClean="0"/>
              <a:t>		  1</a:t>
            </a:r>
            <a:r>
              <a:rPr lang="pt-BR" sz="2400" u="sng" baseline="-25000" dirty="0" smtClean="0"/>
              <a:t>2</a:t>
            </a:r>
            <a:r>
              <a:rPr lang="pt-BR" sz="2400" u="sng" dirty="0" smtClean="0"/>
              <a:t> </a:t>
            </a:r>
            <a:r>
              <a:rPr lang="pt-BR" sz="2400" dirty="0"/>
              <a:t>(SOMA 1)</a:t>
            </a:r>
          </a:p>
          <a:p>
            <a:pPr marL="0" indent="0">
              <a:buNone/>
            </a:pPr>
            <a:r>
              <a:rPr lang="pt-BR" sz="2400" dirty="0" smtClean="0"/>
              <a:t>	10101010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</a:t>
            </a:r>
            <a:r>
              <a:rPr lang="pt-BR" sz="2400" dirty="0"/>
              <a:t>= - </a:t>
            </a:r>
            <a:r>
              <a:rPr lang="pt-BR" sz="2400" dirty="0" smtClean="0"/>
              <a:t>86</a:t>
            </a:r>
            <a:r>
              <a:rPr lang="pt-BR" sz="2400" baseline="-25000" dirty="0"/>
              <a:t>10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9936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– Subtração Binária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Calcule utilizando complemento de 2.</a:t>
            </a:r>
          </a:p>
          <a:p>
            <a:endParaRPr lang="pt-BR" sz="2400" dirty="0"/>
          </a:p>
          <a:p>
            <a:r>
              <a:rPr lang="pt-BR" sz="2400" dirty="0" smtClean="0"/>
              <a:t>1 0 </a:t>
            </a:r>
            <a:r>
              <a:rPr lang="pt-BR" sz="2400" dirty="0"/>
              <a:t>1 1 0 </a:t>
            </a:r>
            <a:r>
              <a:rPr lang="pt-BR" sz="2400" dirty="0" smtClean="0"/>
              <a:t>1 - </a:t>
            </a:r>
            <a:r>
              <a:rPr lang="pt-BR" sz="2400" dirty="0"/>
              <a:t>1 0 1 0 1 </a:t>
            </a:r>
            <a:r>
              <a:rPr lang="pt-BR" sz="2400" dirty="0" smtClean="0"/>
              <a:t>1 = </a:t>
            </a:r>
          </a:p>
          <a:p>
            <a:r>
              <a:rPr lang="pt-BR" sz="2400" dirty="0" smtClean="0"/>
              <a:t>1 1 1 0 0 – 1 0 1 0 1 </a:t>
            </a:r>
            <a:r>
              <a:rPr lang="pt-BR" sz="2400" dirty="0"/>
              <a:t>= </a:t>
            </a:r>
            <a:endParaRPr lang="pt-BR" sz="2400" dirty="0" smtClean="0"/>
          </a:p>
          <a:p>
            <a:r>
              <a:rPr lang="pt-BR" sz="2400" dirty="0"/>
              <a:t>1 0 0 1 1 </a:t>
            </a:r>
            <a:r>
              <a:rPr lang="pt-BR" sz="2400" dirty="0" smtClean="0"/>
              <a:t>0 - </a:t>
            </a:r>
            <a:r>
              <a:rPr lang="pt-BR" sz="2400" dirty="0"/>
              <a:t>0 1 1 1 0 </a:t>
            </a:r>
            <a:r>
              <a:rPr lang="pt-BR" sz="2400" dirty="0" smtClean="0"/>
              <a:t>0 = </a:t>
            </a:r>
          </a:p>
          <a:p>
            <a:r>
              <a:rPr lang="pt-BR" sz="2400" dirty="0"/>
              <a:t>1 1 0 0 1 1 1 </a:t>
            </a:r>
            <a:r>
              <a:rPr lang="pt-BR" sz="2400" dirty="0" smtClean="0"/>
              <a:t>– 1 0 0 1 1 1 1=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512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– Subtração Binária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Calcule utilizando complemento de 2.</a:t>
            </a:r>
          </a:p>
          <a:p>
            <a:endParaRPr lang="pt-BR" sz="2400" dirty="0"/>
          </a:p>
          <a:p>
            <a:r>
              <a:rPr lang="pt-BR" sz="2400" dirty="0" smtClean="0"/>
              <a:t>1 0 </a:t>
            </a:r>
            <a:r>
              <a:rPr lang="pt-BR" sz="2400" dirty="0"/>
              <a:t>1 1 0 </a:t>
            </a:r>
            <a:r>
              <a:rPr lang="pt-BR" sz="2400" dirty="0" smtClean="0"/>
              <a:t>1 - </a:t>
            </a:r>
            <a:r>
              <a:rPr lang="pt-BR" sz="2400" dirty="0"/>
              <a:t>1 0 1 0 1 </a:t>
            </a:r>
            <a:r>
              <a:rPr lang="pt-BR" sz="2400" dirty="0" smtClean="0"/>
              <a:t>1 = </a:t>
            </a:r>
          </a:p>
          <a:p>
            <a:r>
              <a:rPr lang="pt-BR" sz="2400" dirty="0" smtClean="0"/>
              <a:t>1 1 1 0 0 – 1 0 1 0 1 </a:t>
            </a:r>
            <a:r>
              <a:rPr lang="pt-BR" sz="2400" dirty="0"/>
              <a:t>= </a:t>
            </a:r>
            <a:endParaRPr lang="pt-BR" sz="2400" dirty="0" smtClean="0"/>
          </a:p>
          <a:p>
            <a:r>
              <a:rPr lang="pt-BR" sz="2400" dirty="0"/>
              <a:t>1 0 0 1 1 </a:t>
            </a:r>
            <a:r>
              <a:rPr lang="pt-BR" sz="2400" dirty="0" smtClean="0"/>
              <a:t>0 - </a:t>
            </a:r>
            <a:r>
              <a:rPr lang="pt-BR" sz="2400" dirty="0"/>
              <a:t>0 1 1 1 0 </a:t>
            </a:r>
            <a:r>
              <a:rPr lang="pt-BR" sz="2400" dirty="0" smtClean="0"/>
              <a:t>0 = </a:t>
            </a:r>
          </a:p>
          <a:p>
            <a:r>
              <a:rPr lang="pt-BR" sz="2400" dirty="0"/>
              <a:t>1 1 0 0 1 1 1 </a:t>
            </a:r>
            <a:r>
              <a:rPr lang="pt-BR" sz="2400" dirty="0" smtClean="0"/>
              <a:t>– 1 0 0 1 1 1 1=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980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Qual o valor do número 0101 1001 em complemento de 2 e em Sinal Magnitude.  Demonstre o resultado.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0829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Tipo de dados linguagem C</a:t>
            </a:r>
            <a:endParaRPr lang="pt-BR" dirty="0"/>
          </a:p>
        </p:txBody>
      </p:sp>
      <p:pic>
        <p:nvPicPr>
          <p:cNvPr id="1026" name="Picture 2" descr="Resultado de imagem para pascal representaÃ§Ã£o tip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41" y="1961653"/>
            <a:ext cx="8415510" cy="413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87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Sinal Magnitude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165" y="1786100"/>
            <a:ext cx="5400893" cy="471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2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9532" y="688597"/>
            <a:ext cx="7923319" cy="1505963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REPRESENTAÇÃO SINAL MAGNITUDE</a:t>
            </a:r>
            <a:br>
              <a:rPr lang="pt-BR" b="1" dirty="0"/>
            </a:br>
            <a:r>
              <a:rPr lang="pt-BR" b="1" dirty="0"/>
              <a:t>Valor em decimal de um número com sinal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2041" y="2847164"/>
            <a:ext cx="6997914" cy="4277834"/>
          </a:xfrm>
        </p:spPr>
        <p:txBody>
          <a:bodyPr>
            <a:normAutofit/>
          </a:bodyPr>
          <a:lstStyle/>
          <a:p>
            <a:r>
              <a:rPr lang="pt-BR" sz="2400" dirty="0" smtClean="0"/>
              <a:t>10010101</a:t>
            </a:r>
            <a:r>
              <a:rPr lang="pt-BR" sz="2400" baseline="-25000" dirty="0"/>
              <a:t>2</a:t>
            </a:r>
            <a:r>
              <a:rPr lang="pt-BR" sz="2400" dirty="0" smtClean="0"/>
              <a:t> </a:t>
            </a:r>
            <a:r>
              <a:rPr lang="pt-BR" sz="2400" dirty="0"/>
              <a:t>= - 21</a:t>
            </a:r>
            <a:r>
              <a:rPr lang="pt-BR" sz="2400" baseline="-25000" dirty="0"/>
              <a:t>10</a:t>
            </a:r>
          </a:p>
          <a:p>
            <a:r>
              <a:rPr lang="pt-BR" sz="2400" dirty="0"/>
              <a:t>POIS</a:t>
            </a:r>
          </a:p>
          <a:p>
            <a:r>
              <a:rPr lang="pt-BR" sz="2400" dirty="0" smtClean="0"/>
              <a:t>1 -&gt; </a:t>
            </a:r>
            <a:r>
              <a:rPr lang="pt-BR" sz="2400" dirty="0"/>
              <a:t>SINAL NEGATIVO</a:t>
            </a:r>
          </a:p>
          <a:p>
            <a:r>
              <a:rPr lang="pt-BR" sz="2400" dirty="0"/>
              <a:t>e</a:t>
            </a:r>
          </a:p>
          <a:p>
            <a:r>
              <a:rPr lang="pt-BR" sz="2400" dirty="0" smtClean="0"/>
              <a:t>010101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</a:t>
            </a:r>
            <a:r>
              <a:rPr lang="pt-BR" sz="2400" dirty="0"/>
              <a:t>= </a:t>
            </a:r>
            <a:r>
              <a:rPr lang="pt-BR" sz="2400" dirty="0" smtClean="0"/>
              <a:t>2</a:t>
            </a:r>
            <a:r>
              <a:rPr lang="pt-BR" sz="2400" baseline="30000" dirty="0" smtClean="0"/>
              <a:t>4</a:t>
            </a:r>
            <a:r>
              <a:rPr lang="pt-BR" sz="2400" dirty="0" smtClean="0"/>
              <a:t> </a:t>
            </a:r>
            <a:r>
              <a:rPr lang="pt-BR" sz="2400" dirty="0"/>
              <a:t>+ </a:t>
            </a:r>
            <a:r>
              <a:rPr lang="pt-BR" sz="2400" dirty="0" smtClean="0"/>
              <a:t>2</a:t>
            </a:r>
            <a:r>
              <a:rPr lang="pt-BR" sz="2400" baseline="30000" dirty="0" smtClean="0"/>
              <a:t>2</a:t>
            </a:r>
            <a:r>
              <a:rPr lang="pt-BR" sz="2400" dirty="0" smtClean="0"/>
              <a:t> </a:t>
            </a:r>
            <a:r>
              <a:rPr lang="pt-BR" sz="2400" dirty="0"/>
              <a:t>+ </a:t>
            </a:r>
            <a:r>
              <a:rPr lang="pt-BR" sz="2400" dirty="0" smtClean="0"/>
              <a:t>2</a:t>
            </a:r>
            <a:r>
              <a:rPr lang="pt-BR" sz="2400" baseline="30000" dirty="0" smtClean="0"/>
              <a:t>0</a:t>
            </a:r>
            <a:r>
              <a:rPr lang="pt-BR" sz="2400" dirty="0" smtClean="0"/>
              <a:t> </a:t>
            </a:r>
            <a:r>
              <a:rPr lang="pt-BR" sz="2400" dirty="0"/>
              <a:t>= 16 + 4 + 1 = </a:t>
            </a:r>
            <a:r>
              <a:rPr lang="pt-BR" sz="2400" dirty="0" smtClean="0"/>
              <a:t>21</a:t>
            </a:r>
            <a:r>
              <a:rPr lang="pt-BR" sz="2400" baseline="-25000" dirty="0"/>
              <a:t>10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1284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9532" y="688597"/>
            <a:ext cx="7923319" cy="1505963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REPRESENTAÇÃO SINAL MAGNITUDE</a:t>
            </a:r>
            <a:br>
              <a:rPr lang="pt-BR" b="1" dirty="0"/>
            </a:br>
            <a:r>
              <a:rPr lang="pt-BR" b="1" dirty="0"/>
              <a:t>Valor em decimal de um número com sinal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2041" y="2847164"/>
            <a:ext cx="6997914" cy="4277834"/>
          </a:xfrm>
        </p:spPr>
        <p:txBody>
          <a:bodyPr>
            <a:normAutofit/>
          </a:bodyPr>
          <a:lstStyle/>
          <a:p>
            <a:r>
              <a:rPr lang="pt-BR" sz="2400" dirty="0" smtClean="0"/>
              <a:t>00010101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</a:t>
            </a:r>
            <a:r>
              <a:rPr lang="pt-BR" sz="2400" dirty="0"/>
              <a:t>= </a:t>
            </a:r>
            <a:r>
              <a:rPr lang="pt-BR" sz="2400" dirty="0" smtClean="0"/>
              <a:t>+ </a:t>
            </a:r>
            <a:r>
              <a:rPr lang="pt-BR" sz="2400" dirty="0"/>
              <a:t>21</a:t>
            </a:r>
            <a:r>
              <a:rPr lang="pt-BR" sz="2400" baseline="-25000" dirty="0"/>
              <a:t>10</a:t>
            </a:r>
          </a:p>
          <a:p>
            <a:r>
              <a:rPr lang="pt-BR" sz="2400" dirty="0"/>
              <a:t>POIS</a:t>
            </a:r>
          </a:p>
          <a:p>
            <a:r>
              <a:rPr lang="pt-BR" sz="2400" dirty="0"/>
              <a:t>0</a:t>
            </a:r>
            <a:r>
              <a:rPr lang="pt-BR" sz="2400" dirty="0" smtClean="0"/>
              <a:t> -&gt; </a:t>
            </a:r>
            <a:r>
              <a:rPr lang="pt-BR" sz="2400" dirty="0"/>
              <a:t>SINAL </a:t>
            </a:r>
            <a:r>
              <a:rPr lang="pt-BR" sz="2400" dirty="0" smtClean="0"/>
              <a:t>POSITIVO</a:t>
            </a:r>
            <a:endParaRPr lang="pt-BR" sz="2400" dirty="0"/>
          </a:p>
          <a:p>
            <a:r>
              <a:rPr lang="pt-BR" sz="2400" dirty="0"/>
              <a:t>e</a:t>
            </a:r>
          </a:p>
          <a:p>
            <a:r>
              <a:rPr lang="pt-BR" sz="2400" dirty="0" smtClean="0"/>
              <a:t>0010101</a:t>
            </a:r>
            <a:r>
              <a:rPr lang="pt-BR" sz="2400" baseline="-25000" dirty="0"/>
              <a:t>2</a:t>
            </a:r>
            <a:r>
              <a:rPr lang="pt-BR" sz="2400" dirty="0" smtClean="0"/>
              <a:t> </a:t>
            </a:r>
            <a:r>
              <a:rPr lang="pt-BR" sz="2400" dirty="0"/>
              <a:t>= 2</a:t>
            </a:r>
            <a:r>
              <a:rPr lang="pt-BR" sz="2400" baseline="30000" dirty="0"/>
              <a:t>4</a:t>
            </a:r>
            <a:r>
              <a:rPr lang="pt-BR" sz="2400" dirty="0"/>
              <a:t> + </a:t>
            </a:r>
            <a:r>
              <a:rPr lang="pt-BR" sz="2400" dirty="0" smtClean="0"/>
              <a:t>2</a:t>
            </a:r>
            <a:r>
              <a:rPr lang="pt-BR" sz="2400" baseline="30000" dirty="0" smtClean="0"/>
              <a:t>2</a:t>
            </a:r>
            <a:r>
              <a:rPr lang="pt-BR" sz="2400" dirty="0" smtClean="0"/>
              <a:t> </a:t>
            </a:r>
            <a:r>
              <a:rPr lang="pt-BR" sz="2400" dirty="0"/>
              <a:t>+ </a:t>
            </a:r>
            <a:r>
              <a:rPr lang="pt-BR" sz="2400" dirty="0" smtClean="0"/>
              <a:t>2</a:t>
            </a:r>
            <a:r>
              <a:rPr lang="pt-BR" sz="2400" baseline="30000" dirty="0" smtClean="0"/>
              <a:t>0</a:t>
            </a:r>
            <a:r>
              <a:rPr lang="pt-BR" sz="2400" dirty="0" smtClean="0"/>
              <a:t> </a:t>
            </a:r>
            <a:r>
              <a:rPr lang="pt-BR" sz="2400" dirty="0"/>
              <a:t>= 16 + 4 + 1 = </a:t>
            </a:r>
            <a:r>
              <a:rPr lang="pt-BR" sz="2400" dirty="0" smtClean="0"/>
              <a:t>21</a:t>
            </a:r>
            <a:r>
              <a:rPr lang="pt-BR" sz="2400" baseline="-25000" dirty="0"/>
              <a:t>10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1094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Aritmética em Sinal Magnitude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Soma</a:t>
            </a:r>
          </a:p>
          <a:p>
            <a:r>
              <a:rPr lang="pt-BR" sz="2400" dirty="0" smtClean="0"/>
              <a:t>Se </a:t>
            </a:r>
            <a:r>
              <a:rPr lang="pt-BR" sz="2400" dirty="0"/>
              <a:t>os sinais forem iguais soma e conserva o </a:t>
            </a:r>
            <a:r>
              <a:rPr lang="pt-BR" sz="2400" dirty="0" smtClean="0"/>
              <a:t>sinal da parcela de maior magnitude</a:t>
            </a:r>
            <a:r>
              <a:rPr lang="pt-BR" sz="2400" dirty="0"/>
              <a:t>.</a:t>
            </a:r>
          </a:p>
          <a:p>
            <a:pPr marL="0" indent="0">
              <a:buNone/>
            </a:pPr>
            <a:r>
              <a:rPr lang="pt-BR" sz="2400" dirty="0" smtClean="0"/>
              <a:t>- Exemplo1: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594" y="4305993"/>
            <a:ext cx="2836069" cy="235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0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Aritmética em Sinal Magnitude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Soma</a:t>
            </a:r>
          </a:p>
          <a:p>
            <a:r>
              <a:rPr lang="pt-BR" sz="2400" dirty="0" smtClean="0"/>
              <a:t>Se </a:t>
            </a:r>
            <a:r>
              <a:rPr lang="pt-BR" sz="2400" dirty="0"/>
              <a:t>os sinais forem diferentes subtrai e conserva </a:t>
            </a:r>
            <a:r>
              <a:rPr lang="pt-BR" sz="2400" dirty="0" smtClean="0"/>
              <a:t>o sinal </a:t>
            </a:r>
            <a:r>
              <a:rPr lang="pt-BR" sz="2400" dirty="0"/>
              <a:t>da parcela de maior magnitude</a:t>
            </a:r>
            <a:r>
              <a:rPr lang="pt-BR" sz="2400" dirty="0" smtClean="0"/>
              <a:t>.</a:t>
            </a:r>
          </a:p>
          <a:p>
            <a:pPr marL="0" indent="0">
              <a:buNone/>
            </a:pPr>
            <a:r>
              <a:rPr lang="pt-BR" sz="2400" dirty="0" smtClean="0"/>
              <a:t>- Exemplo 1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047" y="4520568"/>
            <a:ext cx="22479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33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Aritmética em Sinal Magnitude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A</a:t>
            </a:r>
            <a:r>
              <a:rPr lang="pt-BR" sz="2400" dirty="0"/>
              <a:t>lgoritmo de soma (números com sinal):</a:t>
            </a:r>
          </a:p>
          <a:p>
            <a:r>
              <a:rPr lang="pt-BR" sz="2400" dirty="0"/>
              <a:t> Sinais diferentes</a:t>
            </a:r>
          </a:p>
          <a:p>
            <a:pPr lvl="1"/>
            <a:r>
              <a:rPr lang="pt-BR" sz="2400" dirty="0"/>
              <a:t> Encontra número com maior magnitude</a:t>
            </a:r>
          </a:p>
          <a:p>
            <a:pPr lvl="1"/>
            <a:r>
              <a:rPr lang="pt-BR" sz="2400" dirty="0"/>
              <a:t> Subtrai menor do maior</a:t>
            </a:r>
          </a:p>
          <a:p>
            <a:pPr lvl="1"/>
            <a:r>
              <a:rPr lang="pt-BR" sz="2400" dirty="0"/>
              <a:t> Atribui ao resultado o sinal do número de maior magnitude</a:t>
            </a:r>
          </a:p>
          <a:p>
            <a:r>
              <a:rPr lang="pt-BR" sz="2400" dirty="0"/>
              <a:t> </a:t>
            </a:r>
            <a:r>
              <a:rPr lang="pt-BR" sz="2400" dirty="0" smtClean="0"/>
              <a:t>Sinais </a:t>
            </a:r>
            <a:r>
              <a:rPr lang="pt-BR" sz="2400" dirty="0"/>
              <a:t>iguais</a:t>
            </a:r>
          </a:p>
          <a:p>
            <a:pPr lvl="1"/>
            <a:r>
              <a:rPr lang="pt-BR" sz="2400" dirty="0"/>
              <a:t> Soma e atribui sinal dos operandos</a:t>
            </a:r>
          </a:p>
          <a:p>
            <a:pPr lvl="1"/>
            <a:r>
              <a:rPr lang="pt-BR" sz="2400" dirty="0"/>
              <a:t> Atenção deve ser dada ao estouro de magnitude</a:t>
            </a:r>
          </a:p>
          <a:p>
            <a:pPr lvl="1"/>
            <a:r>
              <a:rPr lang="pt-BR" sz="2400" dirty="0"/>
              <a:t> Algoritmo de soma (números com sinal)</a:t>
            </a:r>
          </a:p>
        </p:txBody>
      </p:sp>
    </p:spTree>
    <p:extLst>
      <p:ext uri="{BB962C8B-B14F-4D97-AF65-F5344CB8AC3E}">
        <p14:creationId xmlns:p14="http://schemas.microsoft.com/office/powerpoint/2010/main" val="142444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Questões de projeto de circuitos lógicos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2041" y="2127908"/>
            <a:ext cx="7723814" cy="4277834"/>
          </a:xfrm>
        </p:spPr>
        <p:txBody>
          <a:bodyPr>
            <a:noAutofit/>
          </a:bodyPr>
          <a:lstStyle/>
          <a:p>
            <a:r>
              <a:rPr lang="pt-BR" sz="2400" dirty="0"/>
              <a:t>Algoritmo do sistema sinal-magnitude: lógica </a:t>
            </a:r>
            <a:r>
              <a:rPr lang="pt-BR" sz="2400" dirty="0" smtClean="0"/>
              <a:t>complexa por </a:t>
            </a:r>
            <a:r>
              <a:rPr lang="pt-BR" sz="2400" dirty="0"/>
              <a:t>conta das diversas condições (requer vários </a:t>
            </a:r>
            <a:r>
              <a:rPr lang="pt-BR" sz="2400" dirty="0" smtClean="0"/>
              <a:t>testes) leva </a:t>
            </a:r>
            <a:r>
              <a:rPr lang="pt-BR" sz="2400" dirty="0"/>
              <a:t>a aritmética complicada em termos de hardware</a:t>
            </a:r>
            <a:r>
              <a:rPr lang="pt-BR" sz="2400" dirty="0" smtClean="0"/>
              <a:t>.</a:t>
            </a:r>
          </a:p>
          <a:p>
            <a:endParaRPr lang="pt-BR" sz="2400" dirty="0" smtClean="0"/>
          </a:p>
          <a:p>
            <a:r>
              <a:rPr lang="pt-BR" sz="2400" dirty="0"/>
              <a:t>Também a multiplicação em computadores é feita </a:t>
            </a:r>
            <a:r>
              <a:rPr lang="pt-BR" sz="2400" dirty="0" smtClean="0"/>
              <a:t>por um artifício</a:t>
            </a:r>
            <a:r>
              <a:rPr lang="pt-BR" sz="2400" dirty="0"/>
              <a:t>: para multiplicar um número A por n, </a:t>
            </a:r>
            <a:r>
              <a:rPr lang="pt-BR" sz="2400" dirty="0" smtClean="0"/>
              <a:t>basta somar </a:t>
            </a:r>
            <a:r>
              <a:rPr lang="pt-BR" sz="2400" dirty="0"/>
              <a:t>A com A, n vezes. Por exemplo, 4 x 3 = 4 + 4 </a:t>
            </a:r>
            <a:r>
              <a:rPr lang="pt-BR" sz="2400" dirty="0" smtClean="0"/>
              <a:t>+ 4.</a:t>
            </a:r>
          </a:p>
          <a:p>
            <a:endParaRPr lang="pt-BR" sz="2400" dirty="0" smtClean="0"/>
          </a:p>
          <a:p>
            <a:r>
              <a:rPr lang="pt-BR" sz="2400" dirty="0"/>
              <a:t>E a divisão também pode ser feita por </a:t>
            </a:r>
            <a:r>
              <a:rPr lang="pt-BR" sz="2400" dirty="0" smtClean="0"/>
              <a:t>subtrações sucessivas </a:t>
            </a:r>
            <a:r>
              <a:rPr lang="pt-BR" sz="2400" dirty="0"/>
              <a:t>Por exemplo, </a:t>
            </a:r>
            <a:r>
              <a:rPr lang="pt-BR" sz="2400" dirty="0" smtClean="0"/>
              <a:t>9 / </a:t>
            </a:r>
            <a:r>
              <a:rPr lang="pt-BR" sz="2400" dirty="0"/>
              <a:t>3 = </a:t>
            </a:r>
            <a:r>
              <a:rPr lang="pt-BR" sz="2400" dirty="0" smtClean="0"/>
              <a:t>3 – 3 - 3.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6546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3226</TotalTime>
  <Words>972</Words>
  <Application>Microsoft Office PowerPoint</Application>
  <PresentationFormat>Personalizar</PresentationFormat>
  <Paragraphs>137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3" baseType="lpstr">
      <vt:lpstr>Arial</vt:lpstr>
      <vt:lpstr>DejaVu Sans</vt:lpstr>
      <vt:lpstr>Open Sans</vt:lpstr>
      <vt:lpstr>Times New Roman</vt:lpstr>
      <vt:lpstr>Trebuchet MS</vt:lpstr>
      <vt:lpstr>Wingdings 3</vt:lpstr>
      <vt:lpstr>Facetado</vt:lpstr>
      <vt:lpstr>Apresentação do PowerPoint</vt:lpstr>
      <vt:lpstr>Módulo e Sinal</vt:lpstr>
      <vt:lpstr>Sistema Sinal Magnitude</vt:lpstr>
      <vt:lpstr>REPRESENTAÇÃO SINAL MAGNITUDE Valor em decimal de um número com sinal</vt:lpstr>
      <vt:lpstr>REPRESENTAÇÃO SINAL MAGNITUDE Valor em decimal de um número com sinal</vt:lpstr>
      <vt:lpstr>Aritmética em Sinal Magnitude</vt:lpstr>
      <vt:lpstr>Aritmética em Sinal Magnitude</vt:lpstr>
      <vt:lpstr>Aritmética em Sinal Magnitude</vt:lpstr>
      <vt:lpstr>Questões de projeto de circuitos lógicos</vt:lpstr>
      <vt:lpstr>Exercícios</vt:lpstr>
      <vt:lpstr>Complemento a Base</vt:lpstr>
      <vt:lpstr>Representação de números em complemento</vt:lpstr>
      <vt:lpstr>REPRESENTAÇÃO EM COMPLEMENTO DE 2</vt:lpstr>
      <vt:lpstr>Aritmética em Complemento a 2</vt:lpstr>
      <vt:lpstr>Aritmética em Complemento a 2</vt:lpstr>
      <vt:lpstr>Aritmética em Complemento a 2</vt:lpstr>
      <vt:lpstr>Representação em C2 dos números binários de 4 bits</vt:lpstr>
      <vt:lpstr>Complemento de dois: estouro de magnitude</vt:lpstr>
      <vt:lpstr>Adição em complemento de dois</vt:lpstr>
      <vt:lpstr>Complemento de dois: subtração</vt:lpstr>
      <vt:lpstr>Adição e Subtração (8 Bits)</vt:lpstr>
      <vt:lpstr>Apresentação do PowerPoint</vt:lpstr>
      <vt:lpstr>Exercícios – Subtração Binária</vt:lpstr>
      <vt:lpstr>Exercícios – Subtração Binária</vt:lpstr>
      <vt:lpstr>Exercício</vt:lpstr>
      <vt:lpstr>Exemplo: Tipo de dados linguagem 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Jouglas</cp:lastModifiedBy>
  <cp:revision>524</cp:revision>
  <dcterms:created xsi:type="dcterms:W3CDTF">2009-04-16T11:32:32Z</dcterms:created>
  <dcterms:modified xsi:type="dcterms:W3CDTF">2019-09-02T22:05:00Z</dcterms:modified>
  <dc:language>pt-BR</dc:language>
</cp:coreProperties>
</file>