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2" r:id="rId1"/>
  </p:sldMasterIdLst>
  <p:notesMasterIdLst>
    <p:notesMasterId r:id="rId41"/>
  </p:notesMasterIdLst>
  <p:sldIdLst>
    <p:sldId id="264" r:id="rId2"/>
    <p:sldId id="257" r:id="rId3"/>
    <p:sldId id="256" r:id="rId4"/>
    <p:sldId id="258" r:id="rId5"/>
    <p:sldId id="265" r:id="rId6"/>
    <p:sldId id="259" r:id="rId7"/>
    <p:sldId id="268" r:id="rId8"/>
    <p:sldId id="270" r:id="rId9"/>
    <p:sldId id="271" r:id="rId10"/>
    <p:sldId id="272" r:id="rId11"/>
    <p:sldId id="273" r:id="rId12"/>
    <p:sldId id="274" r:id="rId13"/>
    <p:sldId id="275" r:id="rId14"/>
    <p:sldId id="276" r:id="rId15"/>
    <p:sldId id="278" r:id="rId16"/>
    <p:sldId id="277" r:id="rId17"/>
    <p:sldId id="279" r:id="rId18"/>
    <p:sldId id="280" r:id="rId19"/>
    <p:sldId id="281" r:id="rId20"/>
    <p:sldId id="282" r:id="rId21"/>
    <p:sldId id="262" r:id="rId22"/>
    <p:sldId id="263" r:id="rId23"/>
    <p:sldId id="261" r:id="rId24"/>
    <p:sldId id="260" r:id="rId25"/>
    <p:sldId id="283" r:id="rId26"/>
    <p:sldId id="284" r:id="rId27"/>
    <p:sldId id="285"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7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713E08-86F4-4F4A-8EBE-75F1158CA766}" type="datetimeFigureOut">
              <a:rPr lang="es-CL" smtClean="0"/>
              <a:t>06-05-2022</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9DABA8-58D3-4715-85B7-C8D6387C737E}" type="slidenum">
              <a:rPr lang="es-CL" smtClean="0"/>
              <a:t>‹Nº›</a:t>
            </a:fld>
            <a:endParaRPr lang="es-CL"/>
          </a:p>
        </p:txBody>
      </p:sp>
    </p:spTree>
    <p:extLst>
      <p:ext uri="{BB962C8B-B14F-4D97-AF65-F5344CB8AC3E}">
        <p14:creationId xmlns:p14="http://schemas.microsoft.com/office/powerpoint/2010/main" val="371526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73C07496-547B-41C3-867F-942261EC2B8F}" type="slidenum">
              <a:rPr lang="es-CL" smtClean="0"/>
              <a:t>39</a:t>
            </a:fld>
            <a:endParaRPr lang="es-CL"/>
          </a:p>
        </p:txBody>
      </p:sp>
    </p:spTree>
    <p:extLst>
      <p:ext uri="{BB962C8B-B14F-4D97-AF65-F5344CB8AC3E}">
        <p14:creationId xmlns:p14="http://schemas.microsoft.com/office/powerpoint/2010/main" val="30844764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5/6/2022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006749092"/>
      </p:ext>
    </p:extLst>
  </p:cSld>
  <p:clrMapOvr>
    <a:overrideClrMapping bg1="dk1" tx1="lt1" bg2="dk2" tx2="lt2" accent1="accent1" accent2="accent2" accent3="accent3" accent4="accent4" accent5="accent5" accent6="accent6" hlink="hlink" folHlink="folHlink"/>
  </p:clrMapOvr>
  <p:transition spd="slow">
    <p:wheel spokes="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5/6/2022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83572535"/>
      </p:ext>
    </p:extLst>
  </p:cSld>
  <p:clrMapOvr>
    <a:masterClrMapping/>
  </p:clrMapOvr>
  <p:transition spd="slow">
    <p:wheel spokes="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69285725"/>
      </p:ext>
    </p:extLst>
  </p:cSld>
  <p:clrMapOvr>
    <a:masterClrMapping/>
  </p:clrMapOvr>
  <p:transition spd="slow">
    <p:wheel spokes="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505081916"/>
      </p:ext>
    </p:extLst>
  </p:cSld>
  <p:clrMapOvr>
    <a:masterClrMapping/>
  </p:clrMapOvr>
  <p:transition spd="slow">
    <p:wheel spokes="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420200918"/>
      </p:ext>
    </p:extLst>
  </p:cSld>
  <p:clrMapOvr>
    <a:masterClrMapping/>
  </p:clrMapOvr>
  <p:transition spd="slow">
    <p:wheel spokes="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Editar el estilo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87317127"/>
      </p:ext>
    </p:extLst>
  </p:cSld>
  <p:clrMapOvr>
    <a:masterClrMapping/>
  </p:clrMapOvr>
  <p:transition spd="slow">
    <p:wheel spokes="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Editar el estilo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59356458"/>
      </p:ext>
    </p:extLst>
  </p:cSld>
  <p:clrMapOvr>
    <a:masterClrMapping/>
  </p:clrMapOvr>
  <p:transition spd="slow">
    <p:wheel spokes="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44845251"/>
      </p:ext>
    </p:extLst>
  </p:cSld>
  <p:clrMapOvr>
    <a:masterClrMapping/>
  </p:clrMapOvr>
  <p:transition spd="slow">
    <p:wheel spokes="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96799725"/>
      </p:ext>
    </p:extLst>
  </p:cSld>
  <p:clrMapOvr>
    <a:masterClrMapping/>
  </p:clrMapOvr>
  <p:transition spd="slow">
    <p:wheel spokes="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Diapositiva de título">
    <p:spTree>
      <p:nvGrpSpPr>
        <p:cNvPr id="1" name=""/>
        <p:cNvGrpSpPr/>
        <p:nvPr/>
      </p:nvGrpSpPr>
      <p:grpSpPr>
        <a:xfrm>
          <a:off x="0" y="0"/>
          <a:ext cx="0" cy="0"/>
          <a:chOff x="0" y="0"/>
          <a:chExt cx="0" cy="0"/>
        </a:xfrm>
      </p:grpSpPr>
      <p:pic>
        <p:nvPicPr>
          <p:cNvPr id="2" name="Imagen 1"/>
          <p:cNvPicPr>
            <a:picLocks noChangeAspect="1"/>
          </p:cNvPicPr>
          <p:nvPr userDrawn="1"/>
        </p:nvPicPr>
        <p:blipFill rotWithShape="1">
          <a:blip r:embed="rId2">
            <a:extLst>
              <a:ext uri="{28A0092B-C50C-407E-A947-70E740481C1C}">
                <a14:useLocalDpi xmlns:a14="http://schemas.microsoft.com/office/drawing/2010/main" val="0"/>
              </a:ext>
            </a:extLst>
          </a:blip>
          <a:srcRect t="56997" b="16794"/>
          <a:stretch/>
        </p:blipFill>
        <p:spPr>
          <a:xfrm>
            <a:off x="-1" y="-1"/>
            <a:ext cx="12204537" cy="880217"/>
          </a:xfrm>
          <a:prstGeom prst="rect">
            <a:avLst/>
          </a:prstGeom>
        </p:spPr>
      </p:pic>
      <p:pic>
        <p:nvPicPr>
          <p:cNvPr id="12" name="Imagen 11"/>
          <p:cNvPicPr/>
          <p:nvPr userDrawn="1"/>
        </p:nvPicPr>
        <p:blipFill>
          <a:blip r:embed="rId3" cstate="print">
            <a:extLst>
              <a:ext uri="{28A0092B-C50C-407E-A947-70E740481C1C}">
                <a14:useLocalDpi xmlns:a14="http://schemas.microsoft.com/office/drawing/2010/main" val="0"/>
              </a:ext>
            </a:extLst>
          </a:blip>
          <a:stretch>
            <a:fillRect/>
          </a:stretch>
        </p:blipFill>
        <p:spPr>
          <a:xfrm>
            <a:off x="419451" y="0"/>
            <a:ext cx="1850286" cy="877455"/>
          </a:xfrm>
          <a:prstGeom prst="rect">
            <a:avLst/>
          </a:prstGeom>
        </p:spPr>
      </p:pic>
    </p:spTree>
    <p:extLst>
      <p:ext uri="{BB962C8B-B14F-4D97-AF65-F5344CB8AC3E}">
        <p14:creationId xmlns:p14="http://schemas.microsoft.com/office/powerpoint/2010/main" val="4270848101"/>
      </p:ext>
    </p:extLst>
  </p:cSld>
  <p:clrMapOvr>
    <a:masterClrMapping/>
  </p:clrMapOvr>
  <p:transition spd="slow">
    <p:wheel spokes="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_Diapositiva de título">
    <p:spTree>
      <p:nvGrpSpPr>
        <p:cNvPr id="1" name=""/>
        <p:cNvGrpSpPr/>
        <p:nvPr/>
      </p:nvGrpSpPr>
      <p:grpSpPr>
        <a:xfrm>
          <a:off x="0" y="0"/>
          <a:ext cx="0" cy="0"/>
          <a:chOff x="0" y="0"/>
          <a:chExt cx="0" cy="0"/>
        </a:xfrm>
      </p:grpSpPr>
      <p:pic>
        <p:nvPicPr>
          <p:cNvPr id="2" name="Imagen 1"/>
          <p:cNvPicPr>
            <a:picLocks noChangeAspect="1"/>
          </p:cNvPicPr>
          <p:nvPr userDrawn="1"/>
        </p:nvPicPr>
        <p:blipFill rotWithShape="1">
          <a:blip r:embed="rId2">
            <a:extLst>
              <a:ext uri="{28A0092B-C50C-407E-A947-70E740481C1C}">
                <a14:useLocalDpi xmlns:a14="http://schemas.microsoft.com/office/drawing/2010/main" val="0"/>
              </a:ext>
            </a:extLst>
          </a:blip>
          <a:srcRect t="56997" b="16794"/>
          <a:stretch/>
        </p:blipFill>
        <p:spPr>
          <a:xfrm>
            <a:off x="-1" y="-1"/>
            <a:ext cx="12204537" cy="880217"/>
          </a:xfrm>
          <a:prstGeom prst="rect">
            <a:avLst/>
          </a:prstGeom>
        </p:spPr>
      </p:pic>
      <p:pic>
        <p:nvPicPr>
          <p:cNvPr id="12" name="Imagen 11"/>
          <p:cNvPicPr/>
          <p:nvPr userDrawn="1"/>
        </p:nvPicPr>
        <p:blipFill>
          <a:blip r:embed="rId3" cstate="print">
            <a:extLst>
              <a:ext uri="{28A0092B-C50C-407E-A947-70E740481C1C}">
                <a14:useLocalDpi xmlns:a14="http://schemas.microsoft.com/office/drawing/2010/main" val="0"/>
              </a:ext>
            </a:extLst>
          </a:blip>
          <a:stretch>
            <a:fillRect/>
          </a:stretch>
        </p:blipFill>
        <p:spPr>
          <a:xfrm>
            <a:off x="419451" y="0"/>
            <a:ext cx="1850286" cy="877455"/>
          </a:xfrm>
          <a:prstGeom prst="rect">
            <a:avLst/>
          </a:prstGeom>
        </p:spPr>
      </p:pic>
    </p:spTree>
    <p:extLst>
      <p:ext uri="{BB962C8B-B14F-4D97-AF65-F5344CB8AC3E}">
        <p14:creationId xmlns:p14="http://schemas.microsoft.com/office/powerpoint/2010/main" val="4024128389"/>
      </p:ext>
    </p:extLst>
  </p:cSld>
  <p:clrMapOvr>
    <a:masterClrMapping/>
  </p:clrMapOvr>
  <p:transition spd="slow">
    <p:wheel spokes="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71111764"/>
      </p:ext>
    </p:extLst>
  </p:cSld>
  <p:clrMapOvr>
    <a:masterClrMapping/>
  </p:clrMapOvr>
  <p:transition spd="slow">
    <p:wheel spokes="1"/>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5_Diapositiva de título">
    <p:spTree>
      <p:nvGrpSpPr>
        <p:cNvPr id="1" name=""/>
        <p:cNvGrpSpPr/>
        <p:nvPr/>
      </p:nvGrpSpPr>
      <p:grpSpPr>
        <a:xfrm>
          <a:off x="0" y="0"/>
          <a:ext cx="0" cy="0"/>
          <a:chOff x="0" y="0"/>
          <a:chExt cx="0" cy="0"/>
        </a:xfrm>
      </p:grpSpPr>
      <p:pic>
        <p:nvPicPr>
          <p:cNvPr id="2" name="Imagen 1"/>
          <p:cNvPicPr>
            <a:picLocks noChangeAspect="1"/>
          </p:cNvPicPr>
          <p:nvPr userDrawn="1"/>
        </p:nvPicPr>
        <p:blipFill rotWithShape="1">
          <a:blip r:embed="rId2">
            <a:extLst>
              <a:ext uri="{28A0092B-C50C-407E-A947-70E740481C1C}">
                <a14:useLocalDpi xmlns:a14="http://schemas.microsoft.com/office/drawing/2010/main" val="0"/>
              </a:ext>
            </a:extLst>
          </a:blip>
          <a:srcRect t="56997" b="16794"/>
          <a:stretch/>
        </p:blipFill>
        <p:spPr>
          <a:xfrm>
            <a:off x="-1" y="-1"/>
            <a:ext cx="12204537" cy="880217"/>
          </a:xfrm>
          <a:prstGeom prst="rect">
            <a:avLst/>
          </a:prstGeom>
        </p:spPr>
      </p:pic>
      <p:pic>
        <p:nvPicPr>
          <p:cNvPr id="12" name="Imagen 11"/>
          <p:cNvPicPr/>
          <p:nvPr userDrawn="1"/>
        </p:nvPicPr>
        <p:blipFill>
          <a:blip r:embed="rId3" cstate="print">
            <a:extLst>
              <a:ext uri="{28A0092B-C50C-407E-A947-70E740481C1C}">
                <a14:useLocalDpi xmlns:a14="http://schemas.microsoft.com/office/drawing/2010/main" val="0"/>
              </a:ext>
            </a:extLst>
          </a:blip>
          <a:stretch>
            <a:fillRect/>
          </a:stretch>
        </p:blipFill>
        <p:spPr>
          <a:xfrm>
            <a:off x="419451" y="0"/>
            <a:ext cx="1850286" cy="877455"/>
          </a:xfrm>
          <a:prstGeom prst="rect">
            <a:avLst/>
          </a:prstGeom>
        </p:spPr>
      </p:pic>
    </p:spTree>
    <p:extLst>
      <p:ext uri="{BB962C8B-B14F-4D97-AF65-F5344CB8AC3E}">
        <p14:creationId xmlns:p14="http://schemas.microsoft.com/office/powerpoint/2010/main" val="598749620"/>
      </p:ext>
    </p:extLst>
  </p:cSld>
  <p:clrMapOvr>
    <a:masterClrMapping/>
  </p:clrMapOvr>
  <p:transition spd="slow">
    <p:wheel spokes="1"/>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6_Diapositiva de título">
    <p:spTree>
      <p:nvGrpSpPr>
        <p:cNvPr id="1" name=""/>
        <p:cNvGrpSpPr/>
        <p:nvPr/>
      </p:nvGrpSpPr>
      <p:grpSpPr>
        <a:xfrm>
          <a:off x="0" y="0"/>
          <a:ext cx="0" cy="0"/>
          <a:chOff x="0" y="0"/>
          <a:chExt cx="0" cy="0"/>
        </a:xfrm>
      </p:grpSpPr>
      <p:pic>
        <p:nvPicPr>
          <p:cNvPr id="2" name="Imagen 1"/>
          <p:cNvPicPr>
            <a:picLocks noChangeAspect="1"/>
          </p:cNvPicPr>
          <p:nvPr userDrawn="1"/>
        </p:nvPicPr>
        <p:blipFill rotWithShape="1">
          <a:blip r:embed="rId2">
            <a:extLst>
              <a:ext uri="{28A0092B-C50C-407E-A947-70E740481C1C}">
                <a14:useLocalDpi xmlns:a14="http://schemas.microsoft.com/office/drawing/2010/main" val="0"/>
              </a:ext>
            </a:extLst>
          </a:blip>
          <a:srcRect t="56997" b="16794"/>
          <a:stretch/>
        </p:blipFill>
        <p:spPr>
          <a:xfrm>
            <a:off x="-1" y="-1"/>
            <a:ext cx="12204537" cy="880217"/>
          </a:xfrm>
          <a:prstGeom prst="rect">
            <a:avLst/>
          </a:prstGeom>
        </p:spPr>
      </p:pic>
      <p:pic>
        <p:nvPicPr>
          <p:cNvPr id="12" name="Imagen 11"/>
          <p:cNvPicPr/>
          <p:nvPr userDrawn="1"/>
        </p:nvPicPr>
        <p:blipFill>
          <a:blip r:embed="rId3" cstate="print">
            <a:extLst>
              <a:ext uri="{28A0092B-C50C-407E-A947-70E740481C1C}">
                <a14:useLocalDpi xmlns:a14="http://schemas.microsoft.com/office/drawing/2010/main" val="0"/>
              </a:ext>
            </a:extLst>
          </a:blip>
          <a:stretch>
            <a:fillRect/>
          </a:stretch>
        </p:blipFill>
        <p:spPr>
          <a:xfrm>
            <a:off x="419451" y="0"/>
            <a:ext cx="1850286" cy="877455"/>
          </a:xfrm>
          <a:prstGeom prst="rect">
            <a:avLst/>
          </a:prstGeom>
        </p:spPr>
      </p:pic>
    </p:spTree>
    <p:extLst>
      <p:ext uri="{BB962C8B-B14F-4D97-AF65-F5344CB8AC3E}">
        <p14:creationId xmlns:p14="http://schemas.microsoft.com/office/powerpoint/2010/main" val="2688511001"/>
      </p:ext>
    </p:extLst>
  </p:cSld>
  <p:clrMapOvr>
    <a:masterClrMapping/>
  </p:clrMapOvr>
  <p:transition spd="slow">
    <p:wheel spokes="1"/>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2" name="Imagen 1"/>
          <p:cNvPicPr>
            <a:picLocks noChangeAspect="1"/>
          </p:cNvPicPr>
          <p:nvPr userDrawn="1"/>
        </p:nvPicPr>
        <p:blipFill rotWithShape="1">
          <a:blip r:embed="rId2">
            <a:extLst>
              <a:ext uri="{28A0092B-C50C-407E-A947-70E740481C1C}">
                <a14:useLocalDpi xmlns:a14="http://schemas.microsoft.com/office/drawing/2010/main" val="0"/>
              </a:ext>
            </a:extLst>
          </a:blip>
          <a:srcRect t="56997" b="16794"/>
          <a:stretch/>
        </p:blipFill>
        <p:spPr>
          <a:xfrm>
            <a:off x="-1" y="-1"/>
            <a:ext cx="12204537" cy="880217"/>
          </a:xfrm>
          <a:prstGeom prst="rect">
            <a:avLst/>
          </a:prstGeom>
        </p:spPr>
      </p:pic>
      <p:pic>
        <p:nvPicPr>
          <p:cNvPr id="12" name="Imagen 11"/>
          <p:cNvPicPr/>
          <p:nvPr userDrawn="1"/>
        </p:nvPicPr>
        <p:blipFill>
          <a:blip r:embed="rId3" cstate="print">
            <a:extLst>
              <a:ext uri="{28A0092B-C50C-407E-A947-70E740481C1C}">
                <a14:useLocalDpi xmlns:a14="http://schemas.microsoft.com/office/drawing/2010/main" val="0"/>
              </a:ext>
            </a:extLst>
          </a:blip>
          <a:stretch>
            <a:fillRect/>
          </a:stretch>
        </p:blipFill>
        <p:spPr>
          <a:xfrm>
            <a:off x="419451" y="0"/>
            <a:ext cx="1850286" cy="877455"/>
          </a:xfrm>
          <a:prstGeom prst="rect">
            <a:avLst/>
          </a:prstGeom>
        </p:spPr>
      </p:pic>
    </p:spTree>
    <p:extLst>
      <p:ext uri="{BB962C8B-B14F-4D97-AF65-F5344CB8AC3E}">
        <p14:creationId xmlns:p14="http://schemas.microsoft.com/office/powerpoint/2010/main" val="29657542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97835756"/>
      </p:ext>
    </p:extLst>
  </p:cSld>
  <p:clrMapOvr>
    <a:masterClrMapping/>
  </p:clrMapOvr>
  <p:transition spd="slow">
    <p:wheel spokes="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357522128"/>
      </p:ext>
    </p:extLst>
  </p:cSld>
  <p:clrMapOvr>
    <a:masterClrMapping/>
  </p:clrMapOvr>
  <p:transition spd="slow">
    <p:wheel spokes="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367173486"/>
      </p:ext>
    </p:extLst>
  </p:cSld>
  <p:clrMapOvr>
    <a:masterClrMapping/>
  </p:clrMapOvr>
  <p:transition spd="slow">
    <p:wheel spokes="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11205530"/>
      </p:ext>
    </p:extLst>
  </p:cSld>
  <p:clrMapOvr>
    <a:masterClrMapping/>
  </p:clrMapOvr>
  <p:transition spd="slow">
    <p:wheel spokes="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5/6/2022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06329798"/>
      </p:ext>
    </p:extLst>
  </p:cSld>
  <p:clrMapOvr>
    <a:masterClrMapping/>
  </p:clrMapOvr>
  <p:transition spd="slow">
    <p:wheel spokes="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5/6/2022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72689148"/>
      </p:ext>
    </p:extLst>
  </p:cSld>
  <p:clrMapOvr>
    <a:masterClrMapping/>
  </p:clrMapOvr>
  <p:transition spd="slow">
    <p:wheel spokes="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5/6/2022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56724847"/>
      </p:ext>
    </p:extLst>
  </p:cSld>
  <p:clrMapOvr>
    <a:masterClrMapping/>
  </p:clrMapOvr>
  <p:transition spd="slow">
    <p:wheel spokes="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5/6/2022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065657010"/>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7" r:id="rId18"/>
    <p:sldLayoutId id="2147483689" r:id="rId19"/>
    <p:sldLayoutId id="2147483690" r:id="rId20"/>
    <p:sldLayoutId id="2147483691" r:id="rId21"/>
    <p:sldLayoutId id="2147483693" r:id="rId22"/>
  </p:sldLayoutIdLst>
  <p:transition spd="slow">
    <p:wheel spokes="1"/>
  </p:transition>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8.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8.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8.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8.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8.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9.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99" name="Picture 98">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a:extLst>
              <a:ext uri="{FF2B5EF4-FFF2-40B4-BE49-F238E27FC236}">
                <a16:creationId xmlns:a16="http://schemas.microsoft.com/office/drawing/2014/main" id="{08E633D8-ADC6-49F4-88A7-495DFCF68855}"/>
              </a:ext>
            </a:extLst>
          </p:cNvPr>
          <p:cNvSpPr>
            <a:spLocks noGrp="1"/>
          </p:cNvSpPr>
          <p:nvPr>
            <p:ph type="title"/>
          </p:nvPr>
        </p:nvSpPr>
        <p:spPr>
          <a:xfrm>
            <a:off x="486876" y="2032000"/>
            <a:ext cx="4513792" cy="2819398"/>
          </a:xfrm>
        </p:spPr>
        <p:txBody>
          <a:bodyPr vert="horz" lIns="91440" tIns="45720" rIns="91440" bIns="45720" rtlCol="0" anchor="b">
            <a:normAutofit/>
          </a:bodyPr>
          <a:lstStyle/>
          <a:p>
            <a:pPr algn="r"/>
            <a:r>
              <a:rPr lang="en-US" sz="4800" b="1" dirty="0"/>
              <a:t>Casos de </a:t>
            </a:r>
            <a:r>
              <a:rPr lang="en-US" sz="4800" b="1" dirty="0" err="1"/>
              <a:t>uso</a:t>
            </a:r>
            <a:r>
              <a:rPr lang="en-US" sz="4800" b="1" dirty="0"/>
              <a:t> y </a:t>
            </a:r>
            <a:r>
              <a:rPr lang="en-US" sz="4800" b="1" dirty="0" err="1"/>
              <a:t>Diagramas</a:t>
            </a:r>
            <a:r>
              <a:rPr lang="en-US" sz="4800" b="1" dirty="0"/>
              <a:t> de </a:t>
            </a:r>
            <a:r>
              <a:rPr lang="en-US" sz="4800" b="1" dirty="0" err="1"/>
              <a:t>clases</a:t>
            </a:r>
            <a:endParaRPr lang="en-US" sz="4800" b="1" dirty="0"/>
          </a:p>
        </p:txBody>
      </p:sp>
      <p:sp>
        <p:nvSpPr>
          <p:cNvPr id="101" name="Freeform 5">
            <a:extLst>
              <a:ext uri="{FF2B5EF4-FFF2-40B4-BE49-F238E27FC236}">
                <a16:creationId xmlns:a16="http://schemas.microsoft.com/office/drawing/2014/main" id="{91D0B925-2B82-4283-9A4B-26D75B37C1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03" name="Freeform 14">
            <a:extLst>
              <a:ext uri="{FF2B5EF4-FFF2-40B4-BE49-F238E27FC236}">
                <a16:creationId xmlns:a16="http://schemas.microsoft.com/office/drawing/2014/main" id="{9CA437C7-84DA-4869-8B01-ED2D78490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5" name="Group 104">
            <a:extLst>
              <a:ext uri="{FF2B5EF4-FFF2-40B4-BE49-F238E27FC236}">
                <a16:creationId xmlns:a16="http://schemas.microsoft.com/office/drawing/2014/main" id="{08E49678-F167-49BE-9F7A-693F682C20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06" name="Straight Connector 105">
              <a:extLst>
                <a:ext uri="{FF2B5EF4-FFF2-40B4-BE49-F238E27FC236}">
                  <a16:creationId xmlns:a16="http://schemas.microsoft.com/office/drawing/2014/main" id="{3989AB63-E648-40F0-97A1-A5B87C1ED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6F692CF-7BBB-46E8-ACFF-93EFB5450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63285BC-98B3-4A2A-A616-5C357EB14D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66F05B3-3344-4BA6-878B-9E4383540D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55782A78-EE5F-4FC6-9497-EFDB579502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9ED5AE6-D5B8-4FDE-AF61-AEBE1C3474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04FBD67-AA20-4E2C-A0DB-A1402FE4A1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CBF097E4-BDA7-4C1C-8EBF-054455E611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0F92AA45-5A4B-450D-B699-8DD0728B13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6642BB7-23F8-4490-93A3-FC1493AD23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7CC61F0B-A9CB-4BBB-AE84-50A8DAA5FF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CCF85E9-8BF1-4390-8430-93CF67C497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C12D5937-83B8-44DB-92EE-F8CE396281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F70DE7D-2944-4F28-94F4-DB5FF3665A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275C592-D23A-4D17-A5D0-1CB0A63C2E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6E6A99D6-C0BF-40C0-BA07-7B60B3008C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52DC88DB-D650-4294-944B-43B5CAB75E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D45E2EA-A847-4EF1-BFFC-BE40296C6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DB920C9-FFFE-4273-B2A5-A065D24314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EE1355A7-015B-447B-8540-4191EAFA77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4443849-1476-409B-BC52-22EE2D88F9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42081A51-7D07-419B-9B62-0CCBBDC70D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9CD47CE7-D458-4E21-8924-2AA0E9ED1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DCE023FD-9F08-4439-8FF3-52EA7A9843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A828C8C7-54EA-42D6-9CEE-49852B270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0934EA16-F0C9-4D15-84BF-E83A81D6B0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7B3FD5BE-A781-4490-AE3F-E5650DF668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6A60DCE-BCDB-4F06-BAF8-4DC5591F2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DD8E6559-4AA5-488E-839C-44B9ABE2602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F764FF6-87D9-4563-B257-0901F5C04E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B52E1AD-28FF-4199-B00E-A426860CE3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EED0001C-A0BE-455E-B3DE-7896C92D7A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19FC06C-2C6A-47E2-B879-A0EF41237B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CA8873BC-1926-4114-BE10-E14FF64B0E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51439012-3E51-4D74-9FF2-780C87DB02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035FC7B3-BF05-4E37-882C-2A791A4941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A7C567FF-44E4-4C58-959F-28D7826C36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B56B76F-8C76-4947-888A-75F5E92EF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B18A492E-231C-4B89-B11A-A1CE7E1658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127E4F73-4A9F-4AA2-A6B8-3145A87A83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3B2AC0D9-242E-4D92-B102-221EBD6F9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AA83426A-015F-4B17-9820-E6D76A3837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9C41F0A8-7466-4B03-9EE0-4A5D15176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D6F7B8C-9482-4E23-AA7F-9411BF8375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0EE1D4E2-E92F-440B-A775-9B80D9AA0F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B66C2472-0C84-4CEA-A6E9-5BC5A3DB30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0FF2AFF3-F889-4A9E-AEC1-FA94331B41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E1E652F4-2AFF-4616-9615-64FC697C40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D78ED91D-C9D7-49CA-8718-8E7351F7E5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F4F29D0E-CB4D-43FB-8EFF-447A147C14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6B1D77EC-50A5-4994-A389-65C7770681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62CDEEE6-A2B4-45C0-B942-66306583B5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1F83B12D-91B8-4D06-9DBC-0607226B5D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A25594B9-1F75-4E14-AF9B-806D06683B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6E447488-CCC0-4267-BD73-6DC2775B1A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B7E2176D-B76F-494D-AEE5-BC0E445D8C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DBD50096-36E6-4DE9-AEB8-A360216DC2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0D6F891C-00E0-46CF-8138-64A70AEEA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4D117AD0-1882-4AD9-A765-EDB9B21C53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DDFCFFB0-2E4B-4B50-9297-42B1F1D5D5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F66C79DB-E90E-4192-9A64-34FA2EB5D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143FC299-982A-4307-97E4-00A1BDAEB7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3A76C799-63FA-4767-A0FA-E018EF6EE2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F22B23C3-FCEF-4BFC-AD03-17D92E07AD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EBF5C56D-9DBE-454E-A584-422E5FB2F8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4608B5A8-9FAA-4DC0-87FC-F4D879ABE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3B279D37-02D4-4925-B2DD-3765F65F7E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9E72009F-1FFC-4EDB-9C18-EB0F5E8B9E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91FA6C71-6237-4ED8-A9BE-D15AC1111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ED2DD310-9B69-442B-89C0-37F7412DDA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4F9FE545-059E-4996-9E84-BCE18A735D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36849649-2DB2-427D-B6CB-9CFB032BF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D1BAB73D-2CD4-48CF-8299-CB2B8F0878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B156630B-D53F-46CB-BC27-BEB8138CB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4FEC10B1-AF32-4C41-B84C-FEC99614BD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D7EDD4C7-FBEF-4868-96E8-214EE6C78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3E79D291-029D-40DE-B44A-B52781E970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A8677C5F-1BF8-4733-9E39-A570EC8F02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3" name="Imagen 2">
            <a:extLst>
              <a:ext uri="{FF2B5EF4-FFF2-40B4-BE49-F238E27FC236}">
                <a16:creationId xmlns:a16="http://schemas.microsoft.com/office/drawing/2014/main" id="{B0EA1C7E-8F52-4462-B61A-EBA9E4DD8DC2}"/>
              </a:ext>
            </a:extLst>
          </p:cNvPr>
          <p:cNvPicPr>
            <a:picLocks noChangeAspect="1"/>
          </p:cNvPicPr>
          <p:nvPr/>
        </p:nvPicPr>
        <p:blipFill>
          <a:blip r:embed="rId4"/>
          <a:stretch>
            <a:fillRect/>
          </a:stretch>
        </p:blipFill>
        <p:spPr>
          <a:xfrm>
            <a:off x="7355001" y="2055716"/>
            <a:ext cx="3686910" cy="3958755"/>
          </a:xfrm>
          <a:prstGeom prst="rect">
            <a:avLst/>
          </a:prstGeom>
        </p:spPr>
      </p:pic>
    </p:spTree>
    <p:extLst>
      <p:ext uri="{BB962C8B-B14F-4D97-AF65-F5344CB8AC3E}">
        <p14:creationId xmlns:p14="http://schemas.microsoft.com/office/powerpoint/2010/main" val="2511615431"/>
      </p:ext>
    </p:extLst>
  </p:cSld>
  <p:clrMapOvr>
    <a:masterClrMapping/>
  </p:clrMapOvr>
  <p:transition spd="slow">
    <p:wheel spokes="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4822824" y="1058187"/>
            <a:ext cx="2546351" cy="584775"/>
          </a:xfrm>
          <a:prstGeom prst="rect">
            <a:avLst/>
          </a:prstGeom>
          <a:noFill/>
        </p:spPr>
        <p:txBody>
          <a:bodyPr wrap="square" rtlCol="0">
            <a:spAutoFit/>
          </a:bodyPr>
          <a:lstStyle/>
          <a:p>
            <a:pPr algn="ctr"/>
            <a:r>
              <a:rPr lang="es-ES" sz="3200" i="1" dirty="0">
                <a:solidFill>
                  <a:schemeClr val="bg1">
                    <a:lumMod val="50000"/>
                  </a:schemeClr>
                </a:solidFill>
                <a:latin typeface="+mj-lt"/>
              </a:rPr>
              <a:t>Caso 3</a:t>
            </a:r>
            <a:endParaRPr lang="es-CL" sz="3200" i="1" dirty="0">
              <a:solidFill>
                <a:schemeClr val="bg1">
                  <a:lumMod val="50000"/>
                </a:schemeClr>
              </a:solidFill>
              <a:latin typeface="+mj-lt"/>
            </a:endParaRPr>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1421" t="23913" r="17998" b="30728"/>
          <a:stretch/>
        </p:blipFill>
        <p:spPr bwMode="auto">
          <a:xfrm>
            <a:off x="1596485" y="1636506"/>
            <a:ext cx="8999028" cy="3879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CuadroTexto"/>
          <p:cNvSpPr txBox="1"/>
          <p:nvPr/>
        </p:nvSpPr>
        <p:spPr>
          <a:xfrm>
            <a:off x="1123950" y="5715000"/>
            <a:ext cx="10020300" cy="646331"/>
          </a:xfrm>
          <a:prstGeom prst="rect">
            <a:avLst/>
          </a:prstGeom>
          <a:noFill/>
        </p:spPr>
        <p:txBody>
          <a:bodyPr wrap="square" rtlCol="0">
            <a:spAutoFit/>
          </a:bodyPr>
          <a:lstStyle/>
          <a:p>
            <a:r>
              <a:rPr lang="es-ES" dirty="0"/>
              <a:t>Para el caso </a:t>
            </a:r>
            <a:r>
              <a:rPr lang="es-ES" dirty="0" err="1"/>
              <a:t>caso</a:t>
            </a:r>
            <a:r>
              <a:rPr lang="es-ES" dirty="0"/>
              <a:t> de la Figura, se aprecia que el cajero puede </a:t>
            </a:r>
            <a:r>
              <a:rPr lang="es-ES" b="1" dirty="0"/>
              <a:t>realizar la venta</a:t>
            </a:r>
            <a:r>
              <a:rPr lang="es-ES" dirty="0"/>
              <a:t>, pero para ello debe </a:t>
            </a:r>
            <a:r>
              <a:rPr lang="es-ES" b="1" dirty="0"/>
              <a:t>ingresar</a:t>
            </a:r>
            <a:r>
              <a:rPr lang="es-ES" i="1" dirty="0"/>
              <a:t> </a:t>
            </a:r>
            <a:r>
              <a:rPr lang="es-ES" b="1" dirty="0"/>
              <a:t>productos</a:t>
            </a:r>
            <a:r>
              <a:rPr lang="es-ES" dirty="0"/>
              <a:t>. Si así se requiere, de manera opcional, se acumulan los puntos de la venta.</a:t>
            </a:r>
            <a:endParaRPr lang="es-CL" dirty="0"/>
          </a:p>
        </p:txBody>
      </p:sp>
      <p:sp>
        <p:nvSpPr>
          <p:cNvPr id="6" name="5 CuadroTexto"/>
          <p:cNvSpPr txBox="1"/>
          <p:nvPr/>
        </p:nvSpPr>
        <p:spPr>
          <a:xfrm>
            <a:off x="3320905" y="5238659"/>
            <a:ext cx="8042419" cy="276999"/>
          </a:xfrm>
          <a:prstGeom prst="rect">
            <a:avLst/>
          </a:prstGeom>
          <a:noFill/>
        </p:spPr>
        <p:txBody>
          <a:bodyPr wrap="square" rtlCol="0">
            <a:spAutoFit/>
          </a:bodyPr>
          <a:lstStyle/>
          <a:p>
            <a:pPr algn="ctr"/>
            <a:r>
              <a:rPr lang="es-CL" sz="1200" i="1" dirty="0">
                <a:solidFill>
                  <a:schemeClr val="bg1">
                    <a:lumMod val="50000"/>
                  </a:schemeClr>
                </a:solidFill>
              </a:rPr>
              <a:t>Figura 10: Caso 3 diagrama de caso de uso. Fuente: elaboración propia.</a:t>
            </a:r>
          </a:p>
        </p:txBody>
      </p:sp>
    </p:spTree>
    <p:extLst>
      <p:ext uri="{BB962C8B-B14F-4D97-AF65-F5344CB8AC3E}">
        <p14:creationId xmlns:p14="http://schemas.microsoft.com/office/powerpoint/2010/main" val="3341514678"/>
      </p:ext>
    </p:extLst>
  </p:cSld>
  <p:clrMapOvr>
    <a:masterClrMapping/>
  </p:clrMapOvr>
  <p:transition spd="slow">
    <p:wheel spokes="1"/>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729573" y="1789889"/>
            <a:ext cx="3345539" cy="1235413"/>
          </a:xfrm>
        </p:spPr>
        <p:txBody>
          <a:bodyPr>
            <a:normAutofit/>
          </a:bodyPr>
          <a:lstStyle/>
          <a:p>
            <a:r>
              <a:rPr lang="es-VE" dirty="0">
                <a:solidFill>
                  <a:srgbClr val="262626"/>
                </a:solidFill>
              </a:rPr>
              <a:t>Uso de INCLUDE</a:t>
            </a:r>
          </a:p>
        </p:txBody>
      </p:sp>
      <p:sp>
        <p:nvSpPr>
          <p:cNvPr id="3" name="Marcador de contenido 2"/>
          <p:cNvSpPr>
            <a:spLocks noGrp="1"/>
          </p:cNvSpPr>
          <p:nvPr>
            <p:ph idx="4294967295"/>
          </p:nvPr>
        </p:nvSpPr>
        <p:spPr>
          <a:xfrm>
            <a:off x="4075113" y="1092200"/>
            <a:ext cx="8116887" cy="2949575"/>
          </a:xfrm>
        </p:spPr>
        <p:txBody>
          <a:bodyPr>
            <a:normAutofit/>
          </a:bodyPr>
          <a:lstStyle/>
          <a:p>
            <a:pPr algn="just">
              <a:lnSpc>
                <a:spcPct val="90000"/>
              </a:lnSpc>
            </a:pPr>
            <a:r>
              <a:rPr lang="es-ES" sz="2000" b="1" dirty="0">
                <a:solidFill>
                  <a:srgbClr val="262626"/>
                </a:solidFill>
              </a:rPr>
              <a:t>(</a:t>
            </a:r>
            <a:r>
              <a:rPr lang="es-ES" sz="2000" b="1" dirty="0" err="1">
                <a:solidFill>
                  <a:srgbClr val="262626"/>
                </a:solidFill>
              </a:rPr>
              <a:t>include</a:t>
            </a:r>
            <a:r>
              <a:rPr lang="es-ES" sz="2000" dirty="0">
                <a:solidFill>
                  <a:srgbClr val="262626"/>
                </a:solidFill>
              </a:rPr>
              <a:t>): Relación entre dos casos de uso que denota la inclusión del comportamiento de un escenario en otro.</a:t>
            </a:r>
          </a:p>
          <a:p>
            <a:pPr algn="just">
              <a:lnSpc>
                <a:spcPct val="90000"/>
              </a:lnSpc>
            </a:pPr>
            <a:r>
              <a:rPr lang="es-ES" sz="2000" b="1" dirty="0">
                <a:solidFill>
                  <a:srgbClr val="262626"/>
                </a:solidFill>
              </a:rPr>
              <a:t>&lt;&lt;</a:t>
            </a:r>
            <a:r>
              <a:rPr lang="es-ES" sz="2000" b="1" dirty="0" err="1">
                <a:solidFill>
                  <a:srgbClr val="262626"/>
                </a:solidFill>
              </a:rPr>
              <a:t>include</a:t>
            </a:r>
            <a:r>
              <a:rPr lang="es-ES" sz="2000" b="1" dirty="0">
                <a:solidFill>
                  <a:srgbClr val="262626"/>
                </a:solidFill>
              </a:rPr>
              <a:t>&gt;&gt; </a:t>
            </a:r>
            <a:r>
              <a:rPr lang="es-ES" sz="2000" dirty="0">
                <a:solidFill>
                  <a:srgbClr val="262626"/>
                </a:solidFill>
              </a:rPr>
              <a:t>Cuando un caso de uso hijo asociado a un </a:t>
            </a:r>
            <a:r>
              <a:rPr lang="es-ES" sz="2000" dirty="0" err="1">
                <a:solidFill>
                  <a:srgbClr val="262626"/>
                </a:solidFill>
              </a:rPr>
              <a:t>c.u</a:t>
            </a:r>
            <a:r>
              <a:rPr lang="es-ES" sz="2000" dirty="0">
                <a:solidFill>
                  <a:srgbClr val="262626"/>
                </a:solidFill>
              </a:rPr>
              <a:t>. padre SIEMPRE tiene que ocurrir. En el ejemplo, para el caso de uso "Realizar Solicitud" SIEMPRE tiene que ocurrir el "Validar Solicitud" . Éste a su vez tiene dos </a:t>
            </a:r>
            <a:r>
              <a:rPr lang="es-ES" sz="2000" dirty="0" err="1">
                <a:solidFill>
                  <a:srgbClr val="262626"/>
                </a:solidFill>
              </a:rPr>
              <a:t>subcasos</a:t>
            </a:r>
            <a:r>
              <a:rPr lang="es-ES" sz="2000" dirty="0">
                <a:solidFill>
                  <a:srgbClr val="262626"/>
                </a:solidFill>
              </a:rPr>
              <a:t> hijos que siempre ocurren y de manera simultánea</a:t>
            </a:r>
            <a:endParaRPr lang="es-CL" sz="2000" dirty="0">
              <a:solidFill>
                <a:srgbClr val="262626"/>
              </a:solidFill>
            </a:endParaRPr>
          </a:p>
        </p:txBody>
      </p:sp>
      <p:pic>
        <p:nvPicPr>
          <p:cNvPr id="4" name="Imagen 3"/>
          <p:cNvPicPr>
            <a:picLocks noChangeAspect="1"/>
          </p:cNvPicPr>
          <p:nvPr/>
        </p:nvPicPr>
        <p:blipFill>
          <a:blip r:embed="rId3"/>
          <a:stretch>
            <a:fillRect/>
          </a:stretch>
        </p:blipFill>
        <p:spPr>
          <a:xfrm>
            <a:off x="4554194" y="4393819"/>
            <a:ext cx="6562162" cy="1763790"/>
          </a:xfrm>
          <a:prstGeom prst="rect">
            <a:avLst/>
          </a:prstGeom>
          <a:ln w="57150" cmpd="thickThin">
            <a:solidFill>
              <a:srgbClr val="7F7F7F"/>
            </a:solidFill>
            <a:miter lim="800000"/>
          </a:ln>
        </p:spPr>
      </p:pic>
    </p:spTree>
    <p:extLst>
      <p:ext uri="{BB962C8B-B14F-4D97-AF65-F5344CB8AC3E}">
        <p14:creationId xmlns:p14="http://schemas.microsoft.com/office/powerpoint/2010/main" val="504150888"/>
      </p:ext>
    </p:extLst>
  </p:cSld>
  <p:clrMapOvr>
    <a:masterClrMapping/>
  </p:clrMapOvr>
  <p:transition spd="slow">
    <p:wheel spokes="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452486" y="982663"/>
            <a:ext cx="9148713" cy="1303337"/>
          </a:xfrm>
        </p:spPr>
        <p:txBody>
          <a:bodyPr/>
          <a:lstStyle/>
          <a:p>
            <a:r>
              <a:rPr lang="es-VE" dirty="0"/>
              <a:t>Uso del INCLUDE</a:t>
            </a:r>
          </a:p>
        </p:txBody>
      </p:sp>
      <p:pic>
        <p:nvPicPr>
          <p:cNvPr id="4" name="Marcador de contenido 3"/>
          <p:cNvPicPr>
            <a:picLocks noGrp="1" noChangeAspect="1"/>
          </p:cNvPicPr>
          <p:nvPr>
            <p:ph idx="4294967295"/>
          </p:nvPr>
        </p:nvPicPr>
        <p:blipFill>
          <a:blip r:embed="rId2"/>
          <a:stretch>
            <a:fillRect/>
          </a:stretch>
        </p:blipFill>
        <p:spPr>
          <a:xfrm>
            <a:off x="1889919" y="2255363"/>
            <a:ext cx="8412162" cy="4038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53686722"/>
      </p:ext>
    </p:extLst>
  </p:cSld>
  <p:clrMapOvr>
    <a:masterClrMapping/>
  </p:clrMapOvr>
  <p:transition spd="slow">
    <p:wheel spokes="1"/>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7" name="Picture 9">
            <a:extLst>
              <a:ext uri="{FF2B5EF4-FFF2-40B4-BE49-F238E27FC236}">
                <a16:creationId xmlns:a16="http://schemas.microsoft.com/office/drawing/2014/main" id="{0FDC26C9-3923-4F5B-884B-45F0E0E3E6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idx="4294967295"/>
          </p:nvPr>
        </p:nvSpPr>
        <p:spPr>
          <a:xfrm>
            <a:off x="632651" y="643465"/>
            <a:ext cx="3746091" cy="5571072"/>
          </a:xfrm>
        </p:spPr>
        <p:txBody>
          <a:bodyPr vert="horz" lIns="91440" tIns="45720" rIns="91440" bIns="45720" rtlCol="0" anchor="ctr">
            <a:normAutofit/>
          </a:bodyPr>
          <a:lstStyle/>
          <a:p>
            <a:r>
              <a:rPr lang="en-US" dirty="0" err="1"/>
              <a:t>Uso</a:t>
            </a:r>
            <a:r>
              <a:rPr lang="en-US" dirty="0"/>
              <a:t> de EXTENDS</a:t>
            </a:r>
          </a:p>
        </p:txBody>
      </p:sp>
      <p:sp>
        <p:nvSpPr>
          <p:cNvPr id="3" name="Marcador de contenido 2"/>
          <p:cNvSpPr>
            <a:spLocks noGrp="1"/>
          </p:cNvSpPr>
          <p:nvPr>
            <p:ph idx="4294967295"/>
          </p:nvPr>
        </p:nvSpPr>
        <p:spPr>
          <a:xfrm>
            <a:off x="4231532" y="1177047"/>
            <a:ext cx="7317001" cy="3198308"/>
          </a:xfrm>
        </p:spPr>
        <p:txBody>
          <a:bodyPr vert="horz" lIns="91440" tIns="45720" rIns="91440" bIns="45720" rtlCol="0" anchor="ctr">
            <a:normAutofit/>
          </a:bodyPr>
          <a:lstStyle/>
          <a:p>
            <a:r>
              <a:rPr lang="en-US" dirty="0"/>
              <a:t>(extend): </a:t>
            </a:r>
            <a:r>
              <a:rPr lang="en-US" dirty="0" err="1"/>
              <a:t>relación</a:t>
            </a:r>
            <a:r>
              <a:rPr lang="en-US" dirty="0"/>
              <a:t> entre dos </a:t>
            </a:r>
            <a:r>
              <a:rPr lang="en-US" dirty="0" err="1"/>
              <a:t>casos</a:t>
            </a:r>
            <a:r>
              <a:rPr lang="en-US" dirty="0"/>
              <a:t> de </a:t>
            </a:r>
            <a:r>
              <a:rPr lang="en-US" dirty="0" err="1"/>
              <a:t>uso</a:t>
            </a:r>
            <a:r>
              <a:rPr lang="en-US" dirty="0"/>
              <a:t> que se </a:t>
            </a:r>
            <a:r>
              <a:rPr lang="en-US" dirty="0" err="1"/>
              <a:t>aplica</a:t>
            </a:r>
            <a:r>
              <a:rPr lang="en-US" dirty="0"/>
              <a:t> </a:t>
            </a:r>
            <a:r>
              <a:rPr lang="en-US" dirty="0" err="1"/>
              <a:t>cuando</a:t>
            </a:r>
            <a:r>
              <a:rPr lang="en-US" dirty="0"/>
              <a:t> un </a:t>
            </a:r>
            <a:r>
              <a:rPr lang="en-US" dirty="0" err="1"/>
              <a:t>caso</a:t>
            </a:r>
            <a:r>
              <a:rPr lang="en-US" dirty="0"/>
              <a:t> de </a:t>
            </a:r>
            <a:r>
              <a:rPr lang="en-US" dirty="0" err="1"/>
              <a:t>uso</a:t>
            </a:r>
            <a:r>
              <a:rPr lang="en-US" dirty="0"/>
              <a:t> es una </a:t>
            </a:r>
            <a:r>
              <a:rPr lang="en-US" dirty="0" err="1"/>
              <a:t>especialización</a:t>
            </a:r>
            <a:r>
              <a:rPr lang="en-US" dirty="0"/>
              <a:t> de </a:t>
            </a:r>
            <a:r>
              <a:rPr lang="en-US" dirty="0" err="1"/>
              <a:t>otro</a:t>
            </a:r>
            <a:r>
              <a:rPr lang="en-US" dirty="0"/>
              <a:t>. Por </a:t>
            </a:r>
            <a:r>
              <a:rPr lang="en-US" dirty="0" err="1"/>
              <a:t>ejemplo</a:t>
            </a:r>
            <a:r>
              <a:rPr lang="en-US" dirty="0"/>
              <a:t>, </a:t>
            </a:r>
            <a:r>
              <a:rPr lang="en-US" dirty="0" err="1"/>
              <a:t>podría</a:t>
            </a:r>
            <a:r>
              <a:rPr lang="en-US" dirty="0"/>
              <a:t> </a:t>
            </a:r>
            <a:r>
              <a:rPr lang="en-US" dirty="0" err="1"/>
              <a:t>tenerse</a:t>
            </a:r>
            <a:r>
              <a:rPr lang="en-US" dirty="0"/>
              <a:t> un </a:t>
            </a:r>
            <a:r>
              <a:rPr lang="en-US" dirty="0" err="1"/>
              <a:t>caso</a:t>
            </a:r>
            <a:r>
              <a:rPr lang="en-US" dirty="0"/>
              <a:t> de </a:t>
            </a:r>
            <a:r>
              <a:rPr lang="en-US" dirty="0" err="1"/>
              <a:t>uso</a:t>
            </a:r>
            <a:r>
              <a:rPr lang="en-US" dirty="0"/>
              <a:t> que </a:t>
            </a:r>
            <a:r>
              <a:rPr lang="en-US" dirty="0" err="1"/>
              <a:t>extienda</a:t>
            </a:r>
            <a:r>
              <a:rPr lang="en-US" dirty="0"/>
              <a:t> la forma de </a:t>
            </a:r>
            <a:r>
              <a:rPr lang="en-US" dirty="0" err="1"/>
              <a:t>pago</a:t>
            </a:r>
            <a:r>
              <a:rPr lang="en-US" dirty="0"/>
              <a:t> a un </a:t>
            </a:r>
            <a:r>
              <a:rPr lang="en-US" dirty="0" err="1"/>
              <a:t>cajero</a:t>
            </a:r>
            <a:r>
              <a:rPr lang="en-US" dirty="0"/>
              <a:t>, la que </a:t>
            </a:r>
            <a:r>
              <a:rPr lang="en-US" dirty="0" err="1"/>
              <a:t>podría</a:t>
            </a:r>
            <a:r>
              <a:rPr lang="en-US" dirty="0"/>
              <a:t> ser al </a:t>
            </a:r>
            <a:r>
              <a:rPr lang="en-US" dirty="0" err="1"/>
              <a:t>contado</a:t>
            </a:r>
            <a:r>
              <a:rPr lang="en-US" dirty="0"/>
              <a:t> o con cheque.</a:t>
            </a:r>
          </a:p>
          <a:p>
            <a:r>
              <a:rPr lang="en-US" b="1" dirty="0"/>
              <a:t>&lt;&lt;extend&gt;&gt; </a:t>
            </a:r>
            <a:r>
              <a:rPr lang="en-US" dirty="0" err="1"/>
              <a:t>Cuando</a:t>
            </a:r>
            <a:r>
              <a:rPr lang="en-US" dirty="0"/>
              <a:t> la </a:t>
            </a:r>
            <a:r>
              <a:rPr lang="en-US" dirty="0" err="1"/>
              <a:t>ejecución</a:t>
            </a:r>
            <a:r>
              <a:rPr lang="en-US" dirty="0"/>
              <a:t> de un </a:t>
            </a:r>
            <a:r>
              <a:rPr lang="en-US" dirty="0" err="1"/>
              <a:t>caso</a:t>
            </a:r>
            <a:r>
              <a:rPr lang="en-US" dirty="0"/>
              <a:t> de </a:t>
            </a:r>
            <a:r>
              <a:rPr lang="en-US" dirty="0" err="1"/>
              <a:t>uso</a:t>
            </a:r>
            <a:r>
              <a:rPr lang="en-US" dirty="0"/>
              <a:t> </a:t>
            </a:r>
            <a:r>
              <a:rPr lang="en-US" dirty="0" err="1"/>
              <a:t>hijo</a:t>
            </a:r>
            <a:r>
              <a:rPr lang="en-US" dirty="0"/>
              <a:t> es OPCIONAL... </a:t>
            </a:r>
          </a:p>
        </p:txBody>
      </p:sp>
      <p:pic>
        <p:nvPicPr>
          <p:cNvPr id="5" name="Imagen 4" descr="Texto, Carta&#10;&#10;Descripción generada automáticamente"/>
          <p:cNvPicPr>
            <a:picLocks noChangeAspect="1"/>
          </p:cNvPicPr>
          <p:nvPr/>
        </p:nvPicPr>
        <p:blipFill>
          <a:blip r:embed="rId4"/>
          <a:stretch>
            <a:fillRect/>
          </a:stretch>
        </p:blipFill>
        <p:spPr>
          <a:xfrm>
            <a:off x="4153711" y="4542503"/>
            <a:ext cx="7071738" cy="167203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649849235"/>
      </p:ext>
    </p:extLst>
  </p:cSld>
  <p:clrMapOvr>
    <a:masterClrMapping/>
  </p:clrMapOvr>
  <p:transition spd="slow">
    <p:wheel spokes="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871721" y="4638993"/>
            <a:ext cx="6131622" cy="1616991"/>
          </a:xfrm>
          <a:prstGeom prst="rect">
            <a:avLst/>
          </a:prstGeom>
          <a:ln w="57150" cmpd="thickThin">
            <a:solidFill>
              <a:srgbClr val="7F7F7F"/>
            </a:solidFill>
            <a:miter lim="800000"/>
          </a:ln>
        </p:spPr>
      </p:pic>
      <p:sp>
        <p:nvSpPr>
          <p:cNvPr id="2" name="Título 1"/>
          <p:cNvSpPr>
            <a:spLocks noGrp="1"/>
          </p:cNvSpPr>
          <p:nvPr>
            <p:ph type="title" idx="4294967295"/>
          </p:nvPr>
        </p:nvSpPr>
        <p:spPr>
          <a:xfrm>
            <a:off x="0" y="1092200"/>
            <a:ext cx="3268663" cy="4498975"/>
          </a:xfrm>
        </p:spPr>
        <p:txBody>
          <a:bodyPr>
            <a:normAutofit/>
          </a:bodyPr>
          <a:lstStyle/>
          <a:p>
            <a:r>
              <a:rPr lang="es-VE">
                <a:solidFill>
                  <a:srgbClr val="262626"/>
                </a:solidFill>
              </a:rPr>
              <a:t>Relaciones de EXTENDS (extensiones)</a:t>
            </a:r>
          </a:p>
        </p:txBody>
      </p:sp>
      <p:sp>
        <p:nvSpPr>
          <p:cNvPr id="3" name="Marcador de contenido 2"/>
          <p:cNvSpPr>
            <a:spLocks noGrp="1"/>
          </p:cNvSpPr>
          <p:nvPr>
            <p:ph idx="4294967295"/>
          </p:nvPr>
        </p:nvSpPr>
        <p:spPr>
          <a:xfrm>
            <a:off x="3414410" y="1410510"/>
            <a:ext cx="8210144" cy="2889115"/>
          </a:xfrm>
        </p:spPr>
        <p:txBody>
          <a:bodyPr>
            <a:normAutofit/>
          </a:bodyPr>
          <a:lstStyle/>
          <a:p>
            <a:pPr algn="just">
              <a:lnSpc>
                <a:spcPct val="80000"/>
              </a:lnSpc>
            </a:pPr>
            <a:r>
              <a:rPr lang="es-VE" b="1" dirty="0"/>
              <a:t>La funcionalidad de un caso de uso incluye un conjunto de pasos que ocurren sólo en algunas oportunidades. Supongamos que estamos especificando un sistema en el cual los clientes pueden ingresar pedidos interactivamente, y que dentro de la funcionalidad del ingreso de pedidos el usuario puede solicitar al sistema que le haga una presentación sobre los nuevos productos disponibles, sus características y sus precios.</a:t>
            </a:r>
          </a:p>
          <a:p>
            <a:pPr algn="just">
              <a:lnSpc>
                <a:spcPct val="80000"/>
              </a:lnSpc>
            </a:pPr>
            <a:r>
              <a:rPr lang="es-VE" b="1" dirty="0"/>
              <a:t> En este caso, tengo una excepción dentro del caso de uso  Ingresando Pedido . La excepción consiste en interrumpir el caso de uso y pasar a ejecutar el caso de uso  Revisando Presentación de Nuevos Productos, ya que se extiende el caso de uso Ingresando pedido y se  representa por una línea de trazos desde el caso que extiende  al caso que es creado</a:t>
            </a:r>
            <a:r>
              <a:rPr lang="es-VE" dirty="0"/>
              <a:t>.</a:t>
            </a:r>
          </a:p>
          <a:p>
            <a:pPr marL="0" indent="0">
              <a:lnSpc>
                <a:spcPct val="80000"/>
              </a:lnSpc>
              <a:buNone/>
            </a:pPr>
            <a:endParaRPr lang="es-VE" sz="1500" dirty="0">
              <a:solidFill>
                <a:srgbClr val="262626"/>
              </a:solidFill>
            </a:endParaRPr>
          </a:p>
          <a:p>
            <a:pPr>
              <a:lnSpc>
                <a:spcPct val="80000"/>
              </a:lnSpc>
            </a:pPr>
            <a:endParaRPr lang="es-VE" sz="1500" dirty="0">
              <a:solidFill>
                <a:srgbClr val="262626"/>
              </a:solidFill>
            </a:endParaRPr>
          </a:p>
        </p:txBody>
      </p:sp>
    </p:spTree>
    <p:extLst>
      <p:ext uri="{BB962C8B-B14F-4D97-AF65-F5344CB8AC3E}">
        <p14:creationId xmlns:p14="http://schemas.microsoft.com/office/powerpoint/2010/main" val="280035330"/>
      </p:ext>
    </p:extLst>
  </p:cSld>
  <p:clrMapOvr>
    <a:masterClrMapping/>
  </p:clrMapOvr>
  <p:transition spd="slow">
    <p:wheel spokes="1"/>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FDC26C9-3923-4F5B-884B-45F0E0E3E6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idx="4294967295"/>
          </p:nvPr>
        </p:nvSpPr>
        <p:spPr>
          <a:xfrm>
            <a:off x="825909" y="808055"/>
            <a:ext cx="3979205" cy="1453363"/>
          </a:xfrm>
        </p:spPr>
        <p:txBody>
          <a:bodyPr vert="horz" lIns="91440" tIns="45720" rIns="91440" bIns="45720" rtlCol="0" anchor="ctr">
            <a:normAutofit/>
          </a:bodyPr>
          <a:lstStyle/>
          <a:p>
            <a:r>
              <a:rPr lang="en-US"/>
              <a:t>Caracteristicas del EXTENDS</a:t>
            </a:r>
          </a:p>
        </p:txBody>
      </p:sp>
      <p:sp>
        <p:nvSpPr>
          <p:cNvPr id="3" name="Marcador de contenido 2"/>
          <p:cNvSpPr>
            <a:spLocks noGrp="1"/>
          </p:cNvSpPr>
          <p:nvPr>
            <p:ph idx="4294967295"/>
          </p:nvPr>
        </p:nvSpPr>
        <p:spPr>
          <a:xfrm>
            <a:off x="233463" y="2261418"/>
            <a:ext cx="4756825" cy="4178293"/>
          </a:xfrm>
        </p:spPr>
        <p:txBody>
          <a:bodyPr vert="horz" lIns="91440" tIns="45720" rIns="91440" bIns="45720" rtlCol="0" anchor="ctr">
            <a:normAutofit/>
          </a:bodyPr>
          <a:lstStyle/>
          <a:p>
            <a:pPr marL="0" indent="0">
              <a:lnSpc>
                <a:spcPct val="90000"/>
              </a:lnSpc>
            </a:pPr>
            <a:r>
              <a:rPr lang="en-US" dirty="0"/>
              <a:t>1) </a:t>
            </a:r>
            <a:r>
              <a:rPr lang="en-US" dirty="0" err="1"/>
              <a:t>Representan</a:t>
            </a:r>
            <a:r>
              <a:rPr lang="en-US" dirty="0"/>
              <a:t> una </a:t>
            </a:r>
            <a:r>
              <a:rPr lang="en-US" dirty="0" err="1"/>
              <a:t>parte</a:t>
            </a:r>
            <a:r>
              <a:rPr lang="en-US" dirty="0"/>
              <a:t> de la </a:t>
            </a:r>
            <a:r>
              <a:rPr lang="en-US" dirty="0" err="1"/>
              <a:t>funcionalidad</a:t>
            </a:r>
            <a:r>
              <a:rPr lang="en-US" dirty="0"/>
              <a:t> del </a:t>
            </a:r>
            <a:r>
              <a:rPr lang="en-US" dirty="0" err="1"/>
              <a:t>caso</a:t>
            </a:r>
            <a:r>
              <a:rPr lang="en-US" dirty="0"/>
              <a:t> que no </a:t>
            </a:r>
            <a:r>
              <a:rPr lang="en-US" dirty="0" err="1"/>
              <a:t>siempre</a:t>
            </a:r>
            <a:r>
              <a:rPr lang="en-US" dirty="0"/>
              <a:t> </a:t>
            </a:r>
            <a:r>
              <a:rPr lang="en-US" dirty="0" err="1"/>
              <a:t>ocurre</a:t>
            </a:r>
            <a:r>
              <a:rPr lang="en-US" dirty="0"/>
              <a:t>.</a:t>
            </a:r>
          </a:p>
          <a:p>
            <a:pPr marL="0" indent="0">
              <a:lnSpc>
                <a:spcPct val="90000"/>
              </a:lnSpc>
            </a:pPr>
            <a:r>
              <a:rPr lang="en-US" dirty="0"/>
              <a:t>2) Son un </a:t>
            </a:r>
            <a:r>
              <a:rPr lang="en-US" dirty="0" err="1"/>
              <a:t>caso</a:t>
            </a:r>
            <a:r>
              <a:rPr lang="en-US" dirty="0"/>
              <a:t> de </a:t>
            </a:r>
            <a:r>
              <a:rPr lang="en-US" dirty="0" err="1"/>
              <a:t>uso</a:t>
            </a:r>
            <a:r>
              <a:rPr lang="en-US" dirty="0"/>
              <a:t> </a:t>
            </a:r>
            <a:r>
              <a:rPr lang="en-US" dirty="0" err="1"/>
              <a:t>en</a:t>
            </a:r>
            <a:r>
              <a:rPr lang="en-US" dirty="0"/>
              <a:t> </a:t>
            </a:r>
            <a:r>
              <a:rPr lang="en-US" dirty="0" err="1"/>
              <a:t>sí</a:t>
            </a:r>
            <a:r>
              <a:rPr lang="en-US" dirty="0"/>
              <a:t> </a:t>
            </a:r>
            <a:r>
              <a:rPr lang="en-US" dirty="0" err="1"/>
              <a:t>mismas</a:t>
            </a:r>
            <a:r>
              <a:rPr lang="en-US" dirty="0"/>
              <a:t>.</a:t>
            </a:r>
          </a:p>
          <a:p>
            <a:pPr marL="0" indent="0">
              <a:lnSpc>
                <a:spcPct val="90000"/>
              </a:lnSpc>
            </a:pPr>
            <a:r>
              <a:rPr lang="en-US" dirty="0"/>
              <a:t>3) No </a:t>
            </a:r>
            <a:r>
              <a:rPr lang="en-US" dirty="0" err="1"/>
              <a:t>necesariamente</a:t>
            </a:r>
            <a:r>
              <a:rPr lang="en-US" dirty="0"/>
              <a:t> </a:t>
            </a:r>
            <a:r>
              <a:rPr lang="en-US" dirty="0" err="1"/>
              <a:t>provienen</a:t>
            </a:r>
            <a:r>
              <a:rPr lang="en-US" dirty="0"/>
              <a:t> de un error o </a:t>
            </a:r>
            <a:r>
              <a:rPr lang="en-US" dirty="0" err="1"/>
              <a:t>excepción</a:t>
            </a:r>
            <a:r>
              <a:rPr lang="en-US" dirty="0"/>
              <a:t>.</a:t>
            </a:r>
          </a:p>
          <a:p>
            <a:pPr marL="0" indent="0">
              <a:lnSpc>
                <a:spcPct val="90000"/>
              </a:lnSpc>
            </a:pPr>
            <a:r>
              <a:rPr lang="en-US" dirty="0"/>
              <a:t>La </a:t>
            </a:r>
            <a:r>
              <a:rPr lang="en-US" dirty="0" err="1"/>
              <a:t>pregunta</a:t>
            </a:r>
            <a:r>
              <a:rPr lang="en-US" dirty="0"/>
              <a:t> que surge </a:t>
            </a:r>
            <a:r>
              <a:rPr lang="en-US" dirty="0" err="1"/>
              <a:t>claramente</a:t>
            </a:r>
            <a:r>
              <a:rPr lang="en-US" dirty="0"/>
              <a:t> es ¿</a:t>
            </a:r>
            <a:r>
              <a:rPr lang="en-US" dirty="0" err="1"/>
              <a:t>cuál</a:t>
            </a:r>
            <a:r>
              <a:rPr lang="en-US" dirty="0"/>
              <a:t> es la </a:t>
            </a:r>
            <a:r>
              <a:rPr lang="en-US" dirty="0" err="1"/>
              <a:t>diferencia</a:t>
            </a:r>
            <a:r>
              <a:rPr lang="en-US" dirty="0"/>
              <a:t> entre una </a:t>
            </a:r>
            <a:r>
              <a:rPr lang="en-US" dirty="0" err="1"/>
              <a:t>alternativa</a:t>
            </a:r>
            <a:r>
              <a:rPr lang="en-US" dirty="0"/>
              <a:t> y una </a:t>
            </a:r>
            <a:r>
              <a:rPr lang="en-US" dirty="0" err="1"/>
              <a:t>extensión</a:t>
            </a:r>
            <a:r>
              <a:rPr lang="en-US" dirty="0"/>
              <a:t>? La </a:t>
            </a:r>
            <a:r>
              <a:rPr lang="en-US" dirty="0" err="1"/>
              <a:t>respuesta</a:t>
            </a:r>
            <a:r>
              <a:rPr lang="en-US" dirty="0"/>
              <a:t> </a:t>
            </a:r>
            <a:r>
              <a:rPr lang="en-US" dirty="0" err="1"/>
              <a:t>puede</a:t>
            </a:r>
            <a:r>
              <a:rPr lang="en-US" dirty="0"/>
              <a:t> </a:t>
            </a:r>
            <a:r>
              <a:rPr lang="en-US" dirty="0" err="1"/>
              <a:t>derivarse</a:t>
            </a:r>
            <a:r>
              <a:rPr lang="en-US" dirty="0"/>
              <a:t> de las </a:t>
            </a:r>
            <a:r>
              <a:rPr lang="en-US" dirty="0" err="1"/>
              <a:t>características</a:t>
            </a:r>
            <a:r>
              <a:rPr lang="en-US" dirty="0"/>
              <a:t> de </a:t>
            </a:r>
            <a:r>
              <a:rPr lang="en-US" dirty="0" err="1"/>
              <a:t>cada</a:t>
            </a:r>
            <a:r>
              <a:rPr lang="en-US" dirty="0"/>
              <a:t> uno:</a:t>
            </a:r>
          </a:p>
          <a:p>
            <a:pPr>
              <a:lnSpc>
                <a:spcPct val="90000"/>
              </a:lnSpc>
            </a:pPr>
            <a:r>
              <a:rPr lang="en-US" dirty="0"/>
              <a:t>Una </a:t>
            </a:r>
            <a:r>
              <a:rPr lang="en-US" dirty="0" err="1"/>
              <a:t>extensión</a:t>
            </a:r>
            <a:r>
              <a:rPr lang="en-US" dirty="0"/>
              <a:t> es un </a:t>
            </a:r>
            <a:r>
              <a:rPr lang="en-US" dirty="0" err="1"/>
              <a:t>caso</a:t>
            </a:r>
            <a:r>
              <a:rPr lang="en-US" dirty="0"/>
              <a:t> de </a:t>
            </a:r>
            <a:r>
              <a:rPr lang="en-US" dirty="0" err="1"/>
              <a:t>uso</a:t>
            </a:r>
            <a:r>
              <a:rPr lang="en-US" dirty="0"/>
              <a:t> </a:t>
            </a:r>
            <a:r>
              <a:rPr lang="en-US" dirty="0" err="1"/>
              <a:t>en</a:t>
            </a:r>
            <a:r>
              <a:rPr lang="en-US" dirty="0"/>
              <a:t> </a:t>
            </a:r>
            <a:r>
              <a:rPr lang="en-US" dirty="0" err="1"/>
              <a:t>sí</a:t>
            </a:r>
            <a:r>
              <a:rPr lang="en-US" dirty="0"/>
              <a:t> </a:t>
            </a:r>
            <a:r>
              <a:rPr lang="en-US" dirty="0" err="1"/>
              <a:t>mismo</a:t>
            </a:r>
            <a:r>
              <a:rPr lang="en-US" dirty="0"/>
              <a:t>, </a:t>
            </a:r>
            <a:r>
              <a:rPr lang="en-US" dirty="0" err="1"/>
              <a:t>mientras</a:t>
            </a:r>
            <a:r>
              <a:rPr lang="en-US" dirty="0"/>
              <a:t> que una </a:t>
            </a:r>
            <a:r>
              <a:rPr lang="en-US" dirty="0" err="1"/>
              <a:t>alternativa</a:t>
            </a:r>
            <a:r>
              <a:rPr lang="en-US" dirty="0"/>
              <a:t> no.</a:t>
            </a:r>
          </a:p>
          <a:p>
            <a:pPr>
              <a:lnSpc>
                <a:spcPct val="90000"/>
              </a:lnSpc>
            </a:pPr>
            <a:r>
              <a:rPr lang="en-US" dirty="0"/>
              <a:t>Una </a:t>
            </a:r>
            <a:r>
              <a:rPr lang="en-US" dirty="0" err="1"/>
              <a:t>alternativa</a:t>
            </a:r>
            <a:r>
              <a:rPr lang="en-US" dirty="0"/>
              <a:t> es un error o </a:t>
            </a:r>
            <a:r>
              <a:rPr lang="en-US" dirty="0" err="1"/>
              <a:t>excepción</a:t>
            </a:r>
            <a:r>
              <a:rPr lang="en-US" dirty="0"/>
              <a:t>, </a:t>
            </a:r>
            <a:r>
              <a:rPr lang="en-US" dirty="0" err="1"/>
              <a:t>mientras</a:t>
            </a:r>
            <a:r>
              <a:rPr lang="en-US" dirty="0"/>
              <a:t> que una </a:t>
            </a:r>
            <a:r>
              <a:rPr lang="en-US" dirty="0" err="1"/>
              <a:t>extensión</a:t>
            </a:r>
            <a:r>
              <a:rPr lang="en-US" dirty="0"/>
              <a:t> </a:t>
            </a:r>
            <a:r>
              <a:rPr lang="en-US" dirty="0" err="1"/>
              <a:t>puede</a:t>
            </a:r>
            <a:r>
              <a:rPr lang="en-US" dirty="0"/>
              <a:t> no </a:t>
            </a:r>
            <a:r>
              <a:rPr lang="en-US" dirty="0" err="1"/>
              <a:t>serlo</a:t>
            </a:r>
            <a:endParaRPr lang="en-US" dirty="0"/>
          </a:p>
          <a:p>
            <a:pPr>
              <a:lnSpc>
                <a:spcPct val="90000"/>
              </a:lnSpc>
            </a:pPr>
            <a:endParaRPr lang="en-US" sz="1500" dirty="0"/>
          </a:p>
        </p:txBody>
      </p:sp>
      <p:pic>
        <p:nvPicPr>
          <p:cNvPr id="4" name="Imagen 3"/>
          <p:cNvPicPr>
            <a:picLocks noChangeAspect="1"/>
          </p:cNvPicPr>
          <p:nvPr/>
        </p:nvPicPr>
        <p:blipFill>
          <a:blip r:embed="rId4"/>
          <a:stretch>
            <a:fillRect/>
          </a:stretch>
        </p:blipFill>
        <p:spPr>
          <a:xfrm>
            <a:off x="5289752" y="1648738"/>
            <a:ext cx="6095593" cy="442132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61945196"/>
      </p:ext>
    </p:extLst>
  </p:cSld>
  <p:clrMapOvr>
    <a:masterClrMapping/>
  </p:clrMapOvr>
  <p:transition spd="slow">
    <p:wheel spokes="1"/>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94" name="Picture 7">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idx="4294967295"/>
          </p:nvPr>
        </p:nvSpPr>
        <p:spPr>
          <a:xfrm>
            <a:off x="643464" y="639097"/>
            <a:ext cx="3714527" cy="3746634"/>
          </a:xfrm>
        </p:spPr>
        <p:txBody>
          <a:bodyPr vert="horz" lIns="91440" tIns="45720" rIns="91440" bIns="45720" rtlCol="0" anchor="b">
            <a:normAutofit/>
          </a:bodyPr>
          <a:lstStyle/>
          <a:p>
            <a:pPr algn="r"/>
            <a:r>
              <a:rPr lang="en-US" sz="4800" dirty="0" err="1"/>
              <a:t>Uso</a:t>
            </a:r>
            <a:r>
              <a:rPr lang="en-US" sz="4800" dirty="0"/>
              <a:t> del EXTENDS</a:t>
            </a:r>
          </a:p>
        </p:txBody>
      </p:sp>
      <p:pic>
        <p:nvPicPr>
          <p:cNvPr id="3" name="Imagen 2"/>
          <p:cNvPicPr>
            <a:picLocks noChangeAspect="1"/>
          </p:cNvPicPr>
          <p:nvPr/>
        </p:nvPicPr>
        <p:blipFill>
          <a:blip r:embed="rId4"/>
          <a:stretch>
            <a:fillRect/>
          </a:stretch>
        </p:blipFill>
        <p:spPr>
          <a:xfrm>
            <a:off x="5321030" y="1443243"/>
            <a:ext cx="6227503" cy="520074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395521106"/>
      </p:ext>
    </p:extLst>
  </p:cSld>
  <p:clrMapOvr>
    <a:masterClrMapping/>
  </p:clrMapOvr>
  <p:transition spd="slow">
    <p:wheel spokes="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405352" y="982663"/>
            <a:ext cx="9195847" cy="1303337"/>
          </a:xfrm>
        </p:spPr>
        <p:txBody>
          <a:bodyPr/>
          <a:lstStyle/>
          <a:p>
            <a:r>
              <a:rPr lang="es-VE" dirty="0"/>
              <a:t>Uso del EXTENDS/INCLUDE</a:t>
            </a:r>
          </a:p>
        </p:txBody>
      </p:sp>
      <p:pic>
        <p:nvPicPr>
          <p:cNvPr id="6" name="Marcador de contenido 5"/>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885360" y="1838228"/>
            <a:ext cx="9021451" cy="4760536"/>
          </a:xfrm>
        </p:spPr>
      </p:pic>
    </p:spTree>
    <p:extLst>
      <p:ext uri="{BB962C8B-B14F-4D97-AF65-F5344CB8AC3E}">
        <p14:creationId xmlns:p14="http://schemas.microsoft.com/office/powerpoint/2010/main" val="2572426142"/>
      </p:ext>
    </p:extLst>
  </p:cSld>
  <p:clrMapOvr>
    <a:masterClrMapping/>
  </p:clrMapOvr>
  <p:transition spd="slow">
    <p:wheel spokes="1"/>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FDC26C9-3923-4F5B-884B-45F0E0E3E6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idx="4294967295"/>
          </p:nvPr>
        </p:nvSpPr>
        <p:spPr>
          <a:xfrm>
            <a:off x="2558374" y="643463"/>
            <a:ext cx="9014194" cy="1608124"/>
          </a:xfrm>
        </p:spPr>
        <p:txBody>
          <a:bodyPr vert="horz" lIns="91440" tIns="45720" rIns="91440" bIns="45720" rtlCol="0" anchor="ctr">
            <a:normAutofit/>
          </a:bodyPr>
          <a:lstStyle/>
          <a:p>
            <a:r>
              <a:rPr lang="en-US" dirty="0" err="1"/>
              <a:t>Uso</a:t>
            </a:r>
            <a:r>
              <a:rPr lang="en-US" dirty="0"/>
              <a:t> del EXTENDS/INCLUDE</a:t>
            </a:r>
          </a:p>
        </p:txBody>
      </p:sp>
      <p:pic>
        <p:nvPicPr>
          <p:cNvPr id="5" name="Marcador de contenido 4"/>
          <p:cNvPicPr>
            <a:picLocks noGrp="1" noChangeAspect="1"/>
          </p:cNvPicPr>
          <p:nvPr>
            <p:ph idx="4294967295"/>
          </p:nvPr>
        </p:nvPicPr>
        <p:blipFill>
          <a:blip r:embed="rId4"/>
          <a:stretch>
            <a:fillRect/>
          </a:stretch>
        </p:blipFill>
        <p:spPr>
          <a:xfrm>
            <a:off x="1089498" y="2078529"/>
            <a:ext cx="10243225" cy="463355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640865033"/>
      </p:ext>
    </p:extLst>
  </p:cSld>
  <p:clrMapOvr>
    <a:masterClrMapping/>
  </p:clrMapOvr>
  <p:transition spd="slow">
    <p:wheel spokes="1"/>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6" name="Picture 8">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idx="4294967295"/>
          </p:nvPr>
        </p:nvSpPr>
        <p:spPr>
          <a:xfrm>
            <a:off x="8180983" y="3278221"/>
            <a:ext cx="3352256" cy="1107510"/>
          </a:xfrm>
        </p:spPr>
        <p:txBody>
          <a:bodyPr vert="horz" lIns="91440" tIns="45720" rIns="91440" bIns="45720" rtlCol="0" anchor="b">
            <a:normAutofit/>
          </a:bodyPr>
          <a:lstStyle/>
          <a:p>
            <a:pPr algn="r"/>
            <a:r>
              <a:rPr lang="en-US" sz="3000" dirty="0" err="1"/>
              <a:t>Uso</a:t>
            </a:r>
            <a:r>
              <a:rPr lang="en-US" sz="3000" dirty="0"/>
              <a:t> del EXTENDS/INCLUDE</a:t>
            </a:r>
          </a:p>
        </p:txBody>
      </p:sp>
      <p:pic>
        <p:nvPicPr>
          <p:cNvPr id="4" name="Imagen 3"/>
          <p:cNvPicPr>
            <a:picLocks noChangeAspect="1"/>
          </p:cNvPicPr>
          <p:nvPr/>
        </p:nvPicPr>
        <p:blipFill>
          <a:blip r:embed="rId4"/>
          <a:stretch>
            <a:fillRect/>
          </a:stretch>
        </p:blipFill>
        <p:spPr>
          <a:xfrm>
            <a:off x="505838" y="1076843"/>
            <a:ext cx="7597302" cy="558472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976828242"/>
      </p:ext>
    </p:extLst>
  </p:cSld>
  <p:clrMapOvr>
    <a:masterClrMapping/>
  </p:clrMapOvr>
  <p:transition spd="slow">
    <p:wheel spokes="1"/>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7865806" y="643463"/>
            <a:ext cx="3706762" cy="1608124"/>
          </a:xfrm>
        </p:spPr>
        <p:txBody>
          <a:bodyPr>
            <a:normAutofit/>
          </a:bodyPr>
          <a:lstStyle/>
          <a:p>
            <a:pPr>
              <a:lnSpc>
                <a:spcPct val="90000"/>
              </a:lnSpc>
            </a:pPr>
            <a:r>
              <a:rPr lang="es-VE">
                <a:latin typeface="Century" panose="02040604050505020304" pitchFamily="18" charset="0"/>
              </a:rPr>
              <a:t>Diagramas casos de uso</a:t>
            </a:r>
          </a:p>
        </p:txBody>
      </p:sp>
      <p:pic>
        <p:nvPicPr>
          <p:cNvPr id="4" name="Imagen 3"/>
          <p:cNvPicPr>
            <a:picLocks noChangeAspect="1"/>
          </p:cNvPicPr>
          <p:nvPr/>
        </p:nvPicPr>
        <p:blipFill>
          <a:blip r:embed="rId3"/>
          <a:stretch>
            <a:fillRect/>
          </a:stretch>
        </p:blipFill>
        <p:spPr>
          <a:xfrm>
            <a:off x="643464" y="945637"/>
            <a:ext cx="6897878" cy="497600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Marcador de contenido 2"/>
          <p:cNvSpPr>
            <a:spLocks noGrp="1"/>
          </p:cNvSpPr>
          <p:nvPr>
            <p:ph idx="1"/>
          </p:nvPr>
        </p:nvSpPr>
        <p:spPr>
          <a:xfrm>
            <a:off x="7865806" y="2251587"/>
            <a:ext cx="3706762" cy="3972232"/>
          </a:xfrm>
        </p:spPr>
        <p:txBody>
          <a:bodyPr>
            <a:normAutofit/>
          </a:bodyPr>
          <a:lstStyle/>
          <a:p>
            <a:pPr marL="0" indent="0">
              <a:lnSpc>
                <a:spcPct val="90000"/>
              </a:lnSpc>
              <a:buNone/>
            </a:pPr>
            <a:r>
              <a:rPr lang="es-VE" sz="1700" b="1" dirty="0">
                <a:latin typeface="Century" panose="02040604050505020304" pitchFamily="18" charset="0"/>
              </a:rPr>
              <a:t>El diagrama de casos de uso representa la forma en como un Cliente (Actor) opera con el sistema en desarrollo, además de la forma, tipo y orden en como los elementos </a:t>
            </a:r>
            <a:r>
              <a:rPr lang="es-VE" sz="1700" b="1" dirty="0" err="1">
                <a:latin typeface="Century" panose="02040604050505020304" pitchFamily="18" charset="0"/>
              </a:rPr>
              <a:t>interactuan</a:t>
            </a:r>
            <a:r>
              <a:rPr lang="es-VE" sz="1700" b="1" dirty="0">
                <a:latin typeface="Century" panose="02040604050505020304" pitchFamily="18" charset="0"/>
              </a:rPr>
              <a:t> (operaciones o casos de uso). </a:t>
            </a:r>
            <a:endParaRPr lang="es-VE" sz="1700" b="1">
              <a:latin typeface="Century" panose="02040604050505020304" pitchFamily="18" charset="0"/>
            </a:endParaRPr>
          </a:p>
          <a:p>
            <a:pPr marL="0" indent="0">
              <a:lnSpc>
                <a:spcPct val="90000"/>
              </a:lnSpc>
              <a:buNone/>
            </a:pPr>
            <a:r>
              <a:rPr lang="es-VE" sz="1700" b="1" dirty="0">
                <a:latin typeface="Century" panose="02040604050505020304" pitchFamily="18" charset="0"/>
              </a:rPr>
              <a:t>Un diagrama de casos de uso consta de los siguientes elementos: </a:t>
            </a:r>
            <a:endParaRPr lang="es-VE" sz="1700" b="1">
              <a:latin typeface="Century" panose="02040604050505020304" pitchFamily="18" charset="0"/>
            </a:endParaRPr>
          </a:p>
          <a:p>
            <a:pPr>
              <a:lnSpc>
                <a:spcPct val="90000"/>
              </a:lnSpc>
            </a:pPr>
            <a:r>
              <a:rPr lang="es-VE" sz="1700" b="1" dirty="0">
                <a:latin typeface="Century" panose="02040604050505020304" pitchFamily="18" charset="0"/>
              </a:rPr>
              <a:t>Actor. </a:t>
            </a:r>
            <a:endParaRPr lang="es-VE" sz="1700" b="1">
              <a:latin typeface="Century" panose="02040604050505020304" pitchFamily="18" charset="0"/>
            </a:endParaRPr>
          </a:p>
          <a:p>
            <a:pPr>
              <a:lnSpc>
                <a:spcPct val="90000"/>
              </a:lnSpc>
            </a:pPr>
            <a:r>
              <a:rPr lang="es-VE" sz="1700" b="1" dirty="0">
                <a:latin typeface="Century" panose="02040604050505020304" pitchFamily="18" charset="0"/>
              </a:rPr>
              <a:t>Casos de Uso. </a:t>
            </a:r>
            <a:endParaRPr lang="es-VE" sz="1700" b="1">
              <a:latin typeface="Century" panose="02040604050505020304" pitchFamily="18" charset="0"/>
            </a:endParaRPr>
          </a:p>
          <a:p>
            <a:pPr>
              <a:lnSpc>
                <a:spcPct val="90000"/>
              </a:lnSpc>
            </a:pPr>
            <a:r>
              <a:rPr lang="es-VE" sz="1700" b="1" dirty="0">
                <a:latin typeface="Century" panose="02040604050505020304" pitchFamily="18" charset="0"/>
              </a:rPr>
              <a:t>Relaciones de Uso, Herencia y Comunicación</a:t>
            </a:r>
            <a:endParaRPr lang="es-VE" sz="1700" b="1">
              <a:latin typeface="Century" panose="02040604050505020304" pitchFamily="18" charset="0"/>
            </a:endParaRPr>
          </a:p>
          <a:p>
            <a:pPr>
              <a:lnSpc>
                <a:spcPct val="90000"/>
              </a:lnSpc>
            </a:pPr>
            <a:endParaRPr lang="es-VE" sz="1700" dirty="0"/>
          </a:p>
        </p:txBody>
      </p:sp>
    </p:spTree>
    <p:extLst>
      <p:ext uri="{BB962C8B-B14F-4D97-AF65-F5344CB8AC3E}">
        <p14:creationId xmlns:p14="http://schemas.microsoft.com/office/powerpoint/2010/main" val="2779028710"/>
      </p:ext>
    </p:extLst>
  </p:cSld>
  <p:clrMapOvr>
    <a:masterClrMapping/>
  </p:clrMapOvr>
  <p:transition spd="slow">
    <p:wheel spokes="1"/>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idx="4294967295"/>
          </p:nvPr>
        </p:nvSpPr>
        <p:spPr>
          <a:xfrm>
            <a:off x="8180983" y="639097"/>
            <a:ext cx="3352256" cy="3746634"/>
          </a:xfrm>
        </p:spPr>
        <p:txBody>
          <a:bodyPr vert="horz" lIns="91440" tIns="45720" rIns="91440" bIns="45720" rtlCol="0" anchor="b">
            <a:normAutofit/>
          </a:bodyPr>
          <a:lstStyle/>
          <a:p>
            <a:pPr algn="r"/>
            <a:r>
              <a:rPr lang="en-US" sz="3000"/>
              <a:t>Uso del EXTENDS/INCLUDE</a:t>
            </a:r>
          </a:p>
        </p:txBody>
      </p:sp>
      <p:pic>
        <p:nvPicPr>
          <p:cNvPr id="5" name="Marcador de contenido 4"/>
          <p:cNvPicPr>
            <a:picLocks noChangeAspect="1"/>
          </p:cNvPicPr>
          <p:nvPr/>
        </p:nvPicPr>
        <p:blipFill>
          <a:blip r:embed="rId4"/>
          <a:stretch>
            <a:fillRect/>
          </a:stretch>
        </p:blipFill>
        <p:spPr>
          <a:xfrm>
            <a:off x="629810" y="1294487"/>
            <a:ext cx="6921364" cy="533491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190269902"/>
      </p:ext>
    </p:extLst>
  </p:cSld>
  <p:clrMapOvr>
    <a:masterClrMapping/>
  </p:clrMapOvr>
  <p:transition spd="slow">
    <p:wheel spokes="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3" descr="Imagen que contiene texto&#10;&#10;Descripción generada con confianza muy alta"/>
          <p:cNvPicPr>
            <a:picLocks noChangeAspect="1"/>
          </p:cNvPicPr>
          <p:nvPr/>
        </p:nvPicPr>
        <p:blipFill>
          <a:blip r:embed="rId2"/>
          <a:stretch>
            <a:fillRect/>
          </a:stretch>
        </p:blipFill>
        <p:spPr>
          <a:xfrm>
            <a:off x="643464" y="1036628"/>
            <a:ext cx="6897878" cy="47940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ítulo 1">
            <a:extLst>
              <a:ext uri="{FF2B5EF4-FFF2-40B4-BE49-F238E27FC236}">
                <a16:creationId xmlns:a16="http://schemas.microsoft.com/office/drawing/2014/main" id="{12F8A755-A230-4ACF-9094-10405849785E}"/>
              </a:ext>
            </a:extLst>
          </p:cNvPr>
          <p:cNvSpPr>
            <a:spLocks noGrp="1"/>
          </p:cNvSpPr>
          <p:nvPr>
            <p:ph type="title"/>
          </p:nvPr>
        </p:nvSpPr>
        <p:spPr>
          <a:xfrm>
            <a:off x="7865806" y="643463"/>
            <a:ext cx="3706762" cy="1608124"/>
          </a:xfrm>
        </p:spPr>
        <p:txBody>
          <a:bodyPr>
            <a:normAutofit/>
          </a:bodyPr>
          <a:lstStyle/>
          <a:p>
            <a:pPr>
              <a:lnSpc>
                <a:spcPct val="90000"/>
              </a:lnSpc>
            </a:pPr>
            <a:r>
              <a:rPr lang="es-VE" b="1" dirty="0"/>
              <a:t>Ejemplo de diagramas de casos de uso</a:t>
            </a:r>
            <a:endParaRPr lang="es-VE" b="1"/>
          </a:p>
        </p:txBody>
      </p:sp>
      <p:sp>
        <p:nvSpPr>
          <p:cNvPr id="9" name="Content Placeholder 8"/>
          <p:cNvSpPr>
            <a:spLocks noGrp="1"/>
          </p:cNvSpPr>
          <p:nvPr>
            <p:ph idx="1"/>
          </p:nvPr>
        </p:nvSpPr>
        <p:spPr>
          <a:xfrm>
            <a:off x="7865806" y="2251587"/>
            <a:ext cx="3706762" cy="3972232"/>
          </a:xfrm>
        </p:spPr>
        <p:txBody>
          <a:bodyPr>
            <a:normAutofit/>
          </a:bodyPr>
          <a:lstStyle/>
          <a:p>
            <a:endParaRPr lang="en-US"/>
          </a:p>
        </p:txBody>
      </p:sp>
    </p:spTree>
    <p:extLst>
      <p:ext uri="{BB962C8B-B14F-4D97-AF65-F5344CB8AC3E}">
        <p14:creationId xmlns:p14="http://schemas.microsoft.com/office/powerpoint/2010/main" val="1297479650"/>
      </p:ext>
    </p:extLst>
  </p:cSld>
  <p:clrMapOvr>
    <a:masterClrMapping/>
  </p:clrMapOvr>
  <p:transition spd="slow">
    <p:wheel spokes="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F8A755-A230-4ACF-9094-10405849785E}"/>
              </a:ext>
            </a:extLst>
          </p:cNvPr>
          <p:cNvSpPr>
            <a:spLocks noGrp="1"/>
          </p:cNvSpPr>
          <p:nvPr>
            <p:ph type="title"/>
          </p:nvPr>
        </p:nvSpPr>
        <p:spPr>
          <a:xfrm>
            <a:off x="7865806" y="643463"/>
            <a:ext cx="3706762" cy="1608124"/>
          </a:xfrm>
        </p:spPr>
        <p:txBody>
          <a:bodyPr>
            <a:normAutofit/>
          </a:bodyPr>
          <a:lstStyle/>
          <a:p>
            <a:pPr>
              <a:lnSpc>
                <a:spcPct val="90000"/>
              </a:lnSpc>
            </a:pPr>
            <a:r>
              <a:rPr lang="es-VE" b="1" dirty="0"/>
              <a:t>Ejemplo de diagramas de casos de uso</a:t>
            </a:r>
            <a:endParaRPr lang="es-VE" b="1"/>
          </a:p>
        </p:txBody>
      </p:sp>
      <p:sp>
        <p:nvSpPr>
          <p:cNvPr id="9" name="Content Placeholder 8"/>
          <p:cNvSpPr>
            <a:spLocks noGrp="1"/>
          </p:cNvSpPr>
          <p:nvPr>
            <p:ph idx="1"/>
          </p:nvPr>
        </p:nvSpPr>
        <p:spPr>
          <a:xfrm>
            <a:off x="7865806" y="2251587"/>
            <a:ext cx="3706762" cy="3972232"/>
          </a:xfrm>
        </p:spPr>
        <p:txBody>
          <a:bodyPr>
            <a:normAutofit/>
          </a:bodyPr>
          <a:lstStyle/>
          <a:p>
            <a:endParaRPr lang="en-US"/>
          </a:p>
        </p:txBody>
      </p:sp>
      <p:pic>
        <p:nvPicPr>
          <p:cNvPr id="3" name="Imagen 2">
            <a:extLst>
              <a:ext uri="{FF2B5EF4-FFF2-40B4-BE49-F238E27FC236}">
                <a16:creationId xmlns:a16="http://schemas.microsoft.com/office/drawing/2014/main" id="{221B4D78-7BCA-4364-A3C3-18530CDB081D}"/>
              </a:ext>
            </a:extLst>
          </p:cNvPr>
          <p:cNvPicPr>
            <a:picLocks noChangeAspect="1"/>
          </p:cNvPicPr>
          <p:nvPr/>
        </p:nvPicPr>
        <p:blipFill>
          <a:blip r:embed="rId2"/>
          <a:stretch>
            <a:fillRect/>
          </a:stretch>
        </p:blipFill>
        <p:spPr>
          <a:xfrm>
            <a:off x="7865806" y="2391508"/>
            <a:ext cx="3706762" cy="36998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Imagen 3">
            <a:extLst>
              <a:ext uri="{FF2B5EF4-FFF2-40B4-BE49-F238E27FC236}">
                <a16:creationId xmlns:a16="http://schemas.microsoft.com/office/drawing/2014/main" id="{2D089310-A008-4A84-9B99-B9958DBB4C2D}"/>
              </a:ext>
            </a:extLst>
          </p:cNvPr>
          <p:cNvPicPr>
            <a:picLocks noChangeAspect="1"/>
          </p:cNvPicPr>
          <p:nvPr/>
        </p:nvPicPr>
        <p:blipFill>
          <a:blip r:embed="rId3"/>
          <a:stretch>
            <a:fillRect/>
          </a:stretch>
        </p:blipFill>
        <p:spPr>
          <a:xfrm>
            <a:off x="1450437" y="674181"/>
            <a:ext cx="5189513" cy="54171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0994906"/>
      </p:ext>
    </p:extLst>
  </p:cSld>
  <p:clrMapOvr>
    <a:masterClrMapping/>
  </p:clrMapOvr>
  <p:transition spd="slow">
    <p:wheel spokes="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3"/>
          <p:cNvPicPr>
            <a:picLocks noChangeAspect="1"/>
          </p:cNvPicPr>
          <p:nvPr/>
        </p:nvPicPr>
        <p:blipFill>
          <a:blip r:embed="rId2"/>
          <a:stretch>
            <a:fillRect/>
          </a:stretch>
        </p:blipFill>
        <p:spPr>
          <a:xfrm>
            <a:off x="643464" y="643464"/>
            <a:ext cx="6897878" cy="55803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ítulo 1"/>
          <p:cNvSpPr>
            <a:spLocks noGrp="1"/>
          </p:cNvSpPr>
          <p:nvPr>
            <p:ph type="title"/>
          </p:nvPr>
        </p:nvSpPr>
        <p:spPr>
          <a:xfrm>
            <a:off x="7865806" y="643463"/>
            <a:ext cx="3706762" cy="1608124"/>
          </a:xfrm>
        </p:spPr>
        <p:txBody>
          <a:bodyPr>
            <a:normAutofit/>
          </a:bodyPr>
          <a:lstStyle/>
          <a:p>
            <a:pPr>
              <a:lnSpc>
                <a:spcPct val="90000"/>
              </a:lnSpc>
            </a:pPr>
            <a:r>
              <a:rPr lang="es-VE" b="1" dirty="0">
                <a:latin typeface="Century" panose="02040604050505020304" pitchFamily="18" charset="0"/>
              </a:rPr>
              <a:t>Diagramas de caso de uso</a:t>
            </a:r>
            <a:endParaRPr lang="es-VE"/>
          </a:p>
        </p:txBody>
      </p:sp>
      <p:sp>
        <p:nvSpPr>
          <p:cNvPr id="9" name="Content Placeholder 8"/>
          <p:cNvSpPr>
            <a:spLocks noGrp="1"/>
          </p:cNvSpPr>
          <p:nvPr>
            <p:ph idx="1"/>
          </p:nvPr>
        </p:nvSpPr>
        <p:spPr>
          <a:xfrm>
            <a:off x="7865806" y="2251587"/>
            <a:ext cx="3706762" cy="3972232"/>
          </a:xfrm>
        </p:spPr>
        <p:txBody>
          <a:bodyPr>
            <a:normAutofit/>
          </a:bodyPr>
          <a:lstStyle/>
          <a:p>
            <a:endParaRPr lang="en-US"/>
          </a:p>
        </p:txBody>
      </p:sp>
    </p:spTree>
    <p:extLst>
      <p:ext uri="{BB962C8B-B14F-4D97-AF65-F5344CB8AC3E}">
        <p14:creationId xmlns:p14="http://schemas.microsoft.com/office/powerpoint/2010/main" val="346989610"/>
      </p:ext>
    </p:extLst>
  </p:cSld>
  <p:clrMapOvr>
    <a:masterClrMapping/>
  </p:clrMapOvr>
  <p:transition spd="slow">
    <p:wheel spokes="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Marcador de contenido 5" descr="Imagen que contiene texto, mapa&#10;&#10;Descripción generada con confianza muy alta"/>
          <p:cNvPicPr>
            <a:picLocks noChangeAspect="1"/>
          </p:cNvPicPr>
          <p:nvPr/>
        </p:nvPicPr>
        <p:blipFill rotWithShape="1">
          <a:blip r:embed="rId2"/>
          <a:srcRect l="6153" r="8216" b="-2"/>
          <a:stretch/>
        </p:blipFill>
        <p:spPr>
          <a:xfrm>
            <a:off x="121940" y="0"/>
            <a:ext cx="7552924" cy="6858000"/>
          </a:xfrm>
          <a:prstGeom prst="rect">
            <a:avLst/>
          </a:prstGeom>
        </p:spPr>
      </p:pic>
      <p:sp>
        <p:nvSpPr>
          <p:cNvPr id="2" name="Título 1"/>
          <p:cNvSpPr>
            <a:spLocks noGrp="1"/>
          </p:cNvSpPr>
          <p:nvPr>
            <p:ph type="title"/>
          </p:nvPr>
        </p:nvSpPr>
        <p:spPr>
          <a:xfrm>
            <a:off x="7865806" y="643463"/>
            <a:ext cx="3706762" cy="1608124"/>
          </a:xfrm>
        </p:spPr>
        <p:txBody>
          <a:bodyPr>
            <a:normAutofit/>
          </a:bodyPr>
          <a:lstStyle/>
          <a:p>
            <a:pPr>
              <a:lnSpc>
                <a:spcPct val="90000"/>
              </a:lnSpc>
            </a:pPr>
            <a:r>
              <a:rPr lang="es-VE" b="1">
                <a:latin typeface="Century" panose="02040604050505020304" pitchFamily="18" charset="0"/>
              </a:rPr>
              <a:t>Diagramas de caso de uso</a:t>
            </a:r>
          </a:p>
        </p:txBody>
      </p:sp>
      <p:sp>
        <p:nvSpPr>
          <p:cNvPr id="14" name="Content Placeholder 10"/>
          <p:cNvSpPr>
            <a:spLocks noGrp="1"/>
          </p:cNvSpPr>
          <p:nvPr>
            <p:ph idx="1"/>
          </p:nvPr>
        </p:nvSpPr>
        <p:spPr>
          <a:xfrm>
            <a:off x="7865806" y="2251587"/>
            <a:ext cx="3706762" cy="3972232"/>
          </a:xfrm>
        </p:spPr>
        <p:txBody>
          <a:bodyPr>
            <a:normAutofit/>
          </a:bodyPr>
          <a:lstStyle/>
          <a:p>
            <a:endParaRPr lang="en-US"/>
          </a:p>
        </p:txBody>
      </p:sp>
    </p:spTree>
    <p:extLst>
      <p:ext uri="{BB962C8B-B14F-4D97-AF65-F5344CB8AC3E}">
        <p14:creationId xmlns:p14="http://schemas.microsoft.com/office/powerpoint/2010/main" val="1640487273"/>
      </p:ext>
    </p:extLst>
  </p:cSld>
  <p:clrMapOvr>
    <a:masterClrMapping/>
  </p:clrMapOvr>
  <p:transition spd="slow">
    <p:wheel spokes="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892030" y="1216905"/>
            <a:ext cx="10399552" cy="646331"/>
          </a:xfrm>
          <a:prstGeom prst="rect">
            <a:avLst/>
          </a:prstGeom>
        </p:spPr>
        <p:txBody>
          <a:bodyPr wrap="square">
            <a:spAutoFit/>
          </a:bodyPr>
          <a:lstStyle/>
          <a:p>
            <a:r>
              <a:rPr lang="es-ES" sz="3600" dirty="0">
                <a:solidFill>
                  <a:srgbClr val="DE0000"/>
                </a:solidFill>
                <a:latin typeface="+mj-lt"/>
              </a:rPr>
              <a:t>1.1. Conceptos de clase y objeto</a:t>
            </a:r>
            <a:endParaRPr lang="es-CL" sz="3600" dirty="0">
              <a:solidFill>
                <a:srgbClr val="DE0000"/>
              </a:solidFill>
              <a:latin typeface="+mj-lt"/>
            </a:endParaRPr>
          </a:p>
        </p:txBody>
      </p:sp>
      <p:sp>
        <p:nvSpPr>
          <p:cNvPr id="4" name="3 Rectángulo"/>
          <p:cNvSpPr/>
          <p:nvPr/>
        </p:nvSpPr>
        <p:spPr>
          <a:xfrm>
            <a:off x="892030" y="2121780"/>
            <a:ext cx="10399552" cy="1569660"/>
          </a:xfrm>
          <a:prstGeom prst="rect">
            <a:avLst/>
          </a:prstGeom>
        </p:spPr>
        <p:txBody>
          <a:bodyPr wrap="square">
            <a:spAutoFit/>
          </a:bodyPr>
          <a:lstStyle/>
          <a:p>
            <a:pPr algn="just"/>
            <a:r>
              <a:rPr lang="es-CL" sz="2400" dirty="0"/>
              <a:t>Una </a:t>
            </a:r>
            <a:r>
              <a:rPr lang="es-CL" sz="2400" b="1" dirty="0"/>
              <a:t>clase</a:t>
            </a:r>
            <a:r>
              <a:rPr lang="es-CL" sz="2400" dirty="0"/>
              <a:t> es una representación de muchos elementos con características y comportamientos parecidos. Los elementos serán representados por la estructura de la clase, la cual se construye a partir del conjunto de atributos o características, más un listado de los métodos o comportamientos de los objetos de la clase. </a:t>
            </a:r>
            <a:endParaRPr lang="es-CL" sz="2400" dirty="0">
              <a:latin typeface="+mj-lt"/>
              <a:ea typeface="Times New Roman" panose="02020603050405020304" pitchFamily="18" charset="0"/>
              <a:cs typeface="Times New Roman" panose="02020603050405020304" pitchFamily="18" charset="0"/>
            </a:endParaRPr>
          </a:p>
        </p:txBody>
      </p:sp>
      <p:pic>
        <p:nvPicPr>
          <p:cNvPr id="5" name="Imagen 4"/>
          <p:cNvPicPr/>
          <p:nvPr/>
        </p:nvPicPr>
        <p:blipFill rotWithShape="1">
          <a:blip r:embed="rId2"/>
          <a:srcRect l="42141" t="59880" r="41856" b="22277"/>
          <a:stretch/>
        </p:blipFill>
        <p:spPr bwMode="auto">
          <a:xfrm>
            <a:off x="4594860" y="4011480"/>
            <a:ext cx="2560319" cy="1742156"/>
          </a:xfrm>
          <a:prstGeom prst="rect">
            <a:avLst/>
          </a:prstGeom>
          <a:ln>
            <a:noFill/>
          </a:ln>
          <a:extLst>
            <a:ext uri="{53640926-AAD7-44D8-BBD7-CCE9431645EC}">
              <a14:shadowObscured xmlns:a14="http://schemas.microsoft.com/office/drawing/2010/main"/>
            </a:ext>
          </a:extLst>
        </p:spPr>
      </p:pic>
      <p:sp>
        <p:nvSpPr>
          <p:cNvPr id="6" name="CuadroTexto 5"/>
          <p:cNvSpPr txBox="1"/>
          <p:nvPr/>
        </p:nvSpPr>
        <p:spPr>
          <a:xfrm>
            <a:off x="3474719" y="5913656"/>
            <a:ext cx="4800600" cy="461665"/>
          </a:xfrm>
          <a:prstGeom prst="rect">
            <a:avLst/>
          </a:prstGeom>
          <a:noFill/>
        </p:spPr>
        <p:txBody>
          <a:bodyPr wrap="square" rtlCol="0">
            <a:spAutoFit/>
          </a:bodyPr>
          <a:lstStyle/>
          <a:p>
            <a:pPr algn="ctr"/>
            <a:r>
              <a:rPr lang="es-CL" sz="1200" i="1" dirty="0">
                <a:solidFill>
                  <a:schemeClr val="bg1">
                    <a:lumMod val="50000"/>
                  </a:schemeClr>
                </a:solidFill>
              </a:rPr>
              <a:t>Figura 1. Esquema de la estructura de una clase. Fuente: elaboración propia (2017).</a:t>
            </a:r>
            <a:endParaRPr lang="es-MX" sz="1200" i="1" dirty="0">
              <a:solidFill>
                <a:schemeClr val="bg1">
                  <a:lumMod val="50000"/>
                </a:schemeClr>
              </a:solidFill>
            </a:endParaRPr>
          </a:p>
        </p:txBody>
      </p:sp>
    </p:spTree>
    <p:extLst>
      <p:ext uri="{BB962C8B-B14F-4D97-AF65-F5344CB8AC3E}">
        <p14:creationId xmlns:p14="http://schemas.microsoft.com/office/powerpoint/2010/main" val="14470708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892030" y="1394070"/>
            <a:ext cx="10399552" cy="1569660"/>
          </a:xfrm>
          <a:prstGeom prst="rect">
            <a:avLst/>
          </a:prstGeom>
        </p:spPr>
        <p:txBody>
          <a:bodyPr wrap="square">
            <a:spAutoFit/>
          </a:bodyPr>
          <a:lstStyle/>
          <a:p>
            <a:pPr algn="just"/>
            <a:r>
              <a:rPr lang="es-CL" sz="2400" dirty="0"/>
              <a:t>Los elementos que representa una clase son los llamados </a:t>
            </a:r>
            <a:r>
              <a:rPr lang="es-CL" sz="2400" b="1" dirty="0"/>
              <a:t>objetos</a:t>
            </a:r>
            <a:r>
              <a:rPr lang="es-CL" sz="2400" dirty="0"/>
              <a:t>, que son parte de la situación que deseamos representar. Son entidades o elementos individuales que poseen los mismos atributos y que son capaces de realizar los mismos métodos o comportamientos. Se diferencian en el valor que poseen sus atributos.</a:t>
            </a:r>
            <a:endParaRPr lang="es-ES" sz="2400" dirty="0">
              <a:solidFill>
                <a:schemeClr val="bg1">
                  <a:lumMod val="50000"/>
                </a:schemeClr>
              </a:solidFill>
              <a:ea typeface="Times New Roman" panose="02020603050405020304" pitchFamily="18" charset="0"/>
              <a:cs typeface="Times New Roman" panose="02020603050405020304" pitchFamily="18" charset="0"/>
            </a:endParaRPr>
          </a:p>
        </p:txBody>
      </p:sp>
      <p:sp>
        <p:nvSpPr>
          <p:cNvPr id="15" name="14 CuadroTexto"/>
          <p:cNvSpPr txBox="1"/>
          <p:nvPr/>
        </p:nvSpPr>
        <p:spPr>
          <a:xfrm>
            <a:off x="2310381" y="5347460"/>
            <a:ext cx="7658100" cy="276999"/>
          </a:xfrm>
          <a:prstGeom prst="rect">
            <a:avLst/>
          </a:prstGeom>
          <a:noFill/>
        </p:spPr>
        <p:txBody>
          <a:bodyPr wrap="square" rtlCol="0">
            <a:spAutoFit/>
          </a:bodyPr>
          <a:lstStyle/>
          <a:p>
            <a:pPr algn="ctr"/>
            <a:r>
              <a:rPr lang="es-CL" sz="1200" i="1" dirty="0">
                <a:solidFill>
                  <a:schemeClr val="bg1">
                    <a:lumMod val="50000"/>
                  </a:schemeClr>
                </a:solidFill>
              </a:rPr>
              <a:t>Figura 2. Dos objetos que pertenecen a clase JUEGO. Fuente: elaboración propia (2017).</a:t>
            </a:r>
          </a:p>
        </p:txBody>
      </p:sp>
      <p:pic>
        <p:nvPicPr>
          <p:cNvPr id="7" name="Imagen 6"/>
          <p:cNvPicPr/>
          <p:nvPr/>
        </p:nvPicPr>
        <p:blipFill rotWithShape="1">
          <a:blip r:embed="rId2"/>
          <a:srcRect l="19226" t="50962" r="29566" b="27161"/>
          <a:stretch/>
        </p:blipFill>
        <p:spPr bwMode="auto">
          <a:xfrm>
            <a:off x="1990341" y="3236270"/>
            <a:ext cx="8202930" cy="18386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57809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1 Rectángulo"/>
          <p:cNvSpPr/>
          <p:nvPr/>
        </p:nvSpPr>
        <p:spPr>
          <a:xfrm>
            <a:off x="2019990" y="1036948"/>
            <a:ext cx="7860863" cy="617050"/>
          </a:xfrm>
          <a:prstGeom prst="rect">
            <a:avLst/>
          </a:prstGeom>
        </p:spPr>
        <p:txBody>
          <a:bodyPr vert="horz" lIns="91440" tIns="45720" rIns="91440" bIns="45720" rtlCol="0" anchor="ctr">
            <a:normAutofit fontScale="92500" lnSpcReduction="10000"/>
          </a:bodyPr>
          <a:lstStyle/>
          <a:p>
            <a:pPr algn="ctr">
              <a:lnSpc>
                <a:spcPct val="90000"/>
              </a:lnSpc>
              <a:spcBef>
                <a:spcPct val="0"/>
              </a:spcBef>
              <a:spcAft>
                <a:spcPts val="600"/>
              </a:spcAft>
            </a:pPr>
            <a:r>
              <a:rPr lang="en-US" sz="4400" kern="1200" dirty="0">
                <a:solidFill>
                  <a:schemeClr val="tx1"/>
                </a:solidFill>
                <a:latin typeface="+mj-lt"/>
                <a:ea typeface="+mj-ea"/>
                <a:cs typeface="+mj-cs"/>
              </a:rPr>
              <a:t>1.2. </a:t>
            </a:r>
            <a:r>
              <a:rPr lang="en-US" sz="4400" kern="1200" dirty="0" err="1">
                <a:solidFill>
                  <a:schemeClr val="tx1"/>
                </a:solidFill>
                <a:latin typeface="+mj-lt"/>
                <a:ea typeface="+mj-ea"/>
                <a:cs typeface="+mj-cs"/>
              </a:rPr>
              <a:t>Diagramas</a:t>
            </a:r>
            <a:r>
              <a:rPr lang="en-US" sz="4400" kern="1200" dirty="0">
                <a:solidFill>
                  <a:schemeClr val="tx1"/>
                </a:solidFill>
                <a:latin typeface="+mj-lt"/>
                <a:ea typeface="+mj-ea"/>
                <a:cs typeface="+mj-cs"/>
              </a:rPr>
              <a:t> de </a:t>
            </a:r>
            <a:r>
              <a:rPr lang="en-US" sz="4400" kern="1200" dirty="0" err="1">
                <a:solidFill>
                  <a:schemeClr val="tx1"/>
                </a:solidFill>
                <a:latin typeface="+mj-lt"/>
                <a:ea typeface="+mj-ea"/>
                <a:cs typeface="+mj-cs"/>
              </a:rPr>
              <a:t>clase</a:t>
            </a:r>
            <a:endParaRPr lang="en-US" sz="4400" kern="1200" dirty="0">
              <a:solidFill>
                <a:schemeClr val="tx1"/>
              </a:solidFill>
              <a:latin typeface="+mj-lt"/>
              <a:ea typeface="+mj-ea"/>
              <a:cs typeface="+mj-cs"/>
            </a:endParaRPr>
          </a:p>
        </p:txBody>
      </p:sp>
      <p:sp>
        <p:nvSpPr>
          <p:cNvPr id="5" name="4 CuadroTexto"/>
          <p:cNvSpPr txBox="1"/>
          <p:nvPr/>
        </p:nvSpPr>
        <p:spPr>
          <a:xfrm>
            <a:off x="2165569" y="1956816"/>
            <a:ext cx="7860863" cy="4024884"/>
          </a:xfrm>
          <a:prstGeom prst="rect">
            <a:avLst/>
          </a:prstGeom>
        </p:spPr>
        <p:txBody>
          <a:bodyPr vert="horz" lIns="91440" tIns="45720" rIns="91440" bIns="45720" rtlCol="0" anchor="t">
            <a:normAutofit/>
          </a:bodyPr>
          <a:lstStyle/>
          <a:p>
            <a:pPr indent="-228600" algn="just">
              <a:lnSpc>
                <a:spcPct val="90000"/>
              </a:lnSpc>
              <a:spcAft>
                <a:spcPts val="600"/>
              </a:spcAft>
              <a:buFont typeface="Arial" panose="020B0604020202020204" pitchFamily="34" charset="0"/>
              <a:buChar char="•"/>
            </a:pPr>
            <a:r>
              <a:rPr lang="en-US" sz="2400" dirty="0"/>
              <a:t>Para </a:t>
            </a:r>
            <a:r>
              <a:rPr lang="en-US" sz="2400" dirty="0" err="1"/>
              <a:t>representar</a:t>
            </a:r>
            <a:r>
              <a:rPr lang="en-US" sz="2400" dirty="0"/>
              <a:t> el </a:t>
            </a:r>
            <a:r>
              <a:rPr lang="en-US" sz="2400" dirty="0" err="1"/>
              <a:t>contexto</a:t>
            </a:r>
            <a:r>
              <a:rPr lang="en-US" sz="2400" dirty="0"/>
              <a:t> del </a:t>
            </a:r>
            <a:r>
              <a:rPr lang="en-US" sz="2400" dirty="0" err="1"/>
              <a:t>sistema</a:t>
            </a:r>
            <a:r>
              <a:rPr lang="en-US" sz="2400" dirty="0"/>
              <a:t> que es </a:t>
            </a:r>
            <a:r>
              <a:rPr lang="en-US" sz="2400" dirty="0" err="1"/>
              <a:t>necesario</a:t>
            </a:r>
            <a:r>
              <a:rPr lang="en-US" sz="2400" dirty="0"/>
              <a:t> </a:t>
            </a:r>
            <a:r>
              <a:rPr lang="en-US" sz="2400" dirty="0" err="1"/>
              <a:t>desarrollar</a:t>
            </a:r>
            <a:r>
              <a:rPr lang="en-US" sz="2400" dirty="0"/>
              <a:t>, se </a:t>
            </a:r>
            <a:r>
              <a:rPr lang="en-US" sz="2400" dirty="0" err="1"/>
              <a:t>puede</a:t>
            </a:r>
            <a:r>
              <a:rPr lang="en-US" sz="2400" dirty="0"/>
              <a:t> </a:t>
            </a:r>
            <a:r>
              <a:rPr lang="en-US" sz="2400" dirty="0" err="1"/>
              <a:t>crear</a:t>
            </a:r>
            <a:r>
              <a:rPr lang="en-US" sz="2400" dirty="0"/>
              <a:t> un </a:t>
            </a:r>
            <a:r>
              <a:rPr lang="en-US" sz="2400" dirty="0" err="1"/>
              <a:t>diagrama</a:t>
            </a:r>
            <a:r>
              <a:rPr lang="en-US" sz="2400" dirty="0"/>
              <a:t> que </a:t>
            </a:r>
            <a:r>
              <a:rPr lang="en-US" sz="2400" dirty="0" err="1"/>
              <a:t>represente</a:t>
            </a:r>
            <a:r>
              <a:rPr lang="en-US" sz="2400" dirty="0"/>
              <a:t> de </a:t>
            </a:r>
            <a:r>
              <a:rPr lang="en-US" sz="2400" dirty="0" err="1"/>
              <a:t>manera</a:t>
            </a:r>
            <a:r>
              <a:rPr lang="en-US" sz="2400" dirty="0"/>
              <a:t> abstracta la </a:t>
            </a:r>
            <a:r>
              <a:rPr lang="en-US" sz="2400" dirty="0" err="1"/>
              <a:t>realidad</a:t>
            </a:r>
            <a:r>
              <a:rPr lang="en-US" sz="2400" dirty="0"/>
              <a:t>. De </a:t>
            </a:r>
            <a:r>
              <a:rPr lang="en-US" sz="2400" dirty="0" err="1"/>
              <a:t>esta</a:t>
            </a:r>
            <a:r>
              <a:rPr lang="en-US" sz="2400" dirty="0"/>
              <a:t> </a:t>
            </a:r>
            <a:r>
              <a:rPr lang="en-US" sz="2400" dirty="0" err="1"/>
              <a:t>manera</a:t>
            </a:r>
            <a:r>
              <a:rPr lang="en-US" sz="2400" dirty="0"/>
              <a:t>, es </a:t>
            </a:r>
            <a:r>
              <a:rPr lang="en-US" sz="2400" dirty="0" err="1"/>
              <a:t>posible</a:t>
            </a:r>
            <a:r>
              <a:rPr lang="en-US" sz="2400" dirty="0"/>
              <a:t> </a:t>
            </a:r>
            <a:r>
              <a:rPr lang="en-US" sz="2400" dirty="0" err="1"/>
              <a:t>identificar</a:t>
            </a:r>
            <a:r>
              <a:rPr lang="en-US" sz="2400" dirty="0"/>
              <a:t> </a:t>
            </a:r>
            <a:r>
              <a:rPr lang="en-US" sz="2400" dirty="0" err="1"/>
              <a:t>todos</a:t>
            </a:r>
            <a:r>
              <a:rPr lang="en-US" sz="2400" dirty="0"/>
              <a:t> los </a:t>
            </a:r>
            <a:r>
              <a:rPr lang="en-US" sz="2400" dirty="0" err="1"/>
              <a:t>elementos</a:t>
            </a:r>
            <a:r>
              <a:rPr lang="en-US" sz="2400" dirty="0"/>
              <a:t> </a:t>
            </a:r>
            <a:r>
              <a:rPr lang="en-US" sz="2400" dirty="0" err="1"/>
              <a:t>importantes</a:t>
            </a:r>
            <a:r>
              <a:rPr lang="en-US" sz="2400" dirty="0"/>
              <a:t> y las </a:t>
            </a:r>
            <a:r>
              <a:rPr lang="en-US" sz="2400" dirty="0" err="1"/>
              <a:t>relaciones</a:t>
            </a:r>
            <a:r>
              <a:rPr lang="en-US" sz="2400" dirty="0"/>
              <a:t> que </a:t>
            </a:r>
            <a:r>
              <a:rPr lang="en-US" sz="2400" dirty="0" err="1"/>
              <a:t>establecen</a:t>
            </a:r>
            <a:r>
              <a:rPr lang="en-US" sz="2400" dirty="0"/>
              <a:t> con </a:t>
            </a:r>
            <a:r>
              <a:rPr lang="en-US" sz="2400" dirty="0" err="1"/>
              <a:t>otros</a:t>
            </a:r>
            <a:r>
              <a:rPr lang="en-US" sz="2400" dirty="0"/>
              <a:t> </a:t>
            </a:r>
            <a:r>
              <a:rPr lang="en-US" sz="2400" dirty="0" err="1"/>
              <a:t>elementos</a:t>
            </a:r>
            <a:r>
              <a:rPr lang="en-US" sz="2400" dirty="0"/>
              <a:t>.</a:t>
            </a:r>
          </a:p>
          <a:p>
            <a:pPr indent="-228600" algn="just">
              <a:lnSpc>
                <a:spcPct val="90000"/>
              </a:lnSpc>
              <a:spcAft>
                <a:spcPts val="600"/>
              </a:spcAft>
              <a:buFont typeface="Arial" panose="020B0604020202020204" pitchFamily="34" charset="0"/>
              <a:buChar char="•"/>
            </a:pPr>
            <a:endParaRPr lang="en-US" sz="2400" dirty="0"/>
          </a:p>
          <a:p>
            <a:pPr indent="-228600" algn="just">
              <a:lnSpc>
                <a:spcPct val="90000"/>
              </a:lnSpc>
              <a:spcAft>
                <a:spcPts val="600"/>
              </a:spcAft>
              <a:buFont typeface="Arial" panose="020B0604020202020204" pitchFamily="34" charset="0"/>
              <a:buChar char="•"/>
            </a:pPr>
            <a:r>
              <a:rPr lang="en-US" sz="2400" dirty="0"/>
              <a:t>Los </a:t>
            </a:r>
            <a:r>
              <a:rPr lang="en-US" sz="2400" dirty="0" err="1"/>
              <a:t>diagramas</a:t>
            </a:r>
            <a:r>
              <a:rPr lang="en-US" sz="2400" dirty="0"/>
              <a:t> de </a:t>
            </a:r>
            <a:r>
              <a:rPr lang="en-US" sz="2400" dirty="0" err="1"/>
              <a:t>clase</a:t>
            </a:r>
            <a:r>
              <a:rPr lang="en-US" sz="2400" dirty="0"/>
              <a:t> son </a:t>
            </a:r>
            <a:r>
              <a:rPr lang="en-US" sz="2400" dirty="0" err="1"/>
              <a:t>útiles</a:t>
            </a:r>
            <a:r>
              <a:rPr lang="en-US" sz="2400" dirty="0"/>
              <a:t> para </a:t>
            </a:r>
            <a:r>
              <a:rPr lang="en-US" sz="2400" dirty="0" err="1"/>
              <a:t>visualizar</a:t>
            </a:r>
            <a:r>
              <a:rPr lang="en-US" sz="2400" dirty="0"/>
              <a:t> el </a:t>
            </a:r>
            <a:r>
              <a:rPr lang="en-US" sz="2400" dirty="0" err="1"/>
              <a:t>programa</a:t>
            </a:r>
            <a:r>
              <a:rPr lang="en-US" sz="2400" dirty="0"/>
              <a:t> antes de </a:t>
            </a:r>
            <a:r>
              <a:rPr lang="en-US" sz="2400" dirty="0" err="1"/>
              <a:t>codificarlo</a:t>
            </a:r>
            <a:r>
              <a:rPr lang="en-US" sz="2400" dirty="0"/>
              <a:t> </a:t>
            </a:r>
            <a:r>
              <a:rPr lang="en-US" sz="2400" dirty="0" err="1"/>
              <a:t>en</a:t>
            </a:r>
            <a:r>
              <a:rPr lang="en-US" sz="2400" dirty="0"/>
              <a:t> un </a:t>
            </a:r>
            <a:r>
              <a:rPr lang="en-US" sz="2400" dirty="0" err="1"/>
              <a:t>lenguaje</a:t>
            </a:r>
            <a:r>
              <a:rPr lang="en-US" sz="2400" dirty="0"/>
              <a:t> de </a:t>
            </a:r>
            <a:r>
              <a:rPr lang="en-US" sz="2400" dirty="0" err="1"/>
              <a:t>programación</a:t>
            </a:r>
            <a:r>
              <a:rPr lang="en-US" sz="2400" dirty="0"/>
              <a:t> </a:t>
            </a:r>
            <a:r>
              <a:rPr lang="en-US" sz="2400" dirty="0" err="1"/>
              <a:t>orientado</a:t>
            </a:r>
            <a:r>
              <a:rPr lang="en-US" sz="2400" dirty="0"/>
              <a:t> a </a:t>
            </a:r>
            <a:r>
              <a:rPr lang="en-US" sz="2400" dirty="0" err="1"/>
              <a:t>objetos</a:t>
            </a:r>
            <a:r>
              <a:rPr lang="en-US" sz="2400" dirty="0"/>
              <a:t> </a:t>
            </a:r>
            <a:r>
              <a:rPr lang="en-US" sz="2400" dirty="0" err="1"/>
              <a:t>específico</a:t>
            </a:r>
            <a:r>
              <a:rPr lang="en-US" sz="2400" dirty="0"/>
              <a:t>. Al </a:t>
            </a:r>
            <a:r>
              <a:rPr lang="en-US" sz="2400" dirty="0" err="1"/>
              <a:t>diseñar</a:t>
            </a:r>
            <a:r>
              <a:rPr lang="en-US" sz="2400" dirty="0"/>
              <a:t> la </a:t>
            </a:r>
            <a:r>
              <a:rPr lang="en-US" sz="2400" dirty="0" err="1"/>
              <a:t>estructura</a:t>
            </a:r>
            <a:r>
              <a:rPr lang="en-US" sz="2400" dirty="0"/>
              <a:t> de lo que </a:t>
            </a:r>
            <a:r>
              <a:rPr lang="en-US" sz="2400" dirty="0" err="1"/>
              <a:t>será</a:t>
            </a:r>
            <a:r>
              <a:rPr lang="en-US" sz="2400" dirty="0"/>
              <a:t> el </a:t>
            </a:r>
            <a:r>
              <a:rPr lang="en-US" sz="2400" dirty="0" err="1"/>
              <a:t>programa</a:t>
            </a:r>
            <a:r>
              <a:rPr lang="en-US" sz="2400" dirty="0"/>
              <a:t>, se </a:t>
            </a:r>
            <a:r>
              <a:rPr lang="en-US" sz="2400" dirty="0" err="1"/>
              <a:t>hace</a:t>
            </a:r>
            <a:r>
              <a:rPr lang="en-US" sz="2400" dirty="0"/>
              <a:t> </a:t>
            </a:r>
            <a:r>
              <a:rPr lang="en-US" sz="2400" dirty="0" err="1"/>
              <a:t>más</a:t>
            </a:r>
            <a:r>
              <a:rPr lang="en-US" sz="2400" dirty="0"/>
              <a:t> </a:t>
            </a:r>
            <a:r>
              <a:rPr lang="en-US" sz="2400" dirty="0" err="1"/>
              <a:t>fácil</a:t>
            </a:r>
            <a:r>
              <a:rPr lang="en-US" sz="2400" dirty="0"/>
              <a:t> </a:t>
            </a:r>
            <a:r>
              <a:rPr lang="en-US" sz="2400" dirty="0" err="1"/>
              <a:t>lograr</a:t>
            </a:r>
            <a:r>
              <a:rPr lang="en-US" sz="2400" dirty="0"/>
              <a:t> un </a:t>
            </a:r>
            <a:r>
              <a:rPr lang="en-US" sz="2400" dirty="0" err="1"/>
              <a:t>producto</a:t>
            </a:r>
            <a:r>
              <a:rPr lang="en-US" sz="2400" dirty="0"/>
              <a:t> con la </a:t>
            </a:r>
            <a:r>
              <a:rPr lang="en-US" sz="2400" dirty="0" err="1"/>
              <a:t>menor</a:t>
            </a:r>
            <a:r>
              <a:rPr lang="en-US" sz="2400" dirty="0"/>
              <a:t> </a:t>
            </a:r>
            <a:r>
              <a:rPr lang="en-US" sz="2400" dirty="0" err="1"/>
              <a:t>cantidad</a:t>
            </a:r>
            <a:r>
              <a:rPr lang="en-US" sz="2400" dirty="0"/>
              <a:t> de </a:t>
            </a:r>
            <a:r>
              <a:rPr lang="en-US" sz="2400" dirty="0" err="1"/>
              <a:t>errores</a:t>
            </a:r>
            <a:r>
              <a:rPr lang="en-US" sz="2400" dirty="0"/>
              <a:t>.</a:t>
            </a:r>
          </a:p>
        </p:txBody>
      </p:sp>
    </p:spTree>
    <p:extLst>
      <p:ext uri="{BB962C8B-B14F-4D97-AF65-F5344CB8AC3E}">
        <p14:creationId xmlns:p14="http://schemas.microsoft.com/office/powerpoint/2010/main" val="3541204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Rectángulo 1"/>
          <p:cNvSpPr/>
          <p:nvPr/>
        </p:nvSpPr>
        <p:spPr>
          <a:xfrm>
            <a:off x="2555631" y="1441938"/>
            <a:ext cx="7080738" cy="397412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400" b="1">
                <a:solidFill>
                  <a:schemeClr val="bg1">
                    <a:lumMod val="95000"/>
                    <a:lumOff val="5000"/>
                  </a:schemeClr>
                </a:solidFill>
                <a:latin typeface="+mj-lt"/>
                <a:ea typeface="+mj-ea"/>
                <a:cs typeface="+mj-cs"/>
              </a:rPr>
              <a:t>Tema 2</a:t>
            </a:r>
          </a:p>
          <a:p>
            <a:pPr algn="ctr">
              <a:lnSpc>
                <a:spcPct val="90000"/>
              </a:lnSpc>
              <a:spcBef>
                <a:spcPct val="0"/>
              </a:spcBef>
              <a:spcAft>
                <a:spcPts val="600"/>
              </a:spcAft>
            </a:pPr>
            <a:r>
              <a:rPr lang="en-US" sz="5400" b="1">
                <a:solidFill>
                  <a:schemeClr val="bg1">
                    <a:lumMod val="95000"/>
                    <a:lumOff val="5000"/>
                  </a:schemeClr>
                </a:solidFill>
                <a:latin typeface="+mj-lt"/>
                <a:ea typeface="+mj-ea"/>
                <a:cs typeface="+mj-cs"/>
              </a:rPr>
              <a:t>Elementos y simbología de un diagrama de clase</a:t>
            </a:r>
          </a:p>
        </p:txBody>
      </p:sp>
    </p:spTree>
    <p:extLst>
      <p:ext uri="{BB962C8B-B14F-4D97-AF65-F5344CB8AC3E}">
        <p14:creationId xmlns:p14="http://schemas.microsoft.com/office/powerpoint/2010/main" val="1630768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1 Rectángulo"/>
          <p:cNvSpPr/>
          <p:nvPr/>
        </p:nvSpPr>
        <p:spPr>
          <a:xfrm>
            <a:off x="443060" y="1140643"/>
            <a:ext cx="3987537" cy="1110944"/>
          </a:xfrm>
          <a:prstGeom prst="rect">
            <a:avLst/>
          </a:prstGeom>
        </p:spPr>
        <p:txBody>
          <a:bodyPr vert="horz" lIns="91440" tIns="45720" rIns="91440" bIns="45720" rtlCol="0" anchor="ctr">
            <a:normAutofit/>
          </a:bodyPr>
          <a:lstStyle/>
          <a:p>
            <a:pPr algn="just">
              <a:lnSpc>
                <a:spcPct val="90000"/>
              </a:lnSpc>
              <a:spcBef>
                <a:spcPct val="0"/>
              </a:spcBef>
              <a:spcAft>
                <a:spcPts val="600"/>
              </a:spcAft>
            </a:pPr>
            <a:r>
              <a:rPr lang="en-US" sz="2400" kern="1200" dirty="0">
                <a:solidFill>
                  <a:schemeClr val="tx1"/>
                </a:solidFill>
                <a:latin typeface="+mj-lt"/>
                <a:ea typeface="+mj-ea"/>
                <a:cs typeface="+mj-cs"/>
              </a:rPr>
              <a:t>2.1. </a:t>
            </a:r>
            <a:r>
              <a:rPr lang="en-US" sz="2400" kern="1200" dirty="0" err="1">
                <a:solidFill>
                  <a:schemeClr val="tx1"/>
                </a:solidFill>
                <a:latin typeface="+mj-lt"/>
                <a:ea typeface="+mj-ea"/>
                <a:cs typeface="+mj-cs"/>
              </a:rPr>
              <a:t>Elementos</a:t>
            </a:r>
            <a:r>
              <a:rPr lang="en-US" sz="2400" kern="1200" dirty="0">
                <a:solidFill>
                  <a:schemeClr val="tx1"/>
                </a:solidFill>
                <a:latin typeface="+mj-lt"/>
                <a:ea typeface="+mj-ea"/>
                <a:cs typeface="+mj-cs"/>
              </a:rPr>
              <a:t> de la </a:t>
            </a:r>
            <a:r>
              <a:rPr lang="en-US" sz="2400" kern="1200" dirty="0" err="1">
                <a:solidFill>
                  <a:schemeClr val="tx1"/>
                </a:solidFill>
                <a:latin typeface="+mj-lt"/>
                <a:ea typeface="+mj-ea"/>
                <a:cs typeface="+mj-cs"/>
              </a:rPr>
              <a:t>estructura</a:t>
            </a:r>
            <a:r>
              <a:rPr lang="en-US" sz="2400" kern="1200" dirty="0">
                <a:solidFill>
                  <a:schemeClr val="tx1"/>
                </a:solidFill>
                <a:latin typeface="+mj-lt"/>
                <a:ea typeface="+mj-ea"/>
                <a:cs typeface="+mj-cs"/>
              </a:rPr>
              <a:t> de </a:t>
            </a:r>
            <a:r>
              <a:rPr lang="en-US" sz="2400" kern="1200" dirty="0" err="1">
                <a:solidFill>
                  <a:schemeClr val="tx1"/>
                </a:solidFill>
                <a:latin typeface="+mj-lt"/>
                <a:ea typeface="+mj-ea"/>
                <a:cs typeface="+mj-cs"/>
              </a:rPr>
              <a:t>una</a:t>
            </a:r>
            <a:r>
              <a:rPr lang="en-US" sz="2400" kern="1200" dirty="0">
                <a:solidFill>
                  <a:schemeClr val="tx1"/>
                </a:solidFill>
                <a:latin typeface="+mj-lt"/>
                <a:ea typeface="+mj-ea"/>
                <a:cs typeface="+mj-cs"/>
              </a:rPr>
              <a:t> </a:t>
            </a:r>
            <a:r>
              <a:rPr lang="en-US" sz="2400" kern="1200" dirty="0" err="1">
                <a:solidFill>
                  <a:schemeClr val="tx1"/>
                </a:solidFill>
                <a:latin typeface="+mj-lt"/>
                <a:ea typeface="+mj-ea"/>
                <a:cs typeface="+mj-cs"/>
              </a:rPr>
              <a:t>clase</a:t>
            </a:r>
            <a:r>
              <a:rPr lang="en-US" sz="2400" kern="1200" dirty="0">
                <a:solidFill>
                  <a:schemeClr val="tx1"/>
                </a:solidFill>
                <a:latin typeface="+mj-lt"/>
                <a:ea typeface="+mj-ea"/>
                <a:cs typeface="+mj-cs"/>
              </a:rPr>
              <a:t>: </a:t>
            </a:r>
            <a:r>
              <a:rPr lang="en-US" sz="2400" kern="1200" dirty="0" err="1">
                <a:solidFill>
                  <a:schemeClr val="tx1"/>
                </a:solidFill>
                <a:latin typeface="+mj-lt"/>
                <a:ea typeface="+mj-ea"/>
                <a:cs typeface="+mj-cs"/>
              </a:rPr>
              <a:t>atributos</a:t>
            </a:r>
            <a:r>
              <a:rPr lang="en-US" sz="2400" kern="1200" dirty="0">
                <a:solidFill>
                  <a:schemeClr val="tx1"/>
                </a:solidFill>
                <a:latin typeface="+mj-lt"/>
                <a:ea typeface="+mj-ea"/>
                <a:cs typeface="+mj-cs"/>
              </a:rPr>
              <a:t> y </a:t>
            </a:r>
            <a:r>
              <a:rPr lang="en-US" sz="2400" kern="1200" dirty="0" err="1">
                <a:solidFill>
                  <a:schemeClr val="tx1"/>
                </a:solidFill>
                <a:latin typeface="+mj-lt"/>
                <a:ea typeface="+mj-ea"/>
                <a:cs typeface="+mj-cs"/>
              </a:rPr>
              <a:t>métodos</a:t>
            </a:r>
            <a:endParaRPr lang="en-US" sz="2400" kern="1200" dirty="0">
              <a:solidFill>
                <a:schemeClr val="tx1"/>
              </a:solidFill>
              <a:latin typeface="+mj-lt"/>
              <a:ea typeface="+mj-ea"/>
              <a:cs typeface="+mj-cs"/>
            </a:endParaRPr>
          </a:p>
        </p:txBody>
      </p:sp>
      <p:sp>
        <p:nvSpPr>
          <p:cNvPr id="9" name="4 CuadroTexto"/>
          <p:cNvSpPr txBox="1"/>
          <p:nvPr/>
        </p:nvSpPr>
        <p:spPr>
          <a:xfrm>
            <a:off x="648931" y="2438400"/>
            <a:ext cx="3505494"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b="1" i="1" dirty="0" err="1"/>
              <a:t>Clases</a:t>
            </a:r>
            <a:endParaRPr lang="en-US" sz="2400" b="1" i="1" dirty="0"/>
          </a:p>
          <a:p>
            <a:pPr indent="-228600">
              <a:lnSpc>
                <a:spcPct val="90000"/>
              </a:lnSpc>
              <a:spcAft>
                <a:spcPts val="600"/>
              </a:spcAft>
              <a:buFont typeface="Arial" panose="020B0604020202020204" pitchFamily="34" charset="0"/>
              <a:buChar char="•"/>
            </a:pPr>
            <a:r>
              <a:rPr lang="en-US" sz="2400" b="1" dirty="0"/>
              <a:t>Como se </a:t>
            </a:r>
            <a:r>
              <a:rPr lang="en-US" sz="2400" b="1" dirty="0" err="1"/>
              <a:t>vio</a:t>
            </a:r>
            <a:r>
              <a:rPr lang="en-US" sz="2400" b="1" dirty="0"/>
              <a:t> </a:t>
            </a:r>
            <a:r>
              <a:rPr lang="en-US" sz="2400" b="1" dirty="0" err="1"/>
              <a:t>en</a:t>
            </a:r>
            <a:r>
              <a:rPr lang="en-US" sz="2400" b="1" dirty="0"/>
              <a:t> la </a:t>
            </a:r>
            <a:r>
              <a:rPr lang="en-US" sz="2400" b="1" dirty="0" err="1"/>
              <a:t>Figura</a:t>
            </a:r>
            <a:r>
              <a:rPr lang="en-US" sz="2400" b="1" dirty="0"/>
              <a:t> 1, las </a:t>
            </a:r>
            <a:r>
              <a:rPr lang="en-US" sz="2400" b="1" dirty="0" err="1"/>
              <a:t>clases</a:t>
            </a:r>
            <a:r>
              <a:rPr lang="en-US" sz="2400" b="1" dirty="0"/>
              <a:t> se </a:t>
            </a:r>
            <a:r>
              <a:rPr lang="en-US" sz="2400" b="1" dirty="0" err="1"/>
              <a:t>componen</a:t>
            </a:r>
            <a:r>
              <a:rPr lang="en-US" sz="2400" b="1" dirty="0"/>
              <a:t> de un </a:t>
            </a:r>
            <a:r>
              <a:rPr lang="en-US" sz="2400" b="1" dirty="0" err="1"/>
              <a:t>nombre</a:t>
            </a:r>
            <a:r>
              <a:rPr lang="en-US" sz="2400" b="1" dirty="0"/>
              <a:t>, </a:t>
            </a:r>
            <a:r>
              <a:rPr lang="en-US" sz="2400" b="1" dirty="0" err="1"/>
              <a:t>atributos</a:t>
            </a:r>
            <a:r>
              <a:rPr lang="en-US" sz="2400" b="1" dirty="0"/>
              <a:t> y </a:t>
            </a:r>
            <a:r>
              <a:rPr lang="en-US" sz="2400" b="1" dirty="0" err="1"/>
              <a:t>métodos</a:t>
            </a:r>
            <a:r>
              <a:rPr lang="en-US" sz="2400" b="1" dirty="0"/>
              <a:t>.</a:t>
            </a:r>
          </a:p>
        </p:txBody>
      </p:sp>
      <p:pic>
        <p:nvPicPr>
          <p:cNvPr id="10" name="Imagen 9"/>
          <p:cNvPicPr/>
          <p:nvPr/>
        </p:nvPicPr>
        <p:blipFill rotWithShape="1">
          <a:blip r:embed="rId2"/>
          <a:srcRect l="42141" t="59880" r="41856" b="22277"/>
          <a:stretch/>
        </p:blipFill>
        <p:spPr bwMode="auto">
          <a:xfrm>
            <a:off x="5405862" y="1539788"/>
            <a:ext cx="6019331" cy="3775177"/>
          </a:xfrm>
          <a:prstGeom prst="rect">
            <a:avLst/>
          </a:prstGeom>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6295548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8180983" y="639097"/>
            <a:ext cx="3352256" cy="1403712"/>
          </a:xfrm>
        </p:spPr>
        <p:txBody>
          <a:bodyPr>
            <a:normAutofit fontScale="90000"/>
          </a:bodyPr>
          <a:lstStyle/>
          <a:p>
            <a:r>
              <a:rPr lang="es-VE" b="1" dirty="0">
                <a:latin typeface="Century" panose="02040604050505020304" pitchFamily="18" charset="0"/>
              </a:rPr>
              <a:t>Casos de uso</a:t>
            </a:r>
          </a:p>
        </p:txBody>
      </p:sp>
      <p:sp>
        <p:nvSpPr>
          <p:cNvPr id="3" name="Subtítulo 2"/>
          <p:cNvSpPr>
            <a:spLocks noGrp="1"/>
          </p:cNvSpPr>
          <p:nvPr>
            <p:ph type="subTitle" idx="1"/>
          </p:nvPr>
        </p:nvSpPr>
        <p:spPr>
          <a:xfrm>
            <a:off x="8180983" y="2162858"/>
            <a:ext cx="3342968" cy="4054448"/>
          </a:xfrm>
        </p:spPr>
        <p:txBody>
          <a:bodyPr>
            <a:normAutofit/>
          </a:bodyPr>
          <a:lstStyle/>
          <a:p>
            <a:pPr algn="just">
              <a:lnSpc>
                <a:spcPct val="90000"/>
              </a:lnSpc>
            </a:pPr>
            <a:r>
              <a:rPr lang="es-VE" sz="1400" b="1" dirty="0">
                <a:latin typeface="Century" panose="02040604050505020304" pitchFamily="18" charset="0"/>
              </a:rPr>
              <a:t>Los casos de uso se crean para refinar un conjunto de requisitos de acuerdo con una función o tarea. </a:t>
            </a:r>
          </a:p>
          <a:p>
            <a:pPr algn="just">
              <a:lnSpc>
                <a:spcPct val="90000"/>
              </a:lnSpc>
            </a:pPr>
            <a:r>
              <a:rPr lang="es-VE" sz="1400" b="1" dirty="0">
                <a:latin typeface="Century" panose="02040604050505020304" pitchFamily="18" charset="0"/>
              </a:rPr>
              <a:t>En lugar de la tradicional lista de requisitos que quizá no trate de forma directa el uso de la solución, los casos de uso reúnen requisitos comunes basados en el tipo de función u objetivo. </a:t>
            </a:r>
          </a:p>
          <a:p>
            <a:pPr algn="just">
              <a:lnSpc>
                <a:spcPct val="90000"/>
              </a:lnSpc>
            </a:pPr>
            <a:r>
              <a:rPr lang="es-VE" sz="1400" b="1" dirty="0">
                <a:latin typeface="Century" panose="02040604050505020304" pitchFamily="18" charset="0"/>
              </a:rPr>
              <a:t>Los casos de uso definen qué harán los usuarios o funciones en la solución y un proceso empresarial define cómo realizarán esas funciones</a:t>
            </a:r>
            <a:r>
              <a:rPr lang="es-VE" sz="900" dirty="0"/>
              <a:t>. </a:t>
            </a:r>
          </a:p>
        </p:txBody>
      </p:sp>
      <p:pic>
        <p:nvPicPr>
          <p:cNvPr id="6" name="Imagen 5"/>
          <p:cNvPicPr>
            <a:picLocks noChangeAspect="1"/>
          </p:cNvPicPr>
          <p:nvPr/>
        </p:nvPicPr>
        <p:blipFill>
          <a:blip r:embed="rId3"/>
          <a:stretch>
            <a:fillRect/>
          </a:stretch>
        </p:blipFill>
        <p:spPr>
          <a:xfrm>
            <a:off x="629810" y="645609"/>
            <a:ext cx="6921364" cy="557169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059809544"/>
      </p:ext>
    </p:extLst>
  </p:cSld>
  <p:clrMapOvr>
    <a:masterClrMapping/>
  </p:clrMapOvr>
  <p:transition spd="slow">
    <p:wheel spokes="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4 CuadroTexto"/>
          <p:cNvSpPr txBox="1"/>
          <p:nvPr/>
        </p:nvSpPr>
        <p:spPr>
          <a:xfrm>
            <a:off x="566057" y="1382766"/>
            <a:ext cx="11299372" cy="1200329"/>
          </a:xfrm>
          <a:prstGeom prst="rect">
            <a:avLst/>
          </a:prstGeom>
          <a:noFill/>
        </p:spPr>
        <p:txBody>
          <a:bodyPr wrap="square" rtlCol="0">
            <a:spAutoFit/>
          </a:bodyPr>
          <a:lstStyle/>
          <a:p>
            <a:r>
              <a:rPr lang="es-ES" sz="3200" b="1" i="1" dirty="0">
                <a:latin typeface="+mj-lt"/>
              </a:rPr>
              <a:t>Atributos</a:t>
            </a:r>
          </a:p>
          <a:p>
            <a:r>
              <a:rPr lang="es-CL" sz="2000" b="1" dirty="0"/>
              <a:t>Corresponden al conjunto de características de los objetos que pertenecen a la clase. Cuando se identifican los atributos importantes es posible caracterizar a los objetos. </a:t>
            </a:r>
          </a:p>
        </p:txBody>
      </p:sp>
      <p:pic>
        <p:nvPicPr>
          <p:cNvPr id="8" name="Imagen 7"/>
          <p:cNvPicPr/>
          <p:nvPr/>
        </p:nvPicPr>
        <p:blipFill rotWithShape="1">
          <a:blip r:embed="rId2"/>
          <a:srcRect l="18504" t="37160" r="17616" b="37142"/>
          <a:stretch/>
        </p:blipFill>
        <p:spPr bwMode="auto">
          <a:xfrm>
            <a:off x="815977" y="2904624"/>
            <a:ext cx="5399766" cy="2836300"/>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
        <p:nvSpPr>
          <p:cNvPr id="9" name="CuadroTexto 8"/>
          <p:cNvSpPr txBox="1"/>
          <p:nvPr/>
        </p:nvSpPr>
        <p:spPr>
          <a:xfrm>
            <a:off x="1470582" y="5858677"/>
            <a:ext cx="3857820" cy="461665"/>
          </a:xfrm>
          <a:prstGeom prst="rect">
            <a:avLst/>
          </a:prstGeom>
          <a:noFill/>
        </p:spPr>
        <p:txBody>
          <a:bodyPr wrap="square" rtlCol="0">
            <a:spAutoFit/>
          </a:bodyPr>
          <a:lstStyle/>
          <a:p>
            <a:pPr algn="ctr"/>
            <a:r>
              <a:rPr lang="es-MX" sz="1200" i="1" dirty="0"/>
              <a:t>Figura 4. </a:t>
            </a:r>
            <a:r>
              <a:rPr lang="es-CL" sz="1200" i="1" dirty="0"/>
              <a:t>Instanciar un objeto de una clase. Fuente: elaboración propia (2017).</a:t>
            </a:r>
          </a:p>
        </p:txBody>
      </p:sp>
      <p:sp>
        <p:nvSpPr>
          <p:cNvPr id="2" name="Rectángulo 1"/>
          <p:cNvSpPr/>
          <p:nvPr/>
        </p:nvSpPr>
        <p:spPr>
          <a:xfrm>
            <a:off x="6858001" y="2688579"/>
            <a:ext cx="5007428" cy="2708434"/>
          </a:xfrm>
          <a:prstGeom prst="rect">
            <a:avLst/>
          </a:prstGeom>
        </p:spPr>
        <p:txBody>
          <a:bodyPr wrap="square">
            <a:spAutoFit/>
          </a:bodyPr>
          <a:lstStyle/>
          <a:p>
            <a:pPr>
              <a:spcAft>
                <a:spcPts val="1200"/>
              </a:spcAft>
              <a:tabLst>
                <a:tab pos="2693670" algn="l"/>
              </a:tabLst>
            </a:pPr>
            <a:r>
              <a:rPr lang="es-ES" sz="2000" b="1" dirty="0"/>
              <a:t>Cuando se construye la clase, los atributos se deben definir según:</a:t>
            </a:r>
            <a:endParaRPr lang="es-MX" sz="2000" b="1" dirty="0"/>
          </a:p>
          <a:p>
            <a:pPr lvl="0" indent="-342900">
              <a:spcAft>
                <a:spcPts val="0"/>
              </a:spcAft>
              <a:buFont typeface="Symbol" panose="05050102010706020507" pitchFamily="18" charset="2"/>
              <a:buChar char=""/>
              <a:tabLst>
                <a:tab pos="2693670" algn="l"/>
              </a:tabLst>
            </a:pPr>
            <a:r>
              <a:rPr lang="es-ES" sz="2000" b="1" dirty="0"/>
              <a:t>Visibilidad del atributo.</a:t>
            </a:r>
            <a:endParaRPr lang="es-MX" sz="2000" b="1" dirty="0"/>
          </a:p>
          <a:p>
            <a:pPr lvl="0" indent="-342900">
              <a:spcAft>
                <a:spcPts val="0"/>
              </a:spcAft>
              <a:buFont typeface="Symbol" panose="05050102010706020507" pitchFamily="18" charset="2"/>
              <a:buChar char=""/>
              <a:tabLst>
                <a:tab pos="2693670" algn="l"/>
              </a:tabLst>
            </a:pPr>
            <a:r>
              <a:rPr lang="es-ES" sz="2000" b="1" dirty="0"/>
              <a:t>Nombre del atributo.</a:t>
            </a:r>
            <a:endParaRPr lang="es-MX" sz="2000" b="1" dirty="0"/>
          </a:p>
          <a:p>
            <a:pPr lvl="0" indent="-342900">
              <a:spcAft>
                <a:spcPts val="0"/>
              </a:spcAft>
              <a:buFont typeface="Symbol" panose="05050102010706020507" pitchFamily="18" charset="2"/>
              <a:buChar char=""/>
              <a:tabLst>
                <a:tab pos="2693670" algn="l"/>
              </a:tabLst>
            </a:pPr>
            <a:r>
              <a:rPr lang="es-ES" sz="2000" b="1" dirty="0"/>
              <a:t>Tipo de dato del atributo.</a:t>
            </a:r>
            <a:endParaRPr lang="es-MX" sz="2000" b="1" dirty="0"/>
          </a:p>
          <a:p>
            <a:pPr lvl="0" indent="-342900">
              <a:spcAft>
                <a:spcPts val="0"/>
              </a:spcAft>
              <a:buFont typeface="Symbol" panose="05050102010706020507" pitchFamily="18" charset="2"/>
              <a:buChar char=""/>
              <a:tabLst>
                <a:tab pos="2693670" algn="l"/>
              </a:tabLst>
            </a:pPr>
            <a:r>
              <a:rPr lang="es-ES" sz="2000" b="1" dirty="0"/>
              <a:t>Valor predeterminado (opcional).</a:t>
            </a:r>
            <a:endParaRPr lang="es-MX" sz="2000" b="1" dirty="0"/>
          </a:p>
          <a:p>
            <a:pPr lvl="0" indent="-342900">
              <a:spcAft>
                <a:spcPts val="0"/>
              </a:spcAft>
              <a:buFont typeface="Symbol" panose="05050102010706020507" pitchFamily="18" charset="2"/>
              <a:buChar char=""/>
              <a:tabLst>
                <a:tab pos="2693670" algn="l"/>
              </a:tabLst>
            </a:pPr>
            <a:r>
              <a:rPr lang="es-ES" sz="2000" b="1" dirty="0"/>
              <a:t>Multiplicidad o número de atributos por instancia de la clase (opcional).</a:t>
            </a:r>
            <a:endParaRPr lang="es-MX" sz="2000" b="1" dirty="0"/>
          </a:p>
        </p:txBody>
      </p:sp>
    </p:spTree>
    <p:extLst>
      <p:ext uri="{BB962C8B-B14F-4D97-AF65-F5344CB8AC3E}">
        <p14:creationId xmlns:p14="http://schemas.microsoft.com/office/powerpoint/2010/main" val="32895985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4 CuadroTexto"/>
          <p:cNvSpPr txBox="1"/>
          <p:nvPr/>
        </p:nvSpPr>
        <p:spPr>
          <a:xfrm>
            <a:off x="566057" y="1382766"/>
            <a:ext cx="11299372" cy="1815882"/>
          </a:xfrm>
          <a:prstGeom prst="rect">
            <a:avLst/>
          </a:prstGeom>
          <a:noFill/>
        </p:spPr>
        <p:txBody>
          <a:bodyPr wrap="square" rtlCol="0">
            <a:spAutoFit/>
          </a:bodyPr>
          <a:lstStyle/>
          <a:p>
            <a:r>
              <a:rPr lang="es-ES" sz="3200" b="1" i="1" dirty="0">
                <a:latin typeface="+mj-lt"/>
              </a:rPr>
              <a:t>Métodos</a:t>
            </a:r>
          </a:p>
          <a:p>
            <a:pPr algn="just"/>
            <a:r>
              <a:rPr lang="es-CL" sz="2000" b="1" dirty="0"/>
              <a:t>Representan el comportamiento de los objetos que pertenecen a una clase específica. Dentro de un método se implementará un conjunto de instrucciones que llevarán a cabo una tarea específica. Para concretar un método es necesario definir el encabezado y el cuerpo del método. En la Tabla 1 se explican los elementos del encabezado del método:</a:t>
            </a:r>
          </a:p>
        </p:txBody>
      </p:sp>
      <p:sp>
        <p:nvSpPr>
          <p:cNvPr id="9" name="CuadroTexto 8"/>
          <p:cNvSpPr txBox="1"/>
          <p:nvPr/>
        </p:nvSpPr>
        <p:spPr>
          <a:xfrm>
            <a:off x="4142394" y="6092928"/>
            <a:ext cx="3602409" cy="461665"/>
          </a:xfrm>
          <a:prstGeom prst="rect">
            <a:avLst/>
          </a:prstGeom>
          <a:noFill/>
        </p:spPr>
        <p:txBody>
          <a:bodyPr wrap="square" rtlCol="0">
            <a:spAutoFit/>
          </a:bodyPr>
          <a:lstStyle/>
          <a:p>
            <a:pPr algn="ctr"/>
            <a:r>
              <a:rPr lang="es-MX" sz="1200" i="1" dirty="0"/>
              <a:t>Tabla 1. </a:t>
            </a:r>
            <a:r>
              <a:rPr lang="es-CL" sz="1200" i="1" dirty="0"/>
              <a:t>Encabezado del método. Fuente: elaboración propia (2017).</a:t>
            </a:r>
          </a:p>
        </p:txBody>
      </p:sp>
      <p:graphicFrame>
        <p:nvGraphicFramePr>
          <p:cNvPr id="3" name="Tabla 2"/>
          <p:cNvGraphicFramePr>
            <a:graphicFrameLocks noGrp="1"/>
          </p:cNvGraphicFramePr>
          <p:nvPr/>
        </p:nvGraphicFramePr>
        <p:xfrm>
          <a:off x="1371600" y="3421687"/>
          <a:ext cx="9402417" cy="2581547"/>
        </p:xfrm>
        <a:graphic>
          <a:graphicData uri="http://schemas.openxmlformats.org/drawingml/2006/table">
            <a:tbl>
              <a:tblPr firstRow="1" firstCol="1" bandRow="1">
                <a:tableStyleId>{5C22544A-7EE6-4342-B048-85BDC9FD1C3A}</a:tableStyleId>
              </a:tblPr>
              <a:tblGrid>
                <a:gridCol w="2859355">
                  <a:extLst>
                    <a:ext uri="{9D8B030D-6E8A-4147-A177-3AD203B41FA5}">
                      <a16:colId xmlns:a16="http://schemas.microsoft.com/office/drawing/2014/main" val="20000"/>
                    </a:ext>
                  </a:extLst>
                </a:gridCol>
                <a:gridCol w="6543062">
                  <a:extLst>
                    <a:ext uri="{9D8B030D-6E8A-4147-A177-3AD203B41FA5}">
                      <a16:colId xmlns:a16="http://schemas.microsoft.com/office/drawing/2014/main" val="20001"/>
                    </a:ext>
                  </a:extLst>
                </a:gridCol>
              </a:tblGrid>
              <a:tr h="224981">
                <a:tc gridSpan="2">
                  <a:txBody>
                    <a:bodyPr/>
                    <a:lstStyle/>
                    <a:p>
                      <a:pPr algn="ctr">
                        <a:spcAft>
                          <a:spcPts val="0"/>
                        </a:spcAft>
                        <a:tabLst>
                          <a:tab pos="2693670" algn="l"/>
                        </a:tabLst>
                      </a:pPr>
                      <a:r>
                        <a:rPr lang="es-ES" sz="1400" dirty="0">
                          <a:effectLst/>
                        </a:rPr>
                        <a:t>Encabezado del Método</a:t>
                      </a:r>
                      <a:endParaRPr lang="es-MX"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s-MX"/>
                    </a:p>
                  </a:txBody>
                  <a:tcPr/>
                </a:tc>
                <a:extLst>
                  <a:ext uri="{0D108BD9-81ED-4DB2-BD59-A6C34878D82A}">
                    <a16:rowId xmlns:a16="http://schemas.microsoft.com/office/drawing/2014/main" val="10000"/>
                  </a:ext>
                </a:extLst>
              </a:tr>
              <a:tr h="449962">
                <a:tc>
                  <a:txBody>
                    <a:bodyPr/>
                    <a:lstStyle/>
                    <a:p>
                      <a:pPr algn="l">
                        <a:spcAft>
                          <a:spcPts val="0"/>
                        </a:spcAft>
                        <a:tabLst>
                          <a:tab pos="2693670" algn="l"/>
                        </a:tabLst>
                      </a:pPr>
                      <a:r>
                        <a:rPr lang="es-ES" sz="1400">
                          <a:effectLst/>
                        </a:rPr>
                        <a:t>Visibilidad</a:t>
                      </a:r>
                      <a:endParaRPr lang="es-MX"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spcAft>
                          <a:spcPts val="0"/>
                        </a:spcAft>
                        <a:tabLst>
                          <a:tab pos="2693670" algn="l"/>
                        </a:tabLst>
                      </a:pPr>
                      <a:r>
                        <a:rPr lang="es-ES" sz="1400" dirty="0">
                          <a:effectLst/>
                        </a:rPr>
                        <a:t>Corresponde al nivel de acceso que otra clase tiene al método. Son los mismos que tienen los atributos.</a:t>
                      </a:r>
                      <a:endParaRPr lang="es-MX"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621319">
                <a:tc>
                  <a:txBody>
                    <a:bodyPr/>
                    <a:lstStyle/>
                    <a:p>
                      <a:pPr algn="l">
                        <a:spcAft>
                          <a:spcPts val="0"/>
                        </a:spcAft>
                        <a:tabLst>
                          <a:tab pos="2693670" algn="l"/>
                        </a:tabLst>
                      </a:pPr>
                      <a:r>
                        <a:rPr lang="es-ES" sz="1400" dirty="0">
                          <a:effectLst/>
                        </a:rPr>
                        <a:t>Tipo del valor de retorno</a:t>
                      </a:r>
                      <a:endParaRPr lang="es-MX"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spcAft>
                          <a:spcPts val="0"/>
                        </a:spcAft>
                        <a:tabLst>
                          <a:tab pos="2693670" algn="l"/>
                        </a:tabLst>
                      </a:pPr>
                      <a:r>
                        <a:rPr lang="es-ES" sz="1400" dirty="0">
                          <a:effectLst/>
                        </a:rPr>
                        <a:t>Indica el tipo de dato del valor que posee el resultado. Puede ser un tipo primitivo (entero, real, etc.), </a:t>
                      </a:r>
                      <a:r>
                        <a:rPr lang="es-ES" sz="1400" i="1" dirty="0" err="1">
                          <a:effectLst/>
                        </a:rPr>
                        <a:t>void</a:t>
                      </a:r>
                      <a:r>
                        <a:rPr lang="es-ES" sz="1400" dirty="0">
                          <a:effectLst/>
                        </a:rPr>
                        <a:t> (cuando no devuelve valor), o una clase.</a:t>
                      </a:r>
                      <a:endParaRPr lang="es-MX"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224981">
                <a:tc>
                  <a:txBody>
                    <a:bodyPr/>
                    <a:lstStyle/>
                    <a:p>
                      <a:pPr algn="l">
                        <a:spcAft>
                          <a:spcPts val="0"/>
                        </a:spcAft>
                        <a:tabLst>
                          <a:tab pos="2693670" algn="l"/>
                        </a:tabLst>
                      </a:pPr>
                      <a:r>
                        <a:rPr lang="es-ES" sz="1400">
                          <a:effectLst/>
                        </a:rPr>
                        <a:t>Nombre del método</a:t>
                      </a:r>
                      <a:endParaRPr lang="es-MX"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spcAft>
                          <a:spcPts val="0"/>
                        </a:spcAft>
                        <a:tabLst>
                          <a:tab pos="2693670" algn="l"/>
                        </a:tabLst>
                      </a:pPr>
                      <a:r>
                        <a:rPr lang="es-ES" sz="1400">
                          <a:effectLst/>
                        </a:rPr>
                        <a:t>Identifica al método.</a:t>
                      </a:r>
                      <a:endParaRPr lang="es-MX"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1060304">
                <a:tc>
                  <a:txBody>
                    <a:bodyPr/>
                    <a:lstStyle/>
                    <a:p>
                      <a:pPr algn="l">
                        <a:spcAft>
                          <a:spcPts val="0"/>
                        </a:spcAft>
                        <a:tabLst>
                          <a:tab pos="2693670" algn="l"/>
                        </a:tabLst>
                      </a:pPr>
                      <a:r>
                        <a:rPr lang="es-ES" sz="1400" dirty="0">
                          <a:effectLst/>
                        </a:rPr>
                        <a:t>Listado de parámetros</a:t>
                      </a:r>
                      <a:endParaRPr lang="es-MX"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spcAft>
                          <a:spcPts val="0"/>
                        </a:spcAft>
                        <a:tabLst>
                          <a:tab pos="2693670" algn="l"/>
                        </a:tabLst>
                      </a:pPr>
                      <a:r>
                        <a:rPr lang="es-ES" sz="1400" dirty="0">
                          <a:effectLst/>
                        </a:rPr>
                        <a:t>Corresponde a datos que el método requiere como entradas para trabajar. Van entre paréntesis con el nombre del parámetro y el tipo de dato. Cuando es más de un parámetro, se separan con comas. Si el método no necesita parámetros, se dejan los paréntesis vacíos ().</a:t>
                      </a:r>
                      <a:endParaRPr lang="es-MX"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685327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1 Rectángulo"/>
          <p:cNvSpPr/>
          <p:nvPr/>
        </p:nvSpPr>
        <p:spPr>
          <a:xfrm>
            <a:off x="1191965" y="900622"/>
            <a:ext cx="9366055" cy="83391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kern="1200" dirty="0">
                <a:solidFill>
                  <a:schemeClr val="tx1"/>
                </a:solidFill>
                <a:latin typeface="+mj-lt"/>
                <a:ea typeface="+mj-ea"/>
                <a:cs typeface="+mj-cs"/>
              </a:rPr>
              <a:t>2.2. </a:t>
            </a:r>
            <a:r>
              <a:rPr lang="en-US" sz="4800" kern="1200" dirty="0" err="1">
                <a:solidFill>
                  <a:schemeClr val="tx1"/>
                </a:solidFill>
                <a:latin typeface="+mj-lt"/>
                <a:ea typeface="+mj-ea"/>
                <a:cs typeface="+mj-cs"/>
              </a:rPr>
              <a:t>Relaciones</a:t>
            </a:r>
            <a:r>
              <a:rPr lang="en-US" sz="4800" kern="1200" dirty="0">
                <a:solidFill>
                  <a:schemeClr val="tx1"/>
                </a:solidFill>
                <a:latin typeface="+mj-lt"/>
                <a:ea typeface="+mj-ea"/>
                <a:cs typeface="+mj-cs"/>
              </a:rPr>
              <a:t> entre </a:t>
            </a:r>
            <a:r>
              <a:rPr lang="en-US" sz="4800" kern="1200" dirty="0" err="1">
                <a:solidFill>
                  <a:schemeClr val="tx1"/>
                </a:solidFill>
                <a:latin typeface="+mj-lt"/>
                <a:ea typeface="+mj-ea"/>
                <a:cs typeface="+mj-cs"/>
              </a:rPr>
              <a:t>clases</a:t>
            </a:r>
            <a:endParaRPr lang="en-US" sz="4800" kern="1200" dirty="0">
              <a:solidFill>
                <a:schemeClr val="tx1"/>
              </a:solidFill>
              <a:latin typeface="+mj-lt"/>
              <a:ea typeface="+mj-ea"/>
              <a:cs typeface="+mj-cs"/>
            </a:endParaRPr>
          </a:p>
        </p:txBody>
      </p:sp>
      <p:sp>
        <p:nvSpPr>
          <p:cNvPr id="7" name="4 CuadroTexto"/>
          <p:cNvSpPr txBox="1"/>
          <p:nvPr/>
        </p:nvSpPr>
        <p:spPr>
          <a:xfrm>
            <a:off x="1027522" y="2045616"/>
            <a:ext cx="9756742" cy="3861521"/>
          </a:xfrm>
          <a:prstGeom prst="rect">
            <a:avLst/>
          </a:prstGeom>
        </p:spPr>
        <p:txBody>
          <a:bodyPr vert="horz" lIns="91440" tIns="45720" rIns="91440" bIns="45720" rtlCol="0">
            <a:normAutofit/>
          </a:bodyPr>
          <a:lstStyle/>
          <a:p>
            <a:pPr indent="-228600" algn="just">
              <a:lnSpc>
                <a:spcPct val="90000"/>
              </a:lnSpc>
              <a:spcAft>
                <a:spcPts val="600"/>
              </a:spcAft>
              <a:buFont typeface="Arial" panose="020B0604020202020204" pitchFamily="34" charset="0"/>
              <a:buChar char="•"/>
            </a:pPr>
            <a:r>
              <a:rPr lang="en-US" sz="2400" b="1" dirty="0"/>
              <a:t>Las </a:t>
            </a:r>
            <a:r>
              <a:rPr lang="en-US" sz="2400" b="1" dirty="0" err="1"/>
              <a:t>relaciones</a:t>
            </a:r>
            <a:r>
              <a:rPr lang="en-US" sz="2400" b="1" dirty="0"/>
              <a:t> entre </a:t>
            </a:r>
            <a:r>
              <a:rPr lang="en-US" sz="2400" b="1" dirty="0" err="1"/>
              <a:t>clases</a:t>
            </a:r>
            <a:r>
              <a:rPr lang="en-US" sz="2400" b="1" dirty="0"/>
              <a:t> </a:t>
            </a:r>
            <a:r>
              <a:rPr lang="en-US" sz="2400" b="1" dirty="0" err="1"/>
              <a:t>permiten</a:t>
            </a:r>
            <a:r>
              <a:rPr lang="en-US" sz="2400" b="1" dirty="0"/>
              <a:t> </a:t>
            </a:r>
            <a:r>
              <a:rPr lang="en-US" sz="2400" b="1" dirty="0" err="1"/>
              <a:t>representar</a:t>
            </a:r>
            <a:r>
              <a:rPr lang="en-US" sz="2400" b="1" dirty="0"/>
              <a:t> la </a:t>
            </a:r>
            <a:r>
              <a:rPr lang="en-US" sz="2400" b="1" dirty="0" err="1"/>
              <a:t>manera</a:t>
            </a:r>
            <a:r>
              <a:rPr lang="en-US" sz="2400" b="1" dirty="0"/>
              <a:t> </a:t>
            </a:r>
            <a:r>
              <a:rPr lang="en-US" sz="2400" b="1" dirty="0" err="1"/>
              <a:t>en</a:t>
            </a:r>
            <a:r>
              <a:rPr lang="en-US" sz="2400" b="1" dirty="0"/>
              <a:t> que las </a:t>
            </a:r>
            <a:r>
              <a:rPr lang="en-US" sz="2400" b="1" dirty="0" err="1"/>
              <a:t>clases</a:t>
            </a:r>
            <a:r>
              <a:rPr lang="en-US" sz="2400" b="1" dirty="0"/>
              <a:t> </a:t>
            </a:r>
            <a:r>
              <a:rPr lang="en-US" sz="2400" b="1" dirty="0" err="1"/>
              <a:t>intercambian</a:t>
            </a:r>
            <a:r>
              <a:rPr lang="en-US" sz="2400" b="1" dirty="0"/>
              <a:t> </a:t>
            </a:r>
            <a:r>
              <a:rPr lang="en-US" sz="2400" b="1" dirty="0" err="1"/>
              <a:t>mensajes</a:t>
            </a:r>
            <a:r>
              <a:rPr lang="en-US" sz="2400" b="1" dirty="0"/>
              <a:t> entre </a:t>
            </a:r>
            <a:r>
              <a:rPr lang="en-US" sz="2400" b="1" dirty="0" err="1"/>
              <a:t>sí</a:t>
            </a:r>
            <a:r>
              <a:rPr lang="en-US" sz="2400" b="1" dirty="0"/>
              <a:t>, </a:t>
            </a:r>
            <a:r>
              <a:rPr lang="en-US" sz="2400" b="1" dirty="0" err="1"/>
              <a:t>generando</a:t>
            </a:r>
            <a:r>
              <a:rPr lang="en-US" sz="2400" b="1" dirty="0"/>
              <a:t> </a:t>
            </a:r>
            <a:r>
              <a:rPr lang="en-US" sz="2400" b="1" dirty="0" err="1"/>
              <a:t>interacción</a:t>
            </a:r>
            <a:r>
              <a:rPr lang="en-US" sz="2400" b="1" dirty="0"/>
              <a:t>. Los </a:t>
            </a:r>
            <a:r>
              <a:rPr lang="en-US" sz="2400" b="1" dirty="0" err="1"/>
              <a:t>mensajes</a:t>
            </a:r>
            <a:r>
              <a:rPr lang="en-US" sz="2400" b="1" dirty="0"/>
              <a:t> </a:t>
            </a:r>
            <a:r>
              <a:rPr lang="en-US" sz="2400" b="1" dirty="0" err="1"/>
              <a:t>permiten</a:t>
            </a:r>
            <a:r>
              <a:rPr lang="en-US" sz="2400" b="1" dirty="0"/>
              <a:t> </a:t>
            </a:r>
            <a:r>
              <a:rPr lang="en-US" sz="2400" b="1" dirty="0" err="1"/>
              <a:t>activar</a:t>
            </a:r>
            <a:r>
              <a:rPr lang="en-US" sz="2400" b="1" dirty="0"/>
              <a:t> los </a:t>
            </a:r>
            <a:r>
              <a:rPr lang="en-US" sz="2400" b="1" dirty="0" err="1"/>
              <a:t>métodos</a:t>
            </a:r>
            <a:r>
              <a:rPr lang="en-US" sz="2400" b="1" dirty="0"/>
              <a:t> de las </a:t>
            </a:r>
            <a:r>
              <a:rPr lang="en-US" sz="2400" b="1" dirty="0" err="1"/>
              <a:t>clases</a:t>
            </a:r>
            <a:r>
              <a:rPr lang="en-US" sz="2400" b="1" dirty="0"/>
              <a:t>. Las </a:t>
            </a:r>
            <a:r>
              <a:rPr lang="en-US" sz="2400" b="1" dirty="0" err="1"/>
              <a:t>relaciones</a:t>
            </a:r>
            <a:r>
              <a:rPr lang="en-US" sz="2400" b="1" dirty="0"/>
              <a:t> </a:t>
            </a:r>
            <a:r>
              <a:rPr lang="en-US" sz="2400" b="1" dirty="0" err="1"/>
              <a:t>pueden</a:t>
            </a:r>
            <a:r>
              <a:rPr lang="en-US" sz="2400" b="1" dirty="0"/>
              <a:t> </a:t>
            </a:r>
            <a:r>
              <a:rPr lang="en-US" sz="2400" b="1" dirty="0" err="1"/>
              <a:t>expresarse</a:t>
            </a:r>
            <a:r>
              <a:rPr lang="en-US" sz="2400" b="1" dirty="0"/>
              <a:t> a </a:t>
            </a:r>
            <a:r>
              <a:rPr lang="en-US" sz="2400" b="1" dirty="0" err="1"/>
              <a:t>través</a:t>
            </a:r>
            <a:r>
              <a:rPr lang="en-US" sz="2400" b="1" dirty="0"/>
              <a:t> de un verbo que </a:t>
            </a:r>
            <a:r>
              <a:rPr lang="en-US" sz="2400" b="1" dirty="0" err="1"/>
              <a:t>indique</a:t>
            </a:r>
            <a:r>
              <a:rPr lang="en-US" sz="2400" b="1" dirty="0"/>
              <a:t> la </a:t>
            </a:r>
            <a:r>
              <a:rPr lang="en-US" sz="2400" b="1" dirty="0" err="1"/>
              <a:t>asociación</a:t>
            </a:r>
            <a:r>
              <a:rPr lang="en-US" sz="2400" b="1" dirty="0"/>
              <a:t> entre las </a:t>
            </a:r>
            <a:r>
              <a:rPr lang="en-US" sz="2400" b="1" dirty="0" err="1"/>
              <a:t>clases</a:t>
            </a:r>
            <a:r>
              <a:rPr lang="en-US" sz="2400" b="1" dirty="0"/>
              <a:t>.</a:t>
            </a:r>
          </a:p>
        </p:txBody>
      </p:sp>
      <p:sp>
        <p:nvSpPr>
          <p:cNvPr id="5" name="Cuadro de texto 42"/>
          <p:cNvSpPr txBox="1"/>
          <p:nvPr/>
        </p:nvSpPr>
        <p:spPr>
          <a:xfrm>
            <a:off x="2554664" y="4100660"/>
            <a:ext cx="7334770" cy="1664035"/>
          </a:xfrm>
          <a:prstGeom prst="rect">
            <a:avLst/>
          </a:prstGeom>
          <a:solidFill>
            <a:srgbClr val="C00000"/>
          </a:solidFill>
          <a:ln/>
          <a:effectLst>
            <a:outerShdw blurRad="50800" dist="38100" dir="16200000"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600"/>
              </a:spcAft>
              <a:tabLst>
                <a:tab pos="2693670" algn="l"/>
              </a:tabLst>
            </a:pPr>
            <a:r>
              <a:rPr lang="es-ES" sz="2400" b="1" dirty="0">
                <a:solidFill>
                  <a:schemeClr val="tx1"/>
                </a:solidFill>
                <a:effectLst/>
                <a:ea typeface="Times New Roman" panose="02020603050405020304" pitchFamily="18" charset="0"/>
                <a:cs typeface="Times New Roman" panose="02020603050405020304" pitchFamily="18" charset="0"/>
              </a:rPr>
              <a:t>Una persona tiene un automóvil </a:t>
            </a:r>
            <a:endParaRPr lang="es-MX" sz="2400" b="1" dirty="0">
              <a:solidFill>
                <a:schemeClr val="tx1"/>
              </a:solidFill>
              <a:effectLst/>
              <a:latin typeface="Times New Roman" panose="02020603050405020304" pitchFamily="18" charset="0"/>
              <a:ea typeface="Times New Roman" panose="02020603050405020304" pitchFamily="18" charset="0"/>
            </a:endParaRPr>
          </a:p>
          <a:p>
            <a:pPr algn="ctr">
              <a:spcAft>
                <a:spcPts val="600"/>
              </a:spcAft>
              <a:tabLst>
                <a:tab pos="2693670" algn="l"/>
              </a:tabLst>
            </a:pPr>
            <a:r>
              <a:rPr lang="es-ES" sz="2400" b="1" dirty="0">
                <a:solidFill>
                  <a:schemeClr val="tx1"/>
                </a:solidFill>
                <a:effectLst/>
                <a:ea typeface="Times New Roman" panose="02020603050405020304" pitchFamily="18" charset="0"/>
                <a:cs typeface="Times New Roman" panose="02020603050405020304" pitchFamily="18" charset="0"/>
              </a:rPr>
              <a:t>y</a:t>
            </a:r>
            <a:endParaRPr lang="es-MX" sz="2400" b="1" dirty="0">
              <a:solidFill>
                <a:schemeClr val="tx1"/>
              </a:solidFill>
              <a:effectLst/>
              <a:latin typeface="Times New Roman" panose="02020603050405020304" pitchFamily="18" charset="0"/>
              <a:ea typeface="Times New Roman" panose="02020603050405020304" pitchFamily="18" charset="0"/>
            </a:endParaRPr>
          </a:p>
          <a:p>
            <a:pPr algn="ctr">
              <a:spcAft>
                <a:spcPts val="600"/>
              </a:spcAft>
              <a:tabLst>
                <a:tab pos="2693670" algn="l"/>
              </a:tabLst>
            </a:pPr>
            <a:r>
              <a:rPr lang="es-ES" sz="2400" b="1" dirty="0">
                <a:solidFill>
                  <a:schemeClr val="tx1"/>
                </a:solidFill>
                <a:effectLst/>
                <a:ea typeface="Times New Roman" panose="02020603050405020304" pitchFamily="18" charset="0"/>
                <a:cs typeface="Times New Roman" panose="02020603050405020304" pitchFamily="18" charset="0"/>
              </a:rPr>
              <a:t>Un automóvil es de una persona </a:t>
            </a:r>
            <a:endParaRPr lang="es-MX" sz="2400" b="1" dirty="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025429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4 CuadroTexto"/>
          <p:cNvSpPr txBox="1"/>
          <p:nvPr/>
        </p:nvSpPr>
        <p:spPr>
          <a:xfrm>
            <a:off x="726313" y="1535166"/>
            <a:ext cx="10793242" cy="1015663"/>
          </a:xfrm>
          <a:prstGeom prst="rect">
            <a:avLst/>
          </a:prstGeom>
          <a:noFill/>
        </p:spPr>
        <p:txBody>
          <a:bodyPr wrap="square" rtlCol="0">
            <a:spAutoFit/>
          </a:bodyPr>
          <a:lstStyle/>
          <a:p>
            <a:pPr algn="just"/>
            <a:r>
              <a:rPr lang="es-CL" sz="2000" b="1" dirty="0"/>
              <a:t>Es necesario establecer la multiplicidad de la relación, es decir, cuántos objetos de una clase se relacionan con los objetos de otra clase. En la Tabla 2 puedes observar las multiplicidades posibles en una relación entre clases:</a:t>
            </a:r>
          </a:p>
        </p:txBody>
      </p:sp>
      <p:graphicFrame>
        <p:nvGraphicFramePr>
          <p:cNvPr id="2" name="Tabla 1"/>
          <p:cNvGraphicFramePr>
            <a:graphicFrameLocks noGrp="1"/>
          </p:cNvGraphicFramePr>
          <p:nvPr/>
        </p:nvGraphicFramePr>
        <p:xfrm>
          <a:off x="1033670" y="2709795"/>
          <a:ext cx="9919252" cy="2498090"/>
        </p:xfrm>
        <a:graphic>
          <a:graphicData uri="http://schemas.openxmlformats.org/drawingml/2006/table">
            <a:tbl>
              <a:tblPr firstRow="1" firstCol="1" bandRow="1">
                <a:tableStyleId>{5C22544A-7EE6-4342-B048-85BDC9FD1C3A}</a:tableStyleId>
              </a:tblPr>
              <a:tblGrid>
                <a:gridCol w="2801236">
                  <a:extLst>
                    <a:ext uri="{9D8B030D-6E8A-4147-A177-3AD203B41FA5}">
                      <a16:colId xmlns:a16="http://schemas.microsoft.com/office/drawing/2014/main" val="20000"/>
                    </a:ext>
                  </a:extLst>
                </a:gridCol>
                <a:gridCol w="7118016">
                  <a:extLst>
                    <a:ext uri="{9D8B030D-6E8A-4147-A177-3AD203B41FA5}">
                      <a16:colId xmlns:a16="http://schemas.microsoft.com/office/drawing/2014/main" val="20001"/>
                    </a:ext>
                  </a:extLst>
                </a:gridCol>
              </a:tblGrid>
              <a:tr h="0">
                <a:tc>
                  <a:txBody>
                    <a:bodyPr/>
                    <a:lstStyle/>
                    <a:p>
                      <a:pPr marL="71755" marR="71755" algn="l">
                        <a:spcAft>
                          <a:spcPts val="0"/>
                        </a:spcAft>
                        <a:tabLst>
                          <a:tab pos="2693670" algn="l"/>
                        </a:tabLst>
                      </a:pPr>
                      <a:r>
                        <a:rPr lang="es-ES" sz="1400" dirty="0">
                          <a:effectLst/>
                        </a:rPr>
                        <a:t>Multiplicidad</a:t>
                      </a:r>
                      <a:endParaRPr lang="es-MX"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71755" marB="71755" anchor="ctr"/>
                </a:tc>
                <a:tc>
                  <a:txBody>
                    <a:bodyPr/>
                    <a:lstStyle/>
                    <a:p>
                      <a:pPr marL="71755" marR="71755" algn="l">
                        <a:spcAft>
                          <a:spcPts val="0"/>
                        </a:spcAft>
                        <a:tabLst>
                          <a:tab pos="2693670" algn="l"/>
                        </a:tabLst>
                      </a:pPr>
                      <a:r>
                        <a:rPr lang="es-ES" sz="1400" dirty="0">
                          <a:effectLst/>
                        </a:rPr>
                        <a:t>Representa</a:t>
                      </a:r>
                      <a:endParaRPr lang="es-MX"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71755" marB="71755" anchor="ctr"/>
                </a:tc>
                <a:extLst>
                  <a:ext uri="{0D108BD9-81ED-4DB2-BD59-A6C34878D82A}">
                    <a16:rowId xmlns:a16="http://schemas.microsoft.com/office/drawing/2014/main" val="10000"/>
                  </a:ext>
                </a:extLst>
              </a:tr>
              <a:tr h="0">
                <a:tc>
                  <a:txBody>
                    <a:bodyPr/>
                    <a:lstStyle/>
                    <a:p>
                      <a:pPr algn="ctr">
                        <a:spcAft>
                          <a:spcPts val="0"/>
                        </a:spcAft>
                        <a:tabLst>
                          <a:tab pos="2693670" algn="l"/>
                        </a:tabLst>
                      </a:pPr>
                      <a:r>
                        <a:rPr lang="es-ES" sz="1400">
                          <a:effectLst/>
                        </a:rPr>
                        <a:t>1</a:t>
                      </a:r>
                      <a:endParaRPr lang="es-MX"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71755" marB="71755" anchor="ctr"/>
                </a:tc>
                <a:tc>
                  <a:txBody>
                    <a:bodyPr/>
                    <a:lstStyle/>
                    <a:p>
                      <a:pPr algn="l">
                        <a:spcAft>
                          <a:spcPts val="0"/>
                        </a:spcAft>
                        <a:tabLst>
                          <a:tab pos="2693670" algn="l"/>
                        </a:tabLst>
                      </a:pPr>
                      <a:r>
                        <a:rPr lang="es-ES" sz="1400">
                          <a:effectLst/>
                        </a:rPr>
                        <a:t>Solo uno</a:t>
                      </a:r>
                      <a:endParaRPr lang="es-MX"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71755" marB="71755" anchor="ctr"/>
                </a:tc>
                <a:extLst>
                  <a:ext uri="{0D108BD9-81ED-4DB2-BD59-A6C34878D82A}">
                    <a16:rowId xmlns:a16="http://schemas.microsoft.com/office/drawing/2014/main" val="10001"/>
                  </a:ext>
                </a:extLst>
              </a:tr>
              <a:tr h="0">
                <a:tc>
                  <a:txBody>
                    <a:bodyPr/>
                    <a:lstStyle/>
                    <a:p>
                      <a:pPr algn="ctr">
                        <a:spcAft>
                          <a:spcPts val="0"/>
                        </a:spcAft>
                        <a:tabLst>
                          <a:tab pos="2693670" algn="l"/>
                        </a:tabLst>
                      </a:pPr>
                      <a:r>
                        <a:rPr lang="es-ES" sz="1400">
                          <a:effectLst/>
                        </a:rPr>
                        <a:t>*</a:t>
                      </a:r>
                      <a:endParaRPr lang="es-MX"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71755" marB="71755" anchor="ctr"/>
                </a:tc>
                <a:tc>
                  <a:txBody>
                    <a:bodyPr/>
                    <a:lstStyle/>
                    <a:p>
                      <a:pPr algn="l">
                        <a:spcAft>
                          <a:spcPts val="0"/>
                        </a:spcAft>
                        <a:tabLst>
                          <a:tab pos="2693670" algn="l"/>
                        </a:tabLst>
                      </a:pPr>
                      <a:r>
                        <a:rPr lang="es-ES" sz="1400" dirty="0">
                          <a:effectLst/>
                        </a:rPr>
                        <a:t>Muchos. También es representado como n</a:t>
                      </a:r>
                      <a:endParaRPr lang="es-MX"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71755" marB="71755" anchor="ctr"/>
                </a:tc>
                <a:extLst>
                  <a:ext uri="{0D108BD9-81ED-4DB2-BD59-A6C34878D82A}">
                    <a16:rowId xmlns:a16="http://schemas.microsoft.com/office/drawing/2014/main" val="10002"/>
                  </a:ext>
                </a:extLst>
              </a:tr>
              <a:tr h="0">
                <a:tc>
                  <a:txBody>
                    <a:bodyPr/>
                    <a:lstStyle/>
                    <a:p>
                      <a:pPr algn="ctr">
                        <a:spcAft>
                          <a:spcPts val="0"/>
                        </a:spcAft>
                        <a:tabLst>
                          <a:tab pos="2693670" algn="l"/>
                        </a:tabLst>
                      </a:pPr>
                      <a:r>
                        <a:rPr lang="es-ES" sz="1400">
                          <a:effectLst/>
                        </a:rPr>
                        <a:t>0..1</a:t>
                      </a:r>
                      <a:endParaRPr lang="es-MX"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71755" marB="71755" anchor="ctr"/>
                </a:tc>
                <a:tc>
                  <a:txBody>
                    <a:bodyPr/>
                    <a:lstStyle/>
                    <a:p>
                      <a:pPr algn="l">
                        <a:spcAft>
                          <a:spcPts val="0"/>
                        </a:spcAft>
                        <a:tabLst>
                          <a:tab pos="2693670" algn="l"/>
                        </a:tabLst>
                      </a:pPr>
                      <a:r>
                        <a:rPr lang="es-ES" sz="1400">
                          <a:effectLst/>
                        </a:rPr>
                        <a:t>Como mínimo cero, y como máximo uno</a:t>
                      </a:r>
                      <a:endParaRPr lang="es-MX"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71755" marB="71755" anchor="ctr"/>
                </a:tc>
                <a:extLst>
                  <a:ext uri="{0D108BD9-81ED-4DB2-BD59-A6C34878D82A}">
                    <a16:rowId xmlns:a16="http://schemas.microsoft.com/office/drawing/2014/main" val="10003"/>
                  </a:ext>
                </a:extLst>
              </a:tr>
              <a:tr h="0">
                <a:tc>
                  <a:txBody>
                    <a:bodyPr/>
                    <a:lstStyle/>
                    <a:p>
                      <a:pPr algn="ctr">
                        <a:spcAft>
                          <a:spcPts val="0"/>
                        </a:spcAft>
                        <a:tabLst>
                          <a:tab pos="2693670" algn="l"/>
                        </a:tabLst>
                      </a:pPr>
                      <a:r>
                        <a:rPr lang="es-ES" sz="1400">
                          <a:effectLst/>
                        </a:rPr>
                        <a:t>0..*</a:t>
                      </a:r>
                      <a:endParaRPr lang="es-MX"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71755" marB="71755" anchor="ctr"/>
                </a:tc>
                <a:tc>
                  <a:txBody>
                    <a:bodyPr/>
                    <a:lstStyle/>
                    <a:p>
                      <a:pPr algn="l">
                        <a:spcAft>
                          <a:spcPts val="0"/>
                        </a:spcAft>
                        <a:tabLst>
                          <a:tab pos="2693670" algn="l"/>
                        </a:tabLst>
                      </a:pPr>
                      <a:r>
                        <a:rPr lang="es-ES" sz="1400">
                          <a:effectLst/>
                        </a:rPr>
                        <a:t>Como mínimo cero, y como máximo muchos</a:t>
                      </a:r>
                      <a:endParaRPr lang="es-MX"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71755" marB="71755" anchor="ctr"/>
                </a:tc>
                <a:extLst>
                  <a:ext uri="{0D108BD9-81ED-4DB2-BD59-A6C34878D82A}">
                    <a16:rowId xmlns:a16="http://schemas.microsoft.com/office/drawing/2014/main" val="10004"/>
                  </a:ext>
                </a:extLst>
              </a:tr>
              <a:tr h="0">
                <a:tc>
                  <a:txBody>
                    <a:bodyPr/>
                    <a:lstStyle/>
                    <a:p>
                      <a:pPr algn="ctr">
                        <a:spcAft>
                          <a:spcPts val="0"/>
                        </a:spcAft>
                        <a:tabLst>
                          <a:tab pos="2693670" algn="l"/>
                        </a:tabLst>
                      </a:pPr>
                      <a:r>
                        <a:rPr lang="es-ES" sz="1400">
                          <a:effectLst/>
                        </a:rPr>
                        <a:t>1..1</a:t>
                      </a:r>
                      <a:endParaRPr lang="es-MX"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71755" marB="71755" anchor="ctr"/>
                </a:tc>
                <a:tc>
                  <a:txBody>
                    <a:bodyPr/>
                    <a:lstStyle/>
                    <a:p>
                      <a:pPr algn="l">
                        <a:spcAft>
                          <a:spcPts val="0"/>
                        </a:spcAft>
                        <a:tabLst>
                          <a:tab pos="2693670" algn="l"/>
                        </a:tabLst>
                      </a:pPr>
                      <a:r>
                        <a:rPr lang="es-ES" sz="1400" dirty="0">
                          <a:effectLst/>
                        </a:rPr>
                        <a:t>Uno y solo uno</a:t>
                      </a:r>
                      <a:endParaRPr lang="es-MX"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71755" marB="71755" anchor="ctr"/>
                </a:tc>
                <a:extLst>
                  <a:ext uri="{0D108BD9-81ED-4DB2-BD59-A6C34878D82A}">
                    <a16:rowId xmlns:a16="http://schemas.microsoft.com/office/drawing/2014/main" val="10005"/>
                  </a:ext>
                </a:extLst>
              </a:tr>
              <a:tr h="0">
                <a:tc>
                  <a:txBody>
                    <a:bodyPr/>
                    <a:lstStyle/>
                    <a:p>
                      <a:pPr algn="ctr">
                        <a:spcAft>
                          <a:spcPts val="0"/>
                        </a:spcAft>
                        <a:tabLst>
                          <a:tab pos="2693670" algn="l"/>
                        </a:tabLst>
                      </a:pPr>
                      <a:r>
                        <a:rPr lang="es-ES" sz="1400" dirty="0">
                          <a:effectLst/>
                        </a:rPr>
                        <a:t>1..*</a:t>
                      </a:r>
                      <a:endParaRPr lang="es-MX"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71755" marB="71755" anchor="ctr"/>
                </a:tc>
                <a:tc>
                  <a:txBody>
                    <a:bodyPr/>
                    <a:lstStyle/>
                    <a:p>
                      <a:pPr algn="l">
                        <a:spcAft>
                          <a:spcPts val="0"/>
                        </a:spcAft>
                        <a:tabLst>
                          <a:tab pos="2693670" algn="l"/>
                        </a:tabLst>
                      </a:pPr>
                      <a:r>
                        <a:rPr lang="es-ES" sz="1400" dirty="0">
                          <a:effectLst/>
                        </a:rPr>
                        <a:t>Como mínimo uno, y como máximo muchos</a:t>
                      </a:r>
                      <a:endParaRPr lang="es-MX"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71755" marB="71755" anchor="ctr"/>
                </a:tc>
                <a:extLst>
                  <a:ext uri="{0D108BD9-81ED-4DB2-BD59-A6C34878D82A}">
                    <a16:rowId xmlns:a16="http://schemas.microsoft.com/office/drawing/2014/main" val="10006"/>
                  </a:ext>
                </a:extLst>
              </a:tr>
            </a:tbl>
          </a:graphicData>
        </a:graphic>
      </p:graphicFrame>
      <p:sp>
        <p:nvSpPr>
          <p:cNvPr id="6" name="CuadroTexto 5"/>
          <p:cNvSpPr txBox="1"/>
          <p:nvPr/>
        </p:nvSpPr>
        <p:spPr>
          <a:xfrm>
            <a:off x="3478491" y="5366851"/>
            <a:ext cx="5250729" cy="276999"/>
          </a:xfrm>
          <a:prstGeom prst="rect">
            <a:avLst/>
          </a:prstGeom>
          <a:noFill/>
        </p:spPr>
        <p:txBody>
          <a:bodyPr wrap="square" rtlCol="0">
            <a:spAutoFit/>
          </a:bodyPr>
          <a:lstStyle/>
          <a:p>
            <a:pPr algn="ctr"/>
            <a:r>
              <a:rPr lang="es-MX" sz="1200" i="1" dirty="0"/>
              <a:t>Tabla 2. </a:t>
            </a:r>
            <a:r>
              <a:rPr lang="es-CL" sz="1200" i="1" dirty="0"/>
              <a:t>Multiplicidades. Fuente: elaboración propia (2017).</a:t>
            </a:r>
          </a:p>
        </p:txBody>
      </p:sp>
    </p:spTree>
    <p:extLst>
      <p:ext uri="{BB962C8B-B14F-4D97-AF65-F5344CB8AC3E}">
        <p14:creationId xmlns:p14="http://schemas.microsoft.com/office/powerpoint/2010/main" val="28679039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394607" y="1273556"/>
            <a:ext cx="11299372" cy="2123658"/>
          </a:xfrm>
          <a:prstGeom prst="rect">
            <a:avLst/>
          </a:prstGeom>
          <a:noFill/>
        </p:spPr>
        <p:txBody>
          <a:bodyPr wrap="square" rtlCol="0">
            <a:spAutoFit/>
          </a:bodyPr>
          <a:lstStyle/>
          <a:p>
            <a:r>
              <a:rPr lang="es-ES" sz="3200" b="1" i="1" dirty="0">
                <a:latin typeface="+mj-lt"/>
              </a:rPr>
              <a:t>Asociación entre clases</a:t>
            </a:r>
          </a:p>
          <a:p>
            <a:pPr algn="just"/>
            <a:r>
              <a:rPr lang="es-CL" sz="2000" b="1" dirty="0"/>
              <a:t>Para representar una asociación entre clases, se traza una línea que las conecte y agregamos la multiplicidad a cada lado de la asociación. Observa en la Figura 5 las clases asociadas Proveedor y Producto. La asociación se interpreta como:</a:t>
            </a:r>
          </a:p>
          <a:p>
            <a:pPr marL="342900" indent="-342900" algn="just">
              <a:buFont typeface="Courier New" panose="02070309020205020404" pitchFamily="49" charset="0"/>
              <a:buChar char="o"/>
            </a:pPr>
            <a:r>
              <a:rPr lang="es-CL" sz="2000" b="1" dirty="0"/>
              <a:t>Un objeto de la clase Proveedor suministra ninguno o muchos objetos de la clase Producto.</a:t>
            </a:r>
          </a:p>
          <a:p>
            <a:pPr marL="342900" indent="-342900" algn="just">
              <a:buFont typeface="Courier New" panose="02070309020205020404" pitchFamily="49" charset="0"/>
              <a:buChar char="o"/>
            </a:pPr>
            <a:r>
              <a:rPr lang="es-CL" sz="2000" b="1" dirty="0"/>
              <a:t>Un objeto de la clase Producto es suministrado por uno o más objetos de la clase Proveedor.</a:t>
            </a:r>
          </a:p>
        </p:txBody>
      </p:sp>
      <p:pic>
        <p:nvPicPr>
          <p:cNvPr id="8" name="Imagen 7"/>
          <p:cNvPicPr/>
          <p:nvPr/>
        </p:nvPicPr>
        <p:blipFill>
          <a:blip r:embed="rId2">
            <a:extLst>
              <a:ext uri="{28A0092B-C50C-407E-A947-70E740481C1C}">
                <a14:useLocalDpi xmlns:a14="http://schemas.microsoft.com/office/drawing/2010/main" val="0"/>
              </a:ext>
            </a:extLst>
          </a:blip>
          <a:srcRect/>
          <a:stretch>
            <a:fillRect/>
          </a:stretch>
        </p:blipFill>
        <p:spPr bwMode="auto">
          <a:xfrm>
            <a:off x="1773083" y="3786085"/>
            <a:ext cx="8542420" cy="1816769"/>
          </a:xfrm>
          <a:prstGeom prst="rect">
            <a:avLst/>
          </a:prstGeom>
          <a:noFill/>
          <a:ln>
            <a:noFill/>
          </a:ln>
        </p:spPr>
      </p:pic>
      <p:sp>
        <p:nvSpPr>
          <p:cNvPr id="3" name="CuadroTexto 2"/>
          <p:cNvSpPr txBox="1"/>
          <p:nvPr/>
        </p:nvSpPr>
        <p:spPr>
          <a:xfrm>
            <a:off x="2767263" y="5760892"/>
            <a:ext cx="6136105" cy="276999"/>
          </a:xfrm>
          <a:prstGeom prst="rect">
            <a:avLst/>
          </a:prstGeom>
          <a:noFill/>
        </p:spPr>
        <p:txBody>
          <a:bodyPr wrap="square" rtlCol="0">
            <a:spAutoFit/>
          </a:bodyPr>
          <a:lstStyle/>
          <a:p>
            <a:pPr algn="ctr"/>
            <a:r>
              <a:rPr lang="es-CL" sz="1200" i="1" dirty="0"/>
              <a:t>Figura 5. Relación entre las clases Proveedor y Producto. Fuente: elaboración propia (2017).</a:t>
            </a:r>
          </a:p>
        </p:txBody>
      </p:sp>
    </p:spTree>
    <p:extLst>
      <p:ext uri="{BB962C8B-B14F-4D97-AF65-F5344CB8AC3E}">
        <p14:creationId xmlns:p14="http://schemas.microsoft.com/office/powerpoint/2010/main" val="23416954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1082842" y="6169964"/>
            <a:ext cx="3248525" cy="461665"/>
          </a:xfrm>
          <a:prstGeom prst="rect">
            <a:avLst/>
          </a:prstGeom>
          <a:noFill/>
        </p:spPr>
        <p:txBody>
          <a:bodyPr wrap="square" rtlCol="0">
            <a:spAutoFit/>
          </a:bodyPr>
          <a:lstStyle/>
          <a:p>
            <a:pPr algn="ctr"/>
            <a:r>
              <a:rPr lang="es-CL" sz="1200" i="1" dirty="0"/>
              <a:t>Figura 6. Herencia simple entre proveedores. Fuente: elaboración propia (2017).</a:t>
            </a:r>
            <a:endParaRPr lang="es-CL" sz="1200" dirty="0"/>
          </a:p>
        </p:txBody>
      </p:sp>
      <p:sp>
        <p:nvSpPr>
          <p:cNvPr id="7" name="4 CuadroTexto"/>
          <p:cNvSpPr txBox="1"/>
          <p:nvPr/>
        </p:nvSpPr>
        <p:spPr>
          <a:xfrm>
            <a:off x="394607" y="1273556"/>
            <a:ext cx="11299372" cy="1815882"/>
          </a:xfrm>
          <a:prstGeom prst="rect">
            <a:avLst/>
          </a:prstGeom>
          <a:noFill/>
        </p:spPr>
        <p:txBody>
          <a:bodyPr wrap="square" rtlCol="0">
            <a:spAutoFit/>
          </a:bodyPr>
          <a:lstStyle/>
          <a:p>
            <a:r>
              <a:rPr lang="es-ES" sz="3200" b="1" i="1" dirty="0">
                <a:latin typeface="+mj-lt"/>
              </a:rPr>
              <a:t>Herencia entre clases</a:t>
            </a:r>
          </a:p>
          <a:p>
            <a:pPr algn="just"/>
            <a:r>
              <a:rPr lang="es-CL" sz="2000" b="1" dirty="0"/>
              <a:t>También se conoce como especialización o generalización. Permite formar una clase que representa a un gran conjunto de objetos que, a su vez, pueden ser reagrupados en subconjuntos. Muchos autores lo definen como una relación entre clases del tipo es-un. El símbolo por usar es una flecha triangular que apunta a la clase (clase padre) que agrupa a todas las demás (clases hijas).</a:t>
            </a:r>
          </a:p>
        </p:txBody>
      </p:sp>
      <p:pic>
        <p:nvPicPr>
          <p:cNvPr id="8" name="Imagen 7"/>
          <p:cNvPicPr/>
          <p:nvPr/>
        </p:nvPicPr>
        <p:blipFill>
          <a:blip r:embed="rId2">
            <a:extLst>
              <a:ext uri="{28A0092B-C50C-407E-A947-70E740481C1C}">
                <a14:useLocalDpi xmlns:a14="http://schemas.microsoft.com/office/drawing/2010/main" val="0"/>
              </a:ext>
            </a:extLst>
          </a:blip>
          <a:srcRect/>
          <a:stretch>
            <a:fillRect/>
          </a:stretch>
        </p:blipFill>
        <p:spPr bwMode="auto">
          <a:xfrm>
            <a:off x="1082842" y="3354131"/>
            <a:ext cx="3248525" cy="2637595"/>
          </a:xfrm>
          <a:prstGeom prst="rect">
            <a:avLst/>
          </a:prstGeom>
          <a:noFill/>
          <a:ln>
            <a:noFill/>
          </a:ln>
        </p:spPr>
      </p:pic>
      <p:sp>
        <p:nvSpPr>
          <p:cNvPr id="9" name="Cuadro de texto 42"/>
          <p:cNvSpPr txBox="1"/>
          <p:nvPr/>
        </p:nvSpPr>
        <p:spPr>
          <a:xfrm>
            <a:off x="5218266" y="3705829"/>
            <a:ext cx="5812971" cy="1299307"/>
          </a:xfrm>
          <a:prstGeom prst="rect">
            <a:avLst/>
          </a:prstGeom>
          <a:ln/>
          <a:effectLst>
            <a:outerShdw blurRad="50800" dist="38100" dir="16200000"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tabLst>
                <a:tab pos="2693670" algn="l"/>
              </a:tabLst>
            </a:pPr>
            <a:r>
              <a:rPr lang="es-CL" sz="1600" b="1" dirty="0">
                <a:solidFill>
                  <a:schemeClr val="tx1"/>
                </a:solidFill>
              </a:rPr>
              <a:t>La herencia permite que la clase padre pueda compartir atributos y métodos con sus clases hijas. Las clases hijas pueden incorporar atributos y métodos propios, además de los que les hereda la clase padre.</a:t>
            </a:r>
            <a:endParaRPr lang="es-MX" sz="1600" b="1" dirty="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533336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394607" y="1273556"/>
            <a:ext cx="11299372" cy="1508105"/>
          </a:xfrm>
          <a:prstGeom prst="rect">
            <a:avLst/>
          </a:prstGeom>
          <a:noFill/>
        </p:spPr>
        <p:txBody>
          <a:bodyPr wrap="square" rtlCol="0">
            <a:spAutoFit/>
          </a:bodyPr>
          <a:lstStyle/>
          <a:p>
            <a:r>
              <a:rPr lang="es-ES" sz="3200" b="1" i="1" dirty="0">
                <a:latin typeface="+mj-lt"/>
              </a:rPr>
              <a:t>Relaciones de agregación y composición</a:t>
            </a:r>
          </a:p>
          <a:p>
            <a:pPr algn="just"/>
            <a:r>
              <a:rPr lang="es-CL" sz="2000" b="1" dirty="0"/>
              <a:t>La agregación se utiliza en situaciones en las cuales una clase mayor está hecha de otras clases, pero si falta alguna de estas clases, la mayor sigue existiendo. En la Figura 7 se puede apreciar la simbología para relaciones de agregación:</a:t>
            </a:r>
          </a:p>
        </p:txBody>
      </p:sp>
      <p:sp>
        <p:nvSpPr>
          <p:cNvPr id="3" name="CuadroTexto 2"/>
          <p:cNvSpPr txBox="1"/>
          <p:nvPr/>
        </p:nvSpPr>
        <p:spPr>
          <a:xfrm>
            <a:off x="9625263" y="4450852"/>
            <a:ext cx="2182423" cy="830997"/>
          </a:xfrm>
          <a:prstGeom prst="rect">
            <a:avLst/>
          </a:prstGeom>
          <a:noFill/>
        </p:spPr>
        <p:txBody>
          <a:bodyPr wrap="square" rtlCol="0">
            <a:spAutoFit/>
          </a:bodyPr>
          <a:lstStyle/>
          <a:p>
            <a:pPr algn="ctr"/>
            <a:r>
              <a:rPr lang="es-CL" sz="1200" i="1" dirty="0"/>
              <a:t>Figura 7. Simbología y ejemplo para relación de agregación. Fuente: elaboración propia (2017).</a:t>
            </a:r>
          </a:p>
        </p:txBody>
      </p:sp>
      <p:pic>
        <p:nvPicPr>
          <p:cNvPr id="6" name="Imagen 5"/>
          <p:cNvPicPr/>
          <p:nvPr/>
        </p:nvPicPr>
        <p:blipFill>
          <a:blip r:embed="rId2">
            <a:extLst>
              <a:ext uri="{28A0092B-C50C-407E-A947-70E740481C1C}">
                <a14:useLocalDpi xmlns:a14="http://schemas.microsoft.com/office/drawing/2010/main" val="0"/>
              </a:ext>
            </a:extLst>
          </a:blip>
          <a:srcRect/>
          <a:stretch>
            <a:fillRect/>
          </a:stretch>
        </p:blipFill>
        <p:spPr bwMode="auto">
          <a:xfrm>
            <a:off x="854766" y="3125735"/>
            <a:ext cx="4660056" cy="2062491"/>
          </a:xfrm>
          <a:prstGeom prst="rect">
            <a:avLst/>
          </a:prstGeom>
          <a:noFill/>
          <a:ln>
            <a:noFill/>
          </a:ln>
        </p:spPr>
      </p:pic>
      <p:pic>
        <p:nvPicPr>
          <p:cNvPr id="7" name="Imagen 6"/>
          <p:cNvPicPr/>
          <p:nvPr/>
        </p:nvPicPr>
        <p:blipFill>
          <a:blip r:embed="rId3">
            <a:extLst>
              <a:ext uri="{28A0092B-C50C-407E-A947-70E740481C1C}">
                <a14:useLocalDpi xmlns:a14="http://schemas.microsoft.com/office/drawing/2010/main" val="0"/>
              </a:ext>
            </a:extLst>
          </a:blip>
          <a:srcRect/>
          <a:stretch>
            <a:fillRect/>
          </a:stretch>
        </p:blipFill>
        <p:spPr bwMode="auto">
          <a:xfrm>
            <a:off x="6251712" y="3125735"/>
            <a:ext cx="3488635" cy="2156114"/>
          </a:xfrm>
          <a:prstGeom prst="rect">
            <a:avLst/>
          </a:prstGeom>
          <a:noFill/>
          <a:ln>
            <a:noFill/>
          </a:ln>
        </p:spPr>
      </p:pic>
    </p:spTree>
    <p:extLst>
      <p:ext uri="{BB962C8B-B14F-4D97-AF65-F5344CB8AC3E}">
        <p14:creationId xmlns:p14="http://schemas.microsoft.com/office/powerpoint/2010/main" val="14667141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4 CuadroTexto"/>
          <p:cNvSpPr txBox="1"/>
          <p:nvPr/>
        </p:nvSpPr>
        <p:spPr>
          <a:xfrm>
            <a:off x="566057" y="1535166"/>
            <a:ext cx="11299372" cy="1015663"/>
          </a:xfrm>
          <a:prstGeom prst="rect">
            <a:avLst/>
          </a:prstGeom>
          <a:noFill/>
        </p:spPr>
        <p:txBody>
          <a:bodyPr wrap="square" rtlCol="0">
            <a:spAutoFit/>
          </a:bodyPr>
          <a:lstStyle/>
          <a:p>
            <a:pPr algn="just"/>
            <a:r>
              <a:rPr lang="es-CL" sz="2000" b="1" dirty="0"/>
              <a:t>En el caso de la composición, también se observa que una clase mayor está hecha de otras, pero en este caso la relación es fundamental, pues al faltar una clase componente, la clase mayor no puede existir. En la Figura 8 puedes apreciar la simbología para relaciones de composición:</a:t>
            </a:r>
          </a:p>
        </p:txBody>
      </p:sp>
      <p:sp>
        <p:nvSpPr>
          <p:cNvPr id="6" name="CuadroTexto 5"/>
          <p:cNvSpPr txBox="1"/>
          <p:nvPr/>
        </p:nvSpPr>
        <p:spPr>
          <a:xfrm>
            <a:off x="9402416" y="4909930"/>
            <a:ext cx="2455163" cy="646331"/>
          </a:xfrm>
          <a:prstGeom prst="rect">
            <a:avLst/>
          </a:prstGeom>
          <a:noFill/>
        </p:spPr>
        <p:txBody>
          <a:bodyPr wrap="square" rtlCol="0">
            <a:spAutoFit/>
          </a:bodyPr>
          <a:lstStyle/>
          <a:p>
            <a:pPr algn="ctr"/>
            <a:r>
              <a:rPr lang="es-MX" sz="1200" i="1" dirty="0"/>
              <a:t>Figura 8. </a:t>
            </a:r>
            <a:r>
              <a:rPr lang="es-CL" sz="1200" i="1" dirty="0"/>
              <a:t>Simbología y ejemplo para relación de composición. Fuente: elaboración propia.</a:t>
            </a:r>
          </a:p>
        </p:txBody>
      </p:sp>
      <p:pic>
        <p:nvPicPr>
          <p:cNvPr id="5" name="Imagen 4"/>
          <p:cNvPicPr/>
          <p:nvPr/>
        </p:nvPicPr>
        <p:blipFill>
          <a:blip r:embed="rId2">
            <a:extLst>
              <a:ext uri="{28A0092B-C50C-407E-A947-70E740481C1C}">
                <a14:useLocalDpi xmlns:a14="http://schemas.microsoft.com/office/drawing/2010/main" val="0"/>
              </a:ext>
            </a:extLst>
          </a:blip>
          <a:srcRect/>
          <a:stretch>
            <a:fillRect/>
          </a:stretch>
        </p:blipFill>
        <p:spPr bwMode="auto">
          <a:xfrm>
            <a:off x="944218" y="2990214"/>
            <a:ext cx="4370732" cy="2724786"/>
          </a:xfrm>
          <a:prstGeom prst="rect">
            <a:avLst/>
          </a:prstGeom>
          <a:noFill/>
          <a:ln>
            <a:noFill/>
          </a:ln>
        </p:spPr>
      </p:pic>
      <p:pic>
        <p:nvPicPr>
          <p:cNvPr id="8" name="Imagen 7"/>
          <p:cNvPicPr/>
          <p:nvPr/>
        </p:nvPicPr>
        <p:blipFill>
          <a:blip r:embed="rId3">
            <a:extLst>
              <a:ext uri="{28A0092B-C50C-407E-A947-70E740481C1C}">
                <a14:useLocalDpi xmlns:a14="http://schemas.microsoft.com/office/drawing/2010/main" val="0"/>
              </a:ext>
            </a:extLst>
          </a:blip>
          <a:srcRect/>
          <a:stretch>
            <a:fillRect/>
          </a:stretch>
        </p:blipFill>
        <p:spPr bwMode="auto">
          <a:xfrm>
            <a:off x="5794513" y="2990214"/>
            <a:ext cx="3707296" cy="2913629"/>
          </a:xfrm>
          <a:prstGeom prst="rect">
            <a:avLst/>
          </a:prstGeom>
          <a:noFill/>
          <a:ln>
            <a:noFill/>
          </a:ln>
        </p:spPr>
      </p:pic>
    </p:spTree>
    <p:extLst>
      <p:ext uri="{BB962C8B-B14F-4D97-AF65-F5344CB8AC3E}">
        <p14:creationId xmlns:p14="http://schemas.microsoft.com/office/powerpoint/2010/main" val="10932275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1 Rectángulo"/>
          <p:cNvSpPr/>
          <p:nvPr/>
        </p:nvSpPr>
        <p:spPr>
          <a:xfrm>
            <a:off x="1191965" y="1084729"/>
            <a:ext cx="9994378" cy="93260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kern="1200" dirty="0">
                <a:solidFill>
                  <a:schemeClr val="tx1"/>
                </a:solidFill>
                <a:latin typeface="+mj-lt"/>
                <a:ea typeface="+mj-ea"/>
                <a:cs typeface="+mj-cs"/>
              </a:rPr>
              <a:t>2.3. Interfaces</a:t>
            </a:r>
          </a:p>
        </p:txBody>
      </p:sp>
      <p:sp>
        <p:nvSpPr>
          <p:cNvPr id="8" name="4 CuadroTexto"/>
          <p:cNvSpPr txBox="1"/>
          <p:nvPr/>
        </p:nvSpPr>
        <p:spPr>
          <a:xfrm>
            <a:off x="838986" y="2149311"/>
            <a:ext cx="10347357" cy="3623959"/>
          </a:xfrm>
          <a:prstGeom prst="rect">
            <a:avLst/>
          </a:prstGeom>
        </p:spPr>
        <p:txBody>
          <a:bodyPr vert="horz" lIns="91440" tIns="45720" rIns="91440" bIns="45720" rtlCol="0" anchor="t">
            <a:noAutofit/>
          </a:bodyPr>
          <a:lstStyle/>
          <a:p>
            <a:pPr indent="-228600" algn="just">
              <a:lnSpc>
                <a:spcPct val="90000"/>
              </a:lnSpc>
              <a:spcAft>
                <a:spcPts val="600"/>
              </a:spcAft>
              <a:buFont typeface="Arial" panose="020B0604020202020204" pitchFamily="34" charset="0"/>
              <a:buChar char="•"/>
            </a:pPr>
            <a:r>
              <a:rPr lang="en-US" sz="2400" dirty="0" err="1"/>
              <a:t>Corresponden</a:t>
            </a:r>
            <a:r>
              <a:rPr lang="en-US" sz="2400" dirty="0"/>
              <a:t> a </a:t>
            </a:r>
            <a:r>
              <a:rPr lang="en-US" sz="2400" dirty="0" err="1"/>
              <a:t>aquellas</a:t>
            </a:r>
            <a:r>
              <a:rPr lang="en-US" sz="2400" dirty="0"/>
              <a:t> </a:t>
            </a:r>
            <a:r>
              <a:rPr lang="en-US" sz="2400" dirty="0" err="1"/>
              <a:t>clases</a:t>
            </a:r>
            <a:r>
              <a:rPr lang="en-US" sz="2400" dirty="0"/>
              <a:t> que </a:t>
            </a:r>
            <a:r>
              <a:rPr lang="en-US" sz="2400" dirty="0" err="1"/>
              <a:t>contienen</a:t>
            </a:r>
            <a:r>
              <a:rPr lang="en-US" sz="2400" dirty="0"/>
              <a:t> </a:t>
            </a:r>
            <a:r>
              <a:rPr lang="en-US" sz="2400" dirty="0" err="1"/>
              <a:t>declaraciones</a:t>
            </a:r>
            <a:r>
              <a:rPr lang="en-US" sz="2400" dirty="0"/>
              <a:t> de </a:t>
            </a:r>
            <a:r>
              <a:rPr lang="en-US" sz="2400" dirty="0" err="1"/>
              <a:t>métodos</a:t>
            </a:r>
            <a:r>
              <a:rPr lang="en-US" sz="2400" dirty="0"/>
              <a:t> sin </a:t>
            </a:r>
            <a:r>
              <a:rPr lang="en-US" sz="2400" dirty="0" err="1"/>
              <a:t>su</a:t>
            </a:r>
            <a:r>
              <a:rPr lang="en-US" sz="2400" dirty="0"/>
              <a:t> </a:t>
            </a:r>
            <a:r>
              <a:rPr lang="en-US" sz="2400" dirty="0" err="1"/>
              <a:t>implementación</a:t>
            </a:r>
            <a:r>
              <a:rPr lang="en-US" sz="2400" dirty="0"/>
              <a:t> (</a:t>
            </a:r>
            <a:r>
              <a:rPr lang="en-US" sz="2400" dirty="0" err="1"/>
              <a:t>métodos</a:t>
            </a:r>
            <a:r>
              <a:rPr lang="en-US" sz="2400" dirty="0"/>
              <a:t> sin </a:t>
            </a:r>
            <a:r>
              <a:rPr lang="en-US" sz="2400" dirty="0" err="1"/>
              <a:t>cuerpo</a:t>
            </a:r>
            <a:r>
              <a:rPr lang="en-US" sz="2400" dirty="0"/>
              <a:t>). Las interfaces </a:t>
            </a:r>
            <a:r>
              <a:rPr lang="en-US" sz="2400" dirty="0" err="1"/>
              <a:t>definen</a:t>
            </a:r>
            <a:r>
              <a:rPr lang="en-US" sz="2400" dirty="0"/>
              <a:t> lo que </a:t>
            </a:r>
            <a:r>
              <a:rPr lang="en-US" sz="2400" dirty="0" err="1"/>
              <a:t>deben</a:t>
            </a:r>
            <a:r>
              <a:rPr lang="en-US" sz="2400" dirty="0"/>
              <a:t> </a:t>
            </a:r>
            <a:r>
              <a:rPr lang="en-US" sz="2400" dirty="0" err="1"/>
              <a:t>hacer</a:t>
            </a:r>
            <a:r>
              <a:rPr lang="en-US" sz="2400" dirty="0"/>
              <a:t> las </a:t>
            </a:r>
            <a:r>
              <a:rPr lang="en-US" sz="2400" dirty="0" err="1"/>
              <a:t>clases</a:t>
            </a:r>
            <a:r>
              <a:rPr lang="en-US" sz="2400" dirty="0"/>
              <a:t>, </a:t>
            </a:r>
            <a:r>
              <a:rPr lang="en-US" sz="2400" dirty="0" err="1"/>
              <a:t>pero</a:t>
            </a:r>
            <a:r>
              <a:rPr lang="en-US" sz="2400" dirty="0"/>
              <a:t> sin </a:t>
            </a:r>
            <a:r>
              <a:rPr lang="en-US" sz="2400" dirty="0" err="1"/>
              <a:t>implementar</a:t>
            </a:r>
            <a:r>
              <a:rPr lang="en-US" sz="2400" dirty="0"/>
              <a:t> el </a:t>
            </a:r>
            <a:r>
              <a:rPr lang="en-US" sz="2400" dirty="0" err="1"/>
              <a:t>cómo</a:t>
            </a:r>
            <a:r>
              <a:rPr lang="en-US" sz="2400" dirty="0"/>
              <a:t> </a:t>
            </a:r>
            <a:r>
              <a:rPr lang="en-US" sz="2400" dirty="0" err="1"/>
              <a:t>hacerlo</a:t>
            </a:r>
            <a:r>
              <a:rPr lang="en-US" sz="2400" dirty="0"/>
              <a:t>.</a:t>
            </a:r>
          </a:p>
          <a:p>
            <a:pPr indent="-228600" algn="just">
              <a:lnSpc>
                <a:spcPct val="90000"/>
              </a:lnSpc>
              <a:spcAft>
                <a:spcPts val="600"/>
              </a:spcAft>
              <a:buFont typeface="Arial" panose="020B0604020202020204" pitchFamily="34" charset="0"/>
              <a:buChar char="•"/>
            </a:pPr>
            <a:endParaRPr lang="en-US" sz="2400" dirty="0"/>
          </a:p>
          <a:p>
            <a:pPr indent="-228600" algn="just">
              <a:lnSpc>
                <a:spcPct val="90000"/>
              </a:lnSpc>
              <a:spcAft>
                <a:spcPts val="600"/>
              </a:spcAft>
              <a:buFont typeface="Arial" panose="020B0604020202020204" pitchFamily="34" charset="0"/>
              <a:buChar char="•"/>
            </a:pPr>
            <a:r>
              <a:rPr lang="en-US" sz="2400" dirty="0"/>
              <a:t>Las </a:t>
            </a:r>
            <a:r>
              <a:rPr lang="en-US" sz="2400" dirty="0" err="1"/>
              <a:t>clases</a:t>
            </a:r>
            <a:r>
              <a:rPr lang="en-US" sz="2400" dirty="0"/>
              <a:t> se </a:t>
            </a:r>
            <a:r>
              <a:rPr lang="en-US" sz="2400" dirty="0" err="1"/>
              <a:t>relacionan</a:t>
            </a:r>
            <a:r>
              <a:rPr lang="en-US" sz="2400" dirty="0"/>
              <a:t> con sus interfaces </a:t>
            </a:r>
            <a:r>
              <a:rPr lang="en-US" sz="2400" dirty="0" err="1"/>
              <a:t>usando</a:t>
            </a:r>
            <a:r>
              <a:rPr lang="en-US" sz="2400" dirty="0"/>
              <a:t> dos </a:t>
            </a:r>
            <a:r>
              <a:rPr lang="en-US" sz="2400" dirty="0" err="1"/>
              <a:t>posibles</a:t>
            </a:r>
            <a:r>
              <a:rPr lang="en-US" sz="2400" dirty="0"/>
              <a:t> </a:t>
            </a:r>
            <a:r>
              <a:rPr lang="en-US" sz="2400" dirty="0" err="1"/>
              <a:t>tipos</a:t>
            </a:r>
            <a:r>
              <a:rPr lang="en-US" sz="2400" dirty="0"/>
              <a:t> de </a:t>
            </a:r>
            <a:r>
              <a:rPr lang="en-US" sz="2400" dirty="0" err="1"/>
              <a:t>relaciones</a:t>
            </a:r>
            <a:r>
              <a:rPr lang="en-US" sz="2400" dirty="0"/>
              <a:t>: </a:t>
            </a:r>
            <a:r>
              <a:rPr lang="en-US" sz="2400" i="1" dirty="0" err="1"/>
              <a:t>dependencia</a:t>
            </a:r>
            <a:r>
              <a:rPr lang="en-US" sz="2400" i="1" dirty="0"/>
              <a:t> y </a:t>
            </a:r>
            <a:r>
              <a:rPr lang="en-US" sz="2400" i="1" dirty="0" err="1"/>
              <a:t>realización</a:t>
            </a:r>
            <a:r>
              <a:rPr lang="en-US" sz="2400" i="1" dirty="0"/>
              <a:t>. </a:t>
            </a:r>
          </a:p>
          <a:p>
            <a:pPr marL="342900" lvl="0" indent="-228600" algn="just">
              <a:lnSpc>
                <a:spcPct val="90000"/>
              </a:lnSpc>
              <a:spcAft>
                <a:spcPts val="600"/>
              </a:spcAft>
              <a:buFont typeface="Arial" panose="020B0604020202020204" pitchFamily="34" charset="0"/>
              <a:buChar char="•"/>
            </a:pPr>
            <a:r>
              <a:rPr lang="en-US" sz="2400" dirty="0"/>
              <a:t>La </a:t>
            </a:r>
            <a:r>
              <a:rPr lang="en-US" sz="2400" dirty="0" err="1"/>
              <a:t>relación</a:t>
            </a:r>
            <a:r>
              <a:rPr lang="en-US" sz="2400" dirty="0"/>
              <a:t> de </a:t>
            </a:r>
            <a:r>
              <a:rPr lang="en-US" sz="2400" dirty="0" err="1"/>
              <a:t>dependencia</a:t>
            </a:r>
            <a:r>
              <a:rPr lang="en-US" sz="2400" dirty="0"/>
              <a:t> </a:t>
            </a:r>
            <a:r>
              <a:rPr lang="en-US" sz="2400" dirty="0" err="1"/>
              <a:t>especifica</a:t>
            </a:r>
            <a:r>
              <a:rPr lang="en-US" sz="2400" dirty="0"/>
              <a:t> que la </a:t>
            </a:r>
            <a:r>
              <a:rPr lang="en-US" sz="2400" dirty="0" err="1"/>
              <a:t>clase</a:t>
            </a:r>
            <a:r>
              <a:rPr lang="en-US" sz="2400" dirty="0"/>
              <a:t> </a:t>
            </a:r>
            <a:r>
              <a:rPr lang="en-US" sz="2400" dirty="0" err="1"/>
              <a:t>usa</a:t>
            </a:r>
            <a:r>
              <a:rPr lang="en-US" sz="2400" dirty="0"/>
              <a:t> a la </a:t>
            </a:r>
            <a:r>
              <a:rPr lang="en-US" sz="2400" dirty="0" err="1"/>
              <a:t>interfaz</a:t>
            </a:r>
            <a:r>
              <a:rPr lang="en-US" sz="2400" dirty="0"/>
              <a:t> para </a:t>
            </a:r>
            <a:r>
              <a:rPr lang="en-US" sz="2400" dirty="0" err="1"/>
              <a:t>lograr</a:t>
            </a:r>
            <a:r>
              <a:rPr lang="en-US" sz="2400" dirty="0"/>
              <a:t> sus </a:t>
            </a:r>
            <a:r>
              <a:rPr lang="en-US" sz="2400" dirty="0" err="1"/>
              <a:t>objetivos</a:t>
            </a:r>
            <a:r>
              <a:rPr lang="en-US" sz="2400" dirty="0"/>
              <a:t>. </a:t>
            </a:r>
          </a:p>
          <a:p>
            <a:pPr marL="342900" lvl="0" indent="-228600" algn="just">
              <a:lnSpc>
                <a:spcPct val="90000"/>
              </a:lnSpc>
              <a:spcAft>
                <a:spcPts val="600"/>
              </a:spcAft>
              <a:buFont typeface="Arial" panose="020B0604020202020204" pitchFamily="34" charset="0"/>
              <a:buChar char="•"/>
            </a:pPr>
            <a:r>
              <a:rPr lang="en-US" sz="2400" dirty="0"/>
              <a:t>La </a:t>
            </a:r>
            <a:r>
              <a:rPr lang="en-US" sz="2400" dirty="0" err="1"/>
              <a:t>relación</a:t>
            </a:r>
            <a:r>
              <a:rPr lang="en-US" sz="2400" dirty="0"/>
              <a:t> entre la </a:t>
            </a:r>
            <a:r>
              <a:rPr lang="en-US" sz="2400" dirty="0" err="1"/>
              <a:t>interfaz</a:t>
            </a:r>
            <a:r>
              <a:rPr lang="en-US" sz="2400" dirty="0"/>
              <a:t> y la </a:t>
            </a:r>
            <a:r>
              <a:rPr lang="en-US" sz="2400" dirty="0" err="1"/>
              <a:t>clase</a:t>
            </a:r>
            <a:r>
              <a:rPr lang="en-US" sz="2400" dirty="0"/>
              <a:t> que la </a:t>
            </a:r>
            <a:r>
              <a:rPr lang="en-US" sz="2400" dirty="0" err="1"/>
              <a:t>implementa</a:t>
            </a:r>
            <a:r>
              <a:rPr lang="en-US" sz="2400" dirty="0"/>
              <a:t> se </a:t>
            </a:r>
            <a:r>
              <a:rPr lang="en-US" sz="2400" dirty="0" err="1"/>
              <a:t>conoce</a:t>
            </a:r>
            <a:r>
              <a:rPr lang="en-US" sz="2400" dirty="0"/>
              <a:t> </a:t>
            </a:r>
            <a:r>
              <a:rPr lang="en-US" sz="2400" dirty="0" err="1"/>
              <a:t>como</a:t>
            </a:r>
            <a:r>
              <a:rPr lang="en-US" sz="2400" dirty="0"/>
              <a:t> </a:t>
            </a:r>
            <a:r>
              <a:rPr lang="en-US" sz="2400" dirty="0" err="1"/>
              <a:t>realización</a:t>
            </a:r>
            <a:r>
              <a:rPr lang="en-US" sz="2400" dirty="0"/>
              <a:t>, y </a:t>
            </a:r>
            <a:r>
              <a:rPr lang="en-US" sz="2400" dirty="0" err="1"/>
              <a:t>permite</a:t>
            </a:r>
            <a:r>
              <a:rPr lang="en-US" sz="2400" dirty="0"/>
              <a:t> que la </a:t>
            </a:r>
            <a:r>
              <a:rPr lang="en-US" sz="2400" dirty="0" err="1"/>
              <a:t>clase</a:t>
            </a:r>
            <a:r>
              <a:rPr lang="en-US" sz="2400" dirty="0"/>
              <a:t> </a:t>
            </a:r>
            <a:r>
              <a:rPr lang="en-US" sz="2400" dirty="0" err="1"/>
              <a:t>efectúe</a:t>
            </a:r>
            <a:r>
              <a:rPr lang="en-US" sz="2400" dirty="0"/>
              <a:t> </a:t>
            </a:r>
            <a:r>
              <a:rPr lang="en-US" sz="2400" dirty="0" err="1"/>
              <a:t>todas</a:t>
            </a:r>
            <a:r>
              <a:rPr lang="en-US" sz="2400" dirty="0"/>
              <a:t> las </a:t>
            </a:r>
            <a:r>
              <a:rPr lang="en-US" sz="2400" dirty="0" err="1"/>
              <a:t>operaciones</a:t>
            </a:r>
            <a:r>
              <a:rPr lang="en-US" sz="2400" dirty="0"/>
              <a:t> de la </a:t>
            </a:r>
            <a:r>
              <a:rPr lang="en-US" sz="2400" dirty="0" err="1"/>
              <a:t>interfaz</a:t>
            </a:r>
            <a:r>
              <a:rPr lang="en-US" sz="2400" dirty="0"/>
              <a:t>. </a:t>
            </a:r>
          </a:p>
        </p:txBody>
      </p:sp>
    </p:spTree>
    <p:extLst>
      <p:ext uri="{BB962C8B-B14F-4D97-AF65-F5344CB8AC3E}">
        <p14:creationId xmlns:p14="http://schemas.microsoft.com/office/powerpoint/2010/main" val="14308031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Rectángulo"/>
          <p:cNvSpPr/>
          <p:nvPr/>
        </p:nvSpPr>
        <p:spPr>
          <a:xfrm>
            <a:off x="577705" y="1249290"/>
            <a:ext cx="10399552" cy="646331"/>
          </a:xfrm>
          <a:prstGeom prst="rect">
            <a:avLst/>
          </a:prstGeom>
        </p:spPr>
        <p:txBody>
          <a:bodyPr wrap="square">
            <a:spAutoFit/>
          </a:bodyPr>
          <a:lstStyle/>
          <a:p>
            <a:r>
              <a:rPr lang="es-ES" sz="3600" dirty="0">
                <a:latin typeface="+mj-lt"/>
              </a:rPr>
              <a:t>2.4. Clases abstractas</a:t>
            </a:r>
          </a:p>
        </p:txBody>
      </p:sp>
      <p:sp>
        <p:nvSpPr>
          <p:cNvPr id="8" name="4 CuadroTexto"/>
          <p:cNvSpPr txBox="1"/>
          <p:nvPr/>
        </p:nvSpPr>
        <p:spPr>
          <a:xfrm>
            <a:off x="577705" y="2031950"/>
            <a:ext cx="11116990" cy="1200329"/>
          </a:xfrm>
          <a:prstGeom prst="rect">
            <a:avLst/>
          </a:prstGeom>
          <a:noFill/>
        </p:spPr>
        <p:txBody>
          <a:bodyPr wrap="square" rtlCol="0">
            <a:spAutoFit/>
          </a:bodyPr>
          <a:lstStyle/>
          <a:p>
            <a:pPr algn="just"/>
            <a:r>
              <a:rPr lang="es-CL" sz="2400" dirty="0"/>
              <a:t>Corresponden a aquellas clases en las que no se pueden definir instancias, o sea, no se pueden construir objetos a partir de este tipo de clases. Pueden poseer atributos y métodos (abstractos y no abstractos). </a:t>
            </a:r>
            <a:endParaRPr lang="es-MX" sz="2400" dirty="0"/>
          </a:p>
        </p:txBody>
      </p:sp>
      <p:pic>
        <p:nvPicPr>
          <p:cNvPr id="4" name="Imagen 3"/>
          <p:cNvPicPr/>
          <p:nvPr/>
        </p:nvPicPr>
        <p:blipFill>
          <a:blip r:embed="rId3">
            <a:extLst>
              <a:ext uri="{28A0092B-C50C-407E-A947-70E740481C1C}">
                <a14:useLocalDpi xmlns:a14="http://schemas.microsoft.com/office/drawing/2010/main" val="0"/>
              </a:ext>
            </a:extLst>
          </a:blip>
          <a:srcRect/>
          <a:stretch>
            <a:fillRect/>
          </a:stretch>
        </p:blipFill>
        <p:spPr bwMode="auto">
          <a:xfrm>
            <a:off x="1528692" y="3627261"/>
            <a:ext cx="1779499" cy="1552966"/>
          </a:xfrm>
          <a:prstGeom prst="rect">
            <a:avLst/>
          </a:prstGeom>
          <a:noFill/>
          <a:ln>
            <a:noFill/>
          </a:ln>
        </p:spPr>
      </p:pic>
      <p:sp>
        <p:nvSpPr>
          <p:cNvPr id="5" name="CuadroTexto 4"/>
          <p:cNvSpPr txBox="1"/>
          <p:nvPr/>
        </p:nvSpPr>
        <p:spPr>
          <a:xfrm>
            <a:off x="361137" y="5528687"/>
            <a:ext cx="4114611" cy="461665"/>
          </a:xfrm>
          <a:prstGeom prst="rect">
            <a:avLst/>
          </a:prstGeom>
          <a:noFill/>
        </p:spPr>
        <p:txBody>
          <a:bodyPr wrap="square" rtlCol="0">
            <a:spAutoFit/>
          </a:bodyPr>
          <a:lstStyle/>
          <a:p>
            <a:pPr algn="ctr"/>
            <a:r>
              <a:rPr lang="es-CL" sz="1200" b="1" i="1" dirty="0"/>
              <a:t>Figura 9. Simbología para clase abstracta.</a:t>
            </a:r>
            <a:r>
              <a:rPr lang="es-CL" sz="1200" b="1" dirty="0"/>
              <a:t> </a:t>
            </a:r>
            <a:r>
              <a:rPr lang="es-CL" sz="1200" b="1" i="1" dirty="0"/>
              <a:t>Fuente: elaboración propia (2017).</a:t>
            </a:r>
          </a:p>
        </p:txBody>
      </p:sp>
      <p:sp>
        <p:nvSpPr>
          <p:cNvPr id="6" name="4 CuadroTexto"/>
          <p:cNvSpPr txBox="1"/>
          <p:nvPr/>
        </p:nvSpPr>
        <p:spPr>
          <a:xfrm>
            <a:off x="4692316" y="3512751"/>
            <a:ext cx="6818901" cy="2246769"/>
          </a:xfrm>
          <a:prstGeom prst="rect">
            <a:avLst/>
          </a:prstGeom>
          <a:noFill/>
        </p:spPr>
        <p:txBody>
          <a:bodyPr wrap="square" rtlCol="0">
            <a:spAutoFit/>
          </a:bodyPr>
          <a:lstStyle/>
          <a:p>
            <a:pPr algn="just"/>
            <a:r>
              <a:rPr lang="es-ES" sz="2000" dirty="0"/>
              <a:t>Dentro de las ventajas que estas clases presentan, destacan:</a:t>
            </a:r>
            <a:endParaRPr lang="es-MX" sz="2000" dirty="0"/>
          </a:p>
          <a:p>
            <a:pPr marL="342900" lvl="0" indent="-342900" algn="just">
              <a:buFont typeface="Courier New" panose="02070309020205020404" pitchFamily="49" charset="0"/>
              <a:buChar char="o"/>
            </a:pPr>
            <a:r>
              <a:rPr lang="es-ES" sz="2000" dirty="0"/>
              <a:t>Los usuarios de la clase no pueden crear objetos a partir de la clase abstracta. Esto último se puede considerar como una manera de proteger la clase, al impedir que el usuario cree objetos a partir de ella.</a:t>
            </a:r>
            <a:endParaRPr lang="es-MX" sz="2000" dirty="0"/>
          </a:p>
          <a:p>
            <a:pPr marL="342900" lvl="0" indent="-342900" algn="just">
              <a:buFont typeface="Courier New" panose="02070309020205020404" pitchFamily="49" charset="0"/>
              <a:buChar char="o"/>
            </a:pPr>
            <a:r>
              <a:rPr lang="es-ES" sz="2000" dirty="0"/>
              <a:t>Las clases abstractas permiten crear interfaces que serán implementadas por las clases que heredan de ella.</a:t>
            </a:r>
            <a:endParaRPr lang="es-MX" sz="2000" dirty="0"/>
          </a:p>
        </p:txBody>
      </p:sp>
      <p:sp>
        <p:nvSpPr>
          <p:cNvPr id="2" name="Rectángulo redondeado 1"/>
          <p:cNvSpPr/>
          <p:nvPr/>
        </p:nvSpPr>
        <p:spPr>
          <a:xfrm>
            <a:off x="4475748" y="3512751"/>
            <a:ext cx="7218947" cy="23075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8615815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717278" y="1030288"/>
            <a:ext cx="4099947" cy="1035579"/>
          </a:xfrm>
        </p:spPr>
        <p:txBody>
          <a:bodyPr>
            <a:normAutofit/>
          </a:bodyPr>
          <a:lstStyle/>
          <a:p>
            <a:pPr>
              <a:lnSpc>
                <a:spcPct val="90000"/>
              </a:lnSpc>
            </a:pPr>
            <a:r>
              <a:rPr lang="es-VE" sz="3300" b="1" dirty="0">
                <a:latin typeface="Century" panose="02040604050505020304" pitchFamily="18" charset="0"/>
              </a:rPr>
              <a:t>Diagramas de caso de uso</a:t>
            </a:r>
          </a:p>
        </p:txBody>
      </p:sp>
      <p:sp>
        <p:nvSpPr>
          <p:cNvPr id="18" name="Rounded Rectangle 35">
            <a:extLst>
              <a:ext uri="{FF2B5EF4-FFF2-40B4-BE49-F238E27FC236}">
                <a16:creationId xmlns:a16="http://schemas.microsoft.com/office/drawing/2014/main" id="{D5F989D3-DF06-4329-B3F7-F90FE008D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660" y="626261"/>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descr="Diagrama&#10;&#10;Descripción generada automáticamente"/>
          <p:cNvPicPr>
            <a:picLocks noChangeAspect="1"/>
          </p:cNvPicPr>
          <p:nvPr/>
        </p:nvPicPr>
        <p:blipFill>
          <a:blip r:embed="rId3"/>
          <a:stretch>
            <a:fillRect/>
          </a:stretch>
        </p:blipFill>
        <p:spPr>
          <a:xfrm>
            <a:off x="2077334" y="728133"/>
            <a:ext cx="2599612" cy="2497667"/>
          </a:xfrm>
          <a:prstGeom prst="roundRect">
            <a:avLst>
              <a:gd name="adj" fmla="val 5453"/>
            </a:avLst>
          </a:prstGeom>
          <a:ln w="50800" cap="sq" cmpd="dbl">
            <a:noFill/>
            <a:miter lim="800000"/>
          </a:ln>
          <a:effectLst/>
        </p:spPr>
      </p:pic>
      <p:sp>
        <p:nvSpPr>
          <p:cNvPr id="20" name="Rounded Rectangle 37">
            <a:extLst>
              <a:ext uri="{FF2B5EF4-FFF2-40B4-BE49-F238E27FC236}">
                <a16:creationId xmlns:a16="http://schemas.microsoft.com/office/drawing/2014/main" id="{5EBE73D0-5E97-40EB-B2AB-8ECEF230E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660" y="3515716"/>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descr="Gráfico, Gráfico de burbujas&#10;&#10;Descripción generada automáticamente">
            <a:extLst>
              <a:ext uri="{FF2B5EF4-FFF2-40B4-BE49-F238E27FC236}">
                <a16:creationId xmlns:a16="http://schemas.microsoft.com/office/drawing/2014/main" id="{D3A020D4-7DFA-4D39-B9A0-431EA1E102A0}"/>
              </a:ext>
            </a:extLst>
          </p:cNvPr>
          <p:cNvPicPr>
            <a:picLocks noChangeAspect="1"/>
          </p:cNvPicPr>
          <p:nvPr/>
        </p:nvPicPr>
        <p:blipFill>
          <a:blip r:embed="rId4"/>
          <a:stretch>
            <a:fillRect/>
          </a:stretch>
        </p:blipFill>
        <p:spPr>
          <a:xfrm>
            <a:off x="1174805" y="3617588"/>
            <a:ext cx="4404669" cy="2497667"/>
          </a:xfrm>
          <a:prstGeom prst="roundRect">
            <a:avLst>
              <a:gd name="adj" fmla="val 5453"/>
            </a:avLst>
          </a:prstGeom>
          <a:ln w="50800" cap="sq" cmpd="dbl">
            <a:noFill/>
            <a:miter lim="800000"/>
          </a:ln>
          <a:effectLst/>
        </p:spPr>
      </p:pic>
      <p:sp>
        <p:nvSpPr>
          <p:cNvPr id="3" name="Marcador de contenido 2"/>
          <p:cNvSpPr>
            <a:spLocks noGrp="1"/>
          </p:cNvSpPr>
          <p:nvPr>
            <p:ph idx="1"/>
          </p:nvPr>
        </p:nvSpPr>
        <p:spPr>
          <a:xfrm>
            <a:off x="6717278" y="2142067"/>
            <a:ext cx="4099947" cy="3649133"/>
          </a:xfrm>
        </p:spPr>
        <p:txBody>
          <a:bodyPr>
            <a:normAutofit/>
          </a:bodyPr>
          <a:lstStyle/>
          <a:p>
            <a:pPr algn="just"/>
            <a:r>
              <a:rPr lang="es-VE" dirty="0">
                <a:latin typeface="Century" panose="02040604050505020304" pitchFamily="18" charset="0"/>
              </a:rPr>
              <a:t>ACTOR: Una definición previa, es que un </a:t>
            </a:r>
            <a:r>
              <a:rPr lang="es-VE" b="1" dirty="0">
                <a:latin typeface="Century" panose="02040604050505020304" pitchFamily="18" charset="0"/>
              </a:rPr>
              <a:t>Actor</a:t>
            </a:r>
            <a:r>
              <a:rPr lang="es-VE" dirty="0">
                <a:latin typeface="Century" panose="02040604050505020304" pitchFamily="18" charset="0"/>
              </a:rPr>
              <a:t> es un rol que un usuario juega con respecto al sistema. Es importante destacar el uso de la palabra rol, pues con esto se especifica que un Actor no necesariamente representa a una persona en particular, sino más bien la labor que realiza frente al sistema</a:t>
            </a:r>
          </a:p>
          <a:p>
            <a:endParaRPr lang="es-VE" dirty="0">
              <a:latin typeface="Century" panose="02040604050505020304" pitchFamily="18" charset="0"/>
            </a:endParaRPr>
          </a:p>
        </p:txBody>
      </p:sp>
    </p:spTree>
    <p:extLst>
      <p:ext uri="{BB962C8B-B14F-4D97-AF65-F5344CB8AC3E}">
        <p14:creationId xmlns:p14="http://schemas.microsoft.com/office/powerpoint/2010/main" val="3399673397"/>
      </p:ext>
    </p:extLst>
  </p:cSld>
  <p:clrMapOvr>
    <a:masterClrMapping/>
  </p:clrMapOvr>
  <p:transition spd="slow">
    <p:wheel spokes="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3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661" y="639097"/>
            <a:ext cx="3398290" cy="5575438"/>
          </a:xfrm>
          <a:prstGeom prst="roundRect">
            <a:avLst>
              <a:gd name="adj" fmla="val 5442"/>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Imagen que contiene objeto&#10;&#10;Descripción generada con confianza muy alta"/>
          <p:cNvPicPr>
            <a:picLocks noChangeAspect="1"/>
          </p:cNvPicPr>
          <p:nvPr/>
        </p:nvPicPr>
        <p:blipFill>
          <a:blip r:embed="rId2"/>
          <a:stretch>
            <a:fillRect/>
          </a:stretch>
        </p:blipFill>
        <p:spPr>
          <a:xfrm>
            <a:off x="909048" y="733077"/>
            <a:ext cx="2893400" cy="2636590"/>
          </a:xfrm>
          <a:prstGeom prst="roundRect">
            <a:avLst>
              <a:gd name="adj" fmla="val 5170"/>
            </a:avLst>
          </a:prstGeom>
          <a:ln w="50800" cap="sq" cmpd="dbl">
            <a:noFill/>
            <a:miter lim="800000"/>
          </a:ln>
          <a:effectLst/>
        </p:spPr>
      </p:pic>
      <p:pic>
        <p:nvPicPr>
          <p:cNvPr id="6" name="Imagen 5" descr="Imagen que contiene instrumentos de escritura, papelería&#10;&#10;Descripción generada con confianza alta">
            <a:extLst>
              <a:ext uri="{FF2B5EF4-FFF2-40B4-BE49-F238E27FC236}">
                <a16:creationId xmlns:a16="http://schemas.microsoft.com/office/drawing/2014/main" id="{32BC061F-4F6A-4EFB-A36B-50F69FBB109B}"/>
              </a:ext>
            </a:extLst>
          </p:cNvPr>
          <p:cNvPicPr>
            <a:picLocks noChangeAspect="1"/>
          </p:cNvPicPr>
          <p:nvPr/>
        </p:nvPicPr>
        <p:blipFill>
          <a:blip r:embed="rId3"/>
          <a:stretch>
            <a:fillRect/>
          </a:stretch>
        </p:blipFill>
        <p:spPr>
          <a:xfrm>
            <a:off x="836099" y="3483966"/>
            <a:ext cx="3039296" cy="2636590"/>
          </a:xfrm>
          <a:prstGeom prst="roundRect">
            <a:avLst>
              <a:gd name="adj" fmla="val 5170"/>
            </a:avLst>
          </a:prstGeom>
          <a:ln w="50800" cap="sq" cmpd="dbl">
            <a:noFill/>
            <a:miter lim="800000"/>
          </a:ln>
          <a:effectLst/>
        </p:spPr>
      </p:pic>
      <p:sp>
        <p:nvSpPr>
          <p:cNvPr id="2" name="Título 1"/>
          <p:cNvSpPr>
            <a:spLocks noGrp="1"/>
          </p:cNvSpPr>
          <p:nvPr>
            <p:ph type="title"/>
          </p:nvPr>
        </p:nvSpPr>
        <p:spPr>
          <a:xfrm>
            <a:off x="4685630" y="1030288"/>
            <a:ext cx="6131596" cy="1035579"/>
          </a:xfrm>
        </p:spPr>
        <p:txBody>
          <a:bodyPr>
            <a:normAutofit/>
          </a:bodyPr>
          <a:lstStyle/>
          <a:p>
            <a:pPr algn="ctr">
              <a:lnSpc>
                <a:spcPct val="90000"/>
              </a:lnSpc>
            </a:pPr>
            <a:r>
              <a:rPr lang="es-VE" sz="3300" b="1" dirty="0">
                <a:latin typeface="Century" panose="02040604050505020304" pitchFamily="18" charset="0"/>
              </a:rPr>
              <a:t>Diagramas de caso de uso</a:t>
            </a:r>
          </a:p>
        </p:txBody>
      </p:sp>
      <p:sp>
        <p:nvSpPr>
          <p:cNvPr id="3" name="Marcador de contenido 2"/>
          <p:cNvSpPr>
            <a:spLocks noGrp="1"/>
          </p:cNvSpPr>
          <p:nvPr>
            <p:ph idx="1"/>
          </p:nvPr>
        </p:nvSpPr>
        <p:spPr>
          <a:xfrm>
            <a:off x="4685630" y="2142067"/>
            <a:ext cx="6131596" cy="3649133"/>
          </a:xfrm>
        </p:spPr>
        <p:txBody>
          <a:bodyPr>
            <a:normAutofit/>
          </a:bodyPr>
          <a:lstStyle/>
          <a:p>
            <a:pPr algn="just">
              <a:buClr>
                <a:prstClr val="white"/>
              </a:buClr>
            </a:pPr>
            <a:r>
              <a:rPr lang="es-VE" dirty="0">
                <a:latin typeface="Century" panose="02040604050505020304" pitchFamily="18" charset="0"/>
              </a:rPr>
              <a:t>CASO DE USO: Es una operación/tarea específica que se realiza tras una orden de algún agente externo, sea desde una petición de un actor o bien desde la invocación desde otro caso de uso</a:t>
            </a:r>
            <a:r>
              <a:rPr lang="es-VE" dirty="0"/>
              <a:t>.</a:t>
            </a:r>
          </a:p>
          <a:p>
            <a:endParaRPr lang="es-VE" dirty="0">
              <a:latin typeface="Century" panose="02040604050505020304" pitchFamily="18" charset="0"/>
            </a:endParaRPr>
          </a:p>
        </p:txBody>
      </p:sp>
    </p:spTree>
    <p:extLst>
      <p:ext uri="{BB962C8B-B14F-4D97-AF65-F5344CB8AC3E}">
        <p14:creationId xmlns:p14="http://schemas.microsoft.com/office/powerpoint/2010/main" val="805013372"/>
      </p:ext>
    </p:extLst>
  </p:cSld>
  <p:clrMapOvr>
    <a:masterClrMapping/>
  </p:clrMapOvr>
  <p:transition spd="slow">
    <p:wheel spokes="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1" y="278297"/>
            <a:ext cx="10131425" cy="967408"/>
          </a:xfrm>
        </p:spPr>
        <p:txBody>
          <a:bodyPr/>
          <a:lstStyle/>
          <a:p>
            <a:pPr algn="ctr"/>
            <a:r>
              <a:rPr lang="es-VE" dirty="0">
                <a:latin typeface="Century" panose="02040604050505020304" pitchFamily="18" charset="0"/>
              </a:rPr>
              <a:t>  </a:t>
            </a:r>
            <a:r>
              <a:rPr lang="es-VE" sz="4000" b="1" i="1" dirty="0">
                <a:latin typeface="Century" panose="02040604050505020304" pitchFamily="18" charset="0"/>
              </a:rPr>
              <a:t>DIAGRAMAS DE CASO DE USO</a:t>
            </a:r>
          </a:p>
        </p:txBody>
      </p:sp>
      <p:sp>
        <p:nvSpPr>
          <p:cNvPr id="3" name="Marcador de contenido 2"/>
          <p:cNvSpPr>
            <a:spLocks noGrp="1"/>
          </p:cNvSpPr>
          <p:nvPr>
            <p:ph idx="1"/>
          </p:nvPr>
        </p:nvSpPr>
        <p:spPr>
          <a:xfrm>
            <a:off x="496111" y="2003898"/>
            <a:ext cx="11254902" cy="4221803"/>
          </a:xfrm>
        </p:spPr>
        <p:txBody>
          <a:bodyPr>
            <a:noAutofit/>
          </a:bodyPr>
          <a:lstStyle/>
          <a:p>
            <a:pPr algn="just"/>
            <a:r>
              <a:rPr lang="es-VE" dirty="0">
                <a:latin typeface="Century" panose="02040604050505020304" pitchFamily="18" charset="0"/>
              </a:rPr>
              <a:t>Relaciones:</a:t>
            </a:r>
          </a:p>
          <a:p>
            <a:pPr marL="0" indent="0" algn="just">
              <a:buNone/>
            </a:pPr>
            <a:r>
              <a:rPr lang="es-VE" dirty="0">
                <a:latin typeface="Century" panose="02040604050505020304" pitchFamily="18" charset="0"/>
              </a:rPr>
              <a:t>      </a:t>
            </a:r>
            <a:r>
              <a:rPr lang="es-VE" b="1" dirty="0">
                <a:latin typeface="Century" panose="02040604050505020304" pitchFamily="18" charset="0"/>
              </a:rPr>
              <a:t>Asociación</a:t>
            </a:r>
            <a:r>
              <a:rPr lang="es-VE" dirty="0">
                <a:latin typeface="Century" panose="02040604050505020304" pitchFamily="18" charset="0"/>
              </a:rPr>
              <a:t>  :Es el tipo de relación más básica que indica la invocación desde un actor o caso de uso a otra operación (caso de uso). Dicha relación se denota con una flecha simple. </a:t>
            </a:r>
          </a:p>
          <a:p>
            <a:pPr marL="0" indent="0" algn="just">
              <a:buNone/>
            </a:pPr>
            <a:endParaRPr lang="es-VE" dirty="0">
              <a:latin typeface="Century" panose="02040604050505020304" pitchFamily="18" charset="0"/>
            </a:endParaRPr>
          </a:p>
          <a:p>
            <a:pPr marL="0" indent="0" algn="just">
              <a:buNone/>
            </a:pPr>
            <a:r>
              <a:rPr lang="es-VE" b="1" dirty="0" err="1">
                <a:latin typeface="Century" panose="02040604050505020304" pitchFamily="18" charset="0"/>
              </a:rPr>
              <a:t>Dendencia</a:t>
            </a:r>
            <a:r>
              <a:rPr lang="es-VE" b="1" dirty="0">
                <a:latin typeface="Century" panose="02040604050505020304" pitchFamily="18" charset="0"/>
              </a:rPr>
              <a:t> o Instanciación  </a:t>
            </a:r>
            <a:r>
              <a:rPr lang="es-VE" dirty="0">
                <a:latin typeface="Century" panose="02040604050505020304" pitchFamily="18" charset="0"/>
              </a:rPr>
              <a:t>:Es una forma muy particular de relación entre clases, en la cual una clase depende de otra, es decir, se instancia (se crea). Dicha relación se denota con una flecha punteada. </a:t>
            </a:r>
          </a:p>
          <a:p>
            <a:pPr marL="0" indent="0" algn="just">
              <a:buNone/>
            </a:pPr>
            <a:endParaRPr lang="es-VE" dirty="0">
              <a:latin typeface="Century" panose="02040604050505020304" pitchFamily="18" charset="0"/>
            </a:endParaRPr>
          </a:p>
          <a:p>
            <a:pPr marL="0" indent="0" algn="just">
              <a:buNone/>
            </a:pPr>
            <a:endParaRPr lang="es-VE" dirty="0">
              <a:latin typeface="Century" panose="02040604050505020304" pitchFamily="18" charset="0"/>
            </a:endParaRPr>
          </a:p>
          <a:p>
            <a:pPr marL="0" indent="0" algn="just">
              <a:buNone/>
            </a:pPr>
            <a:endParaRPr lang="es-VE" dirty="0">
              <a:latin typeface="Century" panose="02040604050505020304" pitchFamily="18" charset="0"/>
            </a:endParaRPr>
          </a:p>
          <a:p>
            <a:pPr marL="0" indent="0" algn="just">
              <a:buNone/>
            </a:pPr>
            <a:r>
              <a:rPr lang="es-ES" dirty="0">
                <a:latin typeface="Century" panose="02040604050505020304" pitchFamily="18" charset="0"/>
              </a:rPr>
              <a:t>Asociación de generalización o </a:t>
            </a:r>
            <a:r>
              <a:rPr lang="es-ES" dirty="0" err="1">
                <a:latin typeface="Century" panose="02040604050505020304" pitchFamily="18" charset="0"/>
              </a:rPr>
              <a:t>herencia:Este</a:t>
            </a:r>
            <a:r>
              <a:rPr lang="es-ES" dirty="0">
                <a:latin typeface="Century" panose="02040604050505020304" pitchFamily="18" charset="0"/>
              </a:rPr>
              <a:t> tipo de asociación se da cuando algunos elementos tienen algo en común y pueden ser abstraídos a otro. La generalización se aplica solo entre casos de uso o solo entre actores, no se debe mezclar.</a:t>
            </a:r>
          </a:p>
          <a:p>
            <a:pPr marL="0" indent="0" algn="just">
              <a:buNone/>
            </a:pPr>
            <a:endParaRPr lang="es-VE" dirty="0">
              <a:latin typeface="Century" panose="02040604050505020304" pitchFamily="18" charset="0"/>
            </a:endParaRPr>
          </a:p>
          <a:p>
            <a:pPr marL="0" indent="0" algn="just">
              <a:buNone/>
            </a:pPr>
            <a:r>
              <a:rPr lang="es-VE" dirty="0">
                <a:latin typeface="Century" panose="02040604050505020304" pitchFamily="18" charset="0"/>
              </a:rPr>
              <a:t>. </a:t>
            </a:r>
          </a:p>
        </p:txBody>
      </p:sp>
      <p:cxnSp>
        <p:nvCxnSpPr>
          <p:cNvPr id="11" name="Conector recto de flecha 10"/>
          <p:cNvCxnSpPr/>
          <p:nvPr/>
        </p:nvCxnSpPr>
        <p:spPr>
          <a:xfrm>
            <a:off x="8895661" y="2614372"/>
            <a:ext cx="1921565" cy="0"/>
          </a:xfrm>
          <a:prstGeom prst="straightConnector1">
            <a:avLst/>
          </a:prstGeom>
          <a:ln w="76200">
            <a:solidFill>
              <a:schemeClr val="bg1">
                <a:alpha val="88000"/>
              </a:schemeClr>
            </a:solidFill>
            <a:tailEnd type="triangle" w="lg" len="lg"/>
          </a:ln>
        </p:spPr>
        <p:style>
          <a:lnRef idx="1">
            <a:schemeClr val="accent1"/>
          </a:lnRef>
          <a:fillRef idx="0">
            <a:schemeClr val="accent1"/>
          </a:fillRef>
          <a:effectRef idx="0">
            <a:schemeClr val="accent1"/>
          </a:effectRef>
          <a:fontRef idx="minor">
            <a:schemeClr val="tx1"/>
          </a:fontRef>
        </p:style>
      </p:cxnSp>
      <p:pic>
        <p:nvPicPr>
          <p:cNvPr id="4" name="Imagen 3"/>
          <p:cNvPicPr>
            <a:picLocks noChangeAspect="1"/>
          </p:cNvPicPr>
          <p:nvPr/>
        </p:nvPicPr>
        <p:blipFill>
          <a:blip r:embed="rId2"/>
          <a:stretch>
            <a:fillRect/>
          </a:stretch>
        </p:blipFill>
        <p:spPr>
          <a:xfrm>
            <a:off x="4969493" y="3936378"/>
            <a:ext cx="3695700" cy="784860"/>
          </a:xfrm>
          <a:prstGeom prst="rect">
            <a:avLst/>
          </a:prstGeom>
        </p:spPr>
      </p:pic>
      <p:pic>
        <p:nvPicPr>
          <p:cNvPr id="9" name="Imagen 8">
            <a:extLst>
              <a:ext uri="{FF2B5EF4-FFF2-40B4-BE49-F238E27FC236}">
                <a16:creationId xmlns:a16="http://schemas.microsoft.com/office/drawing/2014/main" id="{7F727697-7C7A-4B07-9557-50D125E083FD}"/>
              </a:ext>
            </a:extLst>
          </p:cNvPr>
          <p:cNvPicPr>
            <a:picLocks noChangeAspect="1"/>
          </p:cNvPicPr>
          <p:nvPr/>
        </p:nvPicPr>
        <p:blipFill>
          <a:blip r:embed="rId3"/>
          <a:stretch>
            <a:fillRect/>
          </a:stretch>
        </p:blipFill>
        <p:spPr>
          <a:xfrm>
            <a:off x="5479155" y="5817704"/>
            <a:ext cx="2676376" cy="737680"/>
          </a:xfrm>
          <a:prstGeom prst="rect">
            <a:avLst/>
          </a:prstGeom>
        </p:spPr>
      </p:pic>
    </p:spTree>
    <p:extLst>
      <p:ext uri="{BB962C8B-B14F-4D97-AF65-F5344CB8AC3E}">
        <p14:creationId xmlns:p14="http://schemas.microsoft.com/office/powerpoint/2010/main" val="2041765149"/>
      </p:ext>
    </p:extLst>
  </p:cSld>
  <p:clrMapOvr>
    <a:masterClrMapping/>
  </p:clrMapOvr>
  <p:transition spd="slow">
    <p:wheel spokes="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3273424" y="1329179"/>
            <a:ext cx="8318500" cy="1569660"/>
          </a:xfrm>
          <a:prstGeom prst="rect">
            <a:avLst/>
          </a:prstGeom>
          <a:noFill/>
        </p:spPr>
        <p:txBody>
          <a:bodyPr wrap="square" rtlCol="0">
            <a:spAutoFit/>
          </a:bodyPr>
          <a:lstStyle/>
          <a:p>
            <a:r>
              <a:rPr lang="es-ES" sz="3200" i="1" dirty="0">
                <a:latin typeface="+mj-lt"/>
              </a:rPr>
              <a:t>Asociación de extensión</a:t>
            </a:r>
          </a:p>
          <a:p>
            <a:pPr algn="just"/>
            <a:r>
              <a:rPr lang="es-CL" sz="1600" dirty="0"/>
              <a:t>Este tipo de asociación es útil cuando es necesario agregar capacidades específicas a un caso de uso base, bajo ciertas condiciones. Se utiliza para modelar la parte de un caso de uso que el usuario puede ver como comportamiento opcional del sistema. El símbolo es una flecha simple con la palabra EXTEND .En algunos libros prefieren usar la palabra EXTENDER.</a:t>
            </a: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5480" y="1572725"/>
            <a:ext cx="2344080" cy="5285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uadroTexto 6">
            <a:extLst>
              <a:ext uri="{FF2B5EF4-FFF2-40B4-BE49-F238E27FC236}">
                <a16:creationId xmlns:a16="http://schemas.microsoft.com/office/drawing/2014/main" id="{D09913E8-8362-4F8D-ABA9-591F09D98FEA}"/>
              </a:ext>
            </a:extLst>
          </p:cNvPr>
          <p:cNvSpPr txBox="1"/>
          <p:nvPr/>
        </p:nvSpPr>
        <p:spPr>
          <a:xfrm>
            <a:off x="3384222" y="3428999"/>
            <a:ext cx="7795967" cy="2308324"/>
          </a:xfrm>
          <a:prstGeom prst="rect">
            <a:avLst/>
          </a:prstGeom>
          <a:noFill/>
        </p:spPr>
        <p:txBody>
          <a:bodyPr wrap="square">
            <a:spAutoFit/>
          </a:bodyPr>
          <a:lstStyle/>
          <a:p>
            <a:r>
              <a:rPr lang="es-ES" sz="3600" i="1" dirty="0">
                <a:latin typeface="+mj-lt"/>
              </a:rPr>
              <a:t>Asociación de inclusión</a:t>
            </a:r>
          </a:p>
          <a:p>
            <a:pPr algn="just"/>
            <a:r>
              <a:rPr lang="es-CL" sz="1800" dirty="0"/>
              <a:t>Se utilizan para relacionar casos de uso donde el primero (el caso de uso base) necesita de los servicios del segundo (el caso de uso incluido). El segundo caso de uso es parte esencial del primero. Sin el segundo, el primero no podría funcionar bien, pues no podría cumplir su objetivo. </a:t>
            </a:r>
          </a:p>
          <a:p>
            <a:pPr algn="just"/>
            <a:r>
              <a:rPr lang="es-CL" sz="1800" dirty="0"/>
              <a:t>El símbolo es una flecha simple con la palabra INCLUDE .En algunos libros prefieren usar la palabra INCLUIR.</a:t>
            </a:r>
          </a:p>
        </p:txBody>
      </p:sp>
      <p:pic>
        <p:nvPicPr>
          <p:cNvPr id="3" name="Imagen 2">
            <a:extLst>
              <a:ext uri="{FF2B5EF4-FFF2-40B4-BE49-F238E27FC236}">
                <a16:creationId xmlns:a16="http://schemas.microsoft.com/office/drawing/2014/main" id="{82E7F6B7-EF96-4C0B-AFE5-901777326C53}"/>
              </a:ext>
            </a:extLst>
          </p:cNvPr>
          <p:cNvPicPr>
            <a:picLocks noChangeAspect="1"/>
          </p:cNvPicPr>
          <p:nvPr/>
        </p:nvPicPr>
        <p:blipFill>
          <a:blip r:embed="rId3"/>
          <a:stretch>
            <a:fillRect/>
          </a:stretch>
        </p:blipFill>
        <p:spPr>
          <a:xfrm>
            <a:off x="456987" y="4552523"/>
            <a:ext cx="2737341" cy="664522"/>
          </a:xfrm>
          <a:prstGeom prst="rect">
            <a:avLst/>
          </a:prstGeom>
        </p:spPr>
      </p:pic>
    </p:spTree>
    <p:extLst>
      <p:ext uri="{BB962C8B-B14F-4D97-AF65-F5344CB8AC3E}">
        <p14:creationId xmlns:p14="http://schemas.microsoft.com/office/powerpoint/2010/main" val="2385522675"/>
      </p:ext>
    </p:extLst>
  </p:cSld>
  <p:clrMapOvr>
    <a:masterClrMapping/>
  </p:clrMapOvr>
  <p:transition spd="slow">
    <p:wheel spokes="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4822824" y="1191537"/>
            <a:ext cx="2546351" cy="584775"/>
          </a:xfrm>
          <a:prstGeom prst="rect">
            <a:avLst/>
          </a:prstGeom>
          <a:noFill/>
        </p:spPr>
        <p:txBody>
          <a:bodyPr wrap="square" rtlCol="0">
            <a:spAutoFit/>
          </a:bodyPr>
          <a:lstStyle/>
          <a:p>
            <a:pPr algn="ctr"/>
            <a:r>
              <a:rPr lang="es-ES" sz="3200" i="1" dirty="0">
                <a:solidFill>
                  <a:schemeClr val="bg1">
                    <a:lumMod val="50000"/>
                  </a:schemeClr>
                </a:solidFill>
                <a:latin typeface="+mj-lt"/>
              </a:rPr>
              <a:t>Caso 1</a:t>
            </a:r>
            <a:endParaRPr lang="es-CL" sz="3200" i="1" dirty="0">
              <a:solidFill>
                <a:schemeClr val="bg1">
                  <a:lumMod val="50000"/>
                </a:schemeClr>
              </a:solidFill>
              <a:latin typeface="+mj-lt"/>
            </a:endParaRPr>
          </a:p>
        </p:txBody>
      </p:sp>
      <p:pic>
        <p:nvPicPr>
          <p:cNvPr id="717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0955" t="26749" r="18154" b="41663"/>
          <a:stretch/>
        </p:blipFill>
        <p:spPr bwMode="auto">
          <a:xfrm>
            <a:off x="657224" y="2067969"/>
            <a:ext cx="10877550" cy="3235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CuadroTexto"/>
          <p:cNvSpPr txBox="1"/>
          <p:nvPr/>
        </p:nvSpPr>
        <p:spPr>
          <a:xfrm>
            <a:off x="1123950" y="5381625"/>
            <a:ext cx="10020300" cy="923330"/>
          </a:xfrm>
          <a:prstGeom prst="rect">
            <a:avLst/>
          </a:prstGeom>
          <a:noFill/>
        </p:spPr>
        <p:txBody>
          <a:bodyPr wrap="square" rtlCol="0">
            <a:spAutoFit/>
          </a:bodyPr>
          <a:lstStyle/>
          <a:p>
            <a:r>
              <a:rPr lang="es-CL" dirty="0"/>
              <a:t>Se puede observar en la Figura 8 al actor alumno que puede acceder a la funcionalidad visualizar mis notas. Es necesario que se lleve a cabo la selección de la funcionalidad seleccionar asignatura para que el alumno vea finalmente sus notas. Sin seleccionar la asignatura, el alumno no podrá visualizarlas.</a:t>
            </a:r>
          </a:p>
        </p:txBody>
      </p:sp>
      <p:sp>
        <p:nvSpPr>
          <p:cNvPr id="6" name="5 CuadroTexto"/>
          <p:cNvSpPr txBox="1"/>
          <p:nvPr/>
        </p:nvSpPr>
        <p:spPr>
          <a:xfrm>
            <a:off x="3416155" y="5026967"/>
            <a:ext cx="8042419" cy="276999"/>
          </a:xfrm>
          <a:prstGeom prst="rect">
            <a:avLst/>
          </a:prstGeom>
          <a:noFill/>
        </p:spPr>
        <p:txBody>
          <a:bodyPr wrap="square" rtlCol="0">
            <a:spAutoFit/>
          </a:bodyPr>
          <a:lstStyle/>
          <a:p>
            <a:pPr algn="ctr"/>
            <a:r>
              <a:rPr lang="es-CL" sz="1200" i="1" dirty="0">
                <a:solidFill>
                  <a:schemeClr val="bg1">
                    <a:lumMod val="50000"/>
                  </a:schemeClr>
                </a:solidFill>
              </a:rPr>
              <a:t>Figura 8: Caso 1 diagrama de caso de uso. Fuente: elaboración propia.</a:t>
            </a:r>
          </a:p>
        </p:txBody>
      </p:sp>
    </p:spTree>
    <p:extLst>
      <p:ext uri="{BB962C8B-B14F-4D97-AF65-F5344CB8AC3E}">
        <p14:creationId xmlns:p14="http://schemas.microsoft.com/office/powerpoint/2010/main" val="3059330969"/>
      </p:ext>
    </p:extLst>
  </p:cSld>
  <p:clrMapOvr>
    <a:masterClrMapping/>
  </p:clrMapOvr>
  <p:transition spd="slow">
    <p:wheel spokes="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4822824" y="1191537"/>
            <a:ext cx="2546351" cy="584775"/>
          </a:xfrm>
          <a:prstGeom prst="rect">
            <a:avLst/>
          </a:prstGeom>
          <a:noFill/>
        </p:spPr>
        <p:txBody>
          <a:bodyPr wrap="square" rtlCol="0">
            <a:spAutoFit/>
          </a:bodyPr>
          <a:lstStyle/>
          <a:p>
            <a:pPr algn="ctr"/>
            <a:r>
              <a:rPr lang="es-ES" sz="3200" i="1" dirty="0">
                <a:solidFill>
                  <a:schemeClr val="bg1">
                    <a:lumMod val="50000"/>
                  </a:schemeClr>
                </a:solidFill>
                <a:latin typeface="+mj-lt"/>
              </a:rPr>
              <a:t>Caso 2</a:t>
            </a:r>
            <a:endParaRPr lang="es-CL" sz="3200" i="1" dirty="0">
              <a:solidFill>
                <a:schemeClr val="bg1">
                  <a:lumMod val="50000"/>
                </a:schemeClr>
              </a:solidFill>
              <a:latin typeface="+mj-lt"/>
            </a:endParaRPr>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1265" t="28923" r="17998" b="39697"/>
          <a:stretch/>
        </p:blipFill>
        <p:spPr bwMode="auto">
          <a:xfrm>
            <a:off x="797718" y="1920105"/>
            <a:ext cx="10596564" cy="3161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CuadroTexto"/>
          <p:cNvSpPr txBox="1"/>
          <p:nvPr/>
        </p:nvSpPr>
        <p:spPr>
          <a:xfrm>
            <a:off x="1123950" y="5334000"/>
            <a:ext cx="10020300" cy="923330"/>
          </a:xfrm>
          <a:prstGeom prst="rect">
            <a:avLst/>
          </a:prstGeom>
          <a:noFill/>
        </p:spPr>
        <p:txBody>
          <a:bodyPr wrap="square" rtlCol="0">
            <a:spAutoFit/>
          </a:bodyPr>
          <a:lstStyle/>
          <a:p>
            <a:r>
              <a:rPr lang="es-ES" dirty="0"/>
              <a:t>En este caso, el sistema le ofrece al actor alumno la funcionalidad </a:t>
            </a:r>
            <a:r>
              <a:rPr lang="es-ES" b="1" dirty="0"/>
              <a:t>ver mi horario</a:t>
            </a:r>
            <a:r>
              <a:rPr lang="es-ES" dirty="0"/>
              <a:t> y, si así lo desea, puede imprimirlo. En la Figura se aprecia que se cumple lo explicado anteriormente: el caso de uso extendido ofrece funciones complementarias al caso de uso base, en este caso, el poder imprimirlo.</a:t>
            </a:r>
            <a:r>
              <a:rPr lang="es-CL" dirty="0"/>
              <a:t> </a:t>
            </a:r>
          </a:p>
        </p:txBody>
      </p:sp>
      <p:sp>
        <p:nvSpPr>
          <p:cNvPr id="6" name="5 CuadroTexto"/>
          <p:cNvSpPr txBox="1"/>
          <p:nvPr/>
        </p:nvSpPr>
        <p:spPr>
          <a:xfrm>
            <a:off x="3416155" y="4886234"/>
            <a:ext cx="8042419" cy="276999"/>
          </a:xfrm>
          <a:prstGeom prst="rect">
            <a:avLst/>
          </a:prstGeom>
          <a:noFill/>
        </p:spPr>
        <p:txBody>
          <a:bodyPr wrap="square" rtlCol="0">
            <a:spAutoFit/>
          </a:bodyPr>
          <a:lstStyle/>
          <a:p>
            <a:pPr algn="ctr"/>
            <a:r>
              <a:rPr lang="es-CL" sz="1200" i="1" dirty="0">
                <a:solidFill>
                  <a:schemeClr val="bg1">
                    <a:lumMod val="50000"/>
                  </a:schemeClr>
                </a:solidFill>
              </a:rPr>
              <a:t>Figura 9: Caso 2 diagrama de caso de uso. Fuente: elaboración propia.</a:t>
            </a:r>
          </a:p>
        </p:txBody>
      </p:sp>
    </p:spTree>
    <p:extLst>
      <p:ext uri="{BB962C8B-B14F-4D97-AF65-F5344CB8AC3E}">
        <p14:creationId xmlns:p14="http://schemas.microsoft.com/office/powerpoint/2010/main" val="1023612457"/>
      </p:ext>
    </p:extLst>
  </p:cSld>
  <p:clrMapOvr>
    <a:masterClrMapping/>
  </p:clrMapOvr>
  <p:transition spd="slow">
    <p:wheel spokes="1"/>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171</TotalTime>
  <Words>2552</Words>
  <Application>Microsoft Office PowerPoint</Application>
  <PresentationFormat>Panorámica</PresentationFormat>
  <Paragraphs>149</Paragraphs>
  <Slides>39</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39</vt:i4>
      </vt:variant>
    </vt:vector>
  </HeadingPairs>
  <TitlesOfParts>
    <vt:vector size="47" baseType="lpstr">
      <vt:lpstr>Arial</vt:lpstr>
      <vt:lpstr>Calibri</vt:lpstr>
      <vt:lpstr>Calibri Light</vt:lpstr>
      <vt:lpstr>Century</vt:lpstr>
      <vt:lpstr>Courier New</vt:lpstr>
      <vt:lpstr>Symbol</vt:lpstr>
      <vt:lpstr>Times New Roman</vt:lpstr>
      <vt:lpstr>Celestial</vt:lpstr>
      <vt:lpstr>Casos de uso y Diagramas de clases</vt:lpstr>
      <vt:lpstr>Diagramas casos de uso</vt:lpstr>
      <vt:lpstr>Casos de uso</vt:lpstr>
      <vt:lpstr>Diagramas de caso de uso</vt:lpstr>
      <vt:lpstr>Diagramas de caso de uso</vt:lpstr>
      <vt:lpstr>  DIAGRAMAS DE CASO DE USO</vt:lpstr>
      <vt:lpstr>Presentación de PowerPoint</vt:lpstr>
      <vt:lpstr>Presentación de PowerPoint</vt:lpstr>
      <vt:lpstr>Presentación de PowerPoint</vt:lpstr>
      <vt:lpstr>Presentación de PowerPoint</vt:lpstr>
      <vt:lpstr>Uso de INCLUDE</vt:lpstr>
      <vt:lpstr>Uso del INCLUDE</vt:lpstr>
      <vt:lpstr>Uso de EXTENDS</vt:lpstr>
      <vt:lpstr>Relaciones de EXTENDS (extensiones)</vt:lpstr>
      <vt:lpstr>Caracteristicas del EXTENDS</vt:lpstr>
      <vt:lpstr>Uso del EXTENDS</vt:lpstr>
      <vt:lpstr>Uso del EXTENDS/INCLUDE</vt:lpstr>
      <vt:lpstr>Uso del EXTENDS/INCLUDE</vt:lpstr>
      <vt:lpstr>Uso del EXTENDS/INCLUDE</vt:lpstr>
      <vt:lpstr>Uso del EXTENDS/INCLUDE</vt:lpstr>
      <vt:lpstr>Ejemplo de diagramas de casos de uso</vt:lpstr>
      <vt:lpstr>Ejemplo de diagramas de casos de uso</vt:lpstr>
      <vt:lpstr>Diagramas de caso de uso</vt:lpstr>
      <vt:lpstr>Diagramas de caso de uso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Casos de uso</dc:title>
  <dc:creator>Rafael Romero</dc:creator>
  <cp:lastModifiedBy>RAFAEL ADERITO ROMERO SANABRIA</cp:lastModifiedBy>
  <cp:revision>19</cp:revision>
  <dcterms:created xsi:type="dcterms:W3CDTF">2017-03-23T00:05:22Z</dcterms:created>
  <dcterms:modified xsi:type="dcterms:W3CDTF">2022-05-06T16:51:39Z</dcterms:modified>
</cp:coreProperties>
</file>