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61" r:id="rId5"/>
    <p:sldId id="260"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4" r:id="rId25"/>
    <p:sldId id="286" r:id="rId26"/>
    <p:sldId id="283" r:id="rId27"/>
    <p:sldId id="285" r:id="rId28"/>
    <p:sldId id="259" r:id="rId29"/>
  </p:sldIdLst>
  <p:sldSz cx="12192000" cy="6858000"/>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0202"/>
    <a:srgbClr val="F4020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940" autoAdjust="0"/>
  </p:normalViewPr>
  <p:slideViewPr>
    <p:cSldViewPr snapToGrid="0" snapToObjects="1">
      <p:cViewPr varScale="1">
        <p:scale>
          <a:sx n="77" d="100"/>
          <a:sy n="77" d="100"/>
        </p:scale>
        <p:origin x="163" y="6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4DCAFB-8423-4D0E-8641-D78D9BAAD9AA}" type="doc">
      <dgm:prSet loTypeId="urn:microsoft.com/office/officeart/2005/8/layout/vList2" loCatId="list" qsTypeId="urn:microsoft.com/office/officeart/2005/8/quickstyle/3d3" qsCatId="3D" csTypeId="urn:microsoft.com/office/officeart/2005/8/colors/accent0_3" csCatId="mainScheme" phldr="1"/>
      <dgm:spPr/>
      <dgm:t>
        <a:bodyPr/>
        <a:lstStyle/>
        <a:p>
          <a:endParaRPr lang="es-ES"/>
        </a:p>
      </dgm:t>
    </dgm:pt>
    <dgm:pt modelId="{4D0464B8-EB5C-4193-B504-1D745EEC914E}">
      <dgm:prSet phldrT="[Texto]"/>
      <dgm:spPr/>
      <dgm:t>
        <a:bodyPr/>
        <a:lstStyle/>
        <a:p>
          <a:r>
            <a:rPr lang="es-ES" b="1"/>
            <a:t>La vista lógica </a:t>
          </a:r>
          <a:r>
            <a:rPr lang="es-ES"/>
            <a:t>describe el modelo de objetos del diseño cuando se usa un método de diseño orientado a objetos. Para diseñar una aplicación muy orientada a los datos, se puede usar un enfoque alternativo para desarrollar algún otro tipo de vista lógica, tal como diagramas de entidad-relación.</a:t>
          </a:r>
        </a:p>
      </dgm:t>
    </dgm:pt>
    <dgm:pt modelId="{95EB125F-2941-453B-B6AD-DA0881574E66}" type="parTrans" cxnId="{8DDB1D94-C48C-4CA6-B586-D42A23E4FC7B}">
      <dgm:prSet/>
      <dgm:spPr/>
      <dgm:t>
        <a:bodyPr/>
        <a:lstStyle/>
        <a:p>
          <a:endParaRPr lang="es-ES"/>
        </a:p>
      </dgm:t>
    </dgm:pt>
    <dgm:pt modelId="{1EAB056C-80F2-423A-A472-D9F00A2F09AA}" type="sibTrans" cxnId="{8DDB1D94-C48C-4CA6-B586-D42A23E4FC7B}">
      <dgm:prSet/>
      <dgm:spPr/>
      <dgm:t>
        <a:bodyPr/>
        <a:lstStyle/>
        <a:p>
          <a:endParaRPr lang="es-ES"/>
        </a:p>
      </dgm:t>
    </dgm:pt>
    <dgm:pt modelId="{22976F66-0927-4B39-8B80-7E6D212A7044}">
      <dgm:prSet phldrT="[Texto]"/>
      <dgm:spPr/>
      <dgm:t>
        <a:bodyPr/>
        <a:lstStyle/>
        <a:p>
          <a:r>
            <a:rPr lang="es-ES" b="1"/>
            <a:t>La vista de procesos </a:t>
          </a:r>
          <a:r>
            <a:rPr lang="es-ES"/>
            <a:t>describe los aspectos de concurrencia y sincronización del diseño.</a:t>
          </a:r>
        </a:p>
      </dgm:t>
    </dgm:pt>
    <dgm:pt modelId="{6BF49A38-147A-4A0E-AF5A-7E1035FF943D}" type="parTrans" cxnId="{2BDD0D3B-8D63-4D41-ABF6-2690986036B7}">
      <dgm:prSet/>
      <dgm:spPr/>
      <dgm:t>
        <a:bodyPr/>
        <a:lstStyle/>
        <a:p>
          <a:endParaRPr lang="es-ES"/>
        </a:p>
      </dgm:t>
    </dgm:pt>
    <dgm:pt modelId="{EBA7D84C-38E1-4565-96A1-839E79E5A239}" type="sibTrans" cxnId="{2BDD0D3B-8D63-4D41-ABF6-2690986036B7}">
      <dgm:prSet/>
      <dgm:spPr/>
      <dgm:t>
        <a:bodyPr/>
        <a:lstStyle/>
        <a:p>
          <a:endParaRPr lang="es-ES"/>
        </a:p>
      </dgm:t>
    </dgm:pt>
    <dgm:pt modelId="{EDEB6ADD-459F-4F89-816C-C63C9140D1BF}">
      <dgm:prSet phldrT="[Texto]"/>
      <dgm:spPr/>
      <dgm:t>
        <a:bodyPr/>
        <a:lstStyle/>
        <a:p>
          <a:r>
            <a:rPr lang="es-ES" b="1"/>
            <a:t>La vista física </a:t>
          </a:r>
          <a:r>
            <a:rPr lang="es-ES"/>
            <a:t>describe el mapeo del software en el hardware y refleja los aspectos de distribución.</a:t>
          </a:r>
        </a:p>
      </dgm:t>
    </dgm:pt>
    <dgm:pt modelId="{A8EC1C40-D008-471A-8AC3-419B331F2547}" type="parTrans" cxnId="{26FC2F7B-B3D0-4D7E-AE2B-AA4C4E72A9A8}">
      <dgm:prSet/>
      <dgm:spPr/>
      <dgm:t>
        <a:bodyPr/>
        <a:lstStyle/>
        <a:p>
          <a:endParaRPr lang="es-ES"/>
        </a:p>
      </dgm:t>
    </dgm:pt>
    <dgm:pt modelId="{8AAD3CFE-4343-42C9-AE46-CBC8684DC01E}" type="sibTrans" cxnId="{26FC2F7B-B3D0-4D7E-AE2B-AA4C4E72A9A8}">
      <dgm:prSet/>
      <dgm:spPr/>
      <dgm:t>
        <a:bodyPr/>
        <a:lstStyle/>
        <a:p>
          <a:endParaRPr lang="es-ES"/>
        </a:p>
      </dgm:t>
    </dgm:pt>
    <dgm:pt modelId="{2A0812EF-B84A-42F4-83AC-0CF01D32BB3C}">
      <dgm:prSet phldrT="[Texto]"/>
      <dgm:spPr/>
      <dgm:t>
        <a:bodyPr/>
        <a:lstStyle/>
        <a:p>
          <a:r>
            <a:rPr lang="es-ES" b="1"/>
            <a:t>La vista de desarrollo o despliegue</a:t>
          </a:r>
          <a:r>
            <a:rPr lang="es-ES"/>
            <a:t>, describe la organización estática del software en su ambiente de desarrollo.</a:t>
          </a:r>
        </a:p>
      </dgm:t>
    </dgm:pt>
    <dgm:pt modelId="{97363481-1DE6-4076-AB18-9E31D4CF7320}" type="parTrans" cxnId="{7B75DEE8-A1FF-4244-9A9D-1BC66F88A357}">
      <dgm:prSet/>
      <dgm:spPr/>
      <dgm:t>
        <a:bodyPr/>
        <a:lstStyle/>
        <a:p>
          <a:endParaRPr lang="es-ES"/>
        </a:p>
      </dgm:t>
    </dgm:pt>
    <dgm:pt modelId="{CDBCA757-A416-4AE1-A146-4BF9DD26A130}" type="sibTrans" cxnId="{7B75DEE8-A1FF-4244-9A9D-1BC66F88A357}">
      <dgm:prSet/>
      <dgm:spPr/>
      <dgm:t>
        <a:bodyPr/>
        <a:lstStyle/>
        <a:p>
          <a:endParaRPr lang="es-ES"/>
        </a:p>
      </dgm:t>
    </dgm:pt>
    <dgm:pt modelId="{4C9AF279-5853-4FA3-AE2B-D988DBD09B17}" type="pres">
      <dgm:prSet presAssocID="{354DCAFB-8423-4D0E-8641-D78D9BAAD9AA}" presName="linear" presStyleCnt="0">
        <dgm:presLayoutVars>
          <dgm:animLvl val="lvl"/>
          <dgm:resizeHandles val="exact"/>
        </dgm:presLayoutVars>
      </dgm:prSet>
      <dgm:spPr/>
    </dgm:pt>
    <dgm:pt modelId="{4DB5B5F8-2807-4112-9D26-5B03FD6464BA}" type="pres">
      <dgm:prSet presAssocID="{4D0464B8-EB5C-4193-B504-1D745EEC914E}" presName="parentText" presStyleLbl="node1" presStyleIdx="0" presStyleCnt="4">
        <dgm:presLayoutVars>
          <dgm:chMax val="0"/>
          <dgm:bulletEnabled val="1"/>
        </dgm:presLayoutVars>
      </dgm:prSet>
      <dgm:spPr/>
    </dgm:pt>
    <dgm:pt modelId="{E7791016-D8CE-46B8-A415-BB9B27BB06C7}" type="pres">
      <dgm:prSet presAssocID="{1EAB056C-80F2-423A-A472-D9F00A2F09AA}" presName="spacer" presStyleCnt="0"/>
      <dgm:spPr/>
    </dgm:pt>
    <dgm:pt modelId="{2417B5F9-BF6B-4395-A8A3-7E9EE45003D0}" type="pres">
      <dgm:prSet presAssocID="{22976F66-0927-4B39-8B80-7E6D212A7044}" presName="parentText" presStyleLbl="node1" presStyleIdx="1" presStyleCnt="4">
        <dgm:presLayoutVars>
          <dgm:chMax val="0"/>
          <dgm:bulletEnabled val="1"/>
        </dgm:presLayoutVars>
      </dgm:prSet>
      <dgm:spPr/>
    </dgm:pt>
    <dgm:pt modelId="{A534DB35-1C4C-4503-936A-B03DA8DC0ABB}" type="pres">
      <dgm:prSet presAssocID="{EBA7D84C-38E1-4565-96A1-839E79E5A239}" presName="spacer" presStyleCnt="0"/>
      <dgm:spPr/>
    </dgm:pt>
    <dgm:pt modelId="{90938C47-8995-4BE0-B762-C7117425EB08}" type="pres">
      <dgm:prSet presAssocID="{EDEB6ADD-459F-4F89-816C-C63C9140D1BF}" presName="parentText" presStyleLbl="node1" presStyleIdx="2" presStyleCnt="4">
        <dgm:presLayoutVars>
          <dgm:chMax val="0"/>
          <dgm:bulletEnabled val="1"/>
        </dgm:presLayoutVars>
      </dgm:prSet>
      <dgm:spPr/>
    </dgm:pt>
    <dgm:pt modelId="{DC40242E-5FD3-426F-9DEA-BBA71E056AFB}" type="pres">
      <dgm:prSet presAssocID="{8AAD3CFE-4343-42C9-AE46-CBC8684DC01E}" presName="spacer" presStyleCnt="0"/>
      <dgm:spPr/>
    </dgm:pt>
    <dgm:pt modelId="{E148FE55-1321-4D05-BCD2-C47A1C262D82}" type="pres">
      <dgm:prSet presAssocID="{2A0812EF-B84A-42F4-83AC-0CF01D32BB3C}" presName="parentText" presStyleLbl="node1" presStyleIdx="3" presStyleCnt="4">
        <dgm:presLayoutVars>
          <dgm:chMax val="0"/>
          <dgm:bulletEnabled val="1"/>
        </dgm:presLayoutVars>
      </dgm:prSet>
      <dgm:spPr/>
    </dgm:pt>
  </dgm:ptLst>
  <dgm:cxnLst>
    <dgm:cxn modelId="{64AF2C0A-849A-42FA-A4D7-F796A201E1AC}" type="presOf" srcId="{4D0464B8-EB5C-4193-B504-1D745EEC914E}" destId="{4DB5B5F8-2807-4112-9D26-5B03FD6464BA}" srcOrd="0" destOrd="0" presId="urn:microsoft.com/office/officeart/2005/8/layout/vList2"/>
    <dgm:cxn modelId="{4ECD4212-81A2-4543-B51F-054ED9481F93}" type="presOf" srcId="{354DCAFB-8423-4D0E-8641-D78D9BAAD9AA}" destId="{4C9AF279-5853-4FA3-AE2B-D988DBD09B17}" srcOrd="0" destOrd="0" presId="urn:microsoft.com/office/officeart/2005/8/layout/vList2"/>
    <dgm:cxn modelId="{2BDD0D3B-8D63-4D41-ABF6-2690986036B7}" srcId="{354DCAFB-8423-4D0E-8641-D78D9BAAD9AA}" destId="{22976F66-0927-4B39-8B80-7E6D212A7044}" srcOrd="1" destOrd="0" parTransId="{6BF49A38-147A-4A0E-AF5A-7E1035FF943D}" sibTransId="{EBA7D84C-38E1-4565-96A1-839E79E5A239}"/>
    <dgm:cxn modelId="{DE308362-6E9E-4F95-B8F3-DCC42932EFE3}" type="presOf" srcId="{2A0812EF-B84A-42F4-83AC-0CF01D32BB3C}" destId="{E148FE55-1321-4D05-BCD2-C47A1C262D82}" srcOrd="0" destOrd="0" presId="urn:microsoft.com/office/officeart/2005/8/layout/vList2"/>
    <dgm:cxn modelId="{8FF67563-FC82-47E6-9939-2840BDAFD850}" type="presOf" srcId="{EDEB6ADD-459F-4F89-816C-C63C9140D1BF}" destId="{90938C47-8995-4BE0-B762-C7117425EB08}" srcOrd="0" destOrd="0" presId="urn:microsoft.com/office/officeart/2005/8/layout/vList2"/>
    <dgm:cxn modelId="{5160BF51-07EE-46A1-815F-8E4469AE9B22}" type="presOf" srcId="{22976F66-0927-4B39-8B80-7E6D212A7044}" destId="{2417B5F9-BF6B-4395-A8A3-7E9EE45003D0}" srcOrd="0" destOrd="0" presId="urn:microsoft.com/office/officeart/2005/8/layout/vList2"/>
    <dgm:cxn modelId="{26FC2F7B-B3D0-4D7E-AE2B-AA4C4E72A9A8}" srcId="{354DCAFB-8423-4D0E-8641-D78D9BAAD9AA}" destId="{EDEB6ADD-459F-4F89-816C-C63C9140D1BF}" srcOrd="2" destOrd="0" parTransId="{A8EC1C40-D008-471A-8AC3-419B331F2547}" sibTransId="{8AAD3CFE-4343-42C9-AE46-CBC8684DC01E}"/>
    <dgm:cxn modelId="{8DDB1D94-C48C-4CA6-B586-D42A23E4FC7B}" srcId="{354DCAFB-8423-4D0E-8641-D78D9BAAD9AA}" destId="{4D0464B8-EB5C-4193-B504-1D745EEC914E}" srcOrd="0" destOrd="0" parTransId="{95EB125F-2941-453B-B6AD-DA0881574E66}" sibTransId="{1EAB056C-80F2-423A-A472-D9F00A2F09AA}"/>
    <dgm:cxn modelId="{7B75DEE8-A1FF-4244-9A9D-1BC66F88A357}" srcId="{354DCAFB-8423-4D0E-8641-D78D9BAAD9AA}" destId="{2A0812EF-B84A-42F4-83AC-0CF01D32BB3C}" srcOrd="3" destOrd="0" parTransId="{97363481-1DE6-4076-AB18-9E31D4CF7320}" sibTransId="{CDBCA757-A416-4AE1-A146-4BF9DD26A130}"/>
    <dgm:cxn modelId="{442F3DC7-D7A4-4684-96BF-09BC7406A642}" type="presParOf" srcId="{4C9AF279-5853-4FA3-AE2B-D988DBD09B17}" destId="{4DB5B5F8-2807-4112-9D26-5B03FD6464BA}" srcOrd="0" destOrd="0" presId="urn:microsoft.com/office/officeart/2005/8/layout/vList2"/>
    <dgm:cxn modelId="{DF94177E-EFB3-44C1-AF29-0FA7CEDD86EE}" type="presParOf" srcId="{4C9AF279-5853-4FA3-AE2B-D988DBD09B17}" destId="{E7791016-D8CE-46B8-A415-BB9B27BB06C7}" srcOrd="1" destOrd="0" presId="urn:microsoft.com/office/officeart/2005/8/layout/vList2"/>
    <dgm:cxn modelId="{88F42BB6-482E-42F3-811E-A7E90D651C42}" type="presParOf" srcId="{4C9AF279-5853-4FA3-AE2B-D988DBD09B17}" destId="{2417B5F9-BF6B-4395-A8A3-7E9EE45003D0}" srcOrd="2" destOrd="0" presId="urn:microsoft.com/office/officeart/2005/8/layout/vList2"/>
    <dgm:cxn modelId="{D1D29819-A8E5-4FF5-BB0F-7CDBB0619562}" type="presParOf" srcId="{4C9AF279-5853-4FA3-AE2B-D988DBD09B17}" destId="{A534DB35-1C4C-4503-936A-B03DA8DC0ABB}" srcOrd="3" destOrd="0" presId="urn:microsoft.com/office/officeart/2005/8/layout/vList2"/>
    <dgm:cxn modelId="{2675E2A3-A1E1-4291-B378-59AD47B4A1E8}" type="presParOf" srcId="{4C9AF279-5853-4FA3-AE2B-D988DBD09B17}" destId="{90938C47-8995-4BE0-B762-C7117425EB08}" srcOrd="4" destOrd="0" presId="urn:microsoft.com/office/officeart/2005/8/layout/vList2"/>
    <dgm:cxn modelId="{7EC1AC05-E37A-47A6-B762-42BC7E1A7F0C}" type="presParOf" srcId="{4C9AF279-5853-4FA3-AE2B-D988DBD09B17}" destId="{DC40242E-5FD3-426F-9DEA-BBA71E056AFB}" srcOrd="5" destOrd="0" presId="urn:microsoft.com/office/officeart/2005/8/layout/vList2"/>
    <dgm:cxn modelId="{3C8DC8C6-75A7-4387-B24F-3A754A8DE111}" type="presParOf" srcId="{4C9AF279-5853-4FA3-AE2B-D988DBD09B17}" destId="{E148FE55-1321-4D05-BCD2-C47A1C262D8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73D0DD-B5CC-47DE-B2A7-3771E6EDA24F}" type="doc">
      <dgm:prSet loTypeId="urn:microsoft.com/office/officeart/2005/8/layout/hProcess9" loCatId="process" qsTypeId="urn:microsoft.com/office/officeart/2005/8/quickstyle/simple1" qsCatId="simple" csTypeId="urn:microsoft.com/office/officeart/2005/8/colors/accent0_2" csCatId="mainScheme" phldr="1"/>
      <dgm:spPr/>
    </dgm:pt>
    <dgm:pt modelId="{120D4665-7EB5-4DA5-A239-5D46AC0E7732}">
      <dgm:prSet phldrT="[Texto]"/>
      <dgm:spPr/>
      <dgm:t>
        <a:bodyPr/>
        <a:lstStyle/>
        <a:p>
          <a:r>
            <a:rPr lang="es-ES" dirty="0"/>
            <a:t>Se utilizan en desarrollo basado en componentes para describir sistemas con arquitectura orientada a servicios.</a:t>
          </a:r>
        </a:p>
      </dgm:t>
    </dgm:pt>
    <dgm:pt modelId="{FE7BCDDC-9652-4DF6-A024-78215ABD8FA5}" type="parTrans" cxnId="{C963CD19-868A-40F2-8DD3-3DE1CE0570CD}">
      <dgm:prSet/>
      <dgm:spPr/>
      <dgm:t>
        <a:bodyPr/>
        <a:lstStyle/>
        <a:p>
          <a:endParaRPr lang="es-ES"/>
        </a:p>
      </dgm:t>
    </dgm:pt>
    <dgm:pt modelId="{CA396D48-CD0C-427B-9DD7-355E5C6654AB}" type="sibTrans" cxnId="{C963CD19-868A-40F2-8DD3-3DE1CE0570CD}">
      <dgm:prSet/>
      <dgm:spPr/>
      <dgm:t>
        <a:bodyPr/>
        <a:lstStyle/>
        <a:p>
          <a:endParaRPr lang="es-ES"/>
        </a:p>
      </dgm:t>
    </dgm:pt>
    <dgm:pt modelId="{A3C56D1C-6888-43F8-B7FD-878A61A36442}">
      <dgm:prSet phldrT="[Texto]"/>
      <dgm:spPr/>
      <dgm:t>
        <a:bodyPr/>
        <a:lstStyle/>
        <a:p>
          <a:r>
            <a:rPr lang="es-ES" dirty="0"/>
            <a:t>Mostrar la estructura del propio código.</a:t>
          </a:r>
        </a:p>
      </dgm:t>
    </dgm:pt>
    <dgm:pt modelId="{1AAD2543-CE10-40A0-BF13-50145F34EABD}" type="parTrans" cxnId="{4F9766A4-9BC5-4F76-A72C-A84FE1DC76DC}">
      <dgm:prSet/>
      <dgm:spPr/>
      <dgm:t>
        <a:bodyPr/>
        <a:lstStyle/>
        <a:p>
          <a:endParaRPr lang="es-ES"/>
        </a:p>
      </dgm:t>
    </dgm:pt>
    <dgm:pt modelId="{DD42058F-C675-4D94-861E-4EA10F8D6352}" type="sibTrans" cxnId="{4F9766A4-9BC5-4F76-A72C-A84FE1DC76DC}">
      <dgm:prSet/>
      <dgm:spPr/>
      <dgm:t>
        <a:bodyPr/>
        <a:lstStyle/>
        <a:p>
          <a:endParaRPr lang="es-ES"/>
        </a:p>
      </dgm:t>
    </dgm:pt>
    <dgm:pt modelId="{E0FE9303-E611-4395-BCA5-49D23BDCF69A}">
      <dgm:prSet phldrT="[Texto]"/>
      <dgm:spPr/>
      <dgm:t>
        <a:bodyPr/>
        <a:lstStyle/>
        <a:p>
          <a:r>
            <a:rPr lang="es-ES" dirty="0"/>
            <a:t>Se puede utilizar para centrarse en la relación entre los componentes </a:t>
          </a:r>
        </a:p>
      </dgm:t>
    </dgm:pt>
    <dgm:pt modelId="{B65E3C13-DA7E-4A1D-AE2F-D9158C46F2E0}" type="parTrans" cxnId="{314679D7-AE62-462E-9B3F-D32BB2F2CAA0}">
      <dgm:prSet/>
      <dgm:spPr/>
      <dgm:t>
        <a:bodyPr/>
        <a:lstStyle/>
        <a:p>
          <a:endParaRPr lang="es-ES"/>
        </a:p>
      </dgm:t>
    </dgm:pt>
    <dgm:pt modelId="{973D4688-98C8-4385-B781-218AC37108B5}" type="sibTrans" cxnId="{314679D7-AE62-462E-9B3F-D32BB2F2CAA0}">
      <dgm:prSet/>
      <dgm:spPr/>
      <dgm:t>
        <a:bodyPr/>
        <a:lstStyle/>
        <a:p>
          <a:endParaRPr lang="es-ES"/>
        </a:p>
      </dgm:t>
    </dgm:pt>
    <dgm:pt modelId="{9D5915B0-C6B5-43FD-A250-21E7EB955650}">
      <dgm:prSet phldrT="[Texto]"/>
      <dgm:spPr/>
      <dgm:t>
        <a:bodyPr/>
        <a:lstStyle/>
        <a:p>
          <a:r>
            <a:rPr lang="es-ES" dirty="0"/>
            <a:t>Comunica y explica las funciones del sistema que se está construyendo a los interesados o stakeholders.</a:t>
          </a:r>
        </a:p>
      </dgm:t>
    </dgm:pt>
    <dgm:pt modelId="{410242AA-3122-4A6A-8284-70F57DF232B7}" type="parTrans" cxnId="{955CBF57-530B-4440-9A07-6AD17C9B2226}">
      <dgm:prSet/>
      <dgm:spPr/>
      <dgm:t>
        <a:bodyPr/>
        <a:lstStyle/>
        <a:p>
          <a:endParaRPr lang="es-ES"/>
        </a:p>
      </dgm:t>
    </dgm:pt>
    <dgm:pt modelId="{5389DEB4-2C21-4E4C-A038-AC337E4BCE6A}" type="sibTrans" cxnId="{955CBF57-530B-4440-9A07-6AD17C9B2226}">
      <dgm:prSet/>
      <dgm:spPr/>
      <dgm:t>
        <a:bodyPr/>
        <a:lstStyle/>
        <a:p>
          <a:endParaRPr lang="es-ES"/>
        </a:p>
      </dgm:t>
    </dgm:pt>
    <dgm:pt modelId="{A5AF56BC-6E28-4D93-80E9-315B54A04469}" type="pres">
      <dgm:prSet presAssocID="{B873D0DD-B5CC-47DE-B2A7-3771E6EDA24F}" presName="CompostProcess" presStyleCnt="0">
        <dgm:presLayoutVars>
          <dgm:dir/>
          <dgm:resizeHandles val="exact"/>
        </dgm:presLayoutVars>
      </dgm:prSet>
      <dgm:spPr/>
    </dgm:pt>
    <dgm:pt modelId="{AA457D6B-A286-46F5-99EA-605102E1A840}" type="pres">
      <dgm:prSet presAssocID="{B873D0DD-B5CC-47DE-B2A7-3771E6EDA24F}" presName="arrow" presStyleLbl="bgShp" presStyleIdx="0" presStyleCnt="1"/>
      <dgm:spPr>
        <a:solidFill>
          <a:schemeClr val="accent5">
            <a:lumMod val="40000"/>
            <a:lumOff val="60000"/>
          </a:schemeClr>
        </a:solidFill>
      </dgm:spPr>
    </dgm:pt>
    <dgm:pt modelId="{EC3A313C-6ABB-4532-971E-21D54F99D6C1}" type="pres">
      <dgm:prSet presAssocID="{B873D0DD-B5CC-47DE-B2A7-3771E6EDA24F}" presName="linearProcess" presStyleCnt="0"/>
      <dgm:spPr/>
    </dgm:pt>
    <dgm:pt modelId="{8A3D755C-3DF5-42DA-BEF3-B15F0D1CA980}" type="pres">
      <dgm:prSet presAssocID="{120D4665-7EB5-4DA5-A239-5D46AC0E7732}" presName="textNode" presStyleLbl="node1" presStyleIdx="0" presStyleCnt="4">
        <dgm:presLayoutVars>
          <dgm:bulletEnabled val="1"/>
        </dgm:presLayoutVars>
      </dgm:prSet>
      <dgm:spPr/>
    </dgm:pt>
    <dgm:pt modelId="{38D1328C-A36C-440B-8FF4-0D9465E63D14}" type="pres">
      <dgm:prSet presAssocID="{CA396D48-CD0C-427B-9DD7-355E5C6654AB}" presName="sibTrans" presStyleCnt="0"/>
      <dgm:spPr/>
    </dgm:pt>
    <dgm:pt modelId="{118CCF99-303E-449C-A999-2DE3A061D7E8}" type="pres">
      <dgm:prSet presAssocID="{A3C56D1C-6888-43F8-B7FD-878A61A36442}" presName="textNode" presStyleLbl="node1" presStyleIdx="1" presStyleCnt="4">
        <dgm:presLayoutVars>
          <dgm:bulletEnabled val="1"/>
        </dgm:presLayoutVars>
      </dgm:prSet>
      <dgm:spPr/>
    </dgm:pt>
    <dgm:pt modelId="{FCAA6BEF-6EF6-4596-BB8F-077D20795D2F}" type="pres">
      <dgm:prSet presAssocID="{DD42058F-C675-4D94-861E-4EA10F8D6352}" presName="sibTrans" presStyleCnt="0"/>
      <dgm:spPr/>
    </dgm:pt>
    <dgm:pt modelId="{0696C650-5FD4-4DD2-9A45-9CC119A1C2DE}" type="pres">
      <dgm:prSet presAssocID="{E0FE9303-E611-4395-BCA5-49D23BDCF69A}" presName="textNode" presStyleLbl="node1" presStyleIdx="2" presStyleCnt="4">
        <dgm:presLayoutVars>
          <dgm:bulletEnabled val="1"/>
        </dgm:presLayoutVars>
      </dgm:prSet>
      <dgm:spPr/>
    </dgm:pt>
    <dgm:pt modelId="{042C0B21-1B7F-4652-AF28-70C930FC13DB}" type="pres">
      <dgm:prSet presAssocID="{973D4688-98C8-4385-B781-218AC37108B5}" presName="sibTrans" presStyleCnt="0"/>
      <dgm:spPr/>
    </dgm:pt>
    <dgm:pt modelId="{102DD107-01F7-48B2-8B7A-80DA7E5AEC0B}" type="pres">
      <dgm:prSet presAssocID="{9D5915B0-C6B5-43FD-A250-21E7EB955650}" presName="textNode" presStyleLbl="node1" presStyleIdx="3" presStyleCnt="4">
        <dgm:presLayoutVars>
          <dgm:bulletEnabled val="1"/>
        </dgm:presLayoutVars>
      </dgm:prSet>
      <dgm:spPr/>
    </dgm:pt>
  </dgm:ptLst>
  <dgm:cxnLst>
    <dgm:cxn modelId="{C963CD19-868A-40F2-8DD3-3DE1CE0570CD}" srcId="{B873D0DD-B5CC-47DE-B2A7-3771E6EDA24F}" destId="{120D4665-7EB5-4DA5-A239-5D46AC0E7732}" srcOrd="0" destOrd="0" parTransId="{FE7BCDDC-9652-4DF6-A024-78215ABD8FA5}" sibTransId="{CA396D48-CD0C-427B-9DD7-355E5C6654AB}"/>
    <dgm:cxn modelId="{AD8C2C27-F0F0-44FC-9207-BD327CC568DB}" type="presOf" srcId="{A3C56D1C-6888-43F8-B7FD-878A61A36442}" destId="{118CCF99-303E-449C-A999-2DE3A061D7E8}" srcOrd="0" destOrd="0" presId="urn:microsoft.com/office/officeart/2005/8/layout/hProcess9"/>
    <dgm:cxn modelId="{25E29627-1B59-4B6E-BBB1-D4BCBE36CFAC}" type="presOf" srcId="{B873D0DD-B5CC-47DE-B2A7-3771E6EDA24F}" destId="{A5AF56BC-6E28-4D93-80E9-315B54A04469}" srcOrd="0" destOrd="0" presId="urn:microsoft.com/office/officeart/2005/8/layout/hProcess9"/>
    <dgm:cxn modelId="{E5E27C72-E66E-47D1-B31D-FD405B85D387}" type="presOf" srcId="{E0FE9303-E611-4395-BCA5-49D23BDCF69A}" destId="{0696C650-5FD4-4DD2-9A45-9CC119A1C2DE}" srcOrd="0" destOrd="0" presId="urn:microsoft.com/office/officeart/2005/8/layout/hProcess9"/>
    <dgm:cxn modelId="{CBC01E75-A3BC-4671-994C-2E74E4103CE0}" type="presOf" srcId="{9D5915B0-C6B5-43FD-A250-21E7EB955650}" destId="{102DD107-01F7-48B2-8B7A-80DA7E5AEC0B}" srcOrd="0" destOrd="0" presId="urn:microsoft.com/office/officeart/2005/8/layout/hProcess9"/>
    <dgm:cxn modelId="{955CBF57-530B-4440-9A07-6AD17C9B2226}" srcId="{B873D0DD-B5CC-47DE-B2A7-3771E6EDA24F}" destId="{9D5915B0-C6B5-43FD-A250-21E7EB955650}" srcOrd="3" destOrd="0" parTransId="{410242AA-3122-4A6A-8284-70F57DF232B7}" sibTransId="{5389DEB4-2C21-4E4C-A038-AC337E4BCE6A}"/>
    <dgm:cxn modelId="{4F9766A4-9BC5-4F76-A72C-A84FE1DC76DC}" srcId="{B873D0DD-B5CC-47DE-B2A7-3771E6EDA24F}" destId="{A3C56D1C-6888-43F8-B7FD-878A61A36442}" srcOrd="1" destOrd="0" parTransId="{1AAD2543-CE10-40A0-BF13-50145F34EABD}" sibTransId="{DD42058F-C675-4D94-861E-4EA10F8D6352}"/>
    <dgm:cxn modelId="{1A46BAB8-60F1-49F3-98AB-1E5507EAA5F1}" type="presOf" srcId="{120D4665-7EB5-4DA5-A239-5D46AC0E7732}" destId="{8A3D755C-3DF5-42DA-BEF3-B15F0D1CA980}" srcOrd="0" destOrd="0" presId="urn:microsoft.com/office/officeart/2005/8/layout/hProcess9"/>
    <dgm:cxn modelId="{314679D7-AE62-462E-9B3F-D32BB2F2CAA0}" srcId="{B873D0DD-B5CC-47DE-B2A7-3771E6EDA24F}" destId="{E0FE9303-E611-4395-BCA5-49D23BDCF69A}" srcOrd="2" destOrd="0" parTransId="{B65E3C13-DA7E-4A1D-AE2F-D9158C46F2E0}" sibTransId="{973D4688-98C8-4385-B781-218AC37108B5}"/>
    <dgm:cxn modelId="{EDA2CC7A-73F9-4D3A-9C11-74CF8A1CC090}" type="presParOf" srcId="{A5AF56BC-6E28-4D93-80E9-315B54A04469}" destId="{AA457D6B-A286-46F5-99EA-605102E1A840}" srcOrd="0" destOrd="0" presId="urn:microsoft.com/office/officeart/2005/8/layout/hProcess9"/>
    <dgm:cxn modelId="{3AEDD450-9369-4625-A7B8-210990B71A9E}" type="presParOf" srcId="{A5AF56BC-6E28-4D93-80E9-315B54A04469}" destId="{EC3A313C-6ABB-4532-971E-21D54F99D6C1}" srcOrd="1" destOrd="0" presId="urn:microsoft.com/office/officeart/2005/8/layout/hProcess9"/>
    <dgm:cxn modelId="{B291B3ED-5492-4036-B8AD-E81AB36C35E6}" type="presParOf" srcId="{EC3A313C-6ABB-4532-971E-21D54F99D6C1}" destId="{8A3D755C-3DF5-42DA-BEF3-B15F0D1CA980}" srcOrd="0" destOrd="0" presId="urn:microsoft.com/office/officeart/2005/8/layout/hProcess9"/>
    <dgm:cxn modelId="{F1696111-EAE0-494E-9BEA-54A4131ABF0A}" type="presParOf" srcId="{EC3A313C-6ABB-4532-971E-21D54F99D6C1}" destId="{38D1328C-A36C-440B-8FF4-0D9465E63D14}" srcOrd="1" destOrd="0" presId="urn:microsoft.com/office/officeart/2005/8/layout/hProcess9"/>
    <dgm:cxn modelId="{7342063F-DFAE-436A-AD78-2B5550F5BFF2}" type="presParOf" srcId="{EC3A313C-6ABB-4532-971E-21D54F99D6C1}" destId="{118CCF99-303E-449C-A999-2DE3A061D7E8}" srcOrd="2" destOrd="0" presId="urn:microsoft.com/office/officeart/2005/8/layout/hProcess9"/>
    <dgm:cxn modelId="{C190A5E8-D2AF-4DC8-8FC6-E2B954CFBD9B}" type="presParOf" srcId="{EC3A313C-6ABB-4532-971E-21D54F99D6C1}" destId="{FCAA6BEF-6EF6-4596-BB8F-077D20795D2F}" srcOrd="3" destOrd="0" presId="urn:microsoft.com/office/officeart/2005/8/layout/hProcess9"/>
    <dgm:cxn modelId="{01EF7B57-A62C-406C-A971-984608688373}" type="presParOf" srcId="{EC3A313C-6ABB-4532-971E-21D54F99D6C1}" destId="{0696C650-5FD4-4DD2-9A45-9CC119A1C2DE}" srcOrd="4" destOrd="0" presId="urn:microsoft.com/office/officeart/2005/8/layout/hProcess9"/>
    <dgm:cxn modelId="{74B0AB1E-A46A-4F2F-98D9-AB6584FF0E32}" type="presParOf" srcId="{EC3A313C-6ABB-4532-971E-21D54F99D6C1}" destId="{042C0B21-1B7F-4652-AF28-70C930FC13DB}" srcOrd="5" destOrd="0" presId="urn:microsoft.com/office/officeart/2005/8/layout/hProcess9"/>
    <dgm:cxn modelId="{3D0319C7-2D7B-41CB-AC65-6C67CA6B0AFD}" type="presParOf" srcId="{EC3A313C-6ABB-4532-971E-21D54F99D6C1}" destId="{102DD107-01F7-48B2-8B7A-80DA7E5AEC0B}"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DFD9D4-AFF3-4337-B3FA-47AE759B186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D1795D2A-0295-416B-92D3-CE71C4B6E983}">
      <dgm:prSet custT="1"/>
      <dgm:spPr/>
      <dgm:t>
        <a:bodyPr/>
        <a:lstStyle/>
        <a:p>
          <a:r>
            <a:rPr lang="es-CL" sz="2800" dirty="0"/>
            <a:t>Diagrama de Paquetes</a:t>
          </a:r>
          <a:endParaRPr lang="en-US" sz="2800" dirty="0"/>
        </a:p>
      </dgm:t>
    </dgm:pt>
    <dgm:pt modelId="{81B360FC-9E7B-4197-B2AE-D1AF517222A5}" type="parTrans" cxnId="{C277FA4A-1BBC-4C10-B3E1-E7E564D80ADF}">
      <dgm:prSet/>
      <dgm:spPr/>
      <dgm:t>
        <a:bodyPr/>
        <a:lstStyle/>
        <a:p>
          <a:endParaRPr lang="en-US"/>
        </a:p>
      </dgm:t>
    </dgm:pt>
    <dgm:pt modelId="{434CE35B-9A15-47E8-9051-F90EC35CF37B}" type="sibTrans" cxnId="{C277FA4A-1BBC-4C10-B3E1-E7E564D80ADF}">
      <dgm:prSet/>
      <dgm:spPr/>
      <dgm:t>
        <a:bodyPr/>
        <a:lstStyle/>
        <a:p>
          <a:endParaRPr lang="en-US"/>
        </a:p>
      </dgm:t>
    </dgm:pt>
    <dgm:pt modelId="{D3016BA9-F74C-4E37-9FF3-61FDA5498750}">
      <dgm:prSet custT="1"/>
      <dgm:spPr/>
      <dgm:t>
        <a:bodyPr/>
        <a:lstStyle/>
        <a:p>
          <a:pPr algn="just"/>
          <a:r>
            <a:rPr lang="es-ES" sz="1800" dirty="0"/>
            <a:t>El diagrama de paquetes es uno de los</a:t>
          </a:r>
          <a:r>
            <a:rPr lang="es-ES" sz="1800" b="1" dirty="0"/>
            <a:t> diagramas estructurales</a:t>
          </a:r>
          <a:r>
            <a:rPr lang="es-ES" sz="1800" dirty="0"/>
            <a:t> comprendidos en UML 2.5, por lo que, como tal, representa de forma estática los componentes del sistema de información que está siendo modelado.</a:t>
          </a:r>
          <a:endParaRPr lang="en-US" sz="1800" dirty="0"/>
        </a:p>
      </dgm:t>
    </dgm:pt>
    <dgm:pt modelId="{CEE98554-1B99-479F-AA3E-24C2B78A23C1}" type="parTrans" cxnId="{93977644-040E-4DE6-934C-7DCCD447862A}">
      <dgm:prSet/>
      <dgm:spPr/>
      <dgm:t>
        <a:bodyPr/>
        <a:lstStyle/>
        <a:p>
          <a:endParaRPr lang="en-US"/>
        </a:p>
      </dgm:t>
    </dgm:pt>
    <dgm:pt modelId="{C45BF84F-B327-4A29-83E9-29D190893A7D}" type="sibTrans" cxnId="{93977644-040E-4DE6-934C-7DCCD447862A}">
      <dgm:prSet/>
      <dgm:spPr/>
      <dgm:t>
        <a:bodyPr/>
        <a:lstStyle/>
        <a:p>
          <a:endParaRPr lang="en-US"/>
        </a:p>
      </dgm:t>
    </dgm:pt>
    <dgm:pt modelId="{3613DA97-5F1E-4FD7-86EC-BBA4E8C68727}">
      <dgm:prSet custT="1"/>
      <dgm:spPr/>
      <dgm:t>
        <a:bodyPr/>
        <a:lstStyle/>
        <a:p>
          <a:pPr algn="just"/>
          <a:r>
            <a:rPr lang="es-ES" sz="2000" dirty="0"/>
            <a:t>Es utilizado para definir los distintos paquetes a nivel lógico que forman parte de la aplicación y la dependencia entre ellos. Es principalmente utilizado por desarrolladores y analistas.</a:t>
          </a:r>
          <a:endParaRPr lang="en-US" sz="2000" dirty="0"/>
        </a:p>
      </dgm:t>
    </dgm:pt>
    <dgm:pt modelId="{C0E8C8CD-2374-4C15-92C1-E006FCE81746}" type="parTrans" cxnId="{807836E6-DF2D-4CAB-B121-FDBC7C8E5F19}">
      <dgm:prSet/>
      <dgm:spPr/>
      <dgm:t>
        <a:bodyPr/>
        <a:lstStyle/>
        <a:p>
          <a:endParaRPr lang="en-US"/>
        </a:p>
      </dgm:t>
    </dgm:pt>
    <dgm:pt modelId="{CF3FDDDC-9110-4204-A6C8-97BAB8C40D42}" type="sibTrans" cxnId="{807836E6-DF2D-4CAB-B121-FDBC7C8E5F19}">
      <dgm:prSet/>
      <dgm:spPr/>
      <dgm:t>
        <a:bodyPr/>
        <a:lstStyle/>
        <a:p>
          <a:endParaRPr lang="en-US"/>
        </a:p>
      </dgm:t>
    </dgm:pt>
    <dgm:pt modelId="{E350A8BF-0AC7-41C2-8554-5CBE41C0D89E}">
      <dgm:prSet custT="1"/>
      <dgm:spPr/>
      <dgm:t>
        <a:bodyPr/>
        <a:lstStyle/>
        <a:p>
          <a:pPr algn="just"/>
          <a:r>
            <a:rPr lang="es-ES" sz="1800" dirty="0"/>
            <a:t>Es importante destacar que este diagrama es utilizado en los sistemas de información con programación orientada a objetos. El objetivo principal del diseño debe maximizar la cohesión y minimizar el acoplamiento.</a:t>
          </a:r>
          <a:endParaRPr lang="en-US" sz="1800" dirty="0"/>
        </a:p>
      </dgm:t>
    </dgm:pt>
    <dgm:pt modelId="{CDB6BC4A-16E6-4541-927F-5DC4253F2083}" type="parTrans" cxnId="{A472FB6B-08C1-4A7D-8D1A-A19D0E613D4C}">
      <dgm:prSet/>
      <dgm:spPr/>
      <dgm:t>
        <a:bodyPr/>
        <a:lstStyle/>
        <a:p>
          <a:endParaRPr lang="en-US"/>
        </a:p>
      </dgm:t>
    </dgm:pt>
    <dgm:pt modelId="{834B5172-4021-4156-9B2B-6C586F4E328F}" type="sibTrans" cxnId="{A472FB6B-08C1-4A7D-8D1A-A19D0E613D4C}">
      <dgm:prSet/>
      <dgm:spPr/>
      <dgm:t>
        <a:bodyPr/>
        <a:lstStyle/>
        <a:p>
          <a:endParaRPr lang="en-US"/>
        </a:p>
      </dgm:t>
    </dgm:pt>
    <dgm:pt modelId="{E82E18C5-5534-4E00-AB54-F89276483D6B}" type="pres">
      <dgm:prSet presAssocID="{43DFD9D4-AFF3-4337-B3FA-47AE759B1867}" presName="vert0" presStyleCnt="0">
        <dgm:presLayoutVars>
          <dgm:dir/>
          <dgm:animOne val="branch"/>
          <dgm:animLvl val="lvl"/>
        </dgm:presLayoutVars>
      </dgm:prSet>
      <dgm:spPr/>
    </dgm:pt>
    <dgm:pt modelId="{F005E62B-9E99-483B-8485-236B12E85A04}" type="pres">
      <dgm:prSet presAssocID="{D1795D2A-0295-416B-92D3-CE71C4B6E983}" presName="thickLine" presStyleLbl="alignNode1" presStyleIdx="0" presStyleCnt="4"/>
      <dgm:spPr/>
    </dgm:pt>
    <dgm:pt modelId="{A52D5387-FF84-4BEC-AD8E-B4CDC1E936BC}" type="pres">
      <dgm:prSet presAssocID="{D1795D2A-0295-416B-92D3-CE71C4B6E983}" presName="horz1" presStyleCnt="0"/>
      <dgm:spPr/>
    </dgm:pt>
    <dgm:pt modelId="{937DC2A6-2C59-4AE7-83AF-726688C64C76}" type="pres">
      <dgm:prSet presAssocID="{D1795D2A-0295-416B-92D3-CE71C4B6E983}" presName="tx1" presStyleLbl="revTx" presStyleIdx="0" presStyleCnt="4"/>
      <dgm:spPr/>
    </dgm:pt>
    <dgm:pt modelId="{DF4CD510-4DA1-4401-B5DD-00E87909340F}" type="pres">
      <dgm:prSet presAssocID="{D1795D2A-0295-416B-92D3-CE71C4B6E983}" presName="vert1" presStyleCnt="0"/>
      <dgm:spPr/>
    </dgm:pt>
    <dgm:pt modelId="{07558325-9C1F-436C-945E-772F74387804}" type="pres">
      <dgm:prSet presAssocID="{D3016BA9-F74C-4E37-9FF3-61FDA5498750}" presName="thickLine" presStyleLbl="alignNode1" presStyleIdx="1" presStyleCnt="4"/>
      <dgm:spPr/>
    </dgm:pt>
    <dgm:pt modelId="{53DB700B-3A08-4AB3-947C-8FB98DF38F34}" type="pres">
      <dgm:prSet presAssocID="{D3016BA9-F74C-4E37-9FF3-61FDA5498750}" presName="horz1" presStyleCnt="0"/>
      <dgm:spPr/>
    </dgm:pt>
    <dgm:pt modelId="{0BAA4365-7C20-41FB-9624-140ECEAF4AF0}" type="pres">
      <dgm:prSet presAssocID="{D3016BA9-F74C-4E37-9FF3-61FDA5498750}" presName="tx1" presStyleLbl="revTx" presStyleIdx="1" presStyleCnt="4"/>
      <dgm:spPr/>
    </dgm:pt>
    <dgm:pt modelId="{7A0961C6-7E9C-4F6D-B0B3-1041C9F74DFB}" type="pres">
      <dgm:prSet presAssocID="{D3016BA9-F74C-4E37-9FF3-61FDA5498750}" presName="vert1" presStyleCnt="0"/>
      <dgm:spPr/>
    </dgm:pt>
    <dgm:pt modelId="{AA301546-94FB-4EEE-AB13-0DD258607330}" type="pres">
      <dgm:prSet presAssocID="{3613DA97-5F1E-4FD7-86EC-BBA4E8C68727}" presName="thickLine" presStyleLbl="alignNode1" presStyleIdx="2" presStyleCnt="4"/>
      <dgm:spPr/>
    </dgm:pt>
    <dgm:pt modelId="{1DD64060-DF11-489A-BB60-BC08A07EA8DA}" type="pres">
      <dgm:prSet presAssocID="{3613DA97-5F1E-4FD7-86EC-BBA4E8C68727}" presName="horz1" presStyleCnt="0"/>
      <dgm:spPr/>
    </dgm:pt>
    <dgm:pt modelId="{2E451FED-84D2-4152-BCC1-75D95480C0C1}" type="pres">
      <dgm:prSet presAssocID="{3613DA97-5F1E-4FD7-86EC-BBA4E8C68727}" presName="tx1" presStyleLbl="revTx" presStyleIdx="2" presStyleCnt="4"/>
      <dgm:spPr/>
    </dgm:pt>
    <dgm:pt modelId="{14EF2332-1A68-4939-AFD2-FA161470588E}" type="pres">
      <dgm:prSet presAssocID="{3613DA97-5F1E-4FD7-86EC-BBA4E8C68727}" presName="vert1" presStyleCnt="0"/>
      <dgm:spPr/>
    </dgm:pt>
    <dgm:pt modelId="{B2501669-B146-46F7-9350-98649D91DC0B}" type="pres">
      <dgm:prSet presAssocID="{E350A8BF-0AC7-41C2-8554-5CBE41C0D89E}" presName="thickLine" presStyleLbl="alignNode1" presStyleIdx="3" presStyleCnt="4"/>
      <dgm:spPr/>
    </dgm:pt>
    <dgm:pt modelId="{818482DF-C6EF-4248-8D60-3AFB29B8C703}" type="pres">
      <dgm:prSet presAssocID="{E350A8BF-0AC7-41C2-8554-5CBE41C0D89E}" presName="horz1" presStyleCnt="0"/>
      <dgm:spPr/>
    </dgm:pt>
    <dgm:pt modelId="{42CE5BEF-198A-491C-A31E-8DC495BBF07B}" type="pres">
      <dgm:prSet presAssocID="{E350A8BF-0AC7-41C2-8554-5CBE41C0D89E}" presName="tx1" presStyleLbl="revTx" presStyleIdx="3" presStyleCnt="4"/>
      <dgm:spPr/>
    </dgm:pt>
    <dgm:pt modelId="{15431273-92C5-474B-B034-901AC89B44E6}" type="pres">
      <dgm:prSet presAssocID="{E350A8BF-0AC7-41C2-8554-5CBE41C0D89E}" presName="vert1" presStyleCnt="0"/>
      <dgm:spPr/>
    </dgm:pt>
  </dgm:ptLst>
  <dgm:cxnLst>
    <dgm:cxn modelId="{6ED1BD15-AA64-48E2-A659-9D9699F1C67E}" type="presOf" srcId="{D1795D2A-0295-416B-92D3-CE71C4B6E983}" destId="{937DC2A6-2C59-4AE7-83AF-726688C64C76}" srcOrd="0" destOrd="0" presId="urn:microsoft.com/office/officeart/2008/layout/LinedList"/>
    <dgm:cxn modelId="{7C41B227-49EC-44F7-A800-62988128FC15}" type="presOf" srcId="{43DFD9D4-AFF3-4337-B3FA-47AE759B1867}" destId="{E82E18C5-5534-4E00-AB54-F89276483D6B}" srcOrd="0" destOrd="0" presId="urn:microsoft.com/office/officeart/2008/layout/LinedList"/>
    <dgm:cxn modelId="{93977644-040E-4DE6-934C-7DCCD447862A}" srcId="{43DFD9D4-AFF3-4337-B3FA-47AE759B1867}" destId="{D3016BA9-F74C-4E37-9FF3-61FDA5498750}" srcOrd="1" destOrd="0" parTransId="{CEE98554-1B99-479F-AA3E-24C2B78A23C1}" sibTransId="{C45BF84F-B327-4A29-83E9-29D190893A7D}"/>
    <dgm:cxn modelId="{C277FA4A-1BBC-4C10-B3E1-E7E564D80ADF}" srcId="{43DFD9D4-AFF3-4337-B3FA-47AE759B1867}" destId="{D1795D2A-0295-416B-92D3-CE71C4B6E983}" srcOrd="0" destOrd="0" parTransId="{81B360FC-9E7B-4197-B2AE-D1AF517222A5}" sibTransId="{434CE35B-9A15-47E8-9051-F90EC35CF37B}"/>
    <dgm:cxn modelId="{A472FB6B-08C1-4A7D-8D1A-A19D0E613D4C}" srcId="{43DFD9D4-AFF3-4337-B3FA-47AE759B1867}" destId="{E350A8BF-0AC7-41C2-8554-5CBE41C0D89E}" srcOrd="3" destOrd="0" parTransId="{CDB6BC4A-16E6-4541-927F-5DC4253F2083}" sibTransId="{834B5172-4021-4156-9B2B-6C586F4E328F}"/>
    <dgm:cxn modelId="{1BC20375-DC39-48F1-9E6B-4D3767A99116}" type="presOf" srcId="{3613DA97-5F1E-4FD7-86EC-BBA4E8C68727}" destId="{2E451FED-84D2-4152-BCC1-75D95480C0C1}" srcOrd="0" destOrd="0" presId="urn:microsoft.com/office/officeart/2008/layout/LinedList"/>
    <dgm:cxn modelId="{93E03D57-931D-4C0C-B6A3-B45D0D173AF8}" type="presOf" srcId="{D3016BA9-F74C-4E37-9FF3-61FDA5498750}" destId="{0BAA4365-7C20-41FB-9624-140ECEAF4AF0}" srcOrd="0" destOrd="0" presId="urn:microsoft.com/office/officeart/2008/layout/LinedList"/>
    <dgm:cxn modelId="{9A8B35E1-10EB-4DFB-BEFF-278A97030A00}" type="presOf" srcId="{E350A8BF-0AC7-41C2-8554-5CBE41C0D89E}" destId="{42CE5BEF-198A-491C-A31E-8DC495BBF07B}" srcOrd="0" destOrd="0" presId="urn:microsoft.com/office/officeart/2008/layout/LinedList"/>
    <dgm:cxn modelId="{807836E6-DF2D-4CAB-B121-FDBC7C8E5F19}" srcId="{43DFD9D4-AFF3-4337-B3FA-47AE759B1867}" destId="{3613DA97-5F1E-4FD7-86EC-BBA4E8C68727}" srcOrd="2" destOrd="0" parTransId="{C0E8C8CD-2374-4C15-92C1-E006FCE81746}" sibTransId="{CF3FDDDC-9110-4204-A6C8-97BAB8C40D42}"/>
    <dgm:cxn modelId="{881F9AB6-0B83-4A2D-B2F2-320695522264}" type="presParOf" srcId="{E82E18C5-5534-4E00-AB54-F89276483D6B}" destId="{F005E62B-9E99-483B-8485-236B12E85A04}" srcOrd="0" destOrd="0" presId="urn:microsoft.com/office/officeart/2008/layout/LinedList"/>
    <dgm:cxn modelId="{EC6A1A11-A2FF-4B64-BA0F-4C785813B328}" type="presParOf" srcId="{E82E18C5-5534-4E00-AB54-F89276483D6B}" destId="{A52D5387-FF84-4BEC-AD8E-B4CDC1E936BC}" srcOrd="1" destOrd="0" presId="urn:microsoft.com/office/officeart/2008/layout/LinedList"/>
    <dgm:cxn modelId="{9EA79C9F-D7E0-4C3A-A750-7FAFCC50DB5C}" type="presParOf" srcId="{A52D5387-FF84-4BEC-AD8E-B4CDC1E936BC}" destId="{937DC2A6-2C59-4AE7-83AF-726688C64C76}" srcOrd="0" destOrd="0" presId="urn:microsoft.com/office/officeart/2008/layout/LinedList"/>
    <dgm:cxn modelId="{BB9DF829-3664-4A4F-9CA9-69C091344333}" type="presParOf" srcId="{A52D5387-FF84-4BEC-AD8E-B4CDC1E936BC}" destId="{DF4CD510-4DA1-4401-B5DD-00E87909340F}" srcOrd="1" destOrd="0" presId="urn:microsoft.com/office/officeart/2008/layout/LinedList"/>
    <dgm:cxn modelId="{E05EDF95-F2C0-4854-890B-A0ADEF7126FF}" type="presParOf" srcId="{E82E18C5-5534-4E00-AB54-F89276483D6B}" destId="{07558325-9C1F-436C-945E-772F74387804}" srcOrd="2" destOrd="0" presId="urn:microsoft.com/office/officeart/2008/layout/LinedList"/>
    <dgm:cxn modelId="{CF994368-4B90-46CE-B58B-AECA03B84B8D}" type="presParOf" srcId="{E82E18C5-5534-4E00-AB54-F89276483D6B}" destId="{53DB700B-3A08-4AB3-947C-8FB98DF38F34}" srcOrd="3" destOrd="0" presId="urn:microsoft.com/office/officeart/2008/layout/LinedList"/>
    <dgm:cxn modelId="{5A3D1779-E775-444B-982A-6890F0842D59}" type="presParOf" srcId="{53DB700B-3A08-4AB3-947C-8FB98DF38F34}" destId="{0BAA4365-7C20-41FB-9624-140ECEAF4AF0}" srcOrd="0" destOrd="0" presId="urn:microsoft.com/office/officeart/2008/layout/LinedList"/>
    <dgm:cxn modelId="{CB154F08-3101-46C2-B9BE-257371195E14}" type="presParOf" srcId="{53DB700B-3A08-4AB3-947C-8FB98DF38F34}" destId="{7A0961C6-7E9C-4F6D-B0B3-1041C9F74DFB}" srcOrd="1" destOrd="0" presId="urn:microsoft.com/office/officeart/2008/layout/LinedList"/>
    <dgm:cxn modelId="{A3EA0A2D-A87B-4359-BB6C-7E08357C4B9F}" type="presParOf" srcId="{E82E18C5-5534-4E00-AB54-F89276483D6B}" destId="{AA301546-94FB-4EEE-AB13-0DD258607330}" srcOrd="4" destOrd="0" presId="urn:microsoft.com/office/officeart/2008/layout/LinedList"/>
    <dgm:cxn modelId="{DAC0E8C9-70F0-4E94-99DF-6E9A8C1C3352}" type="presParOf" srcId="{E82E18C5-5534-4E00-AB54-F89276483D6B}" destId="{1DD64060-DF11-489A-BB60-BC08A07EA8DA}" srcOrd="5" destOrd="0" presId="urn:microsoft.com/office/officeart/2008/layout/LinedList"/>
    <dgm:cxn modelId="{788D2190-FADE-4F8D-BB8A-C2A923504A55}" type="presParOf" srcId="{1DD64060-DF11-489A-BB60-BC08A07EA8DA}" destId="{2E451FED-84D2-4152-BCC1-75D95480C0C1}" srcOrd="0" destOrd="0" presId="urn:microsoft.com/office/officeart/2008/layout/LinedList"/>
    <dgm:cxn modelId="{55C68481-981D-44C3-AC31-C8397535D5D1}" type="presParOf" srcId="{1DD64060-DF11-489A-BB60-BC08A07EA8DA}" destId="{14EF2332-1A68-4939-AFD2-FA161470588E}" srcOrd="1" destOrd="0" presId="urn:microsoft.com/office/officeart/2008/layout/LinedList"/>
    <dgm:cxn modelId="{E949C384-B99D-4199-BCC9-D2D3589428BF}" type="presParOf" srcId="{E82E18C5-5534-4E00-AB54-F89276483D6B}" destId="{B2501669-B146-46F7-9350-98649D91DC0B}" srcOrd="6" destOrd="0" presId="urn:microsoft.com/office/officeart/2008/layout/LinedList"/>
    <dgm:cxn modelId="{CE806FFB-27A3-4EC9-992F-CF9CE3455F9F}" type="presParOf" srcId="{E82E18C5-5534-4E00-AB54-F89276483D6B}" destId="{818482DF-C6EF-4248-8D60-3AFB29B8C703}" srcOrd="7" destOrd="0" presId="urn:microsoft.com/office/officeart/2008/layout/LinedList"/>
    <dgm:cxn modelId="{FFAFBA02-136C-40A1-A071-220B068DD8A7}" type="presParOf" srcId="{818482DF-C6EF-4248-8D60-3AFB29B8C703}" destId="{42CE5BEF-198A-491C-A31E-8DC495BBF07B}" srcOrd="0" destOrd="0" presId="urn:microsoft.com/office/officeart/2008/layout/LinedList"/>
    <dgm:cxn modelId="{6780896D-D8B4-4F18-956A-FE2FF79EAE00}" type="presParOf" srcId="{818482DF-C6EF-4248-8D60-3AFB29B8C703}" destId="{15431273-92C5-474B-B034-901AC89B44E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D47286-3162-4881-BC7F-F74F509B655F}" type="doc">
      <dgm:prSet loTypeId="urn:microsoft.com/office/officeart/2008/layout/VerticalCurvedList" loCatId="list" qsTypeId="urn:microsoft.com/office/officeart/2005/8/quickstyle/3d2" qsCatId="3D" csTypeId="urn:microsoft.com/office/officeart/2005/8/colors/colorful2" csCatId="colorful" phldr="1"/>
      <dgm:spPr/>
      <dgm:t>
        <a:bodyPr/>
        <a:lstStyle/>
        <a:p>
          <a:endParaRPr lang="es-ES"/>
        </a:p>
      </dgm:t>
    </dgm:pt>
    <dgm:pt modelId="{1D2728EC-E741-4B0F-ACEE-429EDCD37AEF}">
      <dgm:prSet phldrT="[Texto]"/>
      <dgm:spPr/>
      <dgm:t>
        <a:bodyPr/>
        <a:lstStyle/>
        <a:p>
          <a:pPr algn="just"/>
          <a:r>
            <a:rPr lang="es-ES" dirty="0">
              <a:solidFill>
                <a:schemeClr val="tx1"/>
              </a:solidFill>
            </a:rPr>
            <a:t>La vista física toma en cuenta primeramente los requisitos no funcionales del sistema tales como la disponibilidad, confiabilidad (tolerancia a fallas), rendimiento (throughput), y escalabilidad</a:t>
          </a:r>
        </a:p>
      </dgm:t>
    </dgm:pt>
    <dgm:pt modelId="{63F07B97-79F4-4D47-8EAF-30281C0EFDCD}" type="parTrans" cxnId="{FE1C33E4-A360-42AB-AC44-FEFCE1EC4C1D}">
      <dgm:prSet/>
      <dgm:spPr/>
      <dgm:t>
        <a:bodyPr/>
        <a:lstStyle/>
        <a:p>
          <a:endParaRPr lang="es-ES"/>
        </a:p>
      </dgm:t>
    </dgm:pt>
    <dgm:pt modelId="{06992D05-6F6E-4F39-9DBF-761D9A4FD113}" type="sibTrans" cxnId="{FE1C33E4-A360-42AB-AC44-FEFCE1EC4C1D}">
      <dgm:prSet/>
      <dgm:spPr/>
      <dgm:t>
        <a:bodyPr/>
        <a:lstStyle/>
        <a:p>
          <a:endParaRPr lang="es-ES"/>
        </a:p>
      </dgm:t>
    </dgm:pt>
    <dgm:pt modelId="{1C7B578C-2181-4E95-AA5D-AC627C96955A}">
      <dgm:prSet phldrT="[Texto]"/>
      <dgm:spPr/>
      <dgm:t>
        <a:bodyPr/>
        <a:lstStyle/>
        <a:p>
          <a:r>
            <a:rPr lang="es-ES" dirty="0">
              <a:solidFill>
                <a:schemeClr val="tx1"/>
              </a:solidFill>
            </a:rPr>
            <a:t>El software se ejecuta sobre una red de computadores o nodos de procesamiento (o tan solo nodos).</a:t>
          </a:r>
        </a:p>
      </dgm:t>
    </dgm:pt>
    <dgm:pt modelId="{AD3F33C7-E972-4BD8-B507-30F7D66D907F}" type="parTrans" cxnId="{6E22D1CE-A308-4D59-A15B-DDAB9CA361F3}">
      <dgm:prSet/>
      <dgm:spPr/>
      <dgm:t>
        <a:bodyPr/>
        <a:lstStyle/>
        <a:p>
          <a:endParaRPr lang="es-ES"/>
        </a:p>
      </dgm:t>
    </dgm:pt>
    <dgm:pt modelId="{B5E91A11-3120-486E-BBBB-73CB80BC5C4C}" type="sibTrans" cxnId="{6E22D1CE-A308-4D59-A15B-DDAB9CA361F3}">
      <dgm:prSet/>
      <dgm:spPr/>
      <dgm:t>
        <a:bodyPr/>
        <a:lstStyle/>
        <a:p>
          <a:endParaRPr lang="es-ES"/>
        </a:p>
      </dgm:t>
    </dgm:pt>
    <dgm:pt modelId="{E0EC6087-D49B-48D0-BA1D-581ABE2CCDAB}">
      <dgm:prSet phldrT="[Texto]"/>
      <dgm:spPr/>
      <dgm:t>
        <a:bodyPr/>
        <a:lstStyle/>
        <a:p>
          <a:r>
            <a:rPr lang="es-ES" dirty="0">
              <a:solidFill>
                <a:schemeClr val="tx1"/>
              </a:solidFill>
            </a:rPr>
            <a:t>Los variados elementos identificados –redes, procesos, tareas y objetos– requieren ser mapeados sobre los nodos.</a:t>
          </a:r>
        </a:p>
      </dgm:t>
    </dgm:pt>
    <dgm:pt modelId="{A95316CD-AAF0-4249-8D09-01F21FE6C641}" type="parTrans" cxnId="{E87C03B1-CFA2-44B9-B169-C1C8E6F87313}">
      <dgm:prSet/>
      <dgm:spPr/>
      <dgm:t>
        <a:bodyPr/>
        <a:lstStyle/>
        <a:p>
          <a:endParaRPr lang="es-ES"/>
        </a:p>
      </dgm:t>
    </dgm:pt>
    <dgm:pt modelId="{1EBD4551-A416-4BCE-8D4F-F9B5E623093E}" type="sibTrans" cxnId="{E87C03B1-CFA2-44B9-B169-C1C8E6F87313}">
      <dgm:prSet/>
      <dgm:spPr/>
      <dgm:t>
        <a:bodyPr/>
        <a:lstStyle/>
        <a:p>
          <a:endParaRPr lang="es-ES"/>
        </a:p>
      </dgm:t>
    </dgm:pt>
    <dgm:pt modelId="{15F8ADC2-6975-4B57-96E9-7750B5A19EB4}" type="pres">
      <dgm:prSet presAssocID="{F0D47286-3162-4881-BC7F-F74F509B655F}" presName="Name0" presStyleCnt="0">
        <dgm:presLayoutVars>
          <dgm:chMax val="7"/>
          <dgm:chPref val="7"/>
          <dgm:dir/>
        </dgm:presLayoutVars>
      </dgm:prSet>
      <dgm:spPr/>
    </dgm:pt>
    <dgm:pt modelId="{90F86716-247B-4D0E-A2ED-30FE50943B09}" type="pres">
      <dgm:prSet presAssocID="{F0D47286-3162-4881-BC7F-F74F509B655F}" presName="Name1" presStyleCnt="0"/>
      <dgm:spPr/>
    </dgm:pt>
    <dgm:pt modelId="{7B0CFF84-E612-435C-B8F5-D2C61EE27D3F}" type="pres">
      <dgm:prSet presAssocID="{F0D47286-3162-4881-BC7F-F74F509B655F}" presName="cycle" presStyleCnt="0"/>
      <dgm:spPr/>
    </dgm:pt>
    <dgm:pt modelId="{679F5965-660B-4599-BD31-B8FDF0AB8889}" type="pres">
      <dgm:prSet presAssocID="{F0D47286-3162-4881-BC7F-F74F509B655F}" presName="srcNode" presStyleLbl="node1" presStyleIdx="0" presStyleCnt="3"/>
      <dgm:spPr/>
    </dgm:pt>
    <dgm:pt modelId="{F20E03B8-1C32-4985-B507-5F03238A74C1}" type="pres">
      <dgm:prSet presAssocID="{F0D47286-3162-4881-BC7F-F74F509B655F}" presName="conn" presStyleLbl="parChTrans1D2" presStyleIdx="0" presStyleCnt="1"/>
      <dgm:spPr/>
    </dgm:pt>
    <dgm:pt modelId="{11B6E2FD-6BAC-4BD7-A7BF-D7368124C0DD}" type="pres">
      <dgm:prSet presAssocID="{F0D47286-3162-4881-BC7F-F74F509B655F}" presName="extraNode" presStyleLbl="node1" presStyleIdx="0" presStyleCnt="3"/>
      <dgm:spPr/>
    </dgm:pt>
    <dgm:pt modelId="{F977819B-3907-4250-BF22-6B02FC3ECA9C}" type="pres">
      <dgm:prSet presAssocID="{F0D47286-3162-4881-BC7F-F74F509B655F}" presName="dstNode" presStyleLbl="node1" presStyleIdx="0" presStyleCnt="3"/>
      <dgm:spPr/>
    </dgm:pt>
    <dgm:pt modelId="{96D16C0F-1915-4E95-9ABE-C275FEC305D6}" type="pres">
      <dgm:prSet presAssocID="{1D2728EC-E741-4B0F-ACEE-429EDCD37AEF}" presName="text_1" presStyleLbl="node1" presStyleIdx="0" presStyleCnt="3">
        <dgm:presLayoutVars>
          <dgm:bulletEnabled val="1"/>
        </dgm:presLayoutVars>
      </dgm:prSet>
      <dgm:spPr/>
    </dgm:pt>
    <dgm:pt modelId="{BDE77DBC-07E6-487B-A658-096353581143}" type="pres">
      <dgm:prSet presAssocID="{1D2728EC-E741-4B0F-ACEE-429EDCD37AEF}" presName="accent_1" presStyleCnt="0"/>
      <dgm:spPr/>
    </dgm:pt>
    <dgm:pt modelId="{B1B8CD6F-31B2-41F8-81A0-0E380A89BC29}" type="pres">
      <dgm:prSet presAssocID="{1D2728EC-E741-4B0F-ACEE-429EDCD37AEF}" presName="accentRepeatNode" presStyleLbl="solidFgAcc1" presStyleIdx="0" presStyleCnt="3"/>
      <dgm:spPr/>
    </dgm:pt>
    <dgm:pt modelId="{1152150A-091C-4542-8BD1-D5AFBDF1C006}" type="pres">
      <dgm:prSet presAssocID="{1C7B578C-2181-4E95-AA5D-AC627C96955A}" presName="text_2" presStyleLbl="node1" presStyleIdx="1" presStyleCnt="3">
        <dgm:presLayoutVars>
          <dgm:bulletEnabled val="1"/>
        </dgm:presLayoutVars>
      </dgm:prSet>
      <dgm:spPr/>
    </dgm:pt>
    <dgm:pt modelId="{2EF7C2A1-C6FD-41C8-BEDB-6949854B873F}" type="pres">
      <dgm:prSet presAssocID="{1C7B578C-2181-4E95-AA5D-AC627C96955A}" presName="accent_2" presStyleCnt="0"/>
      <dgm:spPr/>
    </dgm:pt>
    <dgm:pt modelId="{14516D57-D2AF-47AA-9BE8-CE29927EB36B}" type="pres">
      <dgm:prSet presAssocID="{1C7B578C-2181-4E95-AA5D-AC627C96955A}" presName="accentRepeatNode" presStyleLbl="solidFgAcc1" presStyleIdx="1" presStyleCnt="3"/>
      <dgm:spPr/>
    </dgm:pt>
    <dgm:pt modelId="{0BB34F7E-72E5-4427-AD9B-E9E3257DD94E}" type="pres">
      <dgm:prSet presAssocID="{E0EC6087-D49B-48D0-BA1D-581ABE2CCDAB}" presName="text_3" presStyleLbl="node1" presStyleIdx="2" presStyleCnt="3">
        <dgm:presLayoutVars>
          <dgm:bulletEnabled val="1"/>
        </dgm:presLayoutVars>
      </dgm:prSet>
      <dgm:spPr/>
    </dgm:pt>
    <dgm:pt modelId="{B9304E03-5932-44F4-A555-4F9D18771126}" type="pres">
      <dgm:prSet presAssocID="{E0EC6087-D49B-48D0-BA1D-581ABE2CCDAB}" presName="accent_3" presStyleCnt="0"/>
      <dgm:spPr/>
    </dgm:pt>
    <dgm:pt modelId="{724A7ECC-EA9E-4F81-ADC3-50AC730C360A}" type="pres">
      <dgm:prSet presAssocID="{E0EC6087-D49B-48D0-BA1D-581ABE2CCDAB}" presName="accentRepeatNode" presStyleLbl="solidFgAcc1" presStyleIdx="2" presStyleCnt="3"/>
      <dgm:spPr/>
    </dgm:pt>
  </dgm:ptLst>
  <dgm:cxnLst>
    <dgm:cxn modelId="{6970E738-AC94-45A6-B6BF-8A43AD16039D}" type="presOf" srcId="{E0EC6087-D49B-48D0-BA1D-581ABE2CCDAB}" destId="{0BB34F7E-72E5-4427-AD9B-E9E3257DD94E}" srcOrd="0" destOrd="0" presId="urn:microsoft.com/office/officeart/2008/layout/VerticalCurvedList"/>
    <dgm:cxn modelId="{26AE3B3B-DF4F-426D-B6EF-DD8D4FA911DA}" type="presOf" srcId="{1D2728EC-E741-4B0F-ACEE-429EDCD37AEF}" destId="{96D16C0F-1915-4E95-9ABE-C275FEC305D6}" srcOrd="0" destOrd="0" presId="urn:microsoft.com/office/officeart/2008/layout/VerticalCurvedList"/>
    <dgm:cxn modelId="{296E31AE-F4BB-427C-807E-9A9AE9DF4009}" type="presOf" srcId="{1C7B578C-2181-4E95-AA5D-AC627C96955A}" destId="{1152150A-091C-4542-8BD1-D5AFBDF1C006}" srcOrd="0" destOrd="0" presId="urn:microsoft.com/office/officeart/2008/layout/VerticalCurvedList"/>
    <dgm:cxn modelId="{E87C03B1-CFA2-44B9-B169-C1C8E6F87313}" srcId="{F0D47286-3162-4881-BC7F-F74F509B655F}" destId="{E0EC6087-D49B-48D0-BA1D-581ABE2CCDAB}" srcOrd="2" destOrd="0" parTransId="{A95316CD-AAF0-4249-8D09-01F21FE6C641}" sibTransId="{1EBD4551-A416-4BCE-8D4F-F9B5E623093E}"/>
    <dgm:cxn modelId="{38F530CA-8D36-422A-A4CE-19E7F9CBA0E2}" type="presOf" srcId="{06992D05-6F6E-4F39-9DBF-761D9A4FD113}" destId="{F20E03B8-1C32-4985-B507-5F03238A74C1}" srcOrd="0" destOrd="0" presId="urn:microsoft.com/office/officeart/2008/layout/VerticalCurvedList"/>
    <dgm:cxn modelId="{6E22D1CE-A308-4D59-A15B-DDAB9CA361F3}" srcId="{F0D47286-3162-4881-BC7F-F74F509B655F}" destId="{1C7B578C-2181-4E95-AA5D-AC627C96955A}" srcOrd="1" destOrd="0" parTransId="{AD3F33C7-E972-4BD8-B507-30F7D66D907F}" sibTransId="{B5E91A11-3120-486E-BBBB-73CB80BC5C4C}"/>
    <dgm:cxn modelId="{FE1C33E4-A360-42AB-AC44-FEFCE1EC4C1D}" srcId="{F0D47286-3162-4881-BC7F-F74F509B655F}" destId="{1D2728EC-E741-4B0F-ACEE-429EDCD37AEF}" srcOrd="0" destOrd="0" parTransId="{63F07B97-79F4-4D47-8EAF-30281C0EFDCD}" sibTransId="{06992D05-6F6E-4F39-9DBF-761D9A4FD113}"/>
    <dgm:cxn modelId="{C2A0F0F5-D17F-4326-B3C9-32EA0828F913}" type="presOf" srcId="{F0D47286-3162-4881-BC7F-F74F509B655F}" destId="{15F8ADC2-6975-4B57-96E9-7750B5A19EB4}" srcOrd="0" destOrd="0" presId="urn:microsoft.com/office/officeart/2008/layout/VerticalCurvedList"/>
    <dgm:cxn modelId="{33B05B8E-C18F-4527-9C81-AEACB6878F51}" type="presParOf" srcId="{15F8ADC2-6975-4B57-96E9-7750B5A19EB4}" destId="{90F86716-247B-4D0E-A2ED-30FE50943B09}" srcOrd="0" destOrd="0" presId="urn:microsoft.com/office/officeart/2008/layout/VerticalCurvedList"/>
    <dgm:cxn modelId="{01ADD748-538F-414E-A906-C3D5A0377CB8}" type="presParOf" srcId="{90F86716-247B-4D0E-A2ED-30FE50943B09}" destId="{7B0CFF84-E612-435C-B8F5-D2C61EE27D3F}" srcOrd="0" destOrd="0" presId="urn:microsoft.com/office/officeart/2008/layout/VerticalCurvedList"/>
    <dgm:cxn modelId="{5467D2E1-A738-465E-85BA-3D1B4F5EDF6F}" type="presParOf" srcId="{7B0CFF84-E612-435C-B8F5-D2C61EE27D3F}" destId="{679F5965-660B-4599-BD31-B8FDF0AB8889}" srcOrd="0" destOrd="0" presId="urn:microsoft.com/office/officeart/2008/layout/VerticalCurvedList"/>
    <dgm:cxn modelId="{5D4BE76A-B855-4DC9-A1FC-9432F84B45CE}" type="presParOf" srcId="{7B0CFF84-E612-435C-B8F5-D2C61EE27D3F}" destId="{F20E03B8-1C32-4985-B507-5F03238A74C1}" srcOrd="1" destOrd="0" presId="urn:microsoft.com/office/officeart/2008/layout/VerticalCurvedList"/>
    <dgm:cxn modelId="{ABE80E7A-F100-49E7-91CA-3DADEB111350}" type="presParOf" srcId="{7B0CFF84-E612-435C-B8F5-D2C61EE27D3F}" destId="{11B6E2FD-6BAC-4BD7-A7BF-D7368124C0DD}" srcOrd="2" destOrd="0" presId="urn:microsoft.com/office/officeart/2008/layout/VerticalCurvedList"/>
    <dgm:cxn modelId="{321327B9-FFFD-4278-968E-1847281DC43D}" type="presParOf" srcId="{7B0CFF84-E612-435C-B8F5-D2C61EE27D3F}" destId="{F977819B-3907-4250-BF22-6B02FC3ECA9C}" srcOrd="3" destOrd="0" presId="urn:microsoft.com/office/officeart/2008/layout/VerticalCurvedList"/>
    <dgm:cxn modelId="{A28B53D4-B186-420B-A809-DACE52A3A024}" type="presParOf" srcId="{90F86716-247B-4D0E-A2ED-30FE50943B09}" destId="{96D16C0F-1915-4E95-9ABE-C275FEC305D6}" srcOrd="1" destOrd="0" presId="urn:microsoft.com/office/officeart/2008/layout/VerticalCurvedList"/>
    <dgm:cxn modelId="{F5080AE2-502D-452B-948C-71B2A1FB4ACC}" type="presParOf" srcId="{90F86716-247B-4D0E-A2ED-30FE50943B09}" destId="{BDE77DBC-07E6-487B-A658-096353581143}" srcOrd="2" destOrd="0" presId="urn:microsoft.com/office/officeart/2008/layout/VerticalCurvedList"/>
    <dgm:cxn modelId="{DAC80665-E135-4956-A162-35BDC79D680E}" type="presParOf" srcId="{BDE77DBC-07E6-487B-A658-096353581143}" destId="{B1B8CD6F-31B2-41F8-81A0-0E380A89BC29}" srcOrd="0" destOrd="0" presId="urn:microsoft.com/office/officeart/2008/layout/VerticalCurvedList"/>
    <dgm:cxn modelId="{4F4A6E71-E3FA-4AF4-971D-0E1ECC912381}" type="presParOf" srcId="{90F86716-247B-4D0E-A2ED-30FE50943B09}" destId="{1152150A-091C-4542-8BD1-D5AFBDF1C006}" srcOrd="3" destOrd="0" presId="urn:microsoft.com/office/officeart/2008/layout/VerticalCurvedList"/>
    <dgm:cxn modelId="{DD662551-10BA-4E49-8325-5F8D40D53287}" type="presParOf" srcId="{90F86716-247B-4D0E-A2ED-30FE50943B09}" destId="{2EF7C2A1-C6FD-41C8-BEDB-6949854B873F}" srcOrd="4" destOrd="0" presId="urn:microsoft.com/office/officeart/2008/layout/VerticalCurvedList"/>
    <dgm:cxn modelId="{930F9918-4769-4107-B456-A2DA7C34659F}" type="presParOf" srcId="{2EF7C2A1-C6FD-41C8-BEDB-6949854B873F}" destId="{14516D57-D2AF-47AA-9BE8-CE29927EB36B}" srcOrd="0" destOrd="0" presId="urn:microsoft.com/office/officeart/2008/layout/VerticalCurvedList"/>
    <dgm:cxn modelId="{ACF384F5-B2CC-4057-ADB2-00D17A567007}" type="presParOf" srcId="{90F86716-247B-4D0E-A2ED-30FE50943B09}" destId="{0BB34F7E-72E5-4427-AD9B-E9E3257DD94E}" srcOrd="5" destOrd="0" presId="urn:microsoft.com/office/officeart/2008/layout/VerticalCurvedList"/>
    <dgm:cxn modelId="{83B6A39D-2A1A-4B4E-9852-29126346444A}" type="presParOf" srcId="{90F86716-247B-4D0E-A2ED-30FE50943B09}" destId="{B9304E03-5932-44F4-A555-4F9D18771126}" srcOrd="6" destOrd="0" presId="urn:microsoft.com/office/officeart/2008/layout/VerticalCurvedList"/>
    <dgm:cxn modelId="{8A8745FF-D3EA-4FA6-8AF6-392EE3292F82}" type="presParOf" srcId="{B9304E03-5932-44F4-A555-4F9D18771126}" destId="{724A7ECC-EA9E-4F81-ADC3-50AC730C360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45F6140-E2DF-4E20-9D83-76D6CEFC032C}" type="doc">
      <dgm:prSet loTypeId="urn:microsoft.com/office/officeart/2005/8/layout/vList2" loCatId="list" qsTypeId="urn:microsoft.com/office/officeart/2005/8/quickstyle/3d3" qsCatId="3D" csTypeId="urn:microsoft.com/office/officeart/2005/8/colors/accent0_3" csCatId="mainScheme"/>
      <dgm:spPr/>
      <dgm:t>
        <a:bodyPr/>
        <a:lstStyle/>
        <a:p>
          <a:endParaRPr lang="en-US"/>
        </a:p>
      </dgm:t>
    </dgm:pt>
    <dgm:pt modelId="{2805BE32-8B95-43C9-9604-31E86322BC83}">
      <dgm:prSet/>
      <dgm:spPr/>
      <dgm:t>
        <a:bodyPr/>
        <a:lstStyle/>
        <a:p>
          <a:r>
            <a:rPr lang="es-ES"/>
            <a:t>Los escenarios son de alguna manera una abstracción de los requisitos más importantes.</a:t>
          </a:r>
          <a:endParaRPr lang="en-US"/>
        </a:p>
      </dgm:t>
    </dgm:pt>
    <dgm:pt modelId="{E7B42957-485A-4CF9-8E75-CD4EBDF5EF31}" type="parTrans" cxnId="{C3BC588B-EB14-4A17-91A7-76ADAD330799}">
      <dgm:prSet/>
      <dgm:spPr/>
      <dgm:t>
        <a:bodyPr/>
        <a:lstStyle/>
        <a:p>
          <a:endParaRPr lang="en-US"/>
        </a:p>
      </dgm:t>
    </dgm:pt>
    <dgm:pt modelId="{89EAE526-FD93-4BC8-8721-DFADD466ADD0}" type="sibTrans" cxnId="{C3BC588B-EB14-4A17-91A7-76ADAD330799}">
      <dgm:prSet/>
      <dgm:spPr/>
      <dgm:t>
        <a:bodyPr/>
        <a:lstStyle/>
        <a:p>
          <a:endParaRPr lang="en-US"/>
        </a:p>
      </dgm:t>
    </dgm:pt>
    <dgm:pt modelId="{0EAFEFD0-2E3B-4EB4-9568-FC7893A2B71A}">
      <dgm:prSet/>
      <dgm:spPr/>
      <dgm:t>
        <a:bodyPr/>
        <a:lstStyle/>
        <a:p>
          <a:r>
            <a:rPr lang="es-ES"/>
            <a:t>Su diseño se expresa mediante el uso de diagramas de escenarios y diagramas de interacción de objetos. Esta vista es redundante con las otras (y por lo tanto “+1”), pero sirve a dos propósitos principales:</a:t>
          </a:r>
          <a:endParaRPr lang="en-US"/>
        </a:p>
      </dgm:t>
    </dgm:pt>
    <dgm:pt modelId="{F2C71A0B-F06E-4C84-97E6-94DEFDFADD14}" type="parTrans" cxnId="{5FA9BFA6-D9EF-4CA1-AEBA-5F39D6B1134E}">
      <dgm:prSet/>
      <dgm:spPr/>
      <dgm:t>
        <a:bodyPr/>
        <a:lstStyle/>
        <a:p>
          <a:endParaRPr lang="en-US"/>
        </a:p>
      </dgm:t>
    </dgm:pt>
    <dgm:pt modelId="{EC6676C2-FE5F-4F10-A05F-125556BD12DF}" type="sibTrans" cxnId="{5FA9BFA6-D9EF-4CA1-AEBA-5F39D6B1134E}">
      <dgm:prSet/>
      <dgm:spPr/>
      <dgm:t>
        <a:bodyPr/>
        <a:lstStyle/>
        <a:p>
          <a:endParaRPr lang="en-US"/>
        </a:p>
      </dgm:t>
    </dgm:pt>
    <dgm:pt modelId="{BCEDF00A-B82D-4B98-BCF3-5DD30909805E}">
      <dgm:prSet/>
      <dgm:spPr/>
      <dgm:t>
        <a:bodyPr/>
        <a:lstStyle/>
        <a:p>
          <a:r>
            <a:rPr lang="es-ES"/>
            <a:t>• Como una guía para descubrir elementos arquitectónicos durante el diseño.</a:t>
          </a:r>
          <a:endParaRPr lang="en-US"/>
        </a:p>
      </dgm:t>
    </dgm:pt>
    <dgm:pt modelId="{08DF519E-3479-4204-9606-B6226E91F32A}" type="parTrans" cxnId="{75855275-D3A0-483A-A1AD-DAE28E6B680F}">
      <dgm:prSet/>
      <dgm:spPr/>
      <dgm:t>
        <a:bodyPr/>
        <a:lstStyle/>
        <a:p>
          <a:endParaRPr lang="en-US"/>
        </a:p>
      </dgm:t>
    </dgm:pt>
    <dgm:pt modelId="{E6F3A72E-7252-4738-8CB6-173D06DB472A}" type="sibTrans" cxnId="{75855275-D3A0-483A-A1AD-DAE28E6B680F}">
      <dgm:prSet/>
      <dgm:spPr/>
      <dgm:t>
        <a:bodyPr/>
        <a:lstStyle/>
        <a:p>
          <a:endParaRPr lang="en-US"/>
        </a:p>
      </dgm:t>
    </dgm:pt>
    <dgm:pt modelId="{0B3C8923-893D-4AC3-BEF5-ECA084D06F77}">
      <dgm:prSet/>
      <dgm:spPr/>
      <dgm:t>
        <a:bodyPr/>
        <a:lstStyle/>
        <a:p>
          <a:r>
            <a:rPr lang="es-ES"/>
            <a:t>• Como un rol de validación e ilustración después de completar el diseño de arquitectura, en el papel y como punto de partido de las pruebas de un prototipo de la arquitectura.</a:t>
          </a:r>
          <a:endParaRPr lang="en-US"/>
        </a:p>
      </dgm:t>
    </dgm:pt>
    <dgm:pt modelId="{D64F24CA-52DE-4F0A-A109-ACDC206E85F9}" type="parTrans" cxnId="{6B610173-7BCC-40E5-821F-E3F2DAACB3FF}">
      <dgm:prSet/>
      <dgm:spPr/>
      <dgm:t>
        <a:bodyPr/>
        <a:lstStyle/>
        <a:p>
          <a:endParaRPr lang="en-US"/>
        </a:p>
      </dgm:t>
    </dgm:pt>
    <dgm:pt modelId="{4153D39A-126C-40B9-B261-8D72B8ABDE6A}" type="sibTrans" cxnId="{6B610173-7BCC-40E5-821F-E3F2DAACB3FF}">
      <dgm:prSet/>
      <dgm:spPr/>
      <dgm:t>
        <a:bodyPr/>
        <a:lstStyle/>
        <a:p>
          <a:endParaRPr lang="en-US"/>
        </a:p>
      </dgm:t>
    </dgm:pt>
    <dgm:pt modelId="{42775539-19B2-41FE-B446-562B92AAD836}" type="pres">
      <dgm:prSet presAssocID="{645F6140-E2DF-4E20-9D83-76D6CEFC032C}" presName="linear" presStyleCnt="0">
        <dgm:presLayoutVars>
          <dgm:animLvl val="lvl"/>
          <dgm:resizeHandles val="exact"/>
        </dgm:presLayoutVars>
      </dgm:prSet>
      <dgm:spPr/>
    </dgm:pt>
    <dgm:pt modelId="{ACBCCF88-0054-4141-86F9-1FB5505A127A}" type="pres">
      <dgm:prSet presAssocID="{2805BE32-8B95-43C9-9604-31E86322BC83}" presName="parentText" presStyleLbl="node1" presStyleIdx="0" presStyleCnt="4">
        <dgm:presLayoutVars>
          <dgm:chMax val="0"/>
          <dgm:bulletEnabled val="1"/>
        </dgm:presLayoutVars>
      </dgm:prSet>
      <dgm:spPr/>
    </dgm:pt>
    <dgm:pt modelId="{C4DD45DE-E8F6-4209-BC04-7504C9B6A11B}" type="pres">
      <dgm:prSet presAssocID="{89EAE526-FD93-4BC8-8721-DFADD466ADD0}" presName="spacer" presStyleCnt="0"/>
      <dgm:spPr/>
    </dgm:pt>
    <dgm:pt modelId="{E1DC2426-C191-4E0A-98B4-756276269A2A}" type="pres">
      <dgm:prSet presAssocID="{0EAFEFD0-2E3B-4EB4-9568-FC7893A2B71A}" presName="parentText" presStyleLbl="node1" presStyleIdx="1" presStyleCnt="4">
        <dgm:presLayoutVars>
          <dgm:chMax val="0"/>
          <dgm:bulletEnabled val="1"/>
        </dgm:presLayoutVars>
      </dgm:prSet>
      <dgm:spPr/>
    </dgm:pt>
    <dgm:pt modelId="{79164557-CFFB-4F8C-A1BA-0613E0784F08}" type="pres">
      <dgm:prSet presAssocID="{EC6676C2-FE5F-4F10-A05F-125556BD12DF}" presName="spacer" presStyleCnt="0"/>
      <dgm:spPr/>
    </dgm:pt>
    <dgm:pt modelId="{4BF79EE8-54CD-4BAA-98BF-8CED79DE4DD1}" type="pres">
      <dgm:prSet presAssocID="{BCEDF00A-B82D-4B98-BCF3-5DD30909805E}" presName="parentText" presStyleLbl="node1" presStyleIdx="2" presStyleCnt="4">
        <dgm:presLayoutVars>
          <dgm:chMax val="0"/>
          <dgm:bulletEnabled val="1"/>
        </dgm:presLayoutVars>
      </dgm:prSet>
      <dgm:spPr/>
    </dgm:pt>
    <dgm:pt modelId="{7E31CC5D-9E83-456D-A1EF-076283B31C2B}" type="pres">
      <dgm:prSet presAssocID="{E6F3A72E-7252-4738-8CB6-173D06DB472A}" presName="spacer" presStyleCnt="0"/>
      <dgm:spPr/>
    </dgm:pt>
    <dgm:pt modelId="{82BE9E52-9EDD-4C7E-AAF7-33678703F66A}" type="pres">
      <dgm:prSet presAssocID="{0B3C8923-893D-4AC3-BEF5-ECA084D06F77}" presName="parentText" presStyleLbl="node1" presStyleIdx="3" presStyleCnt="4">
        <dgm:presLayoutVars>
          <dgm:chMax val="0"/>
          <dgm:bulletEnabled val="1"/>
        </dgm:presLayoutVars>
      </dgm:prSet>
      <dgm:spPr/>
    </dgm:pt>
  </dgm:ptLst>
  <dgm:cxnLst>
    <dgm:cxn modelId="{0C8EF619-F2B3-48DF-B4EA-82EFA101052F}" type="presOf" srcId="{BCEDF00A-B82D-4B98-BCF3-5DD30909805E}" destId="{4BF79EE8-54CD-4BAA-98BF-8CED79DE4DD1}" srcOrd="0" destOrd="0" presId="urn:microsoft.com/office/officeart/2005/8/layout/vList2"/>
    <dgm:cxn modelId="{6B610173-7BCC-40E5-821F-E3F2DAACB3FF}" srcId="{645F6140-E2DF-4E20-9D83-76D6CEFC032C}" destId="{0B3C8923-893D-4AC3-BEF5-ECA084D06F77}" srcOrd="3" destOrd="0" parTransId="{D64F24CA-52DE-4F0A-A109-ACDC206E85F9}" sibTransId="{4153D39A-126C-40B9-B261-8D72B8ABDE6A}"/>
    <dgm:cxn modelId="{75855275-D3A0-483A-A1AD-DAE28E6B680F}" srcId="{645F6140-E2DF-4E20-9D83-76D6CEFC032C}" destId="{BCEDF00A-B82D-4B98-BCF3-5DD30909805E}" srcOrd="2" destOrd="0" parTransId="{08DF519E-3479-4204-9606-B6226E91F32A}" sibTransId="{E6F3A72E-7252-4738-8CB6-173D06DB472A}"/>
    <dgm:cxn modelId="{623B4778-62C5-4373-8D20-B081DF0FAD4B}" type="presOf" srcId="{0EAFEFD0-2E3B-4EB4-9568-FC7893A2B71A}" destId="{E1DC2426-C191-4E0A-98B4-756276269A2A}" srcOrd="0" destOrd="0" presId="urn:microsoft.com/office/officeart/2005/8/layout/vList2"/>
    <dgm:cxn modelId="{318AAE88-45EA-4D80-BD4D-D05C83B4AD14}" type="presOf" srcId="{645F6140-E2DF-4E20-9D83-76D6CEFC032C}" destId="{42775539-19B2-41FE-B446-562B92AAD836}" srcOrd="0" destOrd="0" presId="urn:microsoft.com/office/officeart/2005/8/layout/vList2"/>
    <dgm:cxn modelId="{C3BC588B-EB14-4A17-91A7-76ADAD330799}" srcId="{645F6140-E2DF-4E20-9D83-76D6CEFC032C}" destId="{2805BE32-8B95-43C9-9604-31E86322BC83}" srcOrd="0" destOrd="0" parTransId="{E7B42957-485A-4CF9-8E75-CD4EBDF5EF31}" sibTransId="{89EAE526-FD93-4BC8-8721-DFADD466ADD0}"/>
    <dgm:cxn modelId="{5FA9BFA6-D9EF-4CA1-AEBA-5F39D6B1134E}" srcId="{645F6140-E2DF-4E20-9D83-76D6CEFC032C}" destId="{0EAFEFD0-2E3B-4EB4-9568-FC7893A2B71A}" srcOrd="1" destOrd="0" parTransId="{F2C71A0B-F06E-4C84-97E6-94DEFDFADD14}" sibTransId="{EC6676C2-FE5F-4F10-A05F-125556BD12DF}"/>
    <dgm:cxn modelId="{C7ED4FB8-DE6E-4950-9885-D3CE70436013}" type="presOf" srcId="{0B3C8923-893D-4AC3-BEF5-ECA084D06F77}" destId="{82BE9E52-9EDD-4C7E-AAF7-33678703F66A}" srcOrd="0" destOrd="0" presId="urn:microsoft.com/office/officeart/2005/8/layout/vList2"/>
    <dgm:cxn modelId="{6A7498D7-C0A2-4A0A-8206-CBE6231CC8AE}" type="presOf" srcId="{2805BE32-8B95-43C9-9604-31E86322BC83}" destId="{ACBCCF88-0054-4141-86F9-1FB5505A127A}" srcOrd="0" destOrd="0" presId="urn:microsoft.com/office/officeart/2005/8/layout/vList2"/>
    <dgm:cxn modelId="{31026D9D-2A22-4D43-ACDA-452C72F49BE7}" type="presParOf" srcId="{42775539-19B2-41FE-B446-562B92AAD836}" destId="{ACBCCF88-0054-4141-86F9-1FB5505A127A}" srcOrd="0" destOrd="0" presId="urn:microsoft.com/office/officeart/2005/8/layout/vList2"/>
    <dgm:cxn modelId="{647B464D-1EF6-4FAF-BB18-3C7A67427915}" type="presParOf" srcId="{42775539-19B2-41FE-B446-562B92AAD836}" destId="{C4DD45DE-E8F6-4209-BC04-7504C9B6A11B}" srcOrd="1" destOrd="0" presId="urn:microsoft.com/office/officeart/2005/8/layout/vList2"/>
    <dgm:cxn modelId="{7171C11F-F0D8-4CDF-AE0B-E8EA1BF6FC64}" type="presParOf" srcId="{42775539-19B2-41FE-B446-562B92AAD836}" destId="{E1DC2426-C191-4E0A-98B4-756276269A2A}" srcOrd="2" destOrd="0" presId="urn:microsoft.com/office/officeart/2005/8/layout/vList2"/>
    <dgm:cxn modelId="{A739809E-E120-424C-BD1A-D9FCC69E25DA}" type="presParOf" srcId="{42775539-19B2-41FE-B446-562B92AAD836}" destId="{79164557-CFFB-4F8C-A1BA-0613E0784F08}" srcOrd="3" destOrd="0" presId="urn:microsoft.com/office/officeart/2005/8/layout/vList2"/>
    <dgm:cxn modelId="{5E501DB3-7EA6-41F8-955E-440CC7DE407B}" type="presParOf" srcId="{42775539-19B2-41FE-B446-562B92AAD836}" destId="{4BF79EE8-54CD-4BAA-98BF-8CED79DE4DD1}" srcOrd="4" destOrd="0" presId="urn:microsoft.com/office/officeart/2005/8/layout/vList2"/>
    <dgm:cxn modelId="{AB99830D-0712-4D73-A77B-AB56A43EB3E8}" type="presParOf" srcId="{42775539-19B2-41FE-B446-562B92AAD836}" destId="{7E31CC5D-9E83-456D-A1EF-076283B31C2B}" srcOrd="5" destOrd="0" presId="urn:microsoft.com/office/officeart/2005/8/layout/vList2"/>
    <dgm:cxn modelId="{B688D466-E059-4880-8482-BE5A9ED43B7A}" type="presParOf" srcId="{42775539-19B2-41FE-B446-562B92AAD836}" destId="{82BE9E52-9EDD-4C7E-AAF7-33678703F66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B5B5F8-2807-4112-9D26-5B03FD6464BA}">
      <dsp:nvSpPr>
        <dsp:cNvPr id="0" name=""/>
        <dsp:cNvSpPr/>
      </dsp:nvSpPr>
      <dsp:spPr>
        <a:xfrm>
          <a:off x="0" y="569344"/>
          <a:ext cx="5436703" cy="927810"/>
        </a:xfrm>
        <a:prstGeom prst="roundRect">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ES" sz="1300" b="1" kern="1200"/>
            <a:t>La vista lógica </a:t>
          </a:r>
          <a:r>
            <a:rPr lang="es-ES" sz="1300" kern="1200"/>
            <a:t>describe el modelo de objetos del diseño cuando se usa un método de diseño orientado a objetos. Para diseñar una aplicación muy orientada a los datos, se puede usar un enfoque alternativo para desarrollar algún otro tipo de vista lógica, tal como diagramas de entidad-relación.</a:t>
          </a:r>
        </a:p>
      </dsp:txBody>
      <dsp:txXfrm>
        <a:off x="45292" y="614636"/>
        <a:ext cx="5346119" cy="837226"/>
      </dsp:txXfrm>
    </dsp:sp>
    <dsp:sp modelId="{2417B5F9-BF6B-4395-A8A3-7E9EE45003D0}">
      <dsp:nvSpPr>
        <dsp:cNvPr id="0" name=""/>
        <dsp:cNvSpPr/>
      </dsp:nvSpPr>
      <dsp:spPr>
        <a:xfrm>
          <a:off x="0" y="1534594"/>
          <a:ext cx="5436703" cy="927810"/>
        </a:xfrm>
        <a:prstGeom prst="roundRect">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ES" sz="1300" b="1" kern="1200"/>
            <a:t>La vista de procesos </a:t>
          </a:r>
          <a:r>
            <a:rPr lang="es-ES" sz="1300" kern="1200"/>
            <a:t>describe los aspectos de concurrencia y sincronización del diseño.</a:t>
          </a:r>
        </a:p>
      </dsp:txBody>
      <dsp:txXfrm>
        <a:off x="45292" y="1579886"/>
        <a:ext cx="5346119" cy="837226"/>
      </dsp:txXfrm>
    </dsp:sp>
    <dsp:sp modelId="{90938C47-8995-4BE0-B762-C7117425EB08}">
      <dsp:nvSpPr>
        <dsp:cNvPr id="0" name=""/>
        <dsp:cNvSpPr/>
      </dsp:nvSpPr>
      <dsp:spPr>
        <a:xfrm>
          <a:off x="0" y="2499844"/>
          <a:ext cx="5436703" cy="927810"/>
        </a:xfrm>
        <a:prstGeom prst="roundRect">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ES" sz="1300" b="1" kern="1200"/>
            <a:t>La vista física </a:t>
          </a:r>
          <a:r>
            <a:rPr lang="es-ES" sz="1300" kern="1200"/>
            <a:t>describe el mapeo del software en el hardware y refleja los aspectos de distribución.</a:t>
          </a:r>
        </a:p>
      </dsp:txBody>
      <dsp:txXfrm>
        <a:off x="45292" y="2545136"/>
        <a:ext cx="5346119" cy="837226"/>
      </dsp:txXfrm>
    </dsp:sp>
    <dsp:sp modelId="{E148FE55-1321-4D05-BCD2-C47A1C262D82}">
      <dsp:nvSpPr>
        <dsp:cNvPr id="0" name=""/>
        <dsp:cNvSpPr/>
      </dsp:nvSpPr>
      <dsp:spPr>
        <a:xfrm>
          <a:off x="0" y="3465094"/>
          <a:ext cx="5436703" cy="927810"/>
        </a:xfrm>
        <a:prstGeom prst="roundRect">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ES" sz="1300" b="1" kern="1200"/>
            <a:t>La vista de desarrollo o despliegue</a:t>
          </a:r>
          <a:r>
            <a:rPr lang="es-ES" sz="1300" kern="1200"/>
            <a:t>, describe la organización estática del software en su ambiente de desarrollo.</a:t>
          </a:r>
        </a:p>
      </dsp:txBody>
      <dsp:txXfrm>
        <a:off x="45292" y="3510386"/>
        <a:ext cx="5346119" cy="8372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457D6B-A286-46F5-99EA-605102E1A840}">
      <dsp:nvSpPr>
        <dsp:cNvPr id="0" name=""/>
        <dsp:cNvSpPr/>
      </dsp:nvSpPr>
      <dsp:spPr>
        <a:xfrm>
          <a:off x="648570" y="0"/>
          <a:ext cx="7350470" cy="3017519"/>
        </a:xfrm>
        <a:prstGeom prst="rightArrow">
          <a:avLst/>
        </a:prstGeom>
        <a:solidFill>
          <a:schemeClr val="accent5">
            <a:lumMod val="40000"/>
            <a:lumOff val="60000"/>
          </a:schemeClr>
        </a:solidFill>
        <a:ln>
          <a:noFill/>
        </a:ln>
        <a:effectLst/>
      </dsp:spPr>
      <dsp:style>
        <a:lnRef idx="0">
          <a:scrgbClr r="0" g="0" b="0"/>
        </a:lnRef>
        <a:fillRef idx="1">
          <a:scrgbClr r="0" g="0" b="0"/>
        </a:fillRef>
        <a:effectRef idx="0">
          <a:scrgbClr r="0" g="0" b="0"/>
        </a:effectRef>
        <a:fontRef idx="minor"/>
      </dsp:style>
    </dsp:sp>
    <dsp:sp modelId="{8A3D755C-3DF5-42DA-BEF3-B15F0D1CA980}">
      <dsp:nvSpPr>
        <dsp:cNvPr id="0" name=""/>
        <dsp:cNvSpPr/>
      </dsp:nvSpPr>
      <dsp:spPr>
        <a:xfrm>
          <a:off x="4328" y="905255"/>
          <a:ext cx="2081676" cy="1207008"/>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t>Se utilizan en desarrollo basado en componentes para describir sistemas con arquitectura orientada a servicios.</a:t>
          </a:r>
        </a:p>
      </dsp:txBody>
      <dsp:txXfrm>
        <a:off x="63249" y="964176"/>
        <a:ext cx="1963834" cy="1089166"/>
      </dsp:txXfrm>
    </dsp:sp>
    <dsp:sp modelId="{118CCF99-303E-449C-A999-2DE3A061D7E8}">
      <dsp:nvSpPr>
        <dsp:cNvPr id="0" name=""/>
        <dsp:cNvSpPr/>
      </dsp:nvSpPr>
      <dsp:spPr>
        <a:xfrm>
          <a:off x="2190087" y="905255"/>
          <a:ext cx="2081676" cy="1207008"/>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t>Mostrar la estructura del propio código.</a:t>
          </a:r>
        </a:p>
      </dsp:txBody>
      <dsp:txXfrm>
        <a:off x="2249008" y="964176"/>
        <a:ext cx="1963834" cy="1089166"/>
      </dsp:txXfrm>
    </dsp:sp>
    <dsp:sp modelId="{0696C650-5FD4-4DD2-9A45-9CC119A1C2DE}">
      <dsp:nvSpPr>
        <dsp:cNvPr id="0" name=""/>
        <dsp:cNvSpPr/>
      </dsp:nvSpPr>
      <dsp:spPr>
        <a:xfrm>
          <a:off x="4375847" y="905255"/>
          <a:ext cx="2081676" cy="1207008"/>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t>Se puede utilizar para centrarse en la relación entre los componentes </a:t>
          </a:r>
        </a:p>
      </dsp:txBody>
      <dsp:txXfrm>
        <a:off x="4434768" y="964176"/>
        <a:ext cx="1963834" cy="1089166"/>
      </dsp:txXfrm>
    </dsp:sp>
    <dsp:sp modelId="{102DD107-01F7-48B2-8B7A-80DA7E5AEC0B}">
      <dsp:nvSpPr>
        <dsp:cNvPr id="0" name=""/>
        <dsp:cNvSpPr/>
      </dsp:nvSpPr>
      <dsp:spPr>
        <a:xfrm>
          <a:off x="6561607" y="905255"/>
          <a:ext cx="2081676" cy="1207008"/>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t>Comunica y explica las funciones del sistema que se está construyendo a los interesados o stakeholders.</a:t>
          </a:r>
        </a:p>
      </dsp:txBody>
      <dsp:txXfrm>
        <a:off x="6620528" y="964176"/>
        <a:ext cx="1963834" cy="10891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05E62B-9E99-483B-8485-236B12E85A04}">
      <dsp:nvSpPr>
        <dsp:cNvPr id="0" name=""/>
        <dsp:cNvSpPr/>
      </dsp:nvSpPr>
      <dsp:spPr>
        <a:xfrm>
          <a:off x="0" y="0"/>
          <a:ext cx="6714744"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7DC2A6-2C59-4AE7-83AF-726688C64C76}">
      <dsp:nvSpPr>
        <dsp:cNvPr id="0" name=""/>
        <dsp:cNvSpPr/>
      </dsp:nvSpPr>
      <dsp:spPr>
        <a:xfrm>
          <a:off x="0" y="0"/>
          <a:ext cx="6714744" cy="1075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s-CL" sz="2800" kern="1200" dirty="0"/>
            <a:t>Diagrama de Paquetes</a:t>
          </a:r>
          <a:endParaRPr lang="en-US" sz="2800" kern="1200" dirty="0"/>
        </a:p>
      </dsp:txBody>
      <dsp:txXfrm>
        <a:off x="0" y="0"/>
        <a:ext cx="6714744" cy="1075866"/>
      </dsp:txXfrm>
    </dsp:sp>
    <dsp:sp modelId="{07558325-9C1F-436C-945E-772F74387804}">
      <dsp:nvSpPr>
        <dsp:cNvPr id="0" name=""/>
        <dsp:cNvSpPr/>
      </dsp:nvSpPr>
      <dsp:spPr>
        <a:xfrm>
          <a:off x="0" y="1075866"/>
          <a:ext cx="6714744" cy="0"/>
        </a:xfrm>
        <a:prstGeom prst="line">
          <a:avLst/>
        </a:prstGeom>
        <a:solidFill>
          <a:schemeClr val="accent2">
            <a:hueOff val="1560506"/>
            <a:satOff val="-1946"/>
            <a:lumOff val="458"/>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AA4365-7C20-41FB-9624-140ECEAF4AF0}">
      <dsp:nvSpPr>
        <dsp:cNvPr id="0" name=""/>
        <dsp:cNvSpPr/>
      </dsp:nvSpPr>
      <dsp:spPr>
        <a:xfrm>
          <a:off x="0" y="1075866"/>
          <a:ext cx="6714744" cy="1075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s-ES" sz="1800" kern="1200" dirty="0"/>
            <a:t>El diagrama de paquetes es uno de los</a:t>
          </a:r>
          <a:r>
            <a:rPr lang="es-ES" sz="1800" b="1" kern="1200" dirty="0"/>
            <a:t> diagramas estructurales</a:t>
          </a:r>
          <a:r>
            <a:rPr lang="es-ES" sz="1800" kern="1200" dirty="0"/>
            <a:t> comprendidos en UML 2.5, por lo que, como tal, representa de forma estática los componentes del sistema de información que está siendo modelado.</a:t>
          </a:r>
          <a:endParaRPr lang="en-US" sz="1800" kern="1200" dirty="0"/>
        </a:p>
      </dsp:txBody>
      <dsp:txXfrm>
        <a:off x="0" y="1075866"/>
        <a:ext cx="6714744" cy="1075866"/>
      </dsp:txXfrm>
    </dsp:sp>
    <dsp:sp modelId="{AA301546-94FB-4EEE-AB13-0DD258607330}">
      <dsp:nvSpPr>
        <dsp:cNvPr id="0" name=""/>
        <dsp:cNvSpPr/>
      </dsp:nvSpPr>
      <dsp:spPr>
        <a:xfrm>
          <a:off x="0" y="2151732"/>
          <a:ext cx="6714744" cy="0"/>
        </a:xfrm>
        <a:prstGeom prst="line">
          <a:avLst/>
        </a:prstGeom>
        <a:solidFill>
          <a:schemeClr val="accent2">
            <a:hueOff val="3121013"/>
            <a:satOff val="-3893"/>
            <a:lumOff val="915"/>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451FED-84D2-4152-BCC1-75D95480C0C1}">
      <dsp:nvSpPr>
        <dsp:cNvPr id="0" name=""/>
        <dsp:cNvSpPr/>
      </dsp:nvSpPr>
      <dsp:spPr>
        <a:xfrm>
          <a:off x="0" y="2151732"/>
          <a:ext cx="6714744" cy="1075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s-ES" sz="2000" kern="1200" dirty="0"/>
            <a:t>Es utilizado para definir los distintos paquetes a nivel lógico que forman parte de la aplicación y la dependencia entre ellos. Es principalmente utilizado por desarrolladores y analistas.</a:t>
          </a:r>
          <a:endParaRPr lang="en-US" sz="2000" kern="1200" dirty="0"/>
        </a:p>
      </dsp:txBody>
      <dsp:txXfrm>
        <a:off x="0" y="2151732"/>
        <a:ext cx="6714744" cy="1075866"/>
      </dsp:txXfrm>
    </dsp:sp>
    <dsp:sp modelId="{B2501669-B146-46F7-9350-98649D91DC0B}">
      <dsp:nvSpPr>
        <dsp:cNvPr id="0" name=""/>
        <dsp:cNvSpPr/>
      </dsp:nvSpPr>
      <dsp:spPr>
        <a:xfrm>
          <a:off x="0" y="3227598"/>
          <a:ext cx="6714744" cy="0"/>
        </a:xfrm>
        <a:prstGeom prst="line">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CE5BEF-198A-491C-A31E-8DC495BBF07B}">
      <dsp:nvSpPr>
        <dsp:cNvPr id="0" name=""/>
        <dsp:cNvSpPr/>
      </dsp:nvSpPr>
      <dsp:spPr>
        <a:xfrm>
          <a:off x="0" y="3227598"/>
          <a:ext cx="6714744" cy="1075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s-ES" sz="1800" kern="1200" dirty="0"/>
            <a:t>Es importante destacar que este diagrama es utilizado en los sistemas de información con programación orientada a objetos. El objetivo principal del diseño debe maximizar la cohesión y minimizar el acoplamiento.</a:t>
          </a:r>
          <a:endParaRPr lang="en-US" sz="1800" kern="1200" dirty="0"/>
        </a:p>
      </dsp:txBody>
      <dsp:txXfrm>
        <a:off x="0" y="3227598"/>
        <a:ext cx="6714744" cy="10758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0E03B8-1C32-4985-B507-5F03238A74C1}">
      <dsp:nvSpPr>
        <dsp:cNvPr id="0" name=""/>
        <dsp:cNvSpPr/>
      </dsp:nvSpPr>
      <dsp:spPr>
        <a:xfrm>
          <a:off x="-5116967" y="-783865"/>
          <a:ext cx="6093694" cy="6093694"/>
        </a:xfrm>
        <a:prstGeom prst="blockArc">
          <a:avLst>
            <a:gd name="adj1" fmla="val 18900000"/>
            <a:gd name="adj2" fmla="val 2700000"/>
            <a:gd name="adj3" fmla="val 354"/>
          </a:avLst>
        </a:prstGeom>
        <a:noFill/>
        <a:ln w="25400" cap="flat" cmpd="sng" algn="ctr">
          <a:solidFill>
            <a:schemeClr val="accent3">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6D16C0F-1915-4E95-9ABE-C275FEC305D6}">
      <dsp:nvSpPr>
        <dsp:cNvPr id="0" name=""/>
        <dsp:cNvSpPr/>
      </dsp:nvSpPr>
      <dsp:spPr>
        <a:xfrm>
          <a:off x="628203" y="452596"/>
          <a:ext cx="7538938" cy="905192"/>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18497" tIns="48260" rIns="48260" bIns="48260" numCol="1" spcCol="1270" anchor="ctr" anchorCtr="0">
          <a:noAutofit/>
        </a:bodyPr>
        <a:lstStyle/>
        <a:p>
          <a:pPr marL="0" lvl="0" indent="0" algn="just" defTabSz="844550">
            <a:lnSpc>
              <a:spcPct val="90000"/>
            </a:lnSpc>
            <a:spcBef>
              <a:spcPct val="0"/>
            </a:spcBef>
            <a:spcAft>
              <a:spcPct val="35000"/>
            </a:spcAft>
            <a:buNone/>
          </a:pPr>
          <a:r>
            <a:rPr lang="es-ES" sz="1900" kern="1200" dirty="0">
              <a:solidFill>
                <a:schemeClr val="tx1"/>
              </a:solidFill>
            </a:rPr>
            <a:t>La vista física toma en cuenta primeramente los requisitos no funcionales del sistema tales como la disponibilidad, confiabilidad (tolerancia a fallas), rendimiento (throughput), y escalabilidad</a:t>
          </a:r>
        </a:p>
      </dsp:txBody>
      <dsp:txXfrm>
        <a:off x="628203" y="452596"/>
        <a:ext cx="7538938" cy="905192"/>
      </dsp:txXfrm>
    </dsp:sp>
    <dsp:sp modelId="{B1B8CD6F-31B2-41F8-81A0-0E380A89BC29}">
      <dsp:nvSpPr>
        <dsp:cNvPr id="0" name=""/>
        <dsp:cNvSpPr/>
      </dsp:nvSpPr>
      <dsp:spPr>
        <a:xfrm>
          <a:off x="62458" y="339447"/>
          <a:ext cx="1131490" cy="1131490"/>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1152150A-091C-4542-8BD1-D5AFBDF1C006}">
      <dsp:nvSpPr>
        <dsp:cNvPr id="0" name=""/>
        <dsp:cNvSpPr/>
      </dsp:nvSpPr>
      <dsp:spPr>
        <a:xfrm>
          <a:off x="957241" y="1810385"/>
          <a:ext cx="7209900" cy="905192"/>
        </a:xfrm>
        <a:prstGeom prst="rect">
          <a:avLst/>
        </a:prstGeom>
        <a:gradFill rotWithShape="0">
          <a:gsLst>
            <a:gs pos="0">
              <a:schemeClr val="accent2">
                <a:hueOff val="2340759"/>
                <a:satOff val="-2919"/>
                <a:lumOff val="686"/>
                <a:alphaOff val="0"/>
                <a:tint val="100000"/>
                <a:shade val="100000"/>
                <a:satMod val="130000"/>
              </a:schemeClr>
            </a:gs>
            <a:gs pos="100000">
              <a:schemeClr val="accent2">
                <a:hueOff val="2340759"/>
                <a:satOff val="-2919"/>
                <a:lumOff val="68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18497" tIns="48260" rIns="48260" bIns="48260" numCol="1" spcCol="1270" anchor="ctr" anchorCtr="0">
          <a:noAutofit/>
        </a:bodyPr>
        <a:lstStyle/>
        <a:p>
          <a:pPr marL="0" lvl="0" indent="0" algn="l" defTabSz="844550">
            <a:lnSpc>
              <a:spcPct val="90000"/>
            </a:lnSpc>
            <a:spcBef>
              <a:spcPct val="0"/>
            </a:spcBef>
            <a:spcAft>
              <a:spcPct val="35000"/>
            </a:spcAft>
            <a:buNone/>
          </a:pPr>
          <a:r>
            <a:rPr lang="es-ES" sz="1900" kern="1200" dirty="0">
              <a:solidFill>
                <a:schemeClr val="tx1"/>
              </a:solidFill>
            </a:rPr>
            <a:t>El software se ejecuta sobre una red de computadores o nodos de procesamiento (o tan solo nodos).</a:t>
          </a:r>
        </a:p>
      </dsp:txBody>
      <dsp:txXfrm>
        <a:off x="957241" y="1810385"/>
        <a:ext cx="7209900" cy="905192"/>
      </dsp:txXfrm>
    </dsp:sp>
    <dsp:sp modelId="{14516D57-D2AF-47AA-9BE8-CE29927EB36B}">
      <dsp:nvSpPr>
        <dsp:cNvPr id="0" name=""/>
        <dsp:cNvSpPr/>
      </dsp:nvSpPr>
      <dsp:spPr>
        <a:xfrm>
          <a:off x="391495" y="1697236"/>
          <a:ext cx="1131490" cy="1131490"/>
        </a:xfrm>
        <a:prstGeom prst="ellipse">
          <a:avLst/>
        </a:prstGeom>
        <a:solidFill>
          <a:schemeClr val="lt1">
            <a:hueOff val="0"/>
            <a:satOff val="0"/>
            <a:lumOff val="0"/>
            <a:alphaOff val="0"/>
          </a:schemeClr>
        </a:solidFill>
        <a:ln w="9525" cap="flat" cmpd="sng" algn="ctr">
          <a:solidFill>
            <a:schemeClr val="accent2">
              <a:hueOff val="2340759"/>
              <a:satOff val="-2919"/>
              <a:lumOff val="686"/>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0BB34F7E-72E5-4427-AD9B-E9E3257DD94E}">
      <dsp:nvSpPr>
        <dsp:cNvPr id="0" name=""/>
        <dsp:cNvSpPr/>
      </dsp:nvSpPr>
      <dsp:spPr>
        <a:xfrm>
          <a:off x="628203" y="3168174"/>
          <a:ext cx="7538938" cy="905192"/>
        </a:xfrm>
        <a:prstGeom prst="rect">
          <a:avLst/>
        </a:prstGeom>
        <a:gradFill rotWithShape="0">
          <a:gsLst>
            <a:gs pos="0">
              <a:schemeClr val="accent2">
                <a:hueOff val="4681519"/>
                <a:satOff val="-5839"/>
                <a:lumOff val="1373"/>
                <a:alphaOff val="0"/>
                <a:tint val="100000"/>
                <a:shade val="100000"/>
                <a:satMod val="130000"/>
              </a:schemeClr>
            </a:gs>
            <a:gs pos="100000">
              <a:schemeClr val="accent2">
                <a:hueOff val="4681519"/>
                <a:satOff val="-5839"/>
                <a:lumOff val="137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18497" tIns="48260" rIns="48260" bIns="48260" numCol="1" spcCol="1270" anchor="ctr" anchorCtr="0">
          <a:noAutofit/>
        </a:bodyPr>
        <a:lstStyle/>
        <a:p>
          <a:pPr marL="0" lvl="0" indent="0" algn="l" defTabSz="844550">
            <a:lnSpc>
              <a:spcPct val="90000"/>
            </a:lnSpc>
            <a:spcBef>
              <a:spcPct val="0"/>
            </a:spcBef>
            <a:spcAft>
              <a:spcPct val="35000"/>
            </a:spcAft>
            <a:buNone/>
          </a:pPr>
          <a:r>
            <a:rPr lang="es-ES" sz="1900" kern="1200" dirty="0">
              <a:solidFill>
                <a:schemeClr val="tx1"/>
              </a:solidFill>
            </a:rPr>
            <a:t>Los variados elementos identificados –redes, procesos, tareas y objetos– requieren ser mapeados sobre los nodos.</a:t>
          </a:r>
        </a:p>
      </dsp:txBody>
      <dsp:txXfrm>
        <a:off x="628203" y="3168174"/>
        <a:ext cx="7538938" cy="905192"/>
      </dsp:txXfrm>
    </dsp:sp>
    <dsp:sp modelId="{724A7ECC-EA9E-4F81-ADC3-50AC730C360A}">
      <dsp:nvSpPr>
        <dsp:cNvPr id="0" name=""/>
        <dsp:cNvSpPr/>
      </dsp:nvSpPr>
      <dsp:spPr>
        <a:xfrm>
          <a:off x="62458" y="3055025"/>
          <a:ext cx="1131490" cy="1131490"/>
        </a:xfrm>
        <a:prstGeom prst="ellipse">
          <a:avLst/>
        </a:prstGeom>
        <a:solidFill>
          <a:schemeClr val="lt1">
            <a:hueOff val="0"/>
            <a:satOff val="0"/>
            <a:lumOff val="0"/>
            <a:alphaOff val="0"/>
          </a:schemeClr>
        </a:solidFill>
        <a:ln w="9525" cap="flat" cmpd="sng" algn="ctr">
          <a:solidFill>
            <a:schemeClr val="accent2">
              <a:hueOff val="4681519"/>
              <a:satOff val="-5839"/>
              <a:lumOff val="1373"/>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CCF88-0054-4141-86F9-1FB5505A127A}">
      <dsp:nvSpPr>
        <dsp:cNvPr id="0" name=""/>
        <dsp:cNvSpPr/>
      </dsp:nvSpPr>
      <dsp:spPr>
        <a:xfrm>
          <a:off x="0" y="307996"/>
          <a:ext cx="5100320" cy="1204588"/>
        </a:xfrm>
        <a:prstGeom prst="roundRect">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ES" sz="1700" kern="1200"/>
            <a:t>Los escenarios son de alguna manera una abstracción de los requisitos más importantes.</a:t>
          </a:r>
          <a:endParaRPr lang="en-US" sz="1700" kern="1200"/>
        </a:p>
      </dsp:txBody>
      <dsp:txXfrm>
        <a:off x="58803" y="366799"/>
        <a:ext cx="4982714" cy="1086982"/>
      </dsp:txXfrm>
    </dsp:sp>
    <dsp:sp modelId="{E1DC2426-C191-4E0A-98B4-756276269A2A}">
      <dsp:nvSpPr>
        <dsp:cNvPr id="0" name=""/>
        <dsp:cNvSpPr/>
      </dsp:nvSpPr>
      <dsp:spPr>
        <a:xfrm>
          <a:off x="0" y="1561544"/>
          <a:ext cx="5100320" cy="1204588"/>
        </a:xfrm>
        <a:prstGeom prst="roundRect">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ES" sz="1700" kern="1200"/>
            <a:t>Su diseño se expresa mediante el uso de diagramas de escenarios y diagramas de interacción de objetos. Esta vista es redundante con las otras (y por lo tanto “+1”), pero sirve a dos propósitos principales:</a:t>
          </a:r>
          <a:endParaRPr lang="en-US" sz="1700" kern="1200"/>
        </a:p>
      </dsp:txBody>
      <dsp:txXfrm>
        <a:off x="58803" y="1620347"/>
        <a:ext cx="4982714" cy="1086982"/>
      </dsp:txXfrm>
    </dsp:sp>
    <dsp:sp modelId="{4BF79EE8-54CD-4BAA-98BF-8CED79DE4DD1}">
      <dsp:nvSpPr>
        <dsp:cNvPr id="0" name=""/>
        <dsp:cNvSpPr/>
      </dsp:nvSpPr>
      <dsp:spPr>
        <a:xfrm>
          <a:off x="0" y="2815093"/>
          <a:ext cx="5100320" cy="1204588"/>
        </a:xfrm>
        <a:prstGeom prst="roundRect">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ES" sz="1700" kern="1200"/>
            <a:t>• Como una guía para descubrir elementos arquitectónicos durante el diseño.</a:t>
          </a:r>
          <a:endParaRPr lang="en-US" sz="1700" kern="1200"/>
        </a:p>
      </dsp:txBody>
      <dsp:txXfrm>
        <a:off x="58803" y="2873896"/>
        <a:ext cx="4982714" cy="1086982"/>
      </dsp:txXfrm>
    </dsp:sp>
    <dsp:sp modelId="{82BE9E52-9EDD-4C7E-AAF7-33678703F66A}">
      <dsp:nvSpPr>
        <dsp:cNvPr id="0" name=""/>
        <dsp:cNvSpPr/>
      </dsp:nvSpPr>
      <dsp:spPr>
        <a:xfrm>
          <a:off x="0" y="4068641"/>
          <a:ext cx="5100320" cy="1204588"/>
        </a:xfrm>
        <a:prstGeom prst="roundRect">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ES" sz="1700" kern="1200"/>
            <a:t>• Como un rol de validación e ilustración después de completar el diseño de arquitectura, en el papel y como punto de partido de las pruebas de un prototipo de la arquitectura.</a:t>
          </a:r>
          <a:endParaRPr lang="en-US" sz="1700" kern="1200"/>
        </a:p>
      </dsp:txBody>
      <dsp:txXfrm>
        <a:off x="58803" y="4127444"/>
        <a:ext cx="4982714" cy="108698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130426"/>
            <a:ext cx="10363200" cy="1470025"/>
          </a:xfrm>
        </p:spPr>
        <p:txBody>
          <a:bodyPr/>
          <a:lstStyle/>
          <a:p>
            <a:r>
              <a:rPr lang="es-ES_tradnl"/>
              <a:t>Clic para editar título</a:t>
            </a:r>
            <a:endParaRPr lang="es-ES"/>
          </a:p>
        </p:txBody>
      </p:sp>
      <p:sp>
        <p:nvSpPr>
          <p:cNvPr id="3" name="Subtítulo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07/05/2022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dirty="0"/>
          </a:p>
        </p:txBody>
      </p:sp>
    </p:spTree>
    <p:extLst>
      <p:ext uri="{BB962C8B-B14F-4D97-AF65-F5344CB8AC3E}">
        <p14:creationId xmlns:p14="http://schemas.microsoft.com/office/powerpoint/2010/main" val="819009851"/>
      </p:ext>
    </p:extLst>
  </p:cSld>
  <p:clrMapOvr>
    <a:masterClrMapping/>
  </p:clrMapOvr>
  <p:transition spd="slow">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07/05/2022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dirty="0"/>
          </a:p>
        </p:txBody>
      </p:sp>
    </p:spTree>
    <p:extLst>
      <p:ext uri="{BB962C8B-B14F-4D97-AF65-F5344CB8AC3E}">
        <p14:creationId xmlns:p14="http://schemas.microsoft.com/office/powerpoint/2010/main" val="2079421496"/>
      </p:ext>
    </p:extLst>
  </p:cSld>
  <p:clrMapOvr>
    <a:masterClrMapping/>
  </p:clrMapOvr>
  <p:transition spd="slow">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274639"/>
            <a:ext cx="2743200" cy="5851525"/>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609600" y="274639"/>
            <a:ext cx="8026400" cy="58515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07/05/2022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dirty="0"/>
          </a:p>
        </p:txBody>
      </p:sp>
    </p:spTree>
    <p:extLst>
      <p:ext uri="{BB962C8B-B14F-4D97-AF65-F5344CB8AC3E}">
        <p14:creationId xmlns:p14="http://schemas.microsoft.com/office/powerpoint/2010/main" val="2342463967"/>
      </p:ext>
    </p:extLst>
  </p:cSld>
  <p:clrMapOvr>
    <a:masterClrMapping/>
  </p:clrMapOvr>
  <p:transition spd="slow">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07/05/2022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dirty="0"/>
          </a:p>
        </p:txBody>
      </p:sp>
    </p:spTree>
    <p:extLst>
      <p:ext uri="{BB962C8B-B14F-4D97-AF65-F5344CB8AC3E}">
        <p14:creationId xmlns:p14="http://schemas.microsoft.com/office/powerpoint/2010/main" val="68496034"/>
      </p:ext>
    </p:extLst>
  </p:cSld>
  <p:clrMapOvr>
    <a:masterClrMapping/>
  </p:clrMapOvr>
  <p:transition spd="slow">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63084" y="4406901"/>
            <a:ext cx="10363200" cy="1362075"/>
          </a:xfrm>
        </p:spPr>
        <p:txBody>
          <a:bodyPr anchor="t"/>
          <a:lstStyle>
            <a:lvl1pPr algn="l">
              <a:defRPr sz="4000" b="1" cap="all"/>
            </a:lvl1pPr>
          </a:lstStyle>
          <a:p>
            <a:r>
              <a:rPr lang="es-ES_tradnl"/>
              <a:t>Clic para editar título</a:t>
            </a:r>
            <a:endParaRPr lang="es-ES"/>
          </a:p>
        </p:txBody>
      </p:sp>
      <p:sp>
        <p:nvSpPr>
          <p:cNvPr id="3" name="Marcador de texto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11BFFDA3-703B-5A46-AEFC-E14C30159CAC}" type="datetimeFigureOut">
              <a:rPr lang="es-ES" smtClean="0"/>
              <a:t>07/05/2022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dirty="0"/>
          </a:p>
        </p:txBody>
      </p:sp>
    </p:spTree>
    <p:extLst>
      <p:ext uri="{BB962C8B-B14F-4D97-AF65-F5344CB8AC3E}">
        <p14:creationId xmlns:p14="http://schemas.microsoft.com/office/powerpoint/2010/main" val="2310554561"/>
      </p:ext>
    </p:extLst>
  </p:cSld>
  <p:clrMapOvr>
    <a:masterClrMapping/>
  </p:clrMapOvr>
  <p:transition spd="slow">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11BFFDA3-703B-5A46-AEFC-E14C30159CAC}" type="datetimeFigureOut">
              <a:rPr lang="es-ES" smtClean="0"/>
              <a:t>07/05/2022</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47BE25F8-CB20-F449-B4F4-A964C31BB732}" type="slidenum">
              <a:rPr lang="es-ES" smtClean="0"/>
              <a:t>‹Nº›</a:t>
            </a:fld>
            <a:endParaRPr lang="es-ES" dirty="0"/>
          </a:p>
        </p:txBody>
      </p:sp>
    </p:spTree>
    <p:extLst>
      <p:ext uri="{BB962C8B-B14F-4D97-AF65-F5344CB8AC3E}">
        <p14:creationId xmlns:p14="http://schemas.microsoft.com/office/powerpoint/2010/main" val="3055683605"/>
      </p:ext>
    </p:extLst>
  </p:cSld>
  <p:clrMapOvr>
    <a:masterClrMapping/>
  </p:clrMapOvr>
  <p:transition spd="slow">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11BFFDA3-703B-5A46-AEFC-E14C30159CAC}" type="datetimeFigureOut">
              <a:rPr lang="es-ES" smtClean="0"/>
              <a:t>07/05/2022</a:t>
            </a:fld>
            <a:endParaRPr lang="es-ES" dirty="0"/>
          </a:p>
        </p:txBody>
      </p:sp>
      <p:sp>
        <p:nvSpPr>
          <p:cNvPr id="8" name="Marcador de pie de página 7"/>
          <p:cNvSpPr>
            <a:spLocks noGrp="1"/>
          </p:cNvSpPr>
          <p:nvPr>
            <p:ph type="ftr" sz="quarter" idx="11"/>
          </p:nvPr>
        </p:nvSpPr>
        <p:spPr/>
        <p:txBody>
          <a:bodyPr/>
          <a:lstStyle/>
          <a:p>
            <a:endParaRPr lang="es-ES" dirty="0"/>
          </a:p>
        </p:txBody>
      </p:sp>
      <p:sp>
        <p:nvSpPr>
          <p:cNvPr id="9" name="Marcador de número de diapositiva 8"/>
          <p:cNvSpPr>
            <a:spLocks noGrp="1"/>
          </p:cNvSpPr>
          <p:nvPr>
            <p:ph type="sldNum" sz="quarter" idx="12"/>
          </p:nvPr>
        </p:nvSpPr>
        <p:spPr/>
        <p:txBody>
          <a:bodyPr/>
          <a:lstStyle/>
          <a:p>
            <a:fld id="{47BE25F8-CB20-F449-B4F4-A964C31BB732}" type="slidenum">
              <a:rPr lang="es-ES" smtClean="0"/>
              <a:t>‹Nº›</a:t>
            </a:fld>
            <a:endParaRPr lang="es-ES" dirty="0"/>
          </a:p>
        </p:txBody>
      </p:sp>
    </p:spTree>
    <p:extLst>
      <p:ext uri="{BB962C8B-B14F-4D97-AF65-F5344CB8AC3E}">
        <p14:creationId xmlns:p14="http://schemas.microsoft.com/office/powerpoint/2010/main" val="1737575839"/>
      </p:ext>
    </p:extLst>
  </p:cSld>
  <p:clrMapOvr>
    <a:masterClrMapping/>
  </p:clrMapOvr>
  <p:transition spd="slow">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11BFFDA3-703B-5A46-AEFC-E14C30159CAC}" type="datetimeFigureOut">
              <a:rPr lang="es-ES" smtClean="0"/>
              <a:t>07/05/2022</a:t>
            </a:fld>
            <a:endParaRPr lang="es-ES" dirty="0"/>
          </a:p>
        </p:txBody>
      </p:sp>
      <p:sp>
        <p:nvSpPr>
          <p:cNvPr id="4" name="Marcador de pie de página 3"/>
          <p:cNvSpPr>
            <a:spLocks noGrp="1"/>
          </p:cNvSpPr>
          <p:nvPr>
            <p:ph type="ftr" sz="quarter" idx="11"/>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47BE25F8-CB20-F449-B4F4-A964C31BB732}" type="slidenum">
              <a:rPr lang="es-ES" smtClean="0"/>
              <a:t>‹Nº›</a:t>
            </a:fld>
            <a:endParaRPr lang="es-ES" dirty="0"/>
          </a:p>
        </p:txBody>
      </p:sp>
    </p:spTree>
    <p:extLst>
      <p:ext uri="{BB962C8B-B14F-4D97-AF65-F5344CB8AC3E}">
        <p14:creationId xmlns:p14="http://schemas.microsoft.com/office/powerpoint/2010/main" val="798476645"/>
      </p:ext>
    </p:extLst>
  </p:cSld>
  <p:clrMapOvr>
    <a:masterClrMapping/>
  </p:clrMapOvr>
  <p:transition spd="slow">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1BFFDA3-703B-5A46-AEFC-E14C30159CAC}" type="datetimeFigureOut">
              <a:rPr lang="es-ES" smtClean="0"/>
              <a:t>07/05/2022</a:t>
            </a:fld>
            <a:endParaRPr lang="es-ES" dirty="0"/>
          </a:p>
        </p:txBody>
      </p:sp>
      <p:sp>
        <p:nvSpPr>
          <p:cNvPr id="3" name="Marcador de pie de página 2"/>
          <p:cNvSpPr>
            <a:spLocks noGrp="1"/>
          </p:cNvSpPr>
          <p:nvPr>
            <p:ph type="ftr" sz="quarter" idx="1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47BE25F8-CB20-F449-B4F4-A964C31BB732}" type="slidenum">
              <a:rPr lang="es-ES" smtClean="0"/>
              <a:t>‹Nº›</a:t>
            </a:fld>
            <a:endParaRPr lang="es-ES" dirty="0"/>
          </a:p>
        </p:txBody>
      </p:sp>
    </p:spTree>
    <p:extLst>
      <p:ext uri="{BB962C8B-B14F-4D97-AF65-F5344CB8AC3E}">
        <p14:creationId xmlns:p14="http://schemas.microsoft.com/office/powerpoint/2010/main" val="2733729720"/>
      </p:ext>
    </p:extLst>
  </p:cSld>
  <p:clrMapOvr>
    <a:masterClrMapping/>
  </p:clrMapOvr>
  <p:transition spd="slow">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1" y="273050"/>
            <a:ext cx="4011084" cy="1162050"/>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11BFFDA3-703B-5A46-AEFC-E14C30159CAC}" type="datetimeFigureOut">
              <a:rPr lang="es-ES" smtClean="0"/>
              <a:t>07/05/2022</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47BE25F8-CB20-F449-B4F4-A964C31BB732}" type="slidenum">
              <a:rPr lang="es-ES" smtClean="0"/>
              <a:t>‹Nº›</a:t>
            </a:fld>
            <a:endParaRPr lang="es-ES" dirty="0"/>
          </a:p>
        </p:txBody>
      </p:sp>
    </p:spTree>
    <p:extLst>
      <p:ext uri="{BB962C8B-B14F-4D97-AF65-F5344CB8AC3E}">
        <p14:creationId xmlns:p14="http://schemas.microsoft.com/office/powerpoint/2010/main" val="2328048174"/>
      </p:ext>
    </p:extLst>
  </p:cSld>
  <p:clrMapOvr>
    <a:masterClrMapping/>
  </p:clrMapOvr>
  <p:transition spd="slow">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389717" y="4800600"/>
            <a:ext cx="7315200" cy="566738"/>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11BFFDA3-703B-5A46-AEFC-E14C30159CAC}" type="datetimeFigureOut">
              <a:rPr lang="es-ES" smtClean="0"/>
              <a:t>07/05/2022</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47BE25F8-CB20-F449-B4F4-A964C31BB732}" type="slidenum">
              <a:rPr lang="es-ES" smtClean="0"/>
              <a:t>‹Nº›</a:t>
            </a:fld>
            <a:endParaRPr lang="es-ES" dirty="0"/>
          </a:p>
        </p:txBody>
      </p:sp>
    </p:spTree>
    <p:extLst>
      <p:ext uri="{BB962C8B-B14F-4D97-AF65-F5344CB8AC3E}">
        <p14:creationId xmlns:p14="http://schemas.microsoft.com/office/powerpoint/2010/main" val="2067530648"/>
      </p:ext>
    </p:extLst>
  </p:cSld>
  <p:clrMapOvr>
    <a:masterClrMapping/>
  </p:clrMapOvr>
  <p:transition spd="slow">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FFDA3-703B-5A46-AEFC-E14C30159CAC}" type="datetimeFigureOut">
              <a:rPr lang="es-ES" smtClean="0"/>
              <a:t>07/05/2022</a:t>
            </a:fld>
            <a:endParaRPr lang="es-ES" dirty="0"/>
          </a:p>
        </p:txBody>
      </p:sp>
      <p:sp>
        <p:nvSpPr>
          <p:cNvPr id="5" name="Marcador de pie de página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BE25F8-CB20-F449-B4F4-A964C31BB732}" type="slidenum">
              <a:rPr lang="es-ES" smtClean="0"/>
              <a:t>‹Nº›</a:t>
            </a:fld>
            <a:endParaRPr lang="es-ES" dirty="0"/>
          </a:p>
        </p:txBody>
      </p:sp>
    </p:spTree>
    <p:extLst>
      <p:ext uri="{BB962C8B-B14F-4D97-AF65-F5344CB8AC3E}">
        <p14:creationId xmlns:p14="http://schemas.microsoft.com/office/powerpoint/2010/main" val="2875313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edge/>
  </p:transition>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6" name="Título 1"/>
          <p:cNvSpPr>
            <a:spLocks noGrp="1"/>
          </p:cNvSpPr>
          <p:nvPr>
            <p:ph type="ctrTitle"/>
          </p:nvPr>
        </p:nvSpPr>
        <p:spPr>
          <a:xfrm>
            <a:off x="1871870" y="3671819"/>
            <a:ext cx="8036090" cy="1192099"/>
          </a:xfrm>
        </p:spPr>
        <p:txBody>
          <a:bodyPr/>
          <a:lstStyle/>
          <a:p>
            <a:r>
              <a:rPr lang="es-CL" sz="3600" b="1" dirty="0">
                <a:solidFill>
                  <a:srgbClr val="D40202"/>
                </a:solidFill>
                <a:latin typeface="Myriad Pro"/>
                <a:cs typeface="Myriad Pro"/>
              </a:rPr>
              <a:t>PARADIGMA 4+1</a:t>
            </a:r>
          </a:p>
        </p:txBody>
      </p:sp>
      <p:sp>
        <p:nvSpPr>
          <p:cNvPr id="10" name="Rectángulo 9"/>
          <p:cNvSpPr/>
          <p:nvPr/>
        </p:nvSpPr>
        <p:spPr>
          <a:xfrm>
            <a:off x="1087070" y="237819"/>
            <a:ext cx="3317291" cy="1798319"/>
          </a:xfrm>
          <a:prstGeom prst="rect">
            <a:avLst/>
          </a:prstGeom>
          <a:solidFill>
            <a:srgbClr val="D402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1" name="Título 1"/>
          <p:cNvSpPr txBox="1">
            <a:spLocks/>
          </p:cNvSpPr>
          <p:nvPr/>
        </p:nvSpPr>
        <p:spPr>
          <a:xfrm>
            <a:off x="1087072" y="160082"/>
            <a:ext cx="3317290" cy="75770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L" sz="1400" kern="1400" dirty="0">
                <a:solidFill>
                  <a:schemeClr val="bg1"/>
                </a:solidFill>
                <a:latin typeface="Myriad Pro Light"/>
                <a:cs typeface="Myriad Pro Light"/>
              </a:rPr>
              <a:t>INFORMATICA Y TELECOMUNICACIONES</a:t>
            </a:r>
          </a:p>
        </p:txBody>
      </p:sp>
      <p:pic>
        <p:nvPicPr>
          <p:cNvPr id="12" name="Imagen 11" desc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014" y="1257563"/>
            <a:ext cx="1773565" cy="478060"/>
          </a:xfrm>
          <a:prstGeom prst="rect">
            <a:avLst/>
          </a:prstGeom>
        </p:spPr>
      </p:pic>
      <p:cxnSp>
        <p:nvCxnSpPr>
          <p:cNvPr id="14" name="Conector recto 13"/>
          <p:cNvCxnSpPr/>
          <p:nvPr/>
        </p:nvCxnSpPr>
        <p:spPr>
          <a:xfrm>
            <a:off x="1871870" y="1077855"/>
            <a:ext cx="1576383"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Subtítulo 2"/>
          <p:cNvSpPr>
            <a:spLocks noGrp="1"/>
          </p:cNvSpPr>
          <p:nvPr>
            <p:ph type="subTitle" idx="1"/>
          </p:nvPr>
        </p:nvSpPr>
        <p:spPr>
          <a:xfrm>
            <a:off x="2821360" y="3712724"/>
            <a:ext cx="6400800" cy="362194"/>
          </a:xfrm>
        </p:spPr>
        <p:txBody>
          <a:bodyPr>
            <a:normAutofit fontScale="70000" lnSpcReduction="20000"/>
          </a:bodyPr>
          <a:lstStyle/>
          <a:p>
            <a:endParaRPr lang="es-CL" dirty="0">
              <a:latin typeface="Myriad Pro"/>
              <a:cs typeface="Myriad Pro"/>
            </a:endParaRP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4221" y="6499599"/>
            <a:ext cx="924848" cy="249644"/>
          </a:xfrm>
          <a:prstGeom prst="rect">
            <a:avLst/>
          </a:prstGeom>
        </p:spPr>
      </p:pic>
      <p:pic>
        <p:nvPicPr>
          <p:cNvPr id="2" name="Imagen 1">
            <a:extLst>
              <a:ext uri="{FF2B5EF4-FFF2-40B4-BE49-F238E27FC236}">
                <a16:creationId xmlns:a16="http://schemas.microsoft.com/office/drawing/2014/main" id="{5E7A539B-8499-4550-8579-21EE1957B5DE}"/>
              </a:ext>
            </a:extLst>
          </p:cNvPr>
          <p:cNvPicPr>
            <a:picLocks noChangeAspect="1"/>
          </p:cNvPicPr>
          <p:nvPr/>
        </p:nvPicPr>
        <p:blipFill>
          <a:blip r:embed="rId4"/>
          <a:stretch>
            <a:fillRect/>
          </a:stretch>
        </p:blipFill>
        <p:spPr>
          <a:xfrm>
            <a:off x="4899991" y="403995"/>
            <a:ext cx="6400800" cy="31067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08890695"/>
      </p:ext>
    </p:extLst>
  </p:cSld>
  <p:clrMapOvr>
    <a:masterClrMapping/>
  </p:clrMapOvr>
  <p:transition spd="slow">
    <p:wedge/>
  </p:transition>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PARADIGMA 4+1 : Vista Lógica</a:t>
            </a:r>
          </a:p>
        </p:txBody>
      </p:sp>
      <p:sp>
        <p:nvSpPr>
          <p:cNvPr id="3" name="Marcador de contenido 2"/>
          <p:cNvSpPr>
            <a:spLocks noGrp="1"/>
          </p:cNvSpPr>
          <p:nvPr>
            <p:ph idx="1"/>
          </p:nvPr>
        </p:nvSpPr>
        <p:spPr/>
        <p:txBody>
          <a:bodyPr>
            <a:normAutofit/>
          </a:bodyPr>
          <a:lstStyle/>
          <a:p>
            <a:pPr algn="ctr"/>
            <a:r>
              <a:rPr lang="es-CL" sz="2400" dirty="0">
                <a:latin typeface="Arial" panose="020B0604020202020204" pitchFamily="34" charset="0"/>
              </a:rPr>
              <a:t>Diagrama de clase</a:t>
            </a:r>
          </a:p>
          <a:p>
            <a:pPr algn="just">
              <a:buFont typeface="Wingdings" panose="05000000000000000000" pitchFamily="2" charset="2"/>
              <a:buChar char="q"/>
            </a:pPr>
            <a:r>
              <a:rPr lang="es-ES" sz="1700" dirty="0">
                <a:latin typeface="Arial" panose="020B0604020202020204" pitchFamily="34" charset="0"/>
              </a:rPr>
              <a:t>El diagrama de clase es el diagrama principal de diseño y análisis para un sistema. En él, la estructura de clases del sistema se especifica, con relaciones entre clases y estructuras de herencia</a:t>
            </a:r>
          </a:p>
          <a:p>
            <a:pPr marL="0" indent="0" algn="just">
              <a:buNone/>
            </a:pPr>
            <a:endParaRPr lang="es-ES" sz="1600" dirty="0">
              <a:latin typeface="Arial" panose="020B0604020202020204" pitchFamily="34" charset="0"/>
            </a:endParaRPr>
          </a:p>
          <a:p>
            <a:pPr algn="just">
              <a:buFont typeface="Wingdings" panose="05000000000000000000" pitchFamily="2" charset="2"/>
              <a:buChar char="q"/>
            </a:pPr>
            <a:r>
              <a:rPr lang="es-ES" sz="1700" dirty="0">
                <a:latin typeface="Arial" panose="020B0604020202020204" pitchFamily="34" charset="0"/>
              </a:rPr>
              <a:t>Durante el análisis del sistema, el diagrama se desarrolla buscando una solución ideal. </a:t>
            </a:r>
            <a:endParaRPr lang="es-CL" sz="1700" dirty="0">
              <a:latin typeface="Arial" panose="020B0604020202020204" pitchFamily="34" charset="0"/>
            </a:endParaRPr>
          </a:p>
          <a:p>
            <a:pPr algn="just">
              <a:buFont typeface="Wingdings" panose="05000000000000000000" pitchFamily="2" charset="2"/>
              <a:buChar char="q"/>
            </a:pPr>
            <a:endParaRPr lang="es-CL" sz="1600" dirty="0">
              <a:latin typeface="Arial" panose="020B0604020202020204" pitchFamily="34" charset="0"/>
            </a:endParaRPr>
          </a:p>
          <a:p>
            <a:pPr algn="just">
              <a:buFont typeface="Wingdings" panose="05000000000000000000" pitchFamily="2" charset="2"/>
              <a:buChar char="q"/>
            </a:pPr>
            <a:r>
              <a:rPr lang="es-ES" sz="1700" dirty="0">
                <a:latin typeface="Arial" panose="020B0604020202020204" pitchFamily="34" charset="0"/>
              </a:rPr>
              <a:t>Durante el diseño, se usa el mismo diagrama y se modifica para satisfacer los detalles de las implementaciones</a:t>
            </a:r>
          </a:p>
          <a:p>
            <a:pPr algn="just">
              <a:buFont typeface="Wingdings" panose="05000000000000000000" pitchFamily="2" charset="2"/>
              <a:buChar char="q"/>
            </a:pPr>
            <a:endParaRPr lang="es-ES" sz="1600" dirty="0">
              <a:latin typeface="Arial" panose="020B0604020202020204" pitchFamily="34" charset="0"/>
            </a:endParaRPr>
          </a:p>
          <a:p>
            <a:pPr algn="just">
              <a:buFont typeface="Wingdings" panose="05000000000000000000" pitchFamily="2" charset="2"/>
              <a:buChar char="q"/>
            </a:pPr>
            <a:r>
              <a:rPr lang="es-ES" sz="1700" dirty="0">
                <a:latin typeface="Arial" panose="020B0604020202020204" pitchFamily="34" charset="0"/>
                <a:cs typeface="Arial" panose="020B0604020202020204" pitchFamily="34" charset="0"/>
              </a:rPr>
              <a:t>La identificación de las clases se puede realizar a partir de las especificaciones de los casos de uso marcando los sustantivos a partir del texto de los flujos de eventos principales y alternativos. Serán clases todos aquellos sustantivos que son útiles para la construcción del sistema. Una vez identificadas las clases se procede a construir el diagrama de clases anotando los atributos y métodos para enseguida buscar asociaciones de todo tipo y las herencias</a:t>
            </a:r>
            <a:endParaRPr lang="es-CL"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4188741"/>
      </p:ext>
    </p:extLst>
  </p:cSld>
  <p:clrMapOvr>
    <a:masterClrMapping/>
  </p:clrMapOvr>
  <p:transition spd="slow">
    <p:wedge/>
  </p:transition>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PARADIGMA 4+1 : Vista Lógica</a:t>
            </a:r>
          </a:p>
        </p:txBody>
      </p:sp>
      <p:sp>
        <p:nvSpPr>
          <p:cNvPr id="3" name="Marcador de contenido 2"/>
          <p:cNvSpPr>
            <a:spLocks noGrp="1"/>
          </p:cNvSpPr>
          <p:nvPr>
            <p:ph idx="1"/>
          </p:nvPr>
        </p:nvSpPr>
        <p:spPr/>
        <p:txBody>
          <a:bodyPr>
            <a:normAutofit/>
          </a:bodyPr>
          <a:lstStyle/>
          <a:p>
            <a:pPr algn="ctr"/>
            <a:r>
              <a:rPr lang="es-CL" sz="2400" dirty="0">
                <a:latin typeface="Arial" panose="020B0604020202020204" pitchFamily="34" charset="0"/>
              </a:rPr>
              <a:t>Diagrama de clase</a:t>
            </a:r>
          </a:p>
        </p:txBody>
      </p:sp>
      <p:pic>
        <p:nvPicPr>
          <p:cNvPr id="4" name="Imagen 3"/>
          <p:cNvPicPr>
            <a:picLocks noChangeAspect="1"/>
          </p:cNvPicPr>
          <p:nvPr/>
        </p:nvPicPr>
        <p:blipFill>
          <a:blip r:embed="rId2"/>
          <a:stretch>
            <a:fillRect/>
          </a:stretch>
        </p:blipFill>
        <p:spPr>
          <a:xfrm>
            <a:off x="2269127" y="2139996"/>
            <a:ext cx="6988084" cy="4273551"/>
          </a:xfrm>
          <a:prstGeom prst="rect">
            <a:avLst/>
          </a:prstGeom>
        </p:spPr>
      </p:pic>
    </p:spTree>
    <p:extLst>
      <p:ext uri="{BB962C8B-B14F-4D97-AF65-F5344CB8AC3E}">
        <p14:creationId xmlns:p14="http://schemas.microsoft.com/office/powerpoint/2010/main" val="3526727041"/>
      </p:ext>
    </p:extLst>
  </p:cSld>
  <p:clrMapOvr>
    <a:masterClrMapping/>
  </p:clrMapOvr>
  <p:transition spd="slow">
    <p:wedge/>
  </p:transition>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L" dirty="0"/>
              <a:t>PARADIGMA 4+1 : Vista de Despliegue</a:t>
            </a:r>
          </a:p>
        </p:txBody>
      </p:sp>
      <p:sp>
        <p:nvSpPr>
          <p:cNvPr id="3" name="Marcador de contenido 2"/>
          <p:cNvSpPr>
            <a:spLocks noGrp="1"/>
          </p:cNvSpPr>
          <p:nvPr>
            <p:ph idx="1"/>
          </p:nvPr>
        </p:nvSpPr>
        <p:spPr/>
        <p:txBody>
          <a:bodyPr>
            <a:normAutofit/>
          </a:bodyPr>
          <a:lstStyle/>
          <a:p>
            <a:pPr algn="just"/>
            <a:r>
              <a:rPr lang="es-ES" sz="1800" b="1" u="sng" dirty="0">
                <a:latin typeface="+mj-lt"/>
              </a:rPr>
              <a:t>Vista de Despliegue:</a:t>
            </a:r>
            <a:r>
              <a:rPr lang="es-ES" sz="1800" dirty="0">
                <a:latin typeface="+mj-lt"/>
              </a:rPr>
              <a:t> En esta vista se muestra el sistema desde la perspectiva de </a:t>
            </a:r>
            <a:r>
              <a:rPr lang="es-ES" sz="1800" b="1" i="1" dirty="0">
                <a:latin typeface="+mj-lt"/>
              </a:rPr>
              <a:t>un programador</a:t>
            </a:r>
            <a:r>
              <a:rPr lang="es-ES" sz="1800" dirty="0">
                <a:latin typeface="+mj-lt"/>
              </a:rPr>
              <a:t> y se ocupa de la gestión del software; o en otras palabras, se va a mostrar como esta dividido el sistema software en componentes y las dependencias que hay entre esos componentes. Para completar la documentación de esta vista se pueden incluir los diagramas de componentes y de paquetes de UML. </a:t>
            </a:r>
            <a:endParaRPr lang="es-CL" sz="1800" dirty="0">
              <a:latin typeface="+mj-lt"/>
            </a:endParaRPr>
          </a:p>
        </p:txBody>
      </p:sp>
      <p:pic>
        <p:nvPicPr>
          <p:cNvPr id="5" name="Imagen 4"/>
          <p:cNvPicPr>
            <a:picLocks noChangeAspect="1"/>
          </p:cNvPicPr>
          <p:nvPr/>
        </p:nvPicPr>
        <p:blipFill>
          <a:blip r:embed="rId2"/>
          <a:stretch>
            <a:fillRect/>
          </a:stretch>
        </p:blipFill>
        <p:spPr>
          <a:xfrm>
            <a:off x="3714750" y="3278189"/>
            <a:ext cx="4762500" cy="2847975"/>
          </a:xfrm>
          <a:prstGeom prst="rect">
            <a:avLst/>
          </a:prstGeom>
        </p:spPr>
      </p:pic>
    </p:spTree>
    <p:extLst>
      <p:ext uri="{BB962C8B-B14F-4D97-AF65-F5344CB8AC3E}">
        <p14:creationId xmlns:p14="http://schemas.microsoft.com/office/powerpoint/2010/main" val="3637202313"/>
      </p:ext>
    </p:extLst>
  </p:cSld>
  <p:clrMapOvr>
    <a:masterClrMapping/>
  </p:clrMapOvr>
  <p:transition spd="slow">
    <p:wedge/>
  </p:transition>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L" dirty="0"/>
              <a:t>PARADIGMA 4+1 : Vista de Despliegue</a:t>
            </a:r>
          </a:p>
        </p:txBody>
      </p:sp>
      <p:sp>
        <p:nvSpPr>
          <p:cNvPr id="3" name="Marcador de contenido 2"/>
          <p:cNvSpPr>
            <a:spLocks noGrp="1"/>
          </p:cNvSpPr>
          <p:nvPr>
            <p:ph idx="1"/>
          </p:nvPr>
        </p:nvSpPr>
        <p:spPr/>
        <p:txBody>
          <a:bodyPr>
            <a:normAutofit/>
          </a:bodyPr>
          <a:lstStyle/>
          <a:p>
            <a:pPr algn="just"/>
            <a:r>
              <a:rPr lang="es-ES" sz="1800" b="1" u="sng" dirty="0">
                <a:latin typeface="+mj-lt"/>
              </a:rPr>
              <a:t>Vista de Despliegue:</a:t>
            </a:r>
            <a:r>
              <a:rPr lang="es-ES" sz="1800" dirty="0"/>
              <a:t> Dados los requisitos definidos preliminarmente para el desarrollo del proyecto los siguiente módulos (paquetes) deben ser desarrollados para la ejecución del mismo.</a:t>
            </a:r>
            <a:endParaRPr lang="es-CL" sz="1800" dirty="0">
              <a:latin typeface="+mj-lt"/>
            </a:endParaRPr>
          </a:p>
        </p:txBody>
      </p:sp>
      <p:pic>
        <p:nvPicPr>
          <p:cNvPr id="4" name="Imagen 3"/>
          <p:cNvPicPr>
            <a:picLocks noChangeAspect="1"/>
          </p:cNvPicPr>
          <p:nvPr/>
        </p:nvPicPr>
        <p:blipFill>
          <a:blip r:embed="rId2"/>
          <a:stretch>
            <a:fillRect/>
          </a:stretch>
        </p:blipFill>
        <p:spPr>
          <a:xfrm>
            <a:off x="2660470" y="2584451"/>
            <a:ext cx="6766559" cy="3724275"/>
          </a:xfrm>
          <a:prstGeom prst="rect">
            <a:avLst/>
          </a:prstGeom>
        </p:spPr>
      </p:pic>
    </p:spTree>
    <p:extLst>
      <p:ext uri="{BB962C8B-B14F-4D97-AF65-F5344CB8AC3E}">
        <p14:creationId xmlns:p14="http://schemas.microsoft.com/office/powerpoint/2010/main" val="4100944760"/>
      </p:ext>
    </p:extLst>
  </p:cSld>
  <p:clrMapOvr>
    <a:masterClrMapping/>
  </p:clrMapOvr>
  <p:transition spd="slow">
    <p:wedge/>
  </p:transition>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L" dirty="0"/>
              <a:t>PARADIGMA 4+1 : Vista de Despliegue</a:t>
            </a:r>
          </a:p>
        </p:txBody>
      </p:sp>
      <p:sp>
        <p:nvSpPr>
          <p:cNvPr id="3" name="Marcador de contenido 2"/>
          <p:cNvSpPr>
            <a:spLocks noGrp="1"/>
          </p:cNvSpPr>
          <p:nvPr>
            <p:ph idx="1"/>
          </p:nvPr>
        </p:nvSpPr>
        <p:spPr>
          <a:xfrm>
            <a:off x="1981200" y="1417639"/>
            <a:ext cx="8229600" cy="4708525"/>
          </a:xfrm>
        </p:spPr>
        <p:txBody>
          <a:bodyPr>
            <a:normAutofit/>
          </a:bodyPr>
          <a:lstStyle/>
          <a:p>
            <a:pPr algn="ctr"/>
            <a:r>
              <a:rPr lang="es-CL" sz="2400" dirty="0">
                <a:latin typeface="Arial" panose="020B0604020202020204" pitchFamily="34" charset="0"/>
              </a:rPr>
              <a:t>Diagrama de Componentes</a:t>
            </a:r>
          </a:p>
          <a:p>
            <a:pPr algn="just">
              <a:buFont typeface="Wingdings" panose="05000000000000000000" pitchFamily="2" charset="2"/>
              <a:buChar char="v"/>
            </a:pPr>
            <a:r>
              <a:rPr lang="es-ES" sz="1400" dirty="0">
                <a:latin typeface="Arial" panose="020B0604020202020204" pitchFamily="34" charset="0"/>
                <a:cs typeface="Arial" panose="020B0604020202020204" pitchFamily="34" charset="0"/>
              </a:rPr>
              <a:t>Está clasificado como diagrama de estructura y, como tal, representa de forma estática el sistema de información. Habitualmente se utiliza después de haber creado el diagrama de clases, pues necesita información de este diagrama como pueden ser las propias clases.</a:t>
            </a:r>
          </a:p>
          <a:p>
            <a:pPr algn="just">
              <a:buFont typeface="Wingdings" panose="05000000000000000000" pitchFamily="2" charset="2"/>
              <a:buChar char="v"/>
            </a:pPr>
            <a:endParaRPr lang="es-ES" sz="1400" dirty="0">
              <a:latin typeface="Arial" panose="020B0604020202020204" pitchFamily="34" charset="0"/>
              <a:cs typeface="Arial" panose="020B0604020202020204" pitchFamily="34" charset="0"/>
            </a:endParaRPr>
          </a:p>
          <a:p>
            <a:pPr algn="just">
              <a:buFont typeface="Wingdings" panose="05000000000000000000" pitchFamily="2" charset="2"/>
              <a:buChar char="v"/>
            </a:pPr>
            <a:r>
              <a:rPr lang="es-ES" sz="1400" dirty="0">
                <a:latin typeface="Arial" panose="020B0604020202020204" pitchFamily="34" charset="0"/>
                <a:cs typeface="Arial" panose="020B0604020202020204" pitchFamily="34" charset="0"/>
              </a:rPr>
              <a:t>Este diagrama proporciona una vista de alto nivel de los componentes dentro de un sistema. Los componentes pueden ser un componente de software, como una base de datos o una interfaz de usuario; o un componente de hardware como un circuito, microchip o dispositivo; o una unidad de negocio como un proveedor, nómina o envío.</a:t>
            </a:r>
            <a:endParaRPr lang="es-CL" sz="1400" dirty="0">
              <a:latin typeface="Arial" panose="020B0604020202020204" pitchFamily="34" charset="0"/>
              <a:cs typeface="Arial" panose="020B0604020202020204" pitchFamily="34" charset="0"/>
            </a:endParaRPr>
          </a:p>
        </p:txBody>
      </p:sp>
      <p:graphicFrame>
        <p:nvGraphicFramePr>
          <p:cNvPr id="4" name="Diagrama 3"/>
          <p:cNvGraphicFramePr/>
          <p:nvPr>
            <p:extLst>
              <p:ext uri="{D42A27DB-BD31-4B8C-83A1-F6EECF244321}">
                <p14:modId xmlns:p14="http://schemas.microsoft.com/office/powerpoint/2010/main" val="695767918"/>
              </p:ext>
            </p:extLst>
          </p:nvPr>
        </p:nvGraphicFramePr>
        <p:xfrm>
          <a:off x="1759131" y="3722914"/>
          <a:ext cx="8647612" cy="3017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3309881"/>
      </p:ext>
    </p:extLst>
  </p:cSld>
  <p:clrMapOvr>
    <a:masterClrMapping/>
  </p:clrMapOvr>
  <p:transition spd="slow">
    <p:wedge/>
  </p:transition>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L" dirty="0"/>
              <a:t>PARADIGMA 4+1 : Vista de Despliegue</a:t>
            </a:r>
          </a:p>
        </p:txBody>
      </p:sp>
      <p:sp>
        <p:nvSpPr>
          <p:cNvPr id="3" name="Marcador de contenido 2"/>
          <p:cNvSpPr>
            <a:spLocks noGrp="1"/>
          </p:cNvSpPr>
          <p:nvPr>
            <p:ph idx="1"/>
          </p:nvPr>
        </p:nvSpPr>
        <p:spPr/>
        <p:txBody>
          <a:bodyPr>
            <a:normAutofit/>
          </a:bodyPr>
          <a:lstStyle/>
          <a:p>
            <a:pPr algn="ctr"/>
            <a:r>
              <a:rPr lang="es-CL" sz="2400" dirty="0">
                <a:latin typeface="Arial" panose="020B0604020202020204" pitchFamily="34" charset="0"/>
              </a:rPr>
              <a:t>Diagrama de Componentes</a:t>
            </a:r>
          </a:p>
        </p:txBody>
      </p:sp>
      <p:pic>
        <p:nvPicPr>
          <p:cNvPr id="4" name="Imagen 3"/>
          <p:cNvPicPr>
            <a:picLocks noChangeAspect="1"/>
          </p:cNvPicPr>
          <p:nvPr/>
        </p:nvPicPr>
        <p:blipFill>
          <a:blip r:embed="rId2"/>
          <a:stretch>
            <a:fillRect/>
          </a:stretch>
        </p:blipFill>
        <p:spPr>
          <a:xfrm>
            <a:off x="2869474" y="2098766"/>
            <a:ext cx="7001692" cy="3810000"/>
          </a:xfrm>
          <a:prstGeom prst="rect">
            <a:avLst/>
          </a:prstGeom>
        </p:spPr>
      </p:pic>
    </p:spTree>
    <p:extLst>
      <p:ext uri="{BB962C8B-B14F-4D97-AF65-F5344CB8AC3E}">
        <p14:creationId xmlns:p14="http://schemas.microsoft.com/office/powerpoint/2010/main" val="83479583"/>
      </p:ext>
    </p:extLst>
  </p:cSld>
  <p:clrMapOvr>
    <a:masterClrMapping/>
  </p:clrMapOvr>
  <p:transition spd="slow">
    <p:wedg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93394DA-E684-47C2-9020-13225823F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838200" y="365125"/>
            <a:ext cx="10515600" cy="1306443"/>
          </a:xfrm>
        </p:spPr>
        <p:txBody>
          <a:bodyPr>
            <a:normAutofit/>
          </a:bodyPr>
          <a:lstStyle/>
          <a:p>
            <a:r>
              <a:rPr lang="es-CL" sz="4000"/>
              <a:t>PARADIGMA 4+1 : Vista de Despliegue</a:t>
            </a:r>
          </a:p>
        </p:txBody>
      </p:sp>
      <p:pic>
        <p:nvPicPr>
          <p:cNvPr id="6" name="Picture 5">
            <a:extLst>
              <a:ext uri="{FF2B5EF4-FFF2-40B4-BE49-F238E27FC236}">
                <a16:creationId xmlns:a16="http://schemas.microsoft.com/office/drawing/2014/main" id="{82FC93F5-BA7A-3C32-0226-A3D930FABF7D}"/>
              </a:ext>
            </a:extLst>
          </p:cNvPr>
          <p:cNvPicPr>
            <a:picLocks noChangeAspect="1"/>
          </p:cNvPicPr>
          <p:nvPr/>
        </p:nvPicPr>
        <p:blipFill rotWithShape="1">
          <a:blip r:embed="rId2"/>
          <a:srcRect l="15698" r="32041" b="-1"/>
          <a:stretch/>
        </p:blipFill>
        <p:spPr>
          <a:xfrm>
            <a:off x="7989293" y="1904282"/>
            <a:ext cx="3423093" cy="4224808"/>
          </a:xfrm>
          <a:prstGeom prst="rect">
            <a:avLst/>
          </a:prstGeom>
        </p:spPr>
      </p:pic>
      <p:graphicFrame>
        <p:nvGraphicFramePr>
          <p:cNvPr id="5" name="Marcador de contenido 2">
            <a:extLst>
              <a:ext uri="{FF2B5EF4-FFF2-40B4-BE49-F238E27FC236}">
                <a16:creationId xmlns:a16="http://schemas.microsoft.com/office/drawing/2014/main" id="{E86A7D08-B460-BA4B-9DFA-E853FA78D4E2}"/>
              </a:ext>
            </a:extLst>
          </p:cNvPr>
          <p:cNvGraphicFramePr>
            <a:graphicFrameLocks noGrp="1"/>
          </p:cNvGraphicFramePr>
          <p:nvPr>
            <p:ph idx="1"/>
            <p:extLst>
              <p:ext uri="{D42A27DB-BD31-4B8C-83A1-F6EECF244321}">
                <p14:modId xmlns:p14="http://schemas.microsoft.com/office/powerpoint/2010/main" val="2042621663"/>
              </p:ext>
            </p:extLst>
          </p:nvPr>
        </p:nvGraphicFramePr>
        <p:xfrm>
          <a:off x="838200" y="1825625"/>
          <a:ext cx="6714744" cy="43034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742863"/>
      </p:ext>
    </p:extLst>
  </p:cSld>
  <p:clrMapOvr>
    <a:masterClrMapping/>
  </p:clrMapOvr>
  <p:transition spd="slow">
    <p:wedge/>
  </p:transition>
</p:sld>
</file>

<file path=ppt/slides/slide1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L" dirty="0"/>
              <a:t>PARADIGMA 4+1 : Vista de Despliegue</a:t>
            </a:r>
          </a:p>
        </p:txBody>
      </p:sp>
      <p:sp>
        <p:nvSpPr>
          <p:cNvPr id="3" name="Marcador de contenido 2"/>
          <p:cNvSpPr>
            <a:spLocks noGrp="1"/>
          </p:cNvSpPr>
          <p:nvPr>
            <p:ph idx="1"/>
          </p:nvPr>
        </p:nvSpPr>
        <p:spPr/>
        <p:txBody>
          <a:bodyPr>
            <a:normAutofit/>
          </a:bodyPr>
          <a:lstStyle/>
          <a:p>
            <a:pPr algn="ctr"/>
            <a:r>
              <a:rPr lang="es-CL" sz="2400" dirty="0">
                <a:latin typeface="Arial" panose="020B0604020202020204" pitchFamily="34" charset="0"/>
              </a:rPr>
              <a:t>Diagrama de Paquetes: </a:t>
            </a:r>
            <a:r>
              <a:rPr lang="es-CL" sz="2400" i="1" dirty="0">
                <a:latin typeface="Arial" panose="020B0604020202020204" pitchFamily="34" charset="0"/>
              </a:rPr>
              <a:t>Ejemplo</a:t>
            </a:r>
          </a:p>
          <a:p>
            <a:pPr marL="0" indent="0" algn="just">
              <a:buNone/>
            </a:pPr>
            <a:r>
              <a:rPr lang="es-ES" sz="1600" dirty="0">
                <a:latin typeface="Arial" panose="020B0604020202020204" pitchFamily="34" charset="0"/>
                <a:cs typeface="Arial" panose="020B0604020202020204" pitchFamily="34" charset="0"/>
              </a:rPr>
              <a:t>Se crea aplicación, que tiene como finalidad la recepción y gestión de quejas y sugerencias por los clientes de una tienda de Retail, estaría compuesta por los siguientes paquetes:</a:t>
            </a:r>
          </a:p>
          <a:p>
            <a:pPr algn="just">
              <a:buFont typeface="Wingdings" panose="05000000000000000000" pitchFamily="2" charset="2"/>
              <a:buChar char="Ø"/>
            </a:pPr>
            <a:endParaRPr lang="es-ES" sz="1600" dirty="0">
              <a:latin typeface="Arial" panose="020B0604020202020204" pitchFamily="34" charset="0"/>
              <a:cs typeface="Arial" panose="020B0604020202020204" pitchFamily="34" charset="0"/>
            </a:endParaRPr>
          </a:p>
          <a:p>
            <a:pPr marL="400050" indent="-400050" algn="just">
              <a:buFont typeface="+mj-lt"/>
              <a:buAutoNum type="romanUcPeriod"/>
            </a:pPr>
            <a:r>
              <a:rPr lang="es-ES" sz="1600" dirty="0">
                <a:latin typeface="Arial" panose="020B0604020202020204" pitchFamily="34" charset="0"/>
                <a:cs typeface="Arial" panose="020B0604020202020204" pitchFamily="34" charset="0"/>
              </a:rPr>
              <a:t>    </a:t>
            </a:r>
            <a:r>
              <a:rPr lang="es-ES" sz="1600" b="1" dirty="0">
                <a:latin typeface="Arial" panose="020B0604020202020204" pitchFamily="34" charset="0"/>
                <a:cs typeface="Arial" panose="020B0604020202020204" pitchFamily="34" charset="0"/>
              </a:rPr>
              <a:t>Capa de presentación. Incluye a su vez los paquetes Interfaz de Usuario e Interfaz     Administrador</a:t>
            </a:r>
          </a:p>
          <a:p>
            <a:pPr marL="400050" indent="-400050" algn="just">
              <a:buFont typeface="+mj-lt"/>
              <a:buAutoNum type="romanUcPeriod"/>
            </a:pPr>
            <a:r>
              <a:rPr lang="es-ES" sz="1600" b="1" dirty="0">
                <a:latin typeface="Arial" panose="020B0604020202020204" pitchFamily="34" charset="0"/>
                <a:cs typeface="Arial" panose="020B0604020202020204" pitchFamily="34" charset="0"/>
              </a:rPr>
              <a:t>    Capa de Lógica de Negocio, con los siguientes paquetes:</a:t>
            </a:r>
          </a:p>
          <a:p>
            <a:pPr algn="just">
              <a:buFont typeface="Wingdings" panose="05000000000000000000" pitchFamily="2" charset="2"/>
              <a:buChar char="§"/>
            </a:pPr>
            <a:r>
              <a:rPr lang="es-ES" sz="1600" dirty="0">
                <a:latin typeface="Arial" panose="020B0604020202020204" pitchFamily="34" charset="0"/>
                <a:cs typeface="Arial" panose="020B0604020202020204" pitchFamily="34" charset="0"/>
              </a:rPr>
              <a:t>        </a:t>
            </a:r>
            <a:r>
              <a:rPr lang="es-ES" sz="1600" i="1" dirty="0">
                <a:latin typeface="Arial" panose="020B0604020202020204" pitchFamily="34" charset="0"/>
                <a:cs typeface="Arial" panose="020B0604020202020204" pitchFamily="34" charset="0"/>
              </a:rPr>
              <a:t>Subsistema de recepción de dudas y sugerencias.</a:t>
            </a:r>
          </a:p>
          <a:p>
            <a:pPr algn="just">
              <a:buFont typeface="Wingdings" panose="05000000000000000000" pitchFamily="2" charset="2"/>
              <a:buChar char="§"/>
            </a:pPr>
            <a:r>
              <a:rPr lang="es-ES" sz="1600" i="1" dirty="0">
                <a:latin typeface="Arial" panose="020B0604020202020204" pitchFamily="34" charset="0"/>
                <a:cs typeface="Arial" panose="020B0604020202020204" pitchFamily="34" charset="0"/>
              </a:rPr>
              <a:t>        Subsistema de asignación de responsable.</a:t>
            </a:r>
          </a:p>
          <a:p>
            <a:pPr algn="just">
              <a:buFont typeface="Wingdings" panose="05000000000000000000" pitchFamily="2" charset="2"/>
              <a:buChar char="§"/>
            </a:pPr>
            <a:r>
              <a:rPr lang="es-ES" sz="1600" i="1" dirty="0">
                <a:latin typeface="Arial" panose="020B0604020202020204" pitchFamily="34" charset="0"/>
                <a:cs typeface="Arial" panose="020B0604020202020204" pitchFamily="34" charset="0"/>
              </a:rPr>
              <a:t>        Subsistema de creación de informes.</a:t>
            </a:r>
          </a:p>
          <a:p>
            <a:pPr algn="just">
              <a:buFont typeface="Wingdings" panose="05000000000000000000" pitchFamily="2" charset="2"/>
              <a:buChar char="§"/>
            </a:pPr>
            <a:r>
              <a:rPr lang="es-ES" sz="1600" i="1" dirty="0">
                <a:latin typeface="Arial" panose="020B0604020202020204" pitchFamily="34" charset="0"/>
                <a:cs typeface="Arial" panose="020B0604020202020204" pitchFamily="34" charset="0"/>
              </a:rPr>
              <a:t>        Gestor documental.</a:t>
            </a:r>
          </a:p>
          <a:p>
            <a:pPr algn="just">
              <a:buFont typeface="Wingdings" panose="05000000000000000000" pitchFamily="2" charset="2"/>
              <a:buChar char="§"/>
            </a:pPr>
            <a:r>
              <a:rPr lang="es-ES" sz="1600" i="1" dirty="0">
                <a:latin typeface="Arial" panose="020B0604020202020204" pitchFamily="34" charset="0"/>
                <a:cs typeface="Arial" panose="020B0604020202020204" pitchFamily="34" charset="0"/>
              </a:rPr>
              <a:t>        Subsistema de gestión de usuarios.</a:t>
            </a:r>
          </a:p>
          <a:p>
            <a:pPr algn="just">
              <a:buFont typeface="Wingdings" panose="05000000000000000000" pitchFamily="2" charset="2"/>
              <a:buChar char="§"/>
            </a:pPr>
            <a:r>
              <a:rPr lang="es-ES" sz="1600" i="1" dirty="0">
                <a:latin typeface="Arial" panose="020B0604020202020204" pitchFamily="34" charset="0"/>
                <a:cs typeface="Arial" panose="020B0604020202020204" pitchFamily="34" charset="0"/>
              </a:rPr>
              <a:t>        Envío de notificaciones</a:t>
            </a:r>
            <a:r>
              <a:rPr lang="es-ES" sz="1600" dirty="0">
                <a:latin typeface="Arial" panose="020B0604020202020204" pitchFamily="34" charset="0"/>
                <a:cs typeface="Arial" panose="020B0604020202020204" pitchFamily="34" charset="0"/>
              </a:rPr>
              <a:t>.</a:t>
            </a:r>
          </a:p>
          <a:p>
            <a:pPr marL="400050" indent="-400050" algn="just">
              <a:buFont typeface="+mj-lt"/>
              <a:buAutoNum type="romanUcPeriod" startAt="3"/>
            </a:pPr>
            <a:r>
              <a:rPr lang="es-ES" sz="1600" dirty="0">
                <a:latin typeface="Arial" panose="020B0604020202020204" pitchFamily="34" charset="0"/>
                <a:cs typeface="Arial" panose="020B0604020202020204" pitchFamily="34" charset="0"/>
              </a:rPr>
              <a:t>    </a:t>
            </a:r>
            <a:r>
              <a:rPr lang="es-ES" sz="1600" b="1" dirty="0">
                <a:latin typeface="Arial" panose="020B0604020202020204" pitchFamily="34" charset="0"/>
                <a:cs typeface="Arial" panose="020B0604020202020204" pitchFamily="34" charset="0"/>
              </a:rPr>
              <a:t>Base de datos.</a:t>
            </a:r>
          </a:p>
          <a:p>
            <a:pPr marL="400050" indent="-400050" algn="just">
              <a:buFont typeface="+mj-lt"/>
              <a:buAutoNum type="romanUcPeriod" startAt="3"/>
            </a:pPr>
            <a:r>
              <a:rPr lang="es-ES" sz="1600" b="1" dirty="0">
                <a:latin typeface="Arial" panose="020B0604020202020204" pitchFamily="34" charset="0"/>
                <a:cs typeface="Arial" panose="020B0604020202020204" pitchFamily="34" charset="0"/>
              </a:rPr>
              <a:t>    CRM.</a:t>
            </a:r>
          </a:p>
          <a:p>
            <a:pPr marL="400050" indent="-400050" algn="just">
              <a:buFont typeface="+mj-lt"/>
              <a:buAutoNum type="romanUcPeriod" startAt="3"/>
            </a:pPr>
            <a:r>
              <a:rPr lang="es-ES" sz="1600" b="1" dirty="0">
                <a:latin typeface="Arial" panose="020B0604020202020204" pitchFamily="34" charset="0"/>
                <a:cs typeface="Arial" panose="020B0604020202020204" pitchFamily="34" charset="0"/>
              </a:rPr>
              <a:t>    DataWarehouse.</a:t>
            </a:r>
            <a:endParaRPr lang="es-CL"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7530265"/>
      </p:ext>
    </p:extLst>
  </p:cSld>
  <p:clrMapOvr>
    <a:masterClrMapping/>
  </p:clrMapOvr>
  <p:transition spd="slow">
    <p:wedge/>
  </p:transition>
</p:sld>
</file>

<file path=ppt/slides/slide1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L" dirty="0"/>
              <a:t>PARADIGMA 4+1 : Vista de Despliegue</a:t>
            </a:r>
          </a:p>
        </p:txBody>
      </p:sp>
      <p:sp>
        <p:nvSpPr>
          <p:cNvPr id="3" name="Marcador de contenido 2"/>
          <p:cNvSpPr>
            <a:spLocks noGrp="1"/>
          </p:cNvSpPr>
          <p:nvPr>
            <p:ph idx="1"/>
          </p:nvPr>
        </p:nvSpPr>
        <p:spPr/>
        <p:txBody>
          <a:bodyPr>
            <a:normAutofit/>
          </a:bodyPr>
          <a:lstStyle/>
          <a:p>
            <a:pPr algn="ctr"/>
            <a:r>
              <a:rPr lang="es-CL" sz="2400" dirty="0">
                <a:latin typeface="Arial" panose="020B0604020202020204" pitchFamily="34" charset="0"/>
              </a:rPr>
              <a:t>Diagrama de Paquetes</a:t>
            </a:r>
          </a:p>
          <a:p>
            <a:pPr marL="0" indent="0" algn="ctr">
              <a:buNone/>
            </a:pPr>
            <a:endParaRPr lang="es-CL" sz="2400" dirty="0">
              <a:latin typeface="Arial" panose="020B0604020202020204" pitchFamily="34" charset="0"/>
            </a:endParaRPr>
          </a:p>
        </p:txBody>
      </p:sp>
      <p:pic>
        <p:nvPicPr>
          <p:cNvPr id="4" name="Imagen 3"/>
          <p:cNvPicPr>
            <a:picLocks noChangeAspect="1"/>
          </p:cNvPicPr>
          <p:nvPr/>
        </p:nvPicPr>
        <p:blipFill>
          <a:blip r:embed="rId2"/>
          <a:stretch>
            <a:fillRect/>
          </a:stretch>
        </p:blipFill>
        <p:spPr>
          <a:xfrm>
            <a:off x="1981200" y="2221230"/>
            <a:ext cx="8229600" cy="3904933"/>
          </a:xfrm>
          <a:prstGeom prst="rect">
            <a:avLst/>
          </a:prstGeom>
        </p:spPr>
      </p:pic>
    </p:spTree>
    <p:extLst>
      <p:ext uri="{BB962C8B-B14F-4D97-AF65-F5344CB8AC3E}">
        <p14:creationId xmlns:p14="http://schemas.microsoft.com/office/powerpoint/2010/main" val="1406473227"/>
      </p:ext>
    </p:extLst>
  </p:cSld>
  <p:clrMapOvr>
    <a:masterClrMapping/>
  </p:clrMapOvr>
  <p:transition spd="slow">
    <p:wedge/>
  </p:transition>
</p:sld>
</file>

<file path=ppt/slides/slide1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L" dirty="0"/>
              <a:t>PARADIGMA 4+1 : Vista de Procesos</a:t>
            </a:r>
          </a:p>
        </p:txBody>
      </p:sp>
      <p:sp>
        <p:nvSpPr>
          <p:cNvPr id="3" name="Marcador de contenido 2"/>
          <p:cNvSpPr>
            <a:spLocks noGrp="1"/>
          </p:cNvSpPr>
          <p:nvPr>
            <p:ph idx="1"/>
          </p:nvPr>
        </p:nvSpPr>
        <p:spPr/>
        <p:txBody>
          <a:bodyPr>
            <a:normAutofit/>
          </a:bodyPr>
          <a:lstStyle/>
          <a:p>
            <a:pPr algn="just"/>
            <a:r>
              <a:rPr lang="es-ES" sz="1800" b="1" u="sng" dirty="0"/>
              <a:t>Vista de Procesos:</a:t>
            </a:r>
            <a:r>
              <a:rPr lang="es-ES" sz="1800" dirty="0"/>
              <a:t> En esta vista se muestran los procesos que hay en el sistema y la forma en la que estos se comunican; es decir, se representa desde la perspectiva de un </a:t>
            </a:r>
            <a:r>
              <a:rPr lang="es-ES" sz="1800" b="1" i="1" dirty="0"/>
              <a:t>integrador de sistemas</a:t>
            </a:r>
            <a:r>
              <a:rPr lang="es-ES" sz="1800" dirty="0"/>
              <a:t>, el flujo de trabajo paso a paso de negocio y operacionales de los componentes que conforman el sistema. Para completar la documentación de esta vista se puede incluir el diagrama de actividad de UML</a:t>
            </a:r>
            <a:endParaRPr lang="es-CL" sz="1800" dirty="0">
              <a:latin typeface="+mj-lt"/>
            </a:endParaRPr>
          </a:p>
        </p:txBody>
      </p:sp>
      <p:pic>
        <p:nvPicPr>
          <p:cNvPr id="4" name="Imagen 3"/>
          <p:cNvPicPr>
            <a:picLocks noChangeAspect="1"/>
          </p:cNvPicPr>
          <p:nvPr/>
        </p:nvPicPr>
        <p:blipFill>
          <a:blip r:embed="rId2"/>
          <a:stretch>
            <a:fillRect/>
          </a:stretch>
        </p:blipFill>
        <p:spPr>
          <a:xfrm>
            <a:off x="3013166" y="3180669"/>
            <a:ext cx="6714308" cy="3128056"/>
          </a:xfrm>
          <a:prstGeom prst="rect">
            <a:avLst/>
          </a:prstGeom>
        </p:spPr>
      </p:pic>
    </p:spTree>
    <p:extLst>
      <p:ext uri="{BB962C8B-B14F-4D97-AF65-F5344CB8AC3E}">
        <p14:creationId xmlns:p14="http://schemas.microsoft.com/office/powerpoint/2010/main" val="4060654693"/>
      </p:ext>
    </p:extLst>
  </p:cSld>
  <p:clrMapOvr>
    <a:masterClrMapping/>
  </p:clrMapOvr>
  <p:transition spd="slow">
    <p:wedg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119271" y="365126"/>
            <a:ext cx="5971868" cy="907084"/>
          </a:xfrm>
        </p:spPr>
        <p:txBody>
          <a:bodyPr>
            <a:normAutofit/>
          </a:bodyPr>
          <a:lstStyle/>
          <a:p>
            <a:r>
              <a:rPr lang="es-CL" dirty="0"/>
              <a:t>PARADIGMA 4+1 </a:t>
            </a:r>
          </a:p>
        </p:txBody>
      </p:sp>
      <p:sp>
        <p:nvSpPr>
          <p:cNvPr id="3" name="Marcador de contenido 2"/>
          <p:cNvSpPr>
            <a:spLocks noGrp="1"/>
          </p:cNvSpPr>
          <p:nvPr>
            <p:ph idx="1"/>
          </p:nvPr>
        </p:nvSpPr>
        <p:spPr>
          <a:xfrm>
            <a:off x="551518" y="1637336"/>
            <a:ext cx="5444572" cy="1862676"/>
          </a:xfrm>
        </p:spPr>
        <p:txBody>
          <a:bodyPr>
            <a:normAutofit lnSpcReduction="10000"/>
          </a:bodyPr>
          <a:lstStyle/>
          <a:p>
            <a:pPr algn="just"/>
            <a:r>
              <a:rPr lang="es-ES" sz="1700" dirty="0"/>
              <a:t>El modelo “4+1” de </a:t>
            </a:r>
            <a:r>
              <a:rPr lang="es-ES" sz="1700" dirty="0" err="1"/>
              <a:t>Kruchten</a:t>
            </a:r>
            <a:r>
              <a:rPr lang="es-ES" sz="1700" dirty="0"/>
              <a:t>, es un modelo de vistas [1] diseñado por el profesor </a:t>
            </a:r>
            <a:r>
              <a:rPr lang="es-ES" sz="1700" b="1" dirty="0"/>
              <a:t>Philippe </a:t>
            </a:r>
            <a:r>
              <a:rPr lang="es-ES" sz="1700" b="1" dirty="0" err="1"/>
              <a:t>Kruchten</a:t>
            </a:r>
            <a:r>
              <a:rPr lang="es-ES" sz="1700" b="1" dirty="0"/>
              <a:t> </a:t>
            </a:r>
            <a:r>
              <a:rPr lang="es-ES" sz="1700" dirty="0"/>
              <a:t>y que encaja con el estándar “IEEE 1471-2000” (</a:t>
            </a:r>
            <a:r>
              <a:rPr lang="es-ES" sz="1700" dirty="0" err="1"/>
              <a:t>Recommended</a:t>
            </a:r>
            <a:r>
              <a:rPr lang="es-ES" sz="1700" dirty="0"/>
              <a:t> </a:t>
            </a:r>
            <a:r>
              <a:rPr lang="es-ES" sz="1700" dirty="0" err="1"/>
              <a:t>Practice</a:t>
            </a:r>
            <a:r>
              <a:rPr lang="es-ES" sz="1700" dirty="0"/>
              <a:t> </a:t>
            </a:r>
            <a:r>
              <a:rPr lang="es-ES" sz="1700" dirty="0" err="1"/>
              <a:t>for</a:t>
            </a:r>
            <a:r>
              <a:rPr lang="es-ES" sz="1700" dirty="0"/>
              <a:t> </a:t>
            </a:r>
            <a:r>
              <a:rPr lang="es-ES" sz="1700" dirty="0" err="1"/>
              <a:t>Architecture</a:t>
            </a:r>
            <a:r>
              <a:rPr lang="es-ES" sz="1700" dirty="0"/>
              <a:t> </a:t>
            </a:r>
            <a:r>
              <a:rPr lang="es-ES" sz="1700" dirty="0" err="1"/>
              <a:t>Description</a:t>
            </a:r>
            <a:r>
              <a:rPr lang="es-ES" sz="1700" dirty="0"/>
              <a:t> </a:t>
            </a:r>
            <a:r>
              <a:rPr lang="es-ES" sz="1700" dirty="0" err="1"/>
              <a:t>of</a:t>
            </a:r>
            <a:r>
              <a:rPr lang="es-ES" sz="1700" dirty="0"/>
              <a:t> Software-</a:t>
            </a:r>
            <a:r>
              <a:rPr lang="es-ES" sz="1700" dirty="0" err="1"/>
              <a:t>Intensive</a:t>
            </a:r>
            <a:r>
              <a:rPr lang="es-ES" sz="1700" dirty="0"/>
              <a:t> </a:t>
            </a:r>
            <a:r>
              <a:rPr lang="es-ES" sz="1700" dirty="0" err="1"/>
              <a:t>Systems</a:t>
            </a:r>
            <a:r>
              <a:rPr lang="es-ES" sz="1700" dirty="0"/>
              <a:t> ) que se utiliza para describir la arquitectura de un sistema software intensivo basado en el uso de múltiples puntos de vista</a:t>
            </a:r>
            <a:endParaRPr lang="es-CL" sz="1700" dirty="0"/>
          </a:p>
        </p:txBody>
      </p:sp>
      <p:pic>
        <p:nvPicPr>
          <p:cNvPr id="6" name="Imagen 5"/>
          <p:cNvPicPr>
            <a:picLocks noChangeAspect="1"/>
          </p:cNvPicPr>
          <p:nvPr/>
        </p:nvPicPr>
        <p:blipFill rotWithShape="1">
          <a:blip r:embed="rId2"/>
          <a:srcRect l="24995" r="9795"/>
          <a:stretch/>
        </p:blipFill>
        <p:spPr>
          <a:xfrm>
            <a:off x="6195912" y="10"/>
            <a:ext cx="4472089"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4" name="Pergamino horizontal 3"/>
          <p:cNvSpPr/>
          <p:nvPr/>
        </p:nvSpPr>
        <p:spPr>
          <a:xfrm>
            <a:off x="551519" y="3876263"/>
            <a:ext cx="5539620" cy="2616612"/>
          </a:xfrm>
          <a:prstGeom prst="horizontalScroll">
            <a:avLst>
              <a:gd name="adj" fmla="val 1549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s-ES" dirty="0">
                <a:ln w="0"/>
                <a:solidFill>
                  <a:schemeClr val="tx1"/>
                </a:solidFill>
                <a:effectLst>
                  <a:outerShdw blurRad="38100" dist="19050" dir="2700000" algn="tl" rotWithShape="0">
                    <a:schemeClr val="dk1">
                      <a:alpha val="40000"/>
                    </a:schemeClr>
                  </a:outerShdw>
                </a:effectLst>
              </a:rPr>
              <a:t>IEEE 1471 es un estándar IEEE reemplazado para describir la arquitectura de un "sistema intensivo en software", también conocido como arquitectura de software. En 2011 fue reemplazado por ISO / IEC / IEEE 42010:</a:t>
            </a:r>
            <a:r>
              <a:rPr lang="es-ES" dirty="0"/>
              <a:t> </a:t>
            </a:r>
            <a:r>
              <a:rPr lang="es-ES" dirty="0">
                <a:ln w="0"/>
                <a:solidFill>
                  <a:schemeClr val="tx1"/>
                </a:solidFill>
                <a:effectLst>
                  <a:outerShdw blurRad="38100" dist="19050" dir="2700000" algn="tl" rotWithShape="0">
                    <a:schemeClr val="dk1">
                      <a:alpha val="40000"/>
                    </a:schemeClr>
                  </a:outerShdw>
                </a:effectLst>
              </a:rPr>
              <a:t>2011</a:t>
            </a:r>
            <a:endParaRPr lang="es-CL" dirty="0">
              <a:ln w="0"/>
              <a:solidFill>
                <a:schemeClr val="tx1"/>
              </a:solidFill>
              <a:effectLst>
                <a:outerShdw blurRad="38100" dist="19050" dir="2700000" algn="tl" rotWithShape="0">
                  <a:schemeClr val="dk1">
                    <a:alpha val="40000"/>
                  </a:schemeClr>
                </a:outerShdw>
              </a:effectLst>
            </a:endParaRPr>
          </a:p>
        </p:txBody>
      </p:sp>
      <p:sp>
        <p:nvSpPr>
          <p:cNvPr id="5" name="Flecha abajo 4"/>
          <p:cNvSpPr/>
          <p:nvPr/>
        </p:nvSpPr>
        <p:spPr>
          <a:xfrm>
            <a:off x="3083747" y="3584208"/>
            <a:ext cx="649995" cy="56186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dirty="0"/>
          </a:p>
        </p:txBody>
      </p:sp>
    </p:spTree>
    <p:extLst>
      <p:ext uri="{BB962C8B-B14F-4D97-AF65-F5344CB8AC3E}">
        <p14:creationId xmlns:p14="http://schemas.microsoft.com/office/powerpoint/2010/main" val="2513082987"/>
      </p:ext>
    </p:extLst>
  </p:cSld>
  <p:clrMapOvr>
    <a:masterClrMapping/>
  </p:clrMapOvr>
  <p:transition spd="slow">
    <p:wedg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48929" y="629266"/>
            <a:ext cx="3505495" cy="1622321"/>
          </a:xfrm>
        </p:spPr>
        <p:txBody>
          <a:bodyPr>
            <a:normAutofit/>
          </a:bodyPr>
          <a:lstStyle/>
          <a:p>
            <a:pPr>
              <a:lnSpc>
                <a:spcPct val="90000"/>
              </a:lnSpc>
            </a:pPr>
            <a:r>
              <a:rPr lang="es-CL" sz="3700"/>
              <a:t>PARADIGMA 4+1 : Vista de Procesos</a:t>
            </a:r>
          </a:p>
        </p:txBody>
      </p:sp>
      <p:sp>
        <p:nvSpPr>
          <p:cNvPr id="3" name="Marcador de contenido 2"/>
          <p:cNvSpPr>
            <a:spLocks noGrp="1"/>
          </p:cNvSpPr>
          <p:nvPr>
            <p:ph idx="1"/>
          </p:nvPr>
        </p:nvSpPr>
        <p:spPr>
          <a:xfrm>
            <a:off x="648931" y="2438400"/>
            <a:ext cx="3505494" cy="3785419"/>
          </a:xfrm>
        </p:spPr>
        <p:txBody>
          <a:bodyPr>
            <a:normAutofit/>
          </a:bodyPr>
          <a:lstStyle/>
          <a:p>
            <a:pPr algn="just">
              <a:lnSpc>
                <a:spcPct val="90000"/>
              </a:lnSpc>
              <a:buFont typeface="Wingdings" panose="05000000000000000000" pitchFamily="2" charset="2"/>
              <a:buChar char="q"/>
            </a:pPr>
            <a:r>
              <a:rPr lang="es-ES" sz="1600" dirty="0">
                <a:latin typeface="Arial" panose="020B0604020202020204" pitchFamily="34" charset="0"/>
                <a:cs typeface="Arial" panose="020B0604020202020204" pitchFamily="34" charset="0"/>
              </a:rPr>
              <a:t>.</a:t>
            </a:r>
            <a:r>
              <a:rPr lang="es-ES" sz="1600" b="1" dirty="0">
                <a:latin typeface="inherit"/>
              </a:rPr>
              <a:t> Vista de procesos: </a:t>
            </a:r>
            <a:r>
              <a:rPr lang="es-ES" sz="1600" dirty="0">
                <a:latin typeface="inherit"/>
              </a:rPr>
              <a:t>Incluye aspectos no funcionales como el desempeño y la disponibilidad del sistema. </a:t>
            </a:r>
          </a:p>
          <a:p>
            <a:pPr marL="0" indent="0" algn="just">
              <a:lnSpc>
                <a:spcPct val="90000"/>
              </a:lnSpc>
              <a:buNone/>
            </a:pPr>
            <a:endParaRPr lang="es-ES" sz="1600" dirty="0">
              <a:latin typeface="inherit"/>
            </a:endParaRPr>
          </a:p>
          <a:p>
            <a:pPr algn="just">
              <a:lnSpc>
                <a:spcPct val="90000"/>
              </a:lnSpc>
              <a:buFont typeface="Wingdings" panose="05000000000000000000" pitchFamily="2" charset="2"/>
              <a:buChar char="q"/>
            </a:pPr>
            <a:r>
              <a:rPr lang="es-ES" sz="1600" dirty="0">
                <a:latin typeface="Arial" panose="020B0604020202020204" pitchFamily="34" charset="0"/>
                <a:cs typeface="Arial" panose="020B0604020202020204" pitchFamily="34" charset="0"/>
              </a:rPr>
              <a:t>Se direcciona a la concurrencia y la distribución la integridad del sistema y la tolerancia a fallos.</a:t>
            </a:r>
          </a:p>
          <a:p>
            <a:pPr marL="0" indent="0" algn="just">
              <a:lnSpc>
                <a:spcPct val="90000"/>
              </a:lnSpc>
              <a:buNone/>
            </a:pPr>
            <a:endParaRPr lang="es-ES" sz="1600" dirty="0">
              <a:latin typeface="Arial" panose="020B0604020202020204" pitchFamily="34" charset="0"/>
              <a:cs typeface="Arial" panose="020B0604020202020204" pitchFamily="34" charset="0"/>
            </a:endParaRPr>
          </a:p>
          <a:p>
            <a:pPr algn="just">
              <a:lnSpc>
                <a:spcPct val="90000"/>
              </a:lnSpc>
              <a:buFont typeface="Wingdings" panose="05000000000000000000" pitchFamily="2" charset="2"/>
              <a:buChar char="q"/>
            </a:pPr>
            <a:r>
              <a:rPr lang="es-ES" sz="1600" dirty="0">
                <a:latin typeface="Arial" panose="020B0604020202020204" pitchFamily="34" charset="0"/>
                <a:cs typeface="Arial" panose="020B0604020202020204" pitchFamily="34" charset="0"/>
              </a:rPr>
              <a:t>También específica que sub-proceso o hilo de control ejecuta cada operación de cada clase identificada en la vista lógica.</a:t>
            </a:r>
            <a:endParaRPr lang="es-CL" sz="1600"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Texto, Chat o mensaje de texto&#10;&#10;Descripción generada automáticamente"/>
          <p:cNvPicPr>
            <a:picLocks noChangeAspect="1"/>
          </p:cNvPicPr>
          <p:nvPr/>
        </p:nvPicPr>
        <p:blipFill>
          <a:blip r:embed="rId2"/>
          <a:stretch>
            <a:fillRect/>
          </a:stretch>
        </p:blipFill>
        <p:spPr>
          <a:xfrm>
            <a:off x="5412360" y="807593"/>
            <a:ext cx="6006334" cy="5239568"/>
          </a:xfrm>
          <a:prstGeom prst="rect">
            <a:avLst/>
          </a:prstGeom>
          <a:effectLst/>
        </p:spPr>
      </p:pic>
    </p:spTree>
    <p:extLst>
      <p:ext uri="{BB962C8B-B14F-4D97-AF65-F5344CB8AC3E}">
        <p14:creationId xmlns:p14="http://schemas.microsoft.com/office/powerpoint/2010/main" val="3098584645"/>
      </p:ext>
    </p:extLst>
  </p:cSld>
  <p:clrMapOvr>
    <a:masterClrMapping/>
  </p:clrMapOvr>
  <p:transition spd="slow">
    <p:wedg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6892119" y="397565"/>
            <a:ext cx="4589493" cy="1222513"/>
          </a:xfrm>
        </p:spPr>
        <p:txBody>
          <a:bodyPr>
            <a:normAutofit fontScale="90000"/>
          </a:bodyPr>
          <a:lstStyle/>
          <a:p>
            <a:r>
              <a:rPr lang="es-CL" sz="4000" dirty="0"/>
              <a:t>PARADIGMA 4+1 : Vista de Procesos</a:t>
            </a:r>
          </a:p>
        </p:txBody>
      </p:sp>
      <p:pic>
        <p:nvPicPr>
          <p:cNvPr id="5" name="Picture 4" descr="Vista superior de cubos conectados con líneas negras">
            <a:extLst>
              <a:ext uri="{FF2B5EF4-FFF2-40B4-BE49-F238E27FC236}">
                <a16:creationId xmlns:a16="http://schemas.microsoft.com/office/drawing/2014/main" id="{5362B430-2393-4A9E-AD25-4EDF2C7EDEFB}"/>
              </a:ext>
            </a:extLst>
          </p:cNvPr>
          <p:cNvPicPr>
            <a:picLocks noChangeAspect="1"/>
          </p:cNvPicPr>
          <p:nvPr/>
        </p:nvPicPr>
        <p:blipFill rotWithShape="1">
          <a:blip r:embed="rId2"/>
          <a:srcRect l="17599" r="7678"/>
          <a:stretch/>
        </p:blipFill>
        <p:spPr>
          <a:xfrm>
            <a:off x="1" y="10"/>
            <a:ext cx="6832674" cy="6857990"/>
          </a:xfrm>
          <a:custGeom>
            <a:avLst/>
            <a:gdLst/>
            <a:ahLst/>
            <a:cxnLst/>
            <a:rect l="l" t="t" r="r" b="b"/>
            <a:pathLst>
              <a:path w="6832674" h="6858000">
                <a:moveTo>
                  <a:pt x="0" y="0"/>
                </a:moveTo>
                <a:lnTo>
                  <a:pt x="6832674" y="0"/>
                </a:lnTo>
                <a:lnTo>
                  <a:pt x="6749707" y="183520"/>
                </a:lnTo>
                <a:cubicBezTo>
                  <a:pt x="6327787" y="1181050"/>
                  <a:pt x="6094475" y="2277779"/>
                  <a:pt x="6094475" y="3429000"/>
                </a:cubicBezTo>
                <a:cubicBezTo>
                  <a:pt x="6094475" y="4580222"/>
                  <a:pt x="6327787" y="5676950"/>
                  <a:pt x="6749707" y="6674481"/>
                </a:cubicBezTo>
                <a:lnTo>
                  <a:pt x="6832674" y="6858000"/>
                </a:lnTo>
                <a:lnTo>
                  <a:pt x="0" y="6858000"/>
                </a:lnTo>
                <a:close/>
              </a:path>
            </a:pathLst>
          </a:custGeom>
        </p:spPr>
      </p:pic>
      <p:sp>
        <p:nvSpPr>
          <p:cNvPr id="3" name="Marcador de contenido 2"/>
          <p:cNvSpPr>
            <a:spLocks noGrp="1"/>
          </p:cNvSpPr>
          <p:nvPr>
            <p:ph idx="1"/>
          </p:nvPr>
        </p:nvSpPr>
        <p:spPr>
          <a:xfrm>
            <a:off x="6669157" y="1689653"/>
            <a:ext cx="5257800" cy="4272998"/>
          </a:xfrm>
        </p:spPr>
        <p:txBody>
          <a:bodyPr>
            <a:normAutofit fontScale="92500" lnSpcReduction="20000"/>
          </a:bodyPr>
          <a:lstStyle/>
          <a:p>
            <a:pPr algn="just">
              <a:lnSpc>
                <a:spcPct val="90000"/>
              </a:lnSpc>
            </a:pPr>
            <a:r>
              <a:rPr lang="es-CL" sz="2000" dirty="0">
                <a:latin typeface="Arial" panose="020B0604020202020204" pitchFamily="34" charset="0"/>
              </a:rPr>
              <a:t>Diagrama de Actividades</a:t>
            </a:r>
          </a:p>
          <a:p>
            <a:pPr marL="0" indent="0" algn="just">
              <a:lnSpc>
                <a:spcPct val="90000"/>
              </a:lnSpc>
              <a:buNone/>
            </a:pPr>
            <a:endParaRPr lang="es-CL" sz="2000" dirty="0">
              <a:latin typeface="Arial" panose="020B0604020202020204" pitchFamily="34" charset="0"/>
            </a:endParaRPr>
          </a:p>
          <a:p>
            <a:pPr algn="just">
              <a:lnSpc>
                <a:spcPct val="90000"/>
              </a:lnSpc>
            </a:pPr>
            <a:r>
              <a:rPr lang="es-ES" sz="2000" dirty="0">
                <a:latin typeface="Arial" panose="020B0604020202020204" pitchFamily="34" charset="0"/>
                <a:cs typeface="Arial" panose="020B0604020202020204" pitchFamily="34" charset="0"/>
              </a:rPr>
              <a:t>Los diagramas de actividad permiten describir como un sistema implementa su funcionalidad.</a:t>
            </a:r>
          </a:p>
          <a:p>
            <a:pPr marL="0" indent="0" algn="just">
              <a:lnSpc>
                <a:spcPct val="90000"/>
              </a:lnSpc>
              <a:buNone/>
            </a:pPr>
            <a:endParaRPr lang="es-ES" sz="2000" dirty="0">
              <a:latin typeface="Arial" panose="020B0604020202020204" pitchFamily="34" charset="0"/>
              <a:cs typeface="Arial" panose="020B0604020202020204" pitchFamily="34" charset="0"/>
            </a:endParaRPr>
          </a:p>
          <a:p>
            <a:pPr algn="just">
              <a:lnSpc>
                <a:spcPct val="90000"/>
              </a:lnSpc>
            </a:pPr>
            <a:r>
              <a:rPr lang="es-ES" sz="2000" dirty="0">
                <a:latin typeface="Arial" panose="020B0604020202020204" pitchFamily="34" charset="0"/>
                <a:cs typeface="Arial" panose="020B0604020202020204" pitchFamily="34" charset="0"/>
              </a:rPr>
              <a:t>Los diagramas de actividad modelan el comportamiento dinámico de un procedimiento, transacción o caso de uso haciendo énfasis en el proceso que se lleva a cabo.</a:t>
            </a:r>
          </a:p>
          <a:p>
            <a:pPr marL="0" indent="0" algn="just">
              <a:lnSpc>
                <a:spcPct val="90000"/>
              </a:lnSpc>
              <a:buNone/>
            </a:pPr>
            <a:endParaRPr lang="es-ES" sz="2000" dirty="0">
              <a:latin typeface="Arial" panose="020B0604020202020204" pitchFamily="34" charset="0"/>
              <a:cs typeface="Arial" panose="020B0604020202020204" pitchFamily="34" charset="0"/>
            </a:endParaRPr>
          </a:p>
          <a:p>
            <a:pPr algn="just">
              <a:lnSpc>
                <a:spcPct val="90000"/>
              </a:lnSpc>
            </a:pPr>
            <a:r>
              <a:rPr lang="es-ES" sz="2000" dirty="0">
                <a:latin typeface="Arial" panose="020B0604020202020204" pitchFamily="34" charset="0"/>
                <a:cs typeface="Arial" panose="020B0604020202020204" pitchFamily="34" charset="0"/>
              </a:rPr>
              <a:t>Los diagramas de actividad es uno de los elementos de modelado que son mejor comprendidos por todos, ya que son herederos directos de los diagramas de flujo.</a:t>
            </a:r>
            <a:endParaRPr lang="es-CL" sz="2000" dirty="0">
              <a:latin typeface="Arial" panose="020B0604020202020204" pitchFamily="34" charset="0"/>
              <a:cs typeface="Arial" panose="020B0604020202020204" pitchFamily="34" charset="0"/>
            </a:endParaRPr>
          </a:p>
          <a:p>
            <a:pPr marL="0" indent="0">
              <a:lnSpc>
                <a:spcPct val="90000"/>
              </a:lnSpc>
              <a:buNone/>
            </a:pPr>
            <a:endParaRPr lang="es-CL" sz="1400" dirty="0">
              <a:latin typeface="Arial" panose="020B0604020202020204" pitchFamily="34" charset="0"/>
            </a:endParaRPr>
          </a:p>
        </p:txBody>
      </p:sp>
    </p:spTree>
    <p:extLst>
      <p:ext uri="{BB962C8B-B14F-4D97-AF65-F5344CB8AC3E}">
        <p14:creationId xmlns:p14="http://schemas.microsoft.com/office/powerpoint/2010/main" val="130512837"/>
      </p:ext>
    </p:extLst>
  </p:cSld>
  <p:clrMapOvr>
    <a:masterClrMapping/>
  </p:clrMapOvr>
  <p:transition spd="slow">
    <p:wedg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630936" y="639520"/>
            <a:ext cx="3429000" cy="1719072"/>
          </a:xfrm>
        </p:spPr>
        <p:txBody>
          <a:bodyPr anchor="b">
            <a:normAutofit/>
          </a:bodyPr>
          <a:lstStyle/>
          <a:p>
            <a:pPr>
              <a:lnSpc>
                <a:spcPct val="90000"/>
              </a:lnSpc>
            </a:pPr>
            <a:r>
              <a:rPr lang="es-CL" sz="3800"/>
              <a:t>PARADIGMA 4+1 : Vista de Procesos</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630936" y="2807208"/>
            <a:ext cx="3429000" cy="3410712"/>
          </a:xfrm>
        </p:spPr>
        <p:txBody>
          <a:bodyPr anchor="t">
            <a:normAutofit/>
          </a:bodyPr>
          <a:lstStyle/>
          <a:p>
            <a:r>
              <a:rPr lang="es-CL" sz="2200" dirty="0">
                <a:latin typeface="Arial" panose="020B0604020202020204" pitchFamily="34" charset="0"/>
              </a:rPr>
              <a:t>Diagrama de Actividades</a:t>
            </a:r>
          </a:p>
          <a:p>
            <a:pPr marL="0" indent="0">
              <a:buNone/>
            </a:pPr>
            <a:endParaRPr lang="es-CL" sz="2200" dirty="0">
              <a:latin typeface="Arial" panose="020B0604020202020204" pitchFamily="34" charset="0"/>
            </a:endParaRPr>
          </a:p>
          <a:p>
            <a:pPr marL="0" indent="0">
              <a:buNone/>
            </a:pPr>
            <a:endParaRPr lang="es-CL" sz="2200" dirty="0">
              <a:latin typeface="Arial" panose="020B0604020202020204" pitchFamily="34" charset="0"/>
            </a:endParaRPr>
          </a:p>
        </p:txBody>
      </p:sp>
      <p:pic>
        <p:nvPicPr>
          <p:cNvPr id="5" name="Imagen 4"/>
          <p:cNvPicPr>
            <a:picLocks noChangeAspect="1"/>
          </p:cNvPicPr>
          <p:nvPr/>
        </p:nvPicPr>
        <p:blipFill>
          <a:blip r:embed="rId2"/>
          <a:stretch>
            <a:fillRect/>
          </a:stretch>
        </p:blipFill>
        <p:spPr>
          <a:xfrm>
            <a:off x="4900501" y="640080"/>
            <a:ext cx="6946942" cy="5577840"/>
          </a:xfrm>
          <a:prstGeom prst="rect">
            <a:avLst/>
          </a:prstGeom>
        </p:spPr>
      </p:pic>
    </p:spTree>
    <p:extLst>
      <p:ext uri="{BB962C8B-B14F-4D97-AF65-F5344CB8AC3E}">
        <p14:creationId xmlns:p14="http://schemas.microsoft.com/office/powerpoint/2010/main" val="196549425"/>
      </p:ext>
    </p:extLst>
  </p:cSld>
  <p:clrMapOvr>
    <a:masterClrMapping/>
  </p:clrMapOvr>
  <p:transition spd="slow">
    <p:wedge/>
  </p:transition>
</p:sld>
</file>

<file path=ppt/slides/slide2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L" dirty="0"/>
              <a:t>PARADIGMA 4+1 : Vista Física</a:t>
            </a:r>
          </a:p>
        </p:txBody>
      </p:sp>
      <p:sp>
        <p:nvSpPr>
          <p:cNvPr id="3" name="Marcador de contenido 2"/>
          <p:cNvSpPr>
            <a:spLocks noGrp="1"/>
          </p:cNvSpPr>
          <p:nvPr>
            <p:ph idx="1"/>
          </p:nvPr>
        </p:nvSpPr>
        <p:spPr/>
        <p:txBody>
          <a:bodyPr>
            <a:normAutofit/>
          </a:bodyPr>
          <a:lstStyle/>
          <a:p>
            <a:pPr algn="just"/>
            <a:r>
              <a:rPr lang="es-ES" sz="1800" b="1" u="sng" dirty="0"/>
              <a:t>Vista Física:</a:t>
            </a:r>
            <a:r>
              <a:rPr lang="es-ES" sz="1800" dirty="0"/>
              <a:t> En esta vista se muestra desde la perspectiva de </a:t>
            </a:r>
            <a:r>
              <a:rPr lang="es-ES" sz="1800" b="1" i="1" dirty="0"/>
              <a:t>un ingeniero de sistemas</a:t>
            </a:r>
            <a:r>
              <a:rPr lang="es-ES" sz="1800" dirty="0"/>
              <a:t> todos los componentes físicos del sistema así como las conexiones físicas entre esos componentes que conforman la solución (incluyendo los servicios). Para completar la documentación de esta vista se puede incluir el diagrama de despliegue de UML.</a:t>
            </a:r>
            <a:endParaRPr lang="es-CL" sz="1800" dirty="0">
              <a:latin typeface="+mj-lt"/>
            </a:endParaRPr>
          </a:p>
        </p:txBody>
      </p:sp>
      <p:pic>
        <p:nvPicPr>
          <p:cNvPr id="5" name="Imagen 4"/>
          <p:cNvPicPr>
            <a:picLocks noChangeAspect="1"/>
          </p:cNvPicPr>
          <p:nvPr/>
        </p:nvPicPr>
        <p:blipFill>
          <a:blip r:embed="rId2"/>
          <a:stretch>
            <a:fillRect/>
          </a:stretch>
        </p:blipFill>
        <p:spPr>
          <a:xfrm>
            <a:off x="3714750" y="3076167"/>
            <a:ext cx="4762500" cy="2847975"/>
          </a:xfrm>
          <a:prstGeom prst="rect">
            <a:avLst/>
          </a:prstGeom>
        </p:spPr>
      </p:pic>
    </p:spTree>
    <p:extLst>
      <p:ext uri="{BB962C8B-B14F-4D97-AF65-F5344CB8AC3E}">
        <p14:creationId xmlns:p14="http://schemas.microsoft.com/office/powerpoint/2010/main" val="1664867444"/>
      </p:ext>
    </p:extLst>
  </p:cSld>
  <p:clrMapOvr>
    <a:masterClrMapping/>
  </p:clrMapOvr>
  <p:transition spd="slow">
    <p:wedge/>
  </p:transition>
</p:sld>
</file>

<file path=ppt/slides/slide2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L" dirty="0"/>
              <a:t>PARADIGMA 4+1 : Vista Física</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863255357"/>
              </p:ext>
            </p:extLst>
          </p:nvPr>
        </p:nvGraphicFramePr>
        <p:xfrm>
          <a:off x="1981200" y="1600201"/>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7457395"/>
      </p:ext>
    </p:extLst>
  </p:cSld>
  <p:clrMapOvr>
    <a:masterClrMapping/>
  </p:clrMapOvr>
  <p:transition spd="slow">
    <p:wedg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defTabSz="914400">
              <a:lnSpc>
                <a:spcPct val="90000"/>
              </a:lnSpc>
            </a:pPr>
            <a:r>
              <a:rPr lang="en-US" sz="2600" kern="1200">
                <a:solidFill>
                  <a:srgbClr val="FFFFFF"/>
                </a:solidFill>
                <a:latin typeface="+mj-lt"/>
                <a:ea typeface="+mj-ea"/>
                <a:cs typeface="+mj-cs"/>
              </a:rPr>
              <a:t>PARADIGMA 4+1 : Vista Física</a:t>
            </a:r>
          </a:p>
        </p:txBody>
      </p:sp>
      <p:pic>
        <p:nvPicPr>
          <p:cNvPr id="5" name="Marcador de contenido 4"/>
          <p:cNvPicPr>
            <a:picLocks noGrp="1" noChangeAspect="1"/>
          </p:cNvPicPr>
          <p:nvPr>
            <p:ph idx="1"/>
          </p:nvPr>
        </p:nvPicPr>
        <p:blipFill>
          <a:blip r:embed="rId2"/>
          <a:stretch>
            <a:fillRect/>
          </a:stretch>
        </p:blipFill>
        <p:spPr>
          <a:xfrm>
            <a:off x="4038600" y="1215170"/>
            <a:ext cx="7188199" cy="4424271"/>
          </a:xfrm>
          <a:prstGeom prst="rect">
            <a:avLst/>
          </a:prstGeom>
        </p:spPr>
      </p:pic>
    </p:spTree>
    <p:extLst>
      <p:ext uri="{BB962C8B-B14F-4D97-AF65-F5344CB8AC3E}">
        <p14:creationId xmlns:p14="http://schemas.microsoft.com/office/powerpoint/2010/main" val="779855888"/>
      </p:ext>
    </p:extLst>
  </p:cSld>
  <p:clrMapOvr>
    <a:masterClrMapping/>
  </p:clrMapOvr>
  <p:transition spd="slow">
    <p:wedge/>
  </p:transition>
</p:sld>
</file>

<file path=ppt/slides/slide2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L" dirty="0"/>
              <a:t>PARADIGMA 4+1 : Vista de Escenarios</a:t>
            </a:r>
          </a:p>
        </p:txBody>
      </p:sp>
      <p:sp>
        <p:nvSpPr>
          <p:cNvPr id="3" name="Marcador de contenido 2"/>
          <p:cNvSpPr>
            <a:spLocks noGrp="1"/>
          </p:cNvSpPr>
          <p:nvPr>
            <p:ph idx="1"/>
          </p:nvPr>
        </p:nvSpPr>
        <p:spPr/>
        <p:txBody>
          <a:bodyPr>
            <a:normAutofit/>
          </a:bodyPr>
          <a:lstStyle/>
          <a:p>
            <a:pPr algn="just"/>
            <a:r>
              <a:rPr lang="es-ES" sz="1800" b="1" u="sng" dirty="0"/>
              <a:t>+1” Vista de Escenarios:</a:t>
            </a:r>
            <a:r>
              <a:rPr lang="es-ES" sz="1800" dirty="0"/>
              <a:t> Esta vista va a ser representada por los casos de uso  software y va a tener la función de unir y relacionar las otras 4 vistas, esto quiere decir que desde un caso de uso podemos ver como se van ligando las otras 4 vistas, con lo que tendremos una trazabilidad de componentes, clases, equipos, paquetes, etc., para realizar cada caso de uso. Para completar la documentación de esta vista se pueden incluir el diagramas de casos de uso de UML.</a:t>
            </a:r>
            <a:endParaRPr lang="es-CL" sz="1800" dirty="0">
              <a:latin typeface="+mj-lt"/>
            </a:endParaRPr>
          </a:p>
        </p:txBody>
      </p:sp>
      <p:pic>
        <p:nvPicPr>
          <p:cNvPr id="4" name="Imagen 3"/>
          <p:cNvPicPr>
            <a:picLocks noChangeAspect="1"/>
          </p:cNvPicPr>
          <p:nvPr/>
        </p:nvPicPr>
        <p:blipFill>
          <a:blip r:embed="rId2"/>
          <a:stretch>
            <a:fillRect/>
          </a:stretch>
        </p:blipFill>
        <p:spPr>
          <a:xfrm>
            <a:off x="3714750" y="3460751"/>
            <a:ext cx="4762500" cy="2847975"/>
          </a:xfrm>
          <a:prstGeom prst="rect">
            <a:avLst/>
          </a:prstGeom>
        </p:spPr>
      </p:pic>
    </p:spTree>
    <p:extLst>
      <p:ext uri="{BB962C8B-B14F-4D97-AF65-F5344CB8AC3E}">
        <p14:creationId xmlns:p14="http://schemas.microsoft.com/office/powerpoint/2010/main" val="654530614"/>
      </p:ext>
    </p:extLst>
  </p:cSld>
  <p:clrMapOvr>
    <a:masterClrMapping/>
  </p:clrMapOvr>
  <p:transition spd="slow">
    <p:wedg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1166650" y="1332952"/>
            <a:ext cx="3926898" cy="3921176"/>
          </a:xfrm>
        </p:spPr>
        <p:txBody>
          <a:bodyPr anchor="ctr">
            <a:normAutofit/>
          </a:bodyPr>
          <a:lstStyle/>
          <a:p>
            <a:r>
              <a:rPr lang="es-CL" sz="5400"/>
              <a:t>PARADIGMA 4+1 : Vista de Escenarios</a:t>
            </a:r>
          </a:p>
        </p:txBody>
      </p:sp>
      <p:grpSp>
        <p:nvGrpSpPr>
          <p:cNvPr id="16" name="Group 15">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17"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8" name="Marcador de contenido 2">
            <a:extLst>
              <a:ext uri="{FF2B5EF4-FFF2-40B4-BE49-F238E27FC236}">
                <a16:creationId xmlns:a16="http://schemas.microsoft.com/office/drawing/2014/main" id="{6D3ECB4E-BBDD-4BAF-146E-490333EF890B}"/>
              </a:ext>
            </a:extLst>
          </p:cNvPr>
          <p:cNvGraphicFramePr>
            <a:graphicFrameLocks noGrp="1"/>
          </p:cNvGraphicFramePr>
          <p:nvPr>
            <p:ph idx="1"/>
            <p:extLst>
              <p:ext uri="{D42A27DB-BD31-4B8C-83A1-F6EECF244321}">
                <p14:modId xmlns:p14="http://schemas.microsoft.com/office/powerpoint/2010/main" val="1748751763"/>
              </p:ext>
            </p:extLst>
          </p:nvPr>
        </p:nvGraphicFramePr>
        <p:xfrm>
          <a:off x="6421120" y="499833"/>
          <a:ext cx="5100320" cy="55812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3129768"/>
      </p:ext>
    </p:extLst>
  </p:cSld>
  <p:clrMapOvr>
    <a:masterClrMapping/>
  </p:clrMapOvr>
  <p:transition spd="slow">
    <p:wedg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defTabSz="914400">
              <a:lnSpc>
                <a:spcPct val="90000"/>
              </a:lnSpc>
            </a:pPr>
            <a:r>
              <a:rPr lang="en-US" sz="2600" kern="1200">
                <a:solidFill>
                  <a:srgbClr val="FFFFFF"/>
                </a:solidFill>
                <a:latin typeface="+mj-lt"/>
                <a:ea typeface="+mj-ea"/>
                <a:cs typeface="+mj-cs"/>
              </a:rPr>
              <a:t>PARADIGMA 4+1: Vista de Escenarios </a:t>
            </a:r>
          </a:p>
        </p:txBody>
      </p:sp>
      <p:pic>
        <p:nvPicPr>
          <p:cNvPr id="5" name="Marcador de contenido 4"/>
          <p:cNvPicPr>
            <a:picLocks noGrp="1" noChangeAspect="1"/>
          </p:cNvPicPr>
          <p:nvPr>
            <p:ph idx="1"/>
          </p:nvPr>
        </p:nvPicPr>
        <p:blipFill>
          <a:blip r:embed="rId2"/>
          <a:stretch>
            <a:fillRect/>
          </a:stretch>
        </p:blipFill>
        <p:spPr>
          <a:xfrm>
            <a:off x="3727174" y="961812"/>
            <a:ext cx="8050695" cy="5468805"/>
          </a:xfrm>
          <a:prstGeom prst="rect">
            <a:avLst/>
          </a:prstGeom>
        </p:spPr>
      </p:pic>
    </p:spTree>
    <p:extLst>
      <p:ext uri="{BB962C8B-B14F-4D97-AF65-F5344CB8AC3E}">
        <p14:creationId xmlns:p14="http://schemas.microsoft.com/office/powerpoint/2010/main" val="2928920736"/>
      </p:ext>
    </p:extLst>
  </p:cSld>
  <p:clrMapOvr>
    <a:masterClrMapping/>
  </p:clrMapOvr>
  <p:transition spd="slow">
    <p:wedg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p:cNvSpPr>
            <a:spLocks noGrp="1"/>
          </p:cNvSpPr>
          <p:nvPr>
            <p:ph type="title"/>
          </p:nvPr>
        </p:nvSpPr>
        <p:spPr>
          <a:xfrm>
            <a:off x="841247" y="978619"/>
            <a:ext cx="3410712" cy="1106424"/>
          </a:xfrm>
        </p:spPr>
        <p:txBody>
          <a:bodyPr vert="horz" lIns="91440" tIns="45720" rIns="91440" bIns="45720" rtlCol="0" anchor="ctr">
            <a:normAutofit/>
          </a:bodyPr>
          <a:lstStyle/>
          <a:p>
            <a:pPr algn="l" defTabSz="914400">
              <a:lnSpc>
                <a:spcPct val="90000"/>
              </a:lnSpc>
            </a:pPr>
            <a:r>
              <a:rPr lang="en-US" sz="2800" kern="1200">
                <a:solidFill>
                  <a:schemeClr val="tx1"/>
                </a:solidFill>
                <a:latin typeface="+mj-lt"/>
                <a:ea typeface="+mj-ea"/>
                <a:cs typeface="+mj-cs"/>
              </a:rPr>
              <a:t>PARADIGMA 4+1 </a:t>
            </a:r>
          </a:p>
        </p:txBody>
      </p:sp>
      <p:sp>
        <p:nvSpPr>
          <p:cNvPr id="21" name="Rectangle 20">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Rectángulo 4"/>
          <p:cNvSpPr/>
          <p:nvPr/>
        </p:nvSpPr>
        <p:spPr>
          <a:xfrm>
            <a:off x="841248" y="2252870"/>
            <a:ext cx="3412219" cy="3560251"/>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1700"/>
              <a:t>El modelo 4+1 describe la arquitectura del software usando cinco vistas concurrentes</a:t>
            </a:r>
          </a:p>
        </p:txBody>
      </p:sp>
      <p:pic>
        <p:nvPicPr>
          <p:cNvPr id="4" name="Marcador de contenido 3"/>
          <p:cNvPicPr>
            <a:picLocks noGrp="1" noChangeAspect="1"/>
          </p:cNvPicPr>
          <p:nvPr>
            <p:ph idx="1"/>
          </p:nvPr>
        </p:nvPicPr>
        <p:blipFill>
          <a:blip r:embed="rId2"/>
          <a:stretch>
            <a:fillRect/>
          </a:stretch>
        </p:blipFill>
        <p:spPr>
          <a:xfrm>
            <a:off x="5120640" y="834887"/>
            <a:ext cx="6656832" cy="5208104"/>
          </a:xfrm>
          <a:prstGeom prst="rect">
            <a:avLst/>
          </a:prstGeom>
        </p:spPr>
      </p:pic>
    </p:spTree>
    <p:extLst>
      <p:ext uri="{BB962C8B-B14F-4D97-AF65-F5344CB8AC3E}">
        <p14:creationId xmlns:p14="http://schemas.microsoft.com/office/powerpoint/2010/main" val="2572523504"/>
      </p:ext>
    </p:extLst>
  </p:cSld>
  <p:clrMapOvr>
    <a:masterClrMapping/>
  </p:clrMapOvr>
  <p:transition spd="slow">
    <p:wedg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838201" y="365125"/>
            <a:ext cx="5251316" cy="1807305"/>
          </a:xfrm>
        </p:spPr>
        <p:txBody>
          <a:bodyPr>
            <a:normAutofit/>
          </a:bodyPr>
          <a:lstStyle/>
          <a:p>
            <a:r>
              <a:rPr lang="es-CL" dirty="0"/>
              <a:t>PARADIGMA 4+1</a:t>
            </a:r>
          </a:p>
        </p:txBody>
      </p:sp>
      <p:pic>
        <p:nvPicPr>
          <p:cNvPr id="3" name="Imagen 2">
            <a:extLst>
              <a:ext uri="{FF2B5EF4-FFF2-40B4-BE49-F238E27FC236}">
                <a16:creationId xmlns:a16="http://schemas.microsoft.com/office/drawing/2014/main" id="{C58FC61D-A90B-476B-8B2A-40D84B000078}"/>
              </a:ext>
            </a:extLst>
          </p:cNvPr>
          <p:cNvPicPr>
            <a:picLocks noChangeAspect="1"/>
          </p:cNvPicPr>
          <p:nvPr/>
        </p:nvPicPr>
        <p:blipFill rotWithShape="1">
          <a:blip r:embed="rId2"/>
          <a:srcRect l="5233" r="782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graphicFrame>
        <p:nvGraphicFramePr>
          <p:cNvPr id="4" name="Marcador de contenido 3"/>
          <p:cNvGraphicFramePr>
            <a:graphicFrameLocks noGrp="1"/>
          </p:cNvGraphicFramePr>
          <p:nvPr>
            <p:ph idx="1"/>
            <p:extLst>
              <p:ext uri="{D42A27DB-BD31-4B8C-83A1-F6EECF244321}">
                <p14:modId xmlns:p14="http://schemas.microsoft.com/office/powerpoint/2010/main" val="2461012677"/>
              </p:ext>
            </p:extLst>
          </p:nvPr>
        </p:nvGraphicFramePr>
        <p:xfrm>
          <a:off x="367748" y="1530626"/>
          <a:ext cx="5436704" cy="49622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843845"/>
      </p:ext>
    </p:extLst>
  </p:cSld>
  <p:clrMapOvr>
    <a:masterClrMapping/>
  </p:clrMapOvr>
  <p:transition spd="slow">
    <p:wedg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EAE179-C525-48F3-AD47-0E9E2B6F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1" y="1"/>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1912417" y="4883545"/>
            <a:ext cx="2907065" cy="1556907"/>
          </a:xfrm>
        </p:spPr>
        <p:txBody>
          <a:bodyPr anchor="ctr">
            <a:normAutofit/>
          </a:bodyPr>
          <a:lstStyle/>
          <a:p>
            <a:r>
              <a:rPr lang="es-CL" sz="2800"/>
              <a:t>PARADIGMA 4+1 : Vista Lógica</a:t>
            </a:r>
          </a:p>
        </p:txBody>
      </p:sp>
      <p:sp>
        <p:nvSpPr>
          <p:cNvPr id="11" name="Rectangle 10">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2417" y="0"/>
            <a:ext cx="8423809"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Diagrama&#10;&#10;Descripción generada automáticamente"/>
          <p:cNvPicPr>
            <a:picLocks noChangeAspect="1"/>
          </p:cNvPicPr>
          <p:nvPr/>
        </p:nvPicPr>
        <p:blipFill rotWithShape="1">
          <a:blip r:embed="rId2"/>
          <a:srcRect t="4" b="16758"/>
          <a:stretch/>
        </p:blipFill>
        <p:spPr>
          <a:xfrm>
            <a:off x="2243403" y="364143"/>
            <a:ext cx="7777234" cy="3867993"/>
          </a:xfrm>
          <a:prstGeom prst="rect">
            <a:avLst/>
          </a:prstGeom>
        </p:spPr>
      </p:pic>
      <p:sp>
        <p:nvSpPr>
          <p:cNvPr id="15" name="Rectangle 14">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341950" y="5666848"/>
            <a:ext cx="1463040" cy="342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5327459" y="4883545"/>
            <a:ext cx="5008766" cy="1556907"/>
          </a:xfrm>
        </p:spPr>
        <p:txBody>
          <a:bodyPr anchor="ctr">
            <a:noAutofit/>
          </a:bodyPr>
          <a:lstStyle/>
          <a:p>
            <a:pPr marL="0" indent="0" algn="just">
              <a:buNone/>
            </a:pPr>
            <a:r>
              <a:rPr lang="es-ES" sz="1600" b="1" dirty="0"/>
              <a:t>Vista Lógica</a:t>
            </a:r>
            <a:r>
              <a:rPr lang="es-ES" sz="1600" dirty="0"/>
              <a:t>: En esta vista se representa la funcionalidad que el sistema proporcionara a los usuarios finales. Es decir, se ha de representar lo que el sistema debe hacer, y las funciones y servicios que ofrece. Para completar la documentación de esta vista se pueden incluir los diagramas de clases, de comunicación o de secuencia de UML</a:t>
            </a:r>
            <a:endParaRPr lang="es-CL" sz="1600" dirty="0"/>
          </a:p>
        </p:txBody>
      </p:sp>
    </p:spTree>
    <p:extLst>
      <p:ext uri="{BB962C8B-B14F-4D97-AF65-F5344CB8AC3E}">
        <p14:creationId xmlns:p14="http://schemas.microsoft.com/office/powerpoint/2010/main" val="1677003284"/>
      </p:ext>
    </p:extLst>
  </p:cSld>
  <p:clrMapOvr>
    <a:masterClrMapping/>
  </p:clrMapOvr>
  <p:transition spd="slow">
    <p:wedge/>
  </p:transition>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PARADIGMA 4+1 : Vista Lógica</a:t>
            </a:r>
          </a:p>
        </p:txBody>
      </p:sp>
      <p:sp>
        <p:nvSpPr>
          <p:cNvPr id="3" name="Marcador de contenido 2"/>
          <p:cNvSpPr>
            <a:spLocks noGrp="1"/>
          </p:cNvSpPr>
          <p:nvPr>
            <p:ph idx="1"/>
          </p:nvPr>
        </p:nvSpPr>
        <p:spPr/>
        <p:txBody>
          <a:bodyPr>
            <a:normAutofit/>
          </a:bodyPr>
          <a:lstStyle/>
          <a:p>
            <a:pPr algn="ctr"/>
            <a:r>
              <a:rPr lang="es-CL" sz="2400" dirty="0">
                <a:latin typeface="Arial" panose="020B0604020202020204" pitchFamily="34" charset="0"/>
              </a:rPr>
              <a:t>Diagramas de Secuencia:</a:t>
            </a:r>
          </a:p>
          <a:p>
            <a:pPr algn="ctr"/>
            <a:endParaRPr lang="es-CL" sz="2400" dirty="0">
              <a:latin typeface="Arial" panose="020B0604020202020204" pitchFamily="34" charset="0"/>
            </a:endParaRPr>
          </a:p>
          <a:p>
            <a:pPr algn="just">
              <a:buFont typeface="Wingdings" panose="05000000000000000000" pitchFamily="2" charset="2"/>
              <a:buChar char="q"/>
            </a:pPr>
            <a:r>
              <a:rPr lang="es-ES" sz="1600" dirty="0">
                <a:latin typeface="Arial" panose="020B0604020202020204" pitchFamily="34" charset="0"/>
                <a:cs typeface="Arial" panose="020B0604020202020204" pitchFamily="34" charset="0"/>
              </a:rPr>
              <a:t>El Diagrama De Secuencia permite modelar la interacción entre objetos en un sistema.</a:t>
            </a:r>
          </a:p>
          <a:p>
            <a:pPr marL="0" indent="0" algn="just">
              <a:buNone/>
            </a:pPr>
            <a:endParaRPr lang="es-ES" sz="1600" dirty="0">
              <a:latin typeface="Arial" panose="020B0604020202020204" pitchFamily="34" charset="0"/>
              <a:cs typeface="Arial" panose="020B0604020202020204" pitchFamily="34" charset="0"/>
            </a:endParaRPr>
          </a:p>
          <a:p>
            <a:pPr algn="just">
              <a:buFont typeface="Wingdings" panose="05000000000000000000" pitchFamily="2" charset="2"/>
              <a:buChar char="q"/>
            </a:pPr>
            <a:r>
              <a:rPr lang="es-ES" sz="1600" dirty="0">
                <a:latin typeface="Arial" panose="020B0604020202020204" pitchFamily="34" charset="0"/>
                <a:cs typeface="Arial" panose="020B0604020202020204" pitchFamily="34" charset="0"/>
              </a:rPr>
              <a:t>Un diagrama de secuencia se modela para cada caso de uso, dado que contiene detalles de implementación del escenario, incluyendo los objetos y clases que se usan para implementar el escenario, y mensajes pasados entre los objetos</a:t>
            </a:r>
          </a:p>
          <a:p>
            <a:pPr marL="0" indent="0" algn="just">
              <a:buNone/>
            </a:pPr>
            <a:endParaRPr lang="es-CL" sz="1600" dirty="0">
              <a:latin typeface="Arial" panose="020B0604020202020204" pitchFamily="34" charset="0"/>
              <a:cs typeface="Arial" panose="020B0604020202020204" pitchFamily="34" charset="0"/>
            </a:endParaRPr>
          </a:p>
          <a:p>
            <a:pPr algn="just">
              <a:buFont typeface="Wingdings" panose="05000000000000000000" pitchFamily="2" charset="2"/>
              <a:buChar char="q"/>
            </a:pPr>
            <a:r>
              <a:rPr lang="es-ES" sz="1600" dirty="0">
                <a:latin typeface="Arial" panose="020B0604020202020204" pitchFamily="34" charset="0"/>
              </a:rPr>
              <a:t>Un diagrama de secuencia muestra los objetos que intervienen en el escenario con líneas discontinuas verticales, y los mensajes pasados entre los objetos como vectores horizontales. Los mensajes se dibujan cronológicamente desde la parte superior del diagrama a la parte inferior; la distribución horizontal de los objetos es arbitraria</a:t>
            </a:r>
            <a:r>
              <a:rPr lang="es-ES" sz="2400" dirty="0">
                <a:latin typeface="Arial" panose="020B0604020202020204" pitchFamily="34" charset="0"/>
              </a:rPr>
              <a:t>.</a:t>
            </a:r>
            <a:endParaRPr lang="es-CL" sz="2400" i="1" dirty="0"/>
          </a:p>
        </p:txBody>
      </p:sp>
    </p:spTree>
    <p:extLst>
      <p:ext uri="{BB962C8B-B14F-4D97-AF65-F5344CB8AC3E}">
        <p14:creationId xmlns:p14="http://schemas.microsoft.com/office/powerpoint/2010/main" val="2743920379"/>
      </p:ext>
    </p:extLst>
  </p:cSld>
  <p:clrMapOvr>
    <a:masterClrMapping/>
  </p:clrMapOvr>
  <p:transition spd="slow">
    <p:wedge/>
  </p:transition>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PARADIGMA 4+1 : Vista Lógica</a:t>
            </a:r>
          </a:p>
        </p:txBody>
      </p:sp>
      <p:sp>
        <p:nvSpPr>
          <p:cNvPr id="3" name="Marcador de contenido 2"/>
          <p:cNvSpPr>
            <a:spLocks noGrp="1"/>
          </p:cNvSpPr>
          <p:nvPr>
            <p:ph idx="1"/>
          </p:nvPr>
        </p:nvSpPr>
        <p:spPr/>
        <p:txBody>
          <a:bodyPr>
            <a:normAutofit/>
          </a:bodyPr>
          <a:lstStyle/>
          <a:p>
            <a:r>
              <a:rPr lang="es-CL" sz="2400" dirty="0">
                <a:latin typeface="Arial" panose="020B0604020202020204" pitchFamily="34" charset="0"/>
              </a:rPr>
              <a:t>Diagramas de Secuencia</a:t>
            </a:r>
            <a:endParaRPr lang="es-CL" sz="2400" i="1" dirty="0"/>
          </a:p>
        </p:txBody>
      </p:sp>
      <p:pic>
        <p:nvPicPr>
          <p:cNvPr id="4" name="Imagen 3"/>
          <p:cNvPicPr>
            <a:picLocks noChangeAspect="1"/>
          </p:cNvPicPr>
          <p:nvPr/>
        </p:nvPicPr>
        <p:blipFill>
          <a:blip r:embed="rId2"/>
          <a:stretch>
            <a:fillRect/>
          </a:stretch>
        </p:blipFill>
        <p:spPr>
          <a:xfrm>
            <a:off x="1981201" y="2130199"/>
            <a:ext cx="7667897" cy="4295775"/>
          </a:xfrm>
          <a:prstGeom prst="rect">
            <a:avLst/>
          </a:prstGeom>
        </p:spPr>
      </p:pic>
    </p:spTree>
    <p:extLst>
      <p:ext uri="{BB962C8B-B14F-4D97-AF65-F5344CB8AC3E}">
        <p14:creationId xmlns:p14="http://schemas.microsoft.com/office/powerpoint/2010/main" val="215482898"/>
      </p:ext>
    </p:extLst>
  </p:cSld>
  <p:clrMapOvr>
    <a:masterClrMapping/>
  </p:clrMapOvr>
  <p:transition spd="slow">
    <p:wedge/>
  </p:transition>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PARADIGMA 4+1 : Vista Lógica</a:t>
            </a:r>
          </a:p>
        </p:txBody>
      </p:sp>
      <p:sp>
        <p:nvSpPr>
          <p:cNvPr id="3" name="Marcador de contenido 2"/>
          <p:cNvSpPr>
            <a:spLocks noGrp="1"/>
          </p:cNvSpPr>
          <p:nvPr>
            <p:ph idx="1"/>
          </p:nvPr>
        </p:nvSpPr>
        <p:spPr/>
        <p:txBody>
          <a:bodyPr>
            <a:normAutofit/>
          </a:bodyPr>
          <a:lstStyle/>
          <a:p>
            <a:pPr algn="ctr"/>
            <a:r>
              <a:rPr lang="es-CL" sz="2400" dirty="0">
                <a:latin typeface="Arial" panose="020B0604020202020204" pitchFamily="34" charset="0"/>
              </a:rPr>
              <a:t>Diagramas de colaboración:</a:t>
            </a:r>
          </a:p>
          <a:p>
            <a:pPr algn="ctr"/>
            <a:endParaRPr lang="es-CL" sz="2400" i="1" dirty="0">
              <a:latin typeface="Arial" panose="020B0604020202020204" pitchFamily="34" charset="0"/>
            </a:endParaRPr>
          </a:p>
          <a:p>
            <a:pPr algn="just">
              <a:buFont typeface="Wingdings" panose="05000000000000000000" pitchFamily="2" charset="2"/>
              <a:buChar char="ü"/>
            </a:pPr>
            <a:r>
              <a:rPr lang="es-ES" sz="1600" dirty="0">
                <a:latin typeface="Arial" panose="020B0604020202020204" pitchFamily="34" charset="0"/>
              </a:rPr>
              <a:t>El diagrama de colaboración presenta una alternativa al diagrama de secuencia para modelar interacciones entre objetos en el sistema</a:t>
            </a:r>
            <a:r>
              <a:rPr lang="es-ES" sz="2400" dirty="0">
                <a:latin typeface="Arial" panose="020B0604020202020204" pitchFamily="34" charset="0"/>
              </a:rPr>
              <a:t>.</a:t>
            </a:r>
          </a:p>
          <a:p>
            <a:pPr marL="0" indent="0" algn="just">
              <a:buNone/>
            </a:pPr>
            <a:endParaRPr lang="es-ES" sz="2400" dirty="0">
              <a:latin typeface="Arial" panose="020B0604020202020204" pitchFamily="34" charset="0"/>
            </a:endParaRPr>
          </a:p>
          <a:p>
            <a:pPr algn="just">
              <a:buFont typeface="Wingdings" panose="05000000000000000000" pitchFamily="2" charset="2"/>
              <a:buChar char="ü"/>
            </a:pPr>
            <a:r>
              <a:rPr lang="es-ES" sz="1600" dirty="0">
                <a:latin typeface="Arial" panose="020B0604020202020204" pitchFamily="34" charset="0"/>
                <a:cs typeface="Arial" panose="020B0604020202020204" pitchFamily="34" charset="0"/>
              </a:rPr>
              <a:t>Mientras  que  el  diagrama  de  secuencia  se  centra  en  la  secuencia cronológica del escenario que estamos modelando, el diagrama de colaboración se centra en estudiar todos los efectos de un objeto dado durante un escenario.</a:t>
            </a:r>
          </a:p>
          <a:p>
            <a:pPr algn="just">
              <a:buFont typeface="Wingdings" panose="05000000000000000000" pitchFamily="2" charset="2"/>
              <a:buChar char="ü"/>
            </a:pPr>
            <a:endParaRPr lang="es-ES" sz="1600" dirty="0">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s-ES" sz="1600" dirty="0">
                <a:latin typeface="Arial" panose="020B0604020202020204" pitchFamily="34" charset="0"/>
                <a:cs typeface="Arial" panose="020B0604020202020204" pitchFamily="34" charset="0"/>
              </a:rPr>
              <a:t>Los objetos se conectan por medio de enlaces, cada enlace representa una instancia de una asociación entre las clases implicadas. El enlace muestra los mensajes enviados entre los objetos, el tipo de mensaje (sincrónico, asincrónico, simple, blanking y time-out), y la visibilidad de un objeto con respecto a los otros.</a:t>
            </a:r>
            <a:endParaRPr lang="es-CL"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389968"/>
      </p:ext>
    </p:extLst>
  </p:cSld>
  <p:clrMapOvr>
    <a:masterClrMapping/>
  </p:clrMapOvr>
  <p:transition spd="slow">
    <p:wedge/>
  </p:transition>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PARADIGMA 4+1 : Vista Lógica</a:t>
            </a:r>
          </a:p>
        </p:txBody>
      </p:sp>
      <p:sp>
        <p:nvSpPr>
          <p:cNvPr id="3" name="Marcador de contenido 2"/>
          <p:cNvSpPr>
            <a:spLocks noGrp="1"/>
          </p:cNvSpPr>
          <p:nvPr>
            <p:ph idx="1"/>
          </p:nvPr>
        </p:nvSpPr>
        <p:spPr/>
        <p:txBody>
          <a:bodyPr>
            <a:normAutofit/>
          </a:bodyPr>
          <a:lstStyle/>
          <a:p>
            <a:pPr algn="ctr"/>
            <a:r>
              <a:rPr lang="es-CL" sz="2400" dirty="0">
                <a:latin typeface="Arial" panose="020B0604020202020204" pitchFamily="34" charset="0"/>
              </a:rPr>
              <a:t>Diagramas de colaboración:</a:t>
            </a:r>
          </a:p>
          <a:p>
            <a:pPr marL="0" indent="0" algn="ctr">
              <a:buNone/>
            </a:pPr>
            <a:endParaRPr lang="es-CL" sz="2400" i="1" dirty="0">
              <a:latin typeface="Arial" panose="020B0604020202020204" pitchFamily="34" charset="0"/>
            </a:endParaRPr>
          </a:p>
        </p:txBody>
      </p:sp>
      <p:pic>
        <p:nvPicPr>
          <p:cNvPr id="5" name="Imagen 4"/>
          <p:cNvPicPr>
            <a:picLocks noChangeAspect="1"/>
          </p:cNvPicPr>
          <p:nvPr/>
        </p:nvPicPr>
        <p:blipFill>
          <a:blip r:embed="rId2"/>
          <a:stretch>
            <a:fillRect/>
          </a:stretch>
        </p:blipFill>
        <p:spPr>
          <a:xfrm>
            <a:off x="2542901" y="2357163"/>
            <a:ext cx="7014756" cy="3769001"/>
          </a:xfrm>
          <a:prstGeom prst="rect">
            <a:avLst/>
          </a:prstGeom>
        </p:spPr>
      </p:pic>
    </p:spTree>
    <p:extLst>
      <p:ext uri="{BB962C8B-B14F-4D97-AF65-F5344CB8AC3E}">
        <p14:creationId xmlns:p14="http://schemas.microsoft.com/office/powerpoint/2010/main" val="1005656676"/>
      </p:ext>
    </p:extLst>
  </p:cSld>
  <p:clrMapOvr>
    <a:masterClrMapping/>
  </p:clrMapOvr>
  <p:transition spd="slow">
    <p:wedge/>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798</TotalTime>
  <Words>1831</Words>
  <Application>Microsoft Office PowerPoint</Application>
  <PresentationFormat>Panorámica</PresentationFormat>
  <Paragraphs>115</Paragraphs>
  <Slides>28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28</vt:i4>
      </vt:variant>
    </vt:vector>
  </HeadingPairs>
  <TitlesOfParts>
    <vt:vector size="35" baseType="lpstr">
      <vt:lpstr>Arial</vt:lpstr>
      <vt:lpstr>Calibri</vt:lpstr>
      <vt:lpstr>inherit</vt:lpstr>
      <vt:lpstr>Myriad Pro</vt:lpstr>
      <vt:lpstr>Myriad Pro Light</vt:lpstr>
      <vt:lpstr>Wingdings</vt:lpstr>
      <vt:lpstr>Tema de Office</vt:lpstr>
      <vt:lpstr>PARADIGMA 4+1</vt:lpstr>
      <vt:lpstr>PARADIGMA 4+1 </vt:lpstr>
      <vt:lpstr>PARADIGMA 4+1 </vt:lpstr>
      <vt:lpstr>PARADIGMA 4+1</vt:lpstr>
      <vt:lpstr>PARADIGMA 4+1 : Vista Lógica</vt:lpstr>
      <vt:lpstr>PARADIGMA 4+1 : Vista Lógica</vt:lpstr>
      <vt:lpstr>PARADIGMA 4+1 : Vista Lógica</vt:lpstr>
      <vt:lpstr>PARADIGMA 4+1 : Vista Lógica</vt:lpstr>
      <vt:lpstr>PARADIGMA 4+1 : Vista Lógica</vt:lpstr>
      <vt:lpstr>PARADIGMA 4+1 : Vista Lógica</vt:lpstr>
      <vt:lpstr>PARADIGMA 4+1 : Vista Lógica</vt:lpstr>
      <vt:lpstr>PARADIGMA 4+1 : Vista de Despliegue</vt:lpstr>
      <vt:lpstr>PARADIGMA 4+1 : Vista de Despliegue</vt:lpstr>
      <vt:lpstr>PARADIGMA 4+1 : Vista de Despliegue</vt:lpstr>
      <vt:lpstr>PARADIGMA 4+1 : Vista de Despliegue</vt:lpstr>
      <vt:lpstr>PARADIGMA 4+1 : Vista de Despliegue</vt:lpstr>
      <vt:lpstr>PARADIGMA 4+1 : Vista de Despliegue</vt:lpstr>
      <vt:lpstr>PARADIGMA 4+1 : Vista de Despliegue</vt:lpstr>
      <vt:lpstr>PARADIGMA 4+1 : Vista de Procesos</vt:lpstr>
      <vt:lpstr>PARADIGMA 4+1 : Vista de Procesos</vt:lpstr>
      <vt:lpstr>PARADIGMA 4+1 : Vista de Procesos</vt:lpstr>
      <vt:lpstr>PARADIGMA 4+1 : Vista de Procesos</vt:lpstr>
      <vt:lpstr>PARADIGMA 4+1 : Vista Física</vt:lpstr>
      <vt:lpstr>PARADIGMA 4+1 : Vista Física</vt:lpstr>
      <vt:lpstr>PARADIGMA 4+1 : Vista Física</vt:lpstr>
      <vt:lpstr>PARADIGMA 4+1 : Vista de Escenarios</vt:lpstr>
      <vt:lpstr>PARADIGMA 4+1 : Vista de Escenarios</vt:lpstr>
      <vt:lpstr>PARADIGMA 4+1: Vista de Escenarios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 de la Presentación</dc:title>
  <dc:creator>agencia</dc:creator>
  <cp:lastModifiedBy>RAFAEL ADERITO ROMERO SANABRIA</cp:lastModifiedBy>
  <cp:revision>31</cp:revision>
  <dcterms:created xsi:type="dcterms:W3CDTF">2015-06-26T15:52:47Z</dcterms:created>
  <dcterms:modified xsi:type="dcterms:W3CDTF">2022-05-08T02:05:44Z</dcterms:modified>
</cp:coreProperties>
</file>