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44CF-DADC-5F5B-F000-466D5F12D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1B863-8252-9242-E4EC-6B01E6E7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D5E0-9E6D-1664-ED2B-5EDBE658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576-8FB9-5B5F-856D-D883DC1B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D1EB-214B-1C78-4FB9-BEEBE86C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DDE-6D12-A014-AEE4-5FAD62D3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09A06-D8F0-D882-AD72-99C22A755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330F-8EDD-0FF8-5AFD-EB302E28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2A07-5AB4-3E4D-DD4D-33A6CB89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20C0-8941-E8B9-EB3C-955E6846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0E67A-C221-65D5-7FB0-FF2824075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D6BD6-773B-8103-53AF-A2C9646D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7F38-1AB1-35A6-BA21-C6154E90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244E-4EA8-AB24-A440-826B67B8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62A0-D4A6-797B-C80C-53069286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25AF-0E19-17ED-5323-C4237EEA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883F-DFD4-1E81-B9C1-224094615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816C-A484-5926-486D-0672153A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9A30-806C-AE31-CC7C-1227E4F7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D74C-ED69-0234-676F-CD634F4A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8089-F9BE-D47A-950D-D49CA397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F32E-E2A8-28BC-CD8A-A6228274C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20FB-29A0-7EB2-F8C4-4AD71FA1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5253-75A9-163B-2C48-39171945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21FD-FB11-7AEA-15D6-B74F28A2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673-C0AF-12BF-3CA7-43F92FD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5CAE-82E8-6081-A73B-B906C96E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04022-329F-0319-553A-09CD17AE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F8A74-1713-BFE9-02C3-C4BF6103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BBA07-0784-31C8-4CA6-259028DA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FF1EE-9FE9-EE6F-C574-894C054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F485-7C0E-9352-CD8E-52DEA61B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5CE3F-9953-1C38-56A6-08557076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82C82-024C-315B-5E2E-59F39C897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D9781-E059-2341-47E6-95BDDA726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74F25-1B40-71E8-160A-896B19065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FC54A-21FB-E56F-CEE3-A53B5BD1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A8B4C-F791-469C-05F5-C73D7C60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C532B-C555-0318-3DAE-96A95B95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EFB7-03BB-9F34-8B7F-5531EB1B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4255B-98BE-C0E6-59C0-E4A81F25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C274-7152-23E3-56F2-8F9FE83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8B7FD-D919-C3B5-B0C8-0513EAFD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792C4-6E1D-9B8D-52C9-31231659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2A3DC-88C3-5B01-556C-DBE9FF9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0FC06-67E2-3AE6-D97B-554DA3EC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8EB5-D99F-B7BB-FF9C-BF85EA9C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AB3E-BAD3-81BB-CA53-89AB173C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49148-2524-4EDE-9F68-CFAAF935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7418-01EA-F6D0-DB31-3B8CDAB9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027F8-2507-672E-D2B2-E9FE4D68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EF086-0C59-0109-97BE-70411531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9D92-39F6-8A06-4A67-238015EB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F205A-5761-9677-B489-2B61BDEB8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9D33E-47D6-ABB1-AB79-8A08EBA0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245F-EE21-E0EB-D336-EEF1106F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2A810-A5A2-8A9A-82B7-3E859646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D3561-E837-B6C0-0DB7-4196D1B1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0BCC8-8B22-E7C7-FFEA-3BD70E58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26CD-DFB1-5707-6EA8-59B54229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41DA-D210-3DA4-4FA4-EDE7EBAF9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3B97-9AF6-45C5-ACAB-4303B7ECC4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86164-A68B-5F30-466B-96974141A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71D8-860D-7157-7147-E5B485216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6ADB-5091-492D-B69B-D4CB725F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2BE513-AE5C-20A9-8809-9680A8A8D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8" y="2191544"/>
            <a:ext cx="4949824" cy="24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8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DC3D4DD5-5BD5-07E4-0DA6-D8371176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54" y="2073655"/>
            <a:ext cx="10894445" cy="19078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37D81B-728E-7B89-6498-FF2BB26910AE}"/>
              </a:ext>
            </a:extLst>
          </p:cNvPr>
          <p:cNvCxnSpPr>
            <a:cxnSpLocks/>
          </p:cNvCxnSpPr>
          <p:nvPr/>
        </p:nvCxnSpPr>
        <p:spPr>
          <a:xfrm flipH="1">
            <a:off x="764154" y="4057650"/>
            <a:ext cx="125514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F95024-4EFA-7114-00CF-F45AF33DBE5F}"/>
              </a:ext>
            </a:extLst>
          </p:cNvPr>
          <p:cNvCxnSpPr>
            <a:cxnSpLocks/>
          </p:cNvCxnSpPr>
          <p:nvPr/>
        </p:nvCxnSpPr>
        <p:spPr>
          <a:xfrm flipH="1">
            <a:off x="6943725" y="4041267"/>
            <a:ext cx="4449699" cy="1752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2BCD57-3A3D-0D86-6EAB-D38F50A7B19D}"/>
              </a:ext>
            </a:extLst>
          </p:cNvPr>
          <p:cNvSpPr/>
          <p:nvPr/>
        </p:nvSpPr>
        <p:spPr>
          <a:xfrm>
            <a:off x="764154" y="4375208"/>
            <a:ext cx="1857408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Extreme poverty: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800 million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974C63-2E59-6E2D-029B-FC44C6A05DDC}"/>
              </a:ext>
            </a:extLst>
          </p:cNvPr>
          <p:cNvSpPr/>
          <p:nvPr/>
        </p:nvSpPr>
        <p:spPr>
          <a:xfrm>
            <a:off x="7431654" y="4397491"/>
            <a:ext cx="1857408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2.94 billion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5D7F9E-B74C-72AB-5B97-C983370FB9A8}"/>
              </a:ext>
            </a:extLst>
          </p:cNvPr>
          <p:cNvSpPr/>
          <p:nvPr/>
        </p:nvSpPr>
        <p:spPr>
          <a:xfrm>
            <a:off x="9801192" y="4390758"/>
            <a:ext cx="1857408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Millionaires: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59 million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703E7-A1C8-969D-8BDE-D54C1FF87ECB}"/>
              </a:ext>
            </a:extLst>
          </p:cNvPr>
          <p:cNvSpPr/>
          <p:nvPr/>
        </p:nvSpPr>
        <p:spPr>
          <a:xfrm>
            <a:off x="10144092" y="4975593"/>
            <a:ext cx="1857408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Billionaires: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2781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913E86-B750-B741-A6A9-06ABEE0E2DF8}"/>
              </a:ext>
            </a:extLst>
          </p:cNvPr>
          <p:cNvSpPr txBox="1"/>
          <p:nvPr/>
        </p:nvSpPr>
        <p:spPr>
          <a:xfrm>
            <a:off x="692828" y="1371041"/>
            <a:ext cx="958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of global wealth distribution in the world in dollars (with data from 2015 - 2022). Earth population: 7 billion of peoples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AA524C-33C8-3DEF-77AF-8DA0D74F0664}"/>
              </a:ext>
            </a:extLst>
          </p:cNvPr>
          <p:cNvCxnSpPr>
            <a:cxnSpLocks/>
          </p:cNvCxnSpPr>
          <p:nvPr/>
        </p:nvCxnSpPr>
        <p:spPr>
          <a:xfrm>
            <a:off x="1526154" y="4057650"/>
            <a:ext cx="0" cy="33337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952AD3-C2B4-F22D-4B34-37CFDFE53BC6}"/>
              </a:ext>
            </a:extLst>
          </p:cNvPr>
          <p:cNvCxnSpPr>
            <a:cxnSpLocks/>
          </p:cNvCxnSpPr>
          <p:nvPr/>
        </p:nvCxnSpPr>
        <p:spPr>
          <a:xfrm>
            <a:off x="4364604" y="4047930"/>
            <a:ext cx="0" cy="33337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41C6D7-B506-B6FF-005B-E40684DDAED9}"/>
              </a:ext>
            </a:extLst>
          </p:cNvPr>
          <p:cNvCxnSpPr>
            <a:cxnSpLocks/>
          </p:cNvCxnSpPr>
          <p:nvPr/>
        </p:nvCxnSpPr>
        <p:spPr>
          <a:xfrm>
            <a:off x="11453812" y="3931920"/>
            <a:ext cx="0" cy="45910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CA3E6F-82C7-76FA-BFC9-9056B814B2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79377" y="4139196"/>
            <a:ext cx="1337040" cy="335754"/>
          </a:xfrm>
          <a:prstGeom prst="bentConnector3">
            <a:avLst>
              <a:gd name="adj1" fmla="val -556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5CBBD00-3391-B2BC-8227-89591844D50C}"/>
              </a:ext>
            </a:extLst>
          </p:cNvPr>
          <p:cNvSpPr txBox="1"/>
          <p:nvPr/>
        </p:nvSpPr>
        <p:spPr>
          <a:xfrm>
            <a:off x="764155" y="2668346"/>
            <a:ext cx="114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Less than 1.90 $ per day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B1E9BD-EBFC-8079-3C08-FF856D5D7735}"/>
              </a:ext>
            </a:extLst>
          </p:cNvPr>
          <p:cNvSpPr txBox="1"/>
          <p:nvPr/>
        </p:nvSpPr>
        <p:spPr>
          <a:xfrm>
            <a:off x="3989706" y="2669692"/>
            <a:ext cx="114084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 than 5.50 $ per day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5BD645-FE73-94AB-0FA9-9829095173C5}"/>
              </a:ext>
            </a:extLst>
          </p:cNvPr>
          <p:cNvCxnSpPr>
            <a:cxnSpLocks/>
          </p:cNvCxnSpPr>
          <p:nvPr/>
        </p:nvCxnSpPr>
        <p:spPr>
          <a:xfrm>
            <a:off x="8231754" y="4075171"/>
            <a:ext cx="0" cy="33337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978D25-4199-0B66-735D-F6DDE50C2AB6}"/>
              </a:ext>
            </a:extLst>
          </p:cNvPr>
          <p:cNvCxnSpPr>
            <a:cxnSpLocks/>
          </p:cNvCxnSpPr>
          <p:nvPr/>
        </p:nvCxnSpPr>
        <p:spPr>
          <a:xfrm flipH="1">
            <a:off x="2019300" y="4057650"/>
            <a:ext cx="492442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C285FC-6601-3CC4-CBA1-B3FE317557F1}"/>
              </a:ext>
            </a:extLst>
          </p:cNvPr>
          <p:cNvSpPr/>
          <p:nvPr/>
        </p:nvSpPr>
        <p:spPr>
          <a:xfrm>
            <a:off x="3500345" y="4390758"/>
            <a:ext cx="1857408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Poverty: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3.2 billion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AF3CE0-6573-30BA-4416-F93B170133F6}"/>
              </a:ext>
            </a:extLst>
          </p:cNvPr>
          <p:cNvSpPr txBox="1"/>
          <p:nvPr/>
        </p:nvSpPr>
        <p:spPr>
          <a:xfrm>
            <a:off x="7149900" y="2665825"/>
            <a:ext cx="114084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 than 10 $ per day</a:t>
            </a:r>
          </a:p>
        </p:txBody>
      </p:sp>
    </p:spTree>
    <p:extLst>
      <p:ext uri="{BB962C8B-B14F-4D97-AF65-F5344CB8AC3E}">
        <p14:creationId xmlns:p14="http://schemas.microsoft.com/office/powerpoint/2010/main" val="42048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680CB59-F1C8-49D6-6BF2-09464E6DEA19}"/>
              </a:ext>
            </a:extLst>
          </p:cNvPr>
          <p:cNvSpPr/>
          <p:nvPr/>
        </p:nvSpPr>
        <p:spPr>
          <a:xfrm>
            <a:off x="1489179" y="4446104"/>
            <a:ext cx="6355767" cy="20209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9078AB-901C-4F9D-F75A-0653A8887AF1}"/>
              </a:ext>
            </a:extLst>
          </p:cNvPr>
          <p:cNvCxnSpPr>
            <a:cxnSpLocks/>
          </p:cNvCxnSpPr>
          <p:nvPr/>
        </p:nvCxnSpPr>
        <p:spPr>
          <a:xfrm>
            <a:off x="1488054" y="2038350"/>
            <a:ext cx="0" cy="26098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48A159-8B8F-FC56-4378-650172DAABEA}"/>
              </a:ext>
            </a:extLst>
          </p:cNvPr>
          <p:cNvCxnSpPr>
            <a:cxnSpLocks/>
          </p:cNvCxnSpPr>
          <p:nvPr/>
        </p:nvCxnSpPr>
        <p:spPr>
          <a:xfrm flipH="1">
            <a:off x="1488054" y="4648200"/>
            <a:ext cx="651294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654CD6-B478-3616-1E44-835F45E37102}"/>
              </a:ext>
            </a:extLst>
          </p:cNvPr>
          <p:cNvSpPr/>
          <p:nvPr/>
        </p:nvSpPr>
        <p:spPr>
          <a:xfrm>
            <a:off x="1504950" y="1133475"/>
            <a:ext cx="6355767" cy="3362325"/>
          </a:xfrm>
          <a:custGeom>
            <a:avLst/>
            <a:gdLst>
              <a:gd name="connsiteX0" fmla="*/ 0 w 6355767"/>
              <a:gd name="connsiteY0" fmla="*/ 3362325 h 3362325"/>
              <a:gd name="connsiteX1" fmla="*/ 2143125 w 6355767"/>
              <a:gd name="connsiteY1" fmla="*/ 3324225 h 3362325"/>
              <a:gd name="connsiteX2" fmla="*/ 4552950 w 6355767"/>
              <a:gd name="connsiteY2" fmla="*/ 3143250 h 3362325"/>
              <a:gd name="connsiteX3" fmla="*/ 5772150 w 6355767"/>
              <a:gd name="connsiteY3" fmla="*/ 2962275 h 3362325"/>
              <a:gd name="connsiteX4" fmla="*/ 6134100 w 6355767"/>
              <a:gd name="connsiteY4" fmla="*/ 2686050 h 3362325"/>
              <a:gd name="connsiteX5" fmla="*/ 6257925 w 6355767"/>
              <a:gd name="connsiteY5" fmla="*/ 2305050 h 3362325"/>
              <a:gd name="connsiteX6" fmla="*/ 6343650 w 6355767"/>
              <a:gd name="connsiteY6" fmla="*/ 876300 h 3362325"/>
              <a:gd name="connsiteX7" fmla="*/ 6353175 w 6355767"/>
              <a:gd name="connsiteY7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5767" h="3362325">
                <a:moveTo>
                  <a:pt x="0" y="3362325"/>
                </a:moveTo>
                <a:cubicBezTo>
                  <a:pt x="692150" y="3361531"/>
                  <a:pt x="1384300" y="3360737"/>
                  <a:pt x="2143125" y="3324225"/>
                </a:cubicBezTo>
                <a:cubicBezTo>
                  <a:pt x="2901950" y="3287712"/>
                  <a:pt x="3948113" y="3203575"/>
                  <a:pt x="4552950" y="3143250"/>
                </a:cubicBezTo>
                <a:cubicBezTo>
                  <a:pt x="5157787" y="3082925"/>
                  <a:pt x="5508625" y="3038475"/>
                  <a:pt x="5772150" y="2962275"/>
                </a:cubicBezTo>
                <a:cubicBezTo>
                  <a:pt x="6035675" y="2886075"/>
                  <a:pt x="6053138" y="2795587"/>
                  <a:pt x="6134100" y="2686050"/>
                </a:cubicBezTo>
                <a:cubicBezTo>
                  <a:pt x="6215062" y="2576513"/>
                  <a:pt x="6223000" y="2606675"/>
                  <a:pt x="6257925" y="2305050"/>
                </a:cubicBezTo>
                <a:cubicBezTo>
                  <a:pt x="6292850" y="2003425"/>
                  <a:pt x="6327775" y="1260475"/>
                  <a:pt x="6343650" y="876300"/>
                </a:cubicBezTo>
                <a:cubicBezTo>
                  <a:pt x="6359525" y="492125"/>
                  <a:pt x="6356350" y="246062"/>
                  <a:pt x="635317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6D6F6-3BB0-C85B-E3AD-23AC00595C0C}"/>
              </a:ext>
            </a:extLst>
          </p:cNvPr>
          <p:cNvCxnSpPr>
            <a:cxnSpLocks/>
          </p:cNvCxnSpPr>
          <p:nvPr/>
        </p:nvCxnSpPr>
        <p:spPr>
          <a:xfrm>
            <a:off x="4631304" y="3933825"/>
            <a:ext cx="0" cy="7143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F95D5A-2773-ABED-A254-68507633E239}"/>
              </a:ext>
            </a:extLst>
          </p:cNvPr>
          <p:cNvCxnSpPr>
            <a:cxnSpLocks/>
          </p:cNvCxnSpPr>
          <p:nvPr/>
        </p:nvCxnSpPr>
        <p:spPr>
          <a:xfrm>
            <a:off x="6993504" y="4171950"/>
            <a:ext cx="0" cy="4476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7C946A-B579-3F39-6CBE-4280A388F93B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7762875" y="3438525"/>
            <a:ext cx="4746" cy="12096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129C69-BFFB-DA02-0B17-FCEC6063E53C}"/>
              </a:ext>
            </a:extLst>
          </p:cNvPr>
          <p:cNvSpPr txBox="1"/>
          <p:nvPr/>
        </p:nvSpPr>
        <p:spPr>
          <a:xfrm>
            <a:off x="6906705" y="4953774"/>
            <a:ext cx="10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10%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90CC18-93D5-6933-2646-D84BF388BFCF}"/>
              </a:ext>
            </a:extLst>
          </p:cNvPr>
          <p:cNvSpPr txBox="1"/>
          <p:nvPr/>
        </p:nvSpPr>
        <p:spPr>
          <a:xfrm>
            <a:off x="7810500" y="4953774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A89DB5-069B-B8E9-24E9-14AE6FDE1415}"/>
              </a:ext>
            </a:extLst>
          </p:cNvPr>
          <p:cNvCxnSpPr>
            <a:cxnSpLocks/>
          </p:cNvCxnSpPr>
          <p:nvPr/>
        </p:nvCxnSpPr>
        <p:spPr>
          <a:xfrm>
            <a:off x="2850129" y="4495800"/>
            <a:ext cx="0" cy="1524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9D7D10-B7CD-B823-8AAD-AB6D9FE6A0F7}"/>
              </a:ext>
            </a:extLst>
          </p:cNvPr>
          <p:cNvSpPr txBox="1"/>
          <p:nvPr/>
        </p:nvSpPr>
        <p:spPr>
          <a:xfrm>
            <a:off x="1592874" y="4953774"/>
            <a:ext cx="16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Poverty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E4C57-C3FF-98B6-1E18-E810881CAC95}"/>
              </a:ext>
            </a:extLst>
          </p:cNvPr>
          <p:cNvSpPr txBox="1"/>
          <p:nvPr/>
        </p:nvSpPr>
        <p:spPr>
          <a:xfrm>
            <a:off x="4042735" y="4953774"/>
            <a:ext cx="16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class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1C63D3-EC53-5046-6247-4E3579BA59BC}"/>
              </a:ext>
            </a:extLst>
          </p:cNvPr>
          <p:cNvCxnSpPr>
            <a:cxnSpLocks/>
          </p:cNvCxnSpPr>
          <p:nvPr/>
        </p:nvCxnSpPr>
        <p:spPr>
          <a:xfrm flipH="1">
            <a:off x="1488054" y="4867275"/>
            <a:ext cx="136207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7178D7-F20F-772A-B684-B8C02E8AC51A}"/>
              </a:ext>
            </a:extLst>
          </p:cNvPr>
          <p:cNvCxnSpPr>
            <a:cxnSpLocks/>
          </p:cNvCxnSpPr>
          <p:nvPr/>
        </p:nvCxnSpPr>
        <p:spPr>
          <a:xfrm flipH="1">
            <a:off x="2850129" y="4867275"/>
            <a:ext cx="414337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1763AE-4B22-E292-7E9F-3EBBE8008B05}"/>
              </a:ext>
            </a:extLst>
          </p:cNvPr>
          <p:cNvCxnSpPr>
            <a:cxnSpLocks/>
          </p:cNvCxnSpPr>
          <p:nvPr/>
        </p:nvCxnSpPr>
        <p:spPr>
          <a:xfrm flipH="1">
            <a:off x="7000874" y="4867275"/>
            <a:ext cx="80962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CD986B-ECB7-23DF-E0E1-798FD1A573B2}"/>
              </a:ext>
            </a:extLst>
          </p:cNvPr>
          <p:cNvCxnSpPr>
            <a:cxnSpLocks/>
          </p:cNvCxnSpPr>
          <p:nvPr/>
        </p:nvCxnSpPr>
        <p:spPr>
          <a:xfrm flipH="1">
            <a:off x="7810500" y="4867275"/>
            <a:ext cx="27622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546AB3-19F1-0D4F-3600-D64733A0F0E9}"/>
              </a:ext>
            </a:extLst>
          </p:cNvPr>
          <p:cNvCxnSpPr>
            <a:cxnSpLocks/>
          </p:cNvCxnSpPr>
          <p:nvPr/>
        </p:nvCxnSpPr>
        <p:spPr>
          <a:xfrm>
            <a:off x="3907404" y="3219451"/>
            <a:ext cx="0" cy="14287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9BBA0FE-8267-8E60-214A-B21D31ECB349}"/>
              </a:ext>
            </a:extLst>
          </p:cNvPr>
          <p:cNvSpPr/>
          <p:nvPr/>
        </p:nvSpPr>
        <p:spPr>
          <a:xfrm>
            <a:off x="3907403" y="2727383"/>
            <a:ext cx="2999299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Minimum Acceptable Lifestyle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365286-FE08-566C-2370-B36EC565735F}"/>
              </a:ext>
            </a:extLst>
          </p:cNvPr>
          <p:cNvSpPr/>
          <p:nvPr/>
        </p:nvSpPr>
        <p:spPr>
          <a:xfrm>
            <a:off x="4619625" y="3411180"/>
            <a:ext cx="2275399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Median Income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49EFB6-8BEB-079F-84E3-C1F6647C20E3}"/>
              </a:ext>
            </a:extLst>
          </p:cNvPr>
          <p:cNvSpPr txBox="1"/>
          <p:nvPr/>
        </p:nvSpPr>
        <p:spPr>
          <a:xfrm>
            <a:off x="1452153" y="1055692"/>
            <a:ext cx="41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distribution in a modern country</a:t>
            </a:r>
          </a:p>
        </p:txBody>
      </p:sp>
    </p:spTree>
    <p:extLst>
      <p:ext uri="{BB962C8B-B14F-4D97-AF65-F5344CB8AC3E}">
        <p14:creationId xmlns:p14="http://schemas.microsoft.com/office/powerpoint/2010/main" val="5829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AA561B-5876-081A-DE96-E716E16A3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8" y="1804839"/>
            <a:ext cx="4949824" cy="324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7B254-8F9D-C9F8-5644-803161B8A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2B74EEAE-EDCD-E69D-3292-7A94F46C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54" y="2073655"/>
            <a:ext cx="10894445" cy="19078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96C735-4131-8CCC-A124-E876C0C956B6}"/>
              </a:ext>
            </a:extLst>
          </p:cNvPr>
          <p:cNvCxnSpPr>
            <a:cxnSpLocks/>
          </p:cNvCxnSpPr>
          <p:nvPr/>
        </p:nvCxnSpPr>
        <p:spPr>
          <a:xfrm flipH="1">
            <a:off x="764154" y="4057650"/>
            <a:ext cx="125514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BC4ABF-928F-CC74-9ED3-FD7FEF749052}"/>
              </a:ext>
            </a:extLst>
          </p:cNvPr>
          <p:cNvCxnSpPr>
            <a:cxnSpLocks/>
          </p:cNvCxnSpPr>
          <p:nvPr/>
        </p:nvCxnSpPr>
        <p:spPr>
          <a:xfrm flipH="1">
            <a:off x="6943725" y="4041267"/>
            <a:ext cx="4449699" cy="1752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66831E1-8FE5-69F5-CA1E-3CF2EAACD0AF}"/>
              </a:ext>
            </a:extLst>
          </p:cNvPr>
          <p:cNvSpPr/>
          <p:nvPr/>
        </p:nvSpPr>
        <p:spPr>
          <a:xfrm>
            <a:off x="764153" y="4375208"/>
            <a:ext cx="1940941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Extreme </a:t>
            </a:r>
            <a:r>
              <a:rPr lang="en-US" dirty="0" err="1">
                <a:solidFill>
                  <a:schemeClr val="tx1"/>
                </a:solidFill>
              </a:rPr>
              <a:t>pauvreté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800 million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A3164-D813-B220-A6A0-5F0E14473DFA}"/>
              </a:ext>
            </a:extLst>
          </p:cNvPr>
          <p:cNvSpPr/>
          <p:nvPr/>
        </p:nvSpPr>
        <p:spPr>
          <a:xfrm>
            <a:off x="7431654" y="4397491"/>
            <a:ext cx="1857408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2.94 milliard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4236EF-3AC8-2BE3-93E6-955ACF95E211}"/>
              </a:ext>
            </a:extLst>
          </p:cNvPr>
          <p:cNvSpPr/>
          <p:nvPr/>
        </p:nvSpPr>
        <p:spPr>
          <a:xfrm>
            <a:off x="9801192" y="4390758"/>
            <a:ext cx="1857408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Millionaires: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59 million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6BBE6-55D6-735C-A2BC-C7B0F974A4C4}"/>
              </a:ext>
            </a:extLst>
          </p:cNvPr>
          <p:cNvSpPr/>
          <p:nvPr/>
        </p:nvSpPr>
        <p:spPr>
          <a:xfrm>
            <a:off x="10144092" y="4975593"/>
            <a:ext cx="1857408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Milliardaires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2781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863D8F-02DE-4128-49FA-9415F136B47D}"/>
              </a:ext>
            </a:extLst>
          </p:cNvPr>
          <p:cNvSpPr txBox="1"/>
          <p:nvPr/>
        </p:nvSpPr>
        <p:spPr>
          <a:xfrm>
            <a:off x="692828" y="1371041"/>
            <a:ext cx="991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de la </a:t>
            </a:r>
            <a:r>
              <a:rPr lang="en-US" dirty="0" err="1"/>
              <a:t>répartition</a:t>
            </a:r>
            <a:r>
              <a:rPr lang="en-US" dirty="0"/>
              <a:t> de la richesse </a:t>
            </a:r>
            <a:r>
              <a:rPr lang="en-US" dirty="0" err="1"/>
              <a:t>globale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dollars </a:t>
            </a:r>
            <a:r>
              <a:rPr lang="en-US" dirty="0" err="1"/>
              <a:t>américains</a:t>
            </a:r>
            <a:r>
              <a:rPr lang="en-US" dirty="0"/>
              <a:t> (données de 2015 - 2022). Population </a:t>
            </a:r>
            <a:r>
              <a:rPr lang="en-US" dirty="0" err="1"/>
              <a:t>mondiale</a:t>
            </a:r>
            <a:r>
              <a:rPr lang="en-US" dirty="0"/>
              <a:t>: 7 milliard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B3426-C46E-D231-C1F1-3BF7FB00084B}"/>
              </a:ext>
            </a:extLst>
          </p:cNvPr>
          <p:cNvCxnSpPr>
            <a:cxnSpLocks/>
          </p:cNvCxnSpPr>
          <p:nvPr/>
        </p:nvCxnSpPr>
        <p:spPr>
          <a:xfrm>
            <a:off x="1526154" y="4057650"/>
            <a:ext cx="0" cy="33337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2AF639-9FA0-BE17-33C4-6D38BB37DACF}"/>
              </a:ext>
            </a:extLst>
          </p:cNvPr>
          <p:cNvCxnSpPr>
            <a:cxnSpLocks/>
          </p:cNvCxnSpPr>
          <p:nvPr/>
        </p:nvCxnSpPr>
        <p:spPr>
          <a:xfrm>
            <a:off x="4364604" y="4047930"/>
            <a:ext cx="0" cy="33337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C7F0CF-E7E5-FDC6-11A2-CA69DC0404C2}"/>
              </a:ext>
            </a:extLst>
          </p:cNvPr>
          <p:cNvCxnSpPr>
            <a:cxnSpLocks/>
          </p:cNvCxnSpPr>
          <p:nvPr/>
        </p:nvCxnSpPr>
        <p:spPr>
          <a:xfrm>
            <a:off x="11453812" y="3931920"/>
            <a:ext cx="0" cy="45910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F6A5AB-17AC-0573-E136-A0908C4346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79377" y="4139196"/>
            <a:ext cx="1337040" cy="335754"/>
          </a:xfrm>
          <a:prstGeom prst="bentConnector3">
            <a:avLst>
              <a:gd name="adj1" fmla="val -556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3EDD23-5978-CBF2-9594-337F5753B7BB}"/>
              </a:ext>
            </a:extLst>
          </p:cNvPr>
          <p:cNvSpPr txBox="1"/>
          <p:nvPr/>
        </p:nvSpPr>
        <p:spPr>
          <a:xfrm>
            <a:off x="764155" y="2668346"/>
            <a:ext cx="114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Moins</a:t>
            </a:r>
            <a:r>
              <a:rPr lang="en-US" dirty="0">
                <a:solidFill>
                  <a:schemeClr val="bg1"/>
                </a:solidFill>
              </a:rPr>
              <a:t> de 1.90 $ par jour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6621F6-FD9D-E01F-682A-37A686F320D8}"/>
              </a:ext>
            </a:extLst>
          </p:cNvPr>
          <p:cNvSpPr txBox="1"/>
          <p:nvPr/>
        </p:nvSpPr>
        <p:spPr>
          <a:xfrm>
            <a:off x="3989706" y="2669692"/>
            <a:ext cx="114084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Moins</a:t>
            </a:r>
            <a:r>
              <a:rPr lang="en-US" dirty="0"/>
              <a:t> de 5.50 $ par jour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5E2AC6-E214-9FE9-2732-00C6F84AF0C4}"/>
              </a:ext>
            </a:extLst>
          </p:cNvPr>
          <p:cNvCxnSpPr>
            <a:cxnSpLocks/>
          </p:cNvCxnSpPr>
          <p:nvPr/>
        </p:nvCxnSpPr>
        <p:spPr>
          <a:xfrm>
            <a:off x="8231754" y="4075171"/>
            <a:ext cx="0" cy="33337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586906-0B99-BA12-14FF-88989A65A48E}"/>
              </a:ext>
            </a:extLst>
          </p:cNvPr>
          <p:cNvCxnSpPr>
            <a:cxnSpLocks/>
          </p:cNvCxnSpPr>
          <p:nvPr/>
        </p:nvCxnSpPr>
        <p:spPr>
          <a:xfrm flipH="1">
            <a:off x="2019300" y="4057650"/>
            <a:ext cx="492442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1981F3-26FA-F524-C2B5-11FD9380B164}"/>
              </a:ext>
            </a:extLst>
          </p:cNvPr>
          <p:cNvSpPr/>
          <p:nvPr/>
        </p:nvSpPr>
        <p:spPr>
          <a:xfrm>
            <a:off x="3500345" y="4390758"/>
            <a:ext cx="1857408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Pauvreté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3.2 milliard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228B9E-43D0-053B-757C-174BFA2A8EBD}"/>
              </a:ext>
            </a:extLst>
          </p:cNvPr>
          <p:cNvSpPr txBox="1"/>
          <p:nvPr/>
        </p:nvSpPr>
        <p:spPr>
          <a:xfrm>
            <a:off x="7149900" y="2665825"/>
            <a:ext cx="114084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Moins</a:t>
            </a:r>
            <a:r>
              <a:rPr lang="en-US" dirty="0"/>
              <a:t> de 10 $ par jour</a:t>
            </a:r>
          </a:p>
        </p:txBody>
      </p:sp>
    </p:spTree>
    <p:extLst>
      <p:ext uri="{BB962C8B-B14F-4D97-AF65-F5344CB8AC3E}">
        <p14:creationId xmlns:p14="http://schemas.microsoft.com/office/powerpoint/2010/main" val="318862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D0D94-3A28-9510-1262-09BA4A512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C73EDAF-69AE-6AEC-98AD-E1A151BDF9D0}"/>
              </a:ext>
            </a:extLst>
          </p:cNvPr>
          <p:cNvSpPr/>
          <p:nvPr/>
        </p:nvSpPr>
        <p:spPr>
          <a:xfrm>
            <a:off x="1489179" y="4446104"/>
            <a:ext cx="6355767" cy="20209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6275F0-C549-C860-B6BF-EA60C421ED8D}"/>
              </a:ext>
            </a:extLst>
          </p:cNvPr>
          <p:cNvCxnSpPr>
            <a:cxnSpLocks/>
          </p:cNvCxnSpPr>
          <p:nvPr/>
        </p:nvCxnSpPr>
        <p:spPr>
          <a:xfrm>
            <a:off x="1488054" y="2038350"/>
            <a:ext cx="0" cy="26098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2E96E6-44A8-B703-E6E2-7E92933F1145}"/>
              </a:ext>
            </a:extLst>
          </p:cNvPr>
          <p:cNvCxnSpPr>
            <a:cxnSpLocks/>
          </p:cNvCxnSpPr>
          <p:nvPr/>
        </p:nvCxnSpPr>
        <p:spPr>
          <a:xfrm flipH="1">
            <a:off x="1488054" y="4648200"/>
            <a:ext cx="651294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1849DF7-79E6-4D80-5A27-5D06FCB9678E}"/>
              </a:ext>
            </a:extLst>
          </p:cNvPr>
          <p:cNvSpPr/>
          <p:nvPr/>
        </p:nvSpPr>
        <p:spPr>
          <a:xfrm>
            <a:off x="1504950" y="1133475"/>
            <a:ext cx="6355767" cy="3362325"/>
          </a:xfrm>
          <a:custGeom>
            <a:avLst/>
            <a:gdLst>
              <a:gd name="connsiteX0" fmla="*/ 0 w 6355767"/>
              <a:gd name="connsiteY0" fmla="*/ 3362325 h 3362325"/>
              <a:gd name="connsiteX1" fmla="*/ 2143125 w 6355767"/>
              <a:gd name="connsiteY1" fmla="*/ 3324225 h 3362325"/>
              <a:gd name="connsiteX2" fmla="*/ 4552950 w 6355767"/>
              <a:gd name="connsiteY2" fmla="*/ 3143250 h 3362325"/>
              <a:gd name="connsiteX3" fmla="*/ 5772150 w 6355767"/>
              <a:gd name="connsiteY3" fmla="*/ 2962275 h 3362325"/>
              <a:gd name="connsiteX4" fmla="*/ 6134100 w 6355767"/>
              <a:gd name="connsiteY4" fmla="*/ 2686050 h 3362325"/>
              <a:gd name="connsiteX5" fmla="*/ 6257925 w 6355767"/>
              <a:gd name="connsiteY5" fmla="*/ 2305050 h 3362325"/>
              <a:gd name="connsiteX6" fmla="*/ 6343650 w 6355767"/>
              <a:gd name="connsiteY6" fmla="*/ 876300 h 3362325"/>
              <a:gd name="connsiteX7" fmla="*/ 6353175 w 6355767"/>
              <a:gd name="connsiteY7" fmla="*/ 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5767" h="3362325">
                <a:moveTo>
                  <a:pt x="0" y="3362325"/>
                </a:moveTo>
                <a:cubicBezTo>
                  <a:pt x="692150" y="3361531"/>
                  <a:pt x="1384300" y="3360737"/>
                  <a:pt x="2143125" y="3324225"/>
                </a:cubicBezTo>
                <a:cubicBezTo>
                  <a:pt x="2901950" y="3287712"/>
                  <a:pt x="3948113" y="3203575"/>
                  <a:pt x="4552950" y="3143250"/>
                </a:cubicBezTo>
                <a:cubicBezTo>
                  <a:pt x="5157787" y="3082925"/>
                  <a:pt x="5508625" y="3038475"/>
                  <a:pt x="5772150" y="2962275"/>
                </a:cubicBezTo>
                <a:cubicBezTo>
                  <a:pt x="6035675" y="2886075"/>
                  <a:pt x="6053138" y="2795587"/>
                  <a:pt x="6134100" y="2686050"/>
                </a:cubicBezTo>
                <a:cubicBezTo>
                  <a:pt x="6215062" y="2576513"/>
                  <a:pt x="6223000" y="2606675"/>
                  <a:pt x="6257925" y="2305050"/>
                </a:cubicBezTo>
                <a:cubicBezTo>
                  <a:pt x="6292850" y="2003425"/>
                  <a:pt x="6327775" y="1260475"/>
                  <a:pt x="6343650" y="876300"/>
                </a:cubicBezTo>
                <a:cubicBezTo>
                  <a:pt x="6359525" y="492125"/>
                  <a:pt x="6356350" y="246062"/>
                  <a:pt x="635317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25DF3C-EF64-0795-D35B-D4374470EF77}"/>
              </a:ext>
            </a:extLst>
          </p:cNvPr>
          <p:cNvCxnSpPr>
            <a:cxnSpLocks/>
          </p:cNvCxnSpPr>
          <p:nvPr/>
        </p:nvCxnSpPr>
        <p:spPr>
          <a:xfrm>
            <a:off x="4631304" y="3933825"/>
            <a:ext cx="0" cy="7143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D889EE-BBE3-508B-4589-56F26E8BE73A}"/>
              </a:ext>
            </a:extLst>
          </p:cNvPr>
          <p:cNvCxnSpPr>
            <a:cxnSpLocks/>
          </p:cNvCxnSpPr>
          <p:nvPr/>
        </p:nvCxnSpPr>
        <p:spPr>
          <a:xfrm>
            <a:off x="6993504" y="4171950"/>
            <a:ext cx="0" cy="4476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47BD14-EC88-D176-083A-4CE73BA6F182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7762875" y="3438525"/>
            <a:ext cx="4746" cy="12096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0089FB-DC31-7A59-9093-5338A5EA355F}"/>
              </a:ext>
            </a:extLst>
          </p:cNvPr>
          <p:cNvSpPr txBox="1"/>
          <p:nvPr/>
        </p:nvSpPr>
        <p:spPr>
          <a:xfrm>
            <a:off x="6906705" y="4953774"/>
            <a:ext cx="10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10%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92C09-C67B-8B6B-5B5D-28A05D5EADCF}"/>
              </a:ext>
            </a:extLst>
          </p:cNvPr>
          <p:cNvSpPr txBox="1"/>
          <p:nvPr/>
        </p:nvSpPr>
        <p:spPr>
          <a:xfrm>
            <a:off x="7810500" y="4953774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064DB-F4E9-6AFE-C385-984AFD310686}"/>
              </a:ext>
            </a:extLst>
          </p:cNvPr>
          <p:cNvCxnSpPr>
            <a:cxnSpLocks/>
          </p:cNvCxnSpPr>
          <p:nvPr/>
        </p:nvCxnSpPr>
        <p:spPr>
          <a:xfrm>
            <a:off x="2850129" y="4495800"/>
            <a:ext cx="0" cy="1524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38C1C4-39AC-CAC8-90DF-421B08D53833}"/>
              </a:ext>
            </a:extLst>
          </p:cNvPr>
          <p:cNvSpPr txBox="1"/>
          <p:nvPr/>
        </p:nvSpPr>
        <p:spPr>
          <a:xfrm>
            <a:off x="1592874" y="4953774"/>
            <a:ext cx="16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Pauvreté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FE485-8849-9FF5-2C7C-1EB8938ECDDD}"/>
              </a:ext>
            </a:extLst>
          </p:cNvPr>
          <p:cNvSpPr txBox="1"/>
          <p:nvPr/>
        </p:nvSpPr>
        <p:spPr>
          <a:xfrm>
            <a:off x="4042735" y="4953774"/>
            <a:ext cx="19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moyenne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238E40-F672-F27C-9CEF-78C93F7201A4}"/>
              </a:ext>
            </a:extLst>
          </p:cNvPr>
          <p:cNvCxnSpPr>
            <a:cxnSpLocks/>
          </p:cNvCxnSpPr>
          <p:nvPr/>
        </p:nvCxnSpPr>
        <p:spPr>
          <a:xfrm flipH="1">
            <a:off x="1488054" y="4867275"/>
            <a:ext cx="136207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6A8C84-2F81-EF8B-DBB9-CD87FD1EAC17}"/>
              </a:ext>
            </a:extLst>
          </p:cNvPr>
          <p:cNvCxnSpPr>
            <a:cxnSpLocks/>
          </p:cNvCxnSpPr>
          <p:nvPr/>
        </p:nvCxnSpPr>
        <p:spPr>
          <a:xfrm flipH="1">
            <a:off x="2850129" y="4867275"/>
            <a:ext cx="414337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93D7ED-3A69-5E44-BF29-678103ACD53F}"/>
              </a:ext>
            </a:extLst>
          </p:cNvPr>
          <p:cNvCxnSpPr>
            <a:cxnSpLocks/>
          </p:cNvCxnSpPr>
          <p:nvPr/>
        </p:nvCxnSpPr>
        <p:spPr>
          <a:xfrm flipH="1">
            <a:off x="7000874" y="4867275"/>
            <a:ext cx="80962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FFB0B3-E619-17F6-7648-736F31CC8318}"/>
              </a:ext>
            </a:extLst>
          </p:cNvPr>
          <p:cNvCxnSpPr>
            <a:cxnSpLocks/>
          </p:cNvCxnSpPr>
          <p:nvPr/>
        </p:nvCxnSpPr>
        <p:spPr>
          <a:xfrm flipH="1">
            <a:off x="7810500" y="4867275"/>
            <a:ext cx="27622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B9F3CB-442B-EC84-1B82-11736A1EEA49}"/>
              </a:ext>
            </a:extLst>
          </p:cNvPr>
          <p:cNvCxnSpPr>
            <a:cxnSpLocks/>
          </p:cNvCxnSpPr>
          <p:nvPr/>
        </p:nvCxnSpPr>
        <p:spPr>
          <a:xfrm>
            <a:off x="3907404" y="3219451"/>
            <a:ext cx="0" cy="14287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7ADD005-6198-1AD8-220F-72026377EAD2}"/>
              </a:ext>
            </a:extLst>
          </p:cNvPr>
          <p:cNvSpPr/>
          <p:nvPr/>
        </p:nvSpPr>
        <p:spPr>
          <a:xfrm>
            <a:off x="3907404" y="2727383"/>
            <a:ext cx="2987620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Niveau</a:t>
            </a:r>
            <a:r>
              <a:rPr lang="en-US" dirty="0">
                <a:solidFill>
                  <a:schemeClr val="tx1"/>
                </a:solidFill>
              </a:rPr>
              <a:t> de vie minimum acceptable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C7D7C1-6DCC-2CE1-4956-296803C38CE8}"/>
              </a:ext>
            </a:extLst>
          </p:cNvPr>
          <p:cNvSpPr/>
          <p:nvPr/>
        </p:nvSpPr>
        <p:spPr>
          <a:xfrm>
            <a:off x="4619625" y="3411180"/>
            <a:ext cx="2275399" cy="5034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Revenue median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B8C41B-12EF-DE26-14DE-69DE77C474E1}"/>
              </a:ext>
            </a:extLst>
          </p:cNvPr>
          <p:cNvSpPr txBox="1"/>
          <p:nvPr/>
        </p:nvSpPr>
        <p:spPr>
          <a:xfrm>
            <a:off x="1452152" y="1055692"/>
            <a:ext cx="554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Répartition</a:t>
            </a:r>
            <a:r>
              <a:rPr lang="en-US" dirty="0"/>
              <a:t> des revenues dans </a:t>
            </a:r>
            <a:r>
              <a:rPr lang="en-US" dirty="0" err="1"/>
              <a:t>une</a:t>
            </a:r>
            <a:r>
              <a:rPr lang="en-US" dirty="0"/>
              <a:t> société </a:t>
            </a:r>
            <a:r>
              <a:rPr lang="en-US" dirty="0" err="1"/>
              <a:t>moderne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163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.</dc:creator>
  <cp:lastModifiedBy>Nico .</cp:lastModifiedBy>
  <cp:revision>122</cp:revision>
  <dcterms:created xsi:type="dcterms:W3CDTF">2024-08-24T10:51:33Z</dcterms:created>
  <dcterms:modified xsi:type="dcterms:W3CDTF">2024-08-25T21:28:21Z</dcterms:modified>
</cp:coreProperties>
</file>