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97"/>
  </p:notesMasterIdLst>
  <p:sldIdLst>
    <p:sldId id="256" r:id="rId5"/>
    <p:sldId id="285" r:id="rId6"/>
    <p:sldId id="297" r:id="rId7"/>
    <p:sldId id="320" r:id="rId8"/>
    <p:sldId id="367" r:id="rId9"/>
    <p:sldId id="322" r:id="rId10"/>
    <p:sldId id="323" r:id="rId11"/>
    <p:sldId id="326" r:id="rId12"/>
    <p:sldId id="359" r:id="rId13"/>
    <p:sldId id="327" r:id="rId14"/>
    <p:sldId id="360" r:id="rId15"/>
    <p:sldId id="361" r:id="rId16"/>
    <p:sldId id="321" r:id="rId17"/>
    <p:sldId id="324" r:id="rId18"/>
    <p:sldId id="362" r:id="rId19"/>
    <p:sldId id="363" r:id="rId20"/>
    <p:sldId id="364" r:id="rId21"/>
    <p:sldId id="365" r:id="rId22"/>
    <p:sldId id="325" r:id="rId23"/>
    <p:sldId id="329" r:id="rId24"/>
    <p:sldId id="366" r:id="rId25"/>
    <p:sldId id="328" r:id="rId26"/>
    <p:sldId id="330" r:id="rId27"/>
    <p:sldId id="331" r:id="rId28"/>
    <p:sldId id="332" r:id="rId29"/>
    <p:sldId id="333" r:id="rId30"/>
    <p:sldId id="334" r:id="rId31"/>
    <p:sldId id="337" r:id="rId32"/>
    <p:sldId id="379" r:id="rId33"/>
    <p:sldId id="335" r:id="rId34"/>
    <p:sldId id="338" r:id="rId35"/>
    <p:sldId id="336" r:id="rId36"/>
    <p:sldId id="368" r:id="rId37"/>
    <p:sldId id="380" r:id="rId38"/>
    <p:sldId id="381" r:id="rId39"/>
    <p:sldId id="369" r:id="rId40"/>
    <p:sldId id="370" r:id="rId41"/>
    <p:sldId id="382" r:id="rId42"/>
    <p:sldId id="383" r:id="rId43"/>
    <p:sldId id="371" r:id="rId44"/>
    <p:sldId id="372" r:id="rId45"/>
    <p:sldId id="339" r:id="rId46"/>
    <p:sldId id="340" r:id="rId47"/>
    <p:sldId id="384" r:id="rId48"/>
    <p:sldId id="385" r:id="rId49"/>
    <p:sldId id="387" r:id="rId50"/>
    <p:sldId id="388" r:id="rId51"/>
    <p:sldId id="341" r:id="rId52"/>
    <p:sldId id="386" r:id="rId53"/>
    <p:sldId id="391" r:id="rId54"/>
    <p:sldId id="392" r:id="rId55"/>
    <p:sldId id="342" r:id="rId56"/>
    <p:sldId id="344" r:id="rId57"/>
    <p:sldId id="389" r:id="rId58"/>
    <p:sldId id="390" r:id="rId59"/>
    <p:sldId id="349" r:id="rId60"/>
    <p:sldId id="350" r:id="rId61"/>
    <p:sldId id="351" r:id="rId62"/>
    <p:sldId id="352" r:id="rId63"/>
    <p:sldId id="353" r:id="rId64"/>
    <p:sldId id="354" r:id="rId65"/>
    <p:sldId id="355" r:id="rId66"/>
    <p:sldId id="356" r:id="rId67"/>
    <p:sldId id="357" r:id="rId68"/>
    <p:sldId id="404" r:id="rId69"/>
    <p:sldId id="405" r:id="rId70"/>
    <p:sldId id="406" r:id="rId71"/>
    <p:sldId id="407" r:id="rId72"/>
    <p:sldId id="408" r:id="rId73"/>
    <p:sldId id="409" r:id="rId74"/>
    <p:sldId id="410" r:id="rId75"/>
    <p:sldId id="411" r:id="rId76"/>
    <p:sldId id="412" r:id="rId77"/>
    <p:sldId id="413" r:id="rId78"/>
    <p:sldId id="414" r:id="rId79"/>
    <p:sldId id="358" r:id="rId80"/>
    <p:sldId id="393" r:id="rId81"/>
    <p:sldId id="394" r:id="rId82"/>
    <p:sldId id="395" r:id="rId83"/>
    <p:sldId id="396" r:id="rId84"/>
    <p:sldId id="397" r:id="rId85"/>
    <p:sldId id="398" r:id="rId86"/>
    <p:sldId id="399" r:id="rId87"/>
    <p:sldId id="400" r:id="rId88"/>
    <p:sldId id="401" r:id="rId89"/>
    <p:sldId id="402" r:id="rId90"/>
    <p:sldId id="403" r:id="rId91"/>
    <p:sldId id="415" r:id="rId92"/>
    <p:sldId id="416" r:id="rId93"/>
    <p:sldId id="417" r:id="rId94"/>
    <p:sldId id="296" r:id="rId95"/>
    <p:sldId id="319" r:id="rId9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636" y="3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07-09-2021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6130DD-32EB-4721-81EC-BC5717B4C7AA}" type="slidenum">
              <a:rPr lang="en-IN" smtClean="0"/>
              <a:t>2</a:t>
            </a:fld>
            <a:endParaRPr lang="en-IN"/>
          </a:p>
        </p:txBody>
      </p:sp>
    </p:spTree>
    <p:extLst>
      <p:ext uri="{BB962C8B-B14F-4D97-AF65-F5344CB8AC3E}">
        <p14:creationId xmlns:p14="http://schemas.microsoft.com/office/powerpoint/2010/main" val="351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E933A9CF-25E6-4C68-9F25-F9BF2BA21A3C}" type="slidenum">
              <a:rPr lang="en-CA" altLang="en-US" smtClean="0">
                <a:latin typeface="Times New Roman" pitchFamily="18" charset="0"/>
              </a:rPr>
              <a:pPr eaLnBrk="1" hangingPunct="1">
                <a:spcBef>
                  <a:spcPct val="0"/>
                </a:spcBef>
                <a:defRPr/>
              </a:pPr>
              <a:t>77</a:t>
            </a:fld>
            <a:endParaRPr lang="en-CA" altLang="en-US" smtClean="0">
              <a:latin typeface="Times New Roman" pitchFamily="18"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62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27FAD78E-8B52-48D0-9358-AF91880E818D}" type="slidenum">
              <a:rPr lang="en-US" altLang="en-US" smtClean="0">
                <a:latin typeface="Times New Roman" pitchFamily="18" charset="0"/>
              </a:rPr>
              <a:pPr eaLnBrk="1" hangingPunct="1">
                <a:spcBef>
                  <a:spcPct val="0"/>
                </a:spcBef>
                <a:defRPr/>
              </a:pPr>
              <a:t>78</a:t>
            </a:fld>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6130DD-32EB-4721-81EC-BC5717B4C7AA}" type="slidenum">
              <a:rPr lang="en-IN" smtClean="0"/>
              <a:t>91</a:t>
            </a:fld>
            <a:endParaRPr lang="en-IN"/>
          </a:p>
        </p:txBody>
      </p:sp>
    </p:spTree>
    <p:extLst>
      <p:ext uri="{BB962C8B-B14F-4D97-AF65-F5344CB8AC3E}">
        <p14:creationId xmlns:p14="http://schemas.microsoft.com/office/powerpoint/2010/main" val="3517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6130DD-32EB-4721-81EC-BC5717B4C7AA}" type="slidenum">
              <a:rPr lang="en-IN" smtClean="0"/>
              <a:t>92</a:t>
            </a:fld>
            <a:endParaRPr lang="en-IN"/>
          </a:p>
        </p:txBody>
      </p:sp>
    </p:spTree>
    <p:extLst>
      <p:ext uri="{BB962C8B-B14F-4D97-AF65-F5344CB8AC3E}">
        <p14:creationId xmlns:p14="http://schemas.microsoft.com/office/powerpoint/2010/main" val="355539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3E3DE14-B0D4-4347-8300-FFE061AA914D}" type="datetime1">
              <a:rPr lang="en-US" smtClean="0"/>
              <a:t>9/7/2021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M. Premalatha,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1AD93-825F-4EEE-A2ED-62BD7B01836C}" type="datetime1">
              <a:rPr lang="en-US" smtClean="0"/>
              <a:t>9/7/2021</a:t>
            </a:fld>
            <a:endParaRPr lang="en-US"/>
          </a:p>
        </p:txBody>
      </p:sp>
      <p:sp>
        <p:nvSpPr>
          <p:cNvPr id="5" name="Footer Placeholder 4"/>
          <p:cNvSpPr>
            <a:spLocks noGrp="1"/>
          </p:cNvSpPr>
          <p:nvPr>
            <p:ph type="ftr" sz="quarter" idx="11"/>
          </p:nvPr>
        </p:nvSpPr>
        <p:spPr/>
        <p:txBody>
          <a:bodyPr/>
          <a:lstStyle/>
          <a:p>
            <a:r>
              <a:rPr lang="en-US"/>
              <a:t>Dr. M. Premalatha,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C728EB-D2E5-4D8E-A143-9A280DE2206B}" type="datetime1">
              <a:rPr lang="en-US" smtClean="0"/>
              <a:t>9/7/2021</a:t>
            </a:fld>
            <a:endParaRPr lang="en-US"/>
          </a:p>
        </p:txBody>
      </p:sp>
      <p:sp>
        <p:nvSpPr>
          <p:cNvPr id="5" name="Footer Placeholder 4"/>
          <p:cNvSpPr>
            <a:spLocks noGrp="1"/>
          </p:cNvSpPr>
          <p:nvPr>
            <p:ph type="ftr" sz="quarter" idx="11"/>
          </p:nvPr>
        </p:nvSpPr>
        <p:spPr/>
        <p:txBody>
          <a:bodyPr/>
          <a:lstStyle/>
          <a:p>
            <a:r>
              <a:rPr lang="en-US"/>
              <a:t>Dr. M. Premalatha,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85850"/>
            <a:ext cx="7772400" cy="382905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E58197B5-DA40-7345-9CA2-BDBA12EF1994}" type="slidenum">
              <a:rPr lang="en-US"/>
              <a:pPr>
                <a:defRPr/>
              </a:pPr>
              <a:t>‹#›</a:t>
            </a:fld>
            <a:endParaRPr lang="en-US"/>
          </a:p>
        </p:txBody>
      </p:sp>
    </p:spTree>
    <p:extLst>
      <p:ext uri="{BB962C8B-B14F-4D97-AF65-F5344CB8AC3E}">
        <p14:creationId xmlns:p14="http://schemas.microsoft.com/office/powerpoint/2010/main" val="57041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DECFC-73EE-462B-BC6A-5174BEE50442}" type="datetime1">
              <a:rPr lang="en-US" smtClean="0"/>
              <a:t>9/7/2021</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M. Premalatha,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77600-0684-4561-93D9-20DD3D7BA5FB}" type="datetime1">
              <a:rPr lang="en-US" smtClean="0"/>
              <a:t>9/7/2021</a:t>
            </a:fld>
            <a:endParaRPr lang="en-US"/>
          </a:p>
        </p:txBody>
      </p:sp>
      <p:sp>
        <p:nvSpPr>
          <p:cNvPr id="5" name="Footer Placeholder 4"/>
          <p:cNvSpPr>
            <a:spLocks noGrp="1"/>
          </p:cNvSpPr>
          <p:nvPr>
            <p:ph type="ftr" sz="quarter" idx="11"/>
          </p:nvPr>
        </p:nvSpPr>
        <p:spPr/>
        <p:txBody>
          <a:bodyPr/>
          <a:lstStyle/>
          <a:p>
            <a:r>
              <a:rPr lang="en-US"/>
              <a:t>Dr. M. Premalatha,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8246AD5-DECF-48DA-9755-CF65BEAF0825}" type="datetime1">
              <a:rPr lang="en-US" smtClean="0"/>
              <a:t>9/7/2021</a:t>
            </a:fld>
            <a:endParaRPr lang="en-US"/>
          </a:p>
        </p:txBody>
      </p:sp>
      <p:sp>
        <p:nvSpPr>
          <p:cNvPr id="6" name="Footer Placeholder 5"/>
          <p:cNvSpPr>
            <a:spLocks noGrp="1"/>
          </p:cNvSpPr>
          <p:nvPr>
            <p:ph type="ftr" sz="quarter" idx="11"/>
          </p:nvPr>
        </p:nvSpPr>
        <p:spPr/>
        <p:txBody>
          <a:bodyPr/>
          <a:lstStyle/>
          <a:p>
            <a:r>
              <a:rPr lang="en-US"/>
              <a:t>Dr. M. Premalatha,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972F73A-716D-4F8A-A306-281E690DDF2D}" type="datetime1">
              <a:rPr lang="en-US" smtClean="0"/>
              <a:t>9/7/2021</a:t>
            </a:fld>
            <a:endParaRPr lang="en-US"/>
          </a:p>
        </p:txBody>
      </p:sp>
      <p:sp>
        <p:nvSpPr>
          <p:cNvPr id="8" name="Footer Placeholder 7"/>
          <p:cNvSpPr>
            <a:spLocks noGrp="1"/>
          </p:cNvSpPr>
          <p:nvPr>
            <p:ph type="ftr" sz="quarter" idx="11"/>
          </p:nvPr>
        </p:nvSpPr>
        <p:spPr/>
        <p:txBody>
          <a:bodyPr/>
          <a:lstStyle/>
          <a:p>
            <a:r>
              <a:rPr lang="en-US"/>
              <a:t>Dr. M. Premalatha,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9C135F-2AA6-41E1-8B71-473C962A7E08}" type="datetime1">
              <a:rPr lang="en-US" smtClean="0"/>
              <a:t>9/7/2021</a:t>
            </a:fld>
            <a:endParaRPr lang="en-US"/>
          </a:p>
        </p:txBody>
      </p:sp>
      <p:sp>
        <p:nvSpPr>
          <p:cNvPr id="4" name="Footer Placeholder 3"/>
          <p:cNvSpPr>
            <a:spLocks noGrp="1"/>
          </p:cNvSpPr>
          <p:nvPr>
            <p:ph type="ftr" sz="quarter" idx="11"/>
          </p:nvPr>
        </p:nvSpPr>
        <p:spPr/>
        <p:txBody>
          <a:bodyPr/>
          <a:lstStyle/>
          <a:p>
            <a:r>
              <a:rPr lang="en-US"/>
              <a:t>Dr. M. Premalatha,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89BE0-E3DD-43D0-A2A6-1CE1988BBB54}" type="datetime1">
              <a:rPr lang="en-US" smtClean="0"/>
              <a:t>9/7/2021</a:t>
            </a:fld>
            <a:endParaRPr lang="en-US"/>
          </a:p>
        </p:txBody>
      </p:sp>
      <p:sp>
        <p:nvSpPr>
          <p:cNvPr id="3" name="Footer Placeholder 2"/>
          <p:cNvSpPr>
            <a:spLocks noGrp="1"/>
          </p:cNvSpPr>
          <p:nvPr>
            <p:ph type="ftr" sz="quarter" idx="11"/>
          </p:nvPr>
        </p:nvSpPr>
        <p:spPr/>
        <p:txBody>
          <a:bodyPr/>
          <a:lstStyle/>
          <a:p>
            <a:r>
              <a:rPr lang="en-US"/>
              <a:t>Dr. M. Premalatha,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DD23D-5E46-4DAE-A1C4-EB013C9B6F79}" type="datetime1">
              <a:rPr lang="en-US" smtClean="0"/>
              <a:t>9/7/2021</a:t>
            </a:fld>
            <a:endParaRPr lang="en-US"/>
          </a:p>
        </p:txBody>
      </p:sp>
      <p:sp>
        <p:nvSpPr>
          <p:cNvPr id="6" name="Footer Placeholder 5"/>
          <p:cNvSpPr>
            <a:spLocks noGrp="1"/>
          </p:cNvSpPr>
          <p:nvPr>
            <p:ph type="ftr" sz="quarter" idx="11"/>
          </p:nvPr>
        </p:nvSpPr>
        <p:spPr/>
        <p:txBody>
          <a:bodyPr/>
          <a:lstStyle/>
          <a:p>
            <a:r>
              <a:rPr lang="en-US"/>
              <a:t>Dr. M. Premalatha,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F13B8-4F45-4138-91C1-A5892F6C4E8E}" type="datetime1">
              <a:rPr lang="en-US" smtClean="0"/>
              <a:t>9/7/2021</a:t>
            </a:fld>
            <a:endParaRPr lang="en-US"/>
          </a:p>
        </p:txBody>
      </p:sp>
      <p:sp>
        <p:nvSpPr>
          <p:cNvPr id="6" name="Footer Placeholder 5"/>
          <p:cNvSpPr>
            <a:spLocks noGrp="1"/>
          </p:cNvSpPr>
          <p:nvPr>
            <p:ph type="ftr" sz="quarter" idx="11"/>
          </p:nvPr>
        </p:nvSpPr>
        <p:spPr/>
        <p:txBody>
          <a:bodyPr/>
          <a:lstStyle/>
          <a:p>
            <a:r>
              <a:rPr lang="en-US"/>
              <a:t>Dr. M. Premalatha,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03887399-8E18-455C-AE95-0A2C2F5AD911}" type="datetime1">
              <a:rPr lang="en-US" smtClean="0"/>
              <a:t>9/7/2021</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Dr. M. Premalatha,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archcrm.techtarget.com/sDefinition/0,,sid11_gci333128,00.html" TargetMode="Externa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9550"/>
            <a:ext cx="8610600" cy="685800"/>
          </a:xfrm>
        </p:spPr>
        <p:txBody>
          <a:bodyPr>
            <a:noAutofit/>
          </a:bodyPr>
          <a:lstStyle/>
          <a:p>
            <a:r>
              <a:rPr lang="en-IN" sz="3600" b="1" dirty="0">
                <a:latin typeface="Times New Roman" panose="02020603050405020304" pitchFamily="18" charset="0"/>
                <a:cs typeface="Times New Roman" panose="02020603050405020304" pitchFamily="18" charset="0"/>
              </a:rPr>
              <a:t>CSE2004: Database Management System</a:t>
            </a:r>
          </a:p>
        </p:txBody>
      </p:sp>
      <p:sp>
        <p:nvSpPr>
          <p:cNvPr id="3" name="Subtitle 2"/>
          <p:cNvSpPr>
            <a:spLocks noGrp="1"/>
          </p:cNvSpPr>
          <p:nvPr>
            <p:ph type="subTitle" idx="1"/>
          </p:nvPr>
        </p:nvSpPr>
        <p:spPr>
          <a:xfrm>
            <a:off x="3352800" y="1466850"/>
            <a:ext cx="5638800" cy="2209800"/>
          </a:xfrm>
        </p:spPr>
        <p:txBody>
          <a:bodyPr>
            <a:noAutofit/>
          </a:bodyPr>
          <a:lstStyle/>
          <a:p>
            <a:endParaRPr lang="en-IN" sz="3800" dirty="0"/>
          </a:p>
          <a:p>
            <a:r>
              <a:rPr lang="en-IN" sz="3000" b="1" dirty="0">
                <a:solidFill>
                  <a:srgbClr val="FFFF00"/>
                </a:solidFill>
                <a:latin typeface="Times New Roman" panose="02020603050405020304" pitchFamily="18" charset="0"/>
                <a:cs typeface="Times New Roman" panose="02020603050405020304" pitchFamily="18" charset="0"/>
              </a:rPr>
              <a:t>Module </a:t>
            </a:r>
            <a:r>
              <a:rPr lang="en-IN" sz="3000" b="1" dirty="0" smtClean="0">
                <a:solidFill>
                  <a:srgbClr val="FFFF00"/>
                </a:solidFill>
                <a:latin typeface="Times New Roman" panose="02020603050405020304" pitchFamily="18" charset="0"/>
                <a:cs typeface="Times New Roman" panose="02020603050405020304" pitchFamily="18" charset="0"/>
              </a:rPr>
              <a:t>2  </a:t>
            </a:r>
            <a:endParaRPr lang="en-IN" sz="3000" b="1" dirty="0">
              <a:solidFill>
                <a:srgbClr val="FFFF00"/>
              </a:solidFill>
              <a:latin typeface="Times New Roman" panose="02020603050405020304" pitchFamily="18" charset="0"/>
              <a:cs typeface="Times New Roman" panose="02020603050405020304" pitchFamily="18" charset="0"/>
            </a:endParaRPr>
          </a:p>
          <a:p>
            <a:r>
              <a:rPr lang="en-IN" sz="2700" b="1" dirty="0" smtClean="0">
                <a:latin typeface="Times New Roman" panose="02020603050405020304" pitchFamily="18" charset="0"/>
                <a:cs typeface="Times New Roman" panose="02020603050405020304" pitchFamily="18" charset="0"/>
              </a:rPr>
              <a:t>Data </a:t>
            </a:r>
            <a:r>
              <a:rPr lang="en-IN" sz="2700" b="1" dirty="0" err="1" smtClean="0">
                <a:latin typeface="Times New Roman" panose="02020603050405020304" pitchFamily="18" charset="0"/>
                <a:cs typeface="Times New Roman" panose="02020603050405020304" pitchFamily="18" charset="0"/>
              </a:rPr>
              <a:t>Modeling</a:t>
            </a:r>
            <a:r>
              <a:rPr lang="en-IN" sz="2700" b="1" dirty="0" smtClean="0">
                <a:latin typeface="Times New Roman" panose="02020603050405020304" pitchFamily="18" charset="0"/>
                <a:cs typeface="Times New Roman" panose="02020603050405020304" pitchFamily="18" charset="0"/>
              </a:rPr>
              <a:t> – ER Model and Relational Model</a:t>
            </a:r>
            <a:endParaRPr lang="en-IN"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48267" y="209550"/>
            <a:ext cx="7315200" cy="865573"/>
          </a:xfrm>
        </p:spPr>
        <p:txBody>
          <a:bodyPr>
            <a:normAutofit/>
          </a:bodyPr>
          <a:lstStyle/>
          <a:p>
            <a:pPr algn="ctr"/>
            <a:r>
              <a:rPr lang="en-US" sz="3600" dirty="0" smtClean="0">
                <a:latin typeface="Times New Roman" pitchFamily="18" charset="0"/>
                <a:cs typeface="Times New Roman" pitchFamily="18" charset="0"/>
              </a:rPr>
              <a:t>E-R Diagram - Symbols</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1064" t="30733" r="1064" b="30733"/>
          <a:stretch>
            <a:fillRect/>
          </a:stretch>
        </p:blipFill>
        <p:spPr bwMode="auto">
          <a:xfrm>
            <a:off x="609600" y="1352550"/>
            <a:ext cx="7956550" cy="2349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00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7315200" cy="865573"/>
          </a:xfrm>
        </p:spPr>
        <p:txBody>
          <a:bodyPr rtlCol="0">
            <a:normAutofit fontScale="90000"/>
          </a:bodyPr>
          <a:lstStyle/>
          <a:p>
            <a:pPr eaLnBrk="1" fontAlgn="auto" hangingPunct="1">
              <a:spcAft>
                <a:spcPts val="0"/>
              </a:spcAft>
              <a:defRPr/>
            </a:pPr>
            <a:r>
              <a:rPr lang="en-US" dirty="0" smtClean="0"/>
              <a:t>Summary of Symbols Used in E-R Notation</a:t>
            </a:r>
            <a:endParaRPr lang="en-US" dirty="0"/>
          </a:p>
        </p:txBody>
      </p:sp>
      <p:pic>
        <p:nvPicPr>
          <p:cNvPr id="1433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950" t="558" r="21368" b="1396"/>
          <a:stretch>
            <a:fillRect/>
          </a:stretch>
        </p:blipFill>
        <p:spPr>
          <a:xfrm>
            <a:off x="685800" y="1200150"/>
            <a:ext cx="6934200" cy="3657600"/>
          </a:xfrm>
          <a:noFill/>
          <a:ln w="38100" cmpd="dbl">
            <a:solidFill>
              <a:schemeClr val="tx2"/>
            </a:solidFill>
            <a:miter lim="800000"/>
            <a:headEnd/>
            <a:tailEnd/>
          </a:ln>
        </p:spPr>
      </p:pic>
    </p:spTree>
    <p:extLst>
      <p:ext uri="{BB962C8B-B14F-4D97-AF65-F5344CB8AC3E}">
        <p14:creationId xmlns:p14="http://schemas.microsoft.com/office/powerpoint/2010/main" val="62058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Summary of Symbols Used in E-R Notation</a:t>
            </a:r>
            <a:endParaRPr lang="en-US" dirty="0"/>
          </a:p>
        </p:txBody>
      </p:sp>
      <p:pic>
        <p:nvPicPr>
          <p:cNvPr id="15363"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081" t="46487" r="22781" b="6075"/>
          <a:stretch>
            <a:fillRect/>
          </a:stretch>
        </p:blipFill>
        <p:spPr>
          <a:xfrm>
            <a:off x="609600" y="1433513"/>
            <a:ext cx="7543800" cy="2927747"/>
          </a:xfrm>
          <a:noFill/>
          <a:ln w="38100" cmpd="dbl">
            <a:solidFill>
              <a:schemeClr val="tx2"/>
            </a:solidFill>
            <a:miter lim="800000"/>
            <a:headEnd/>
            <a:tailEnd/>
          </a:ln>
        </p:spPr>
      </p:pic>
    </p:spTree>
    <p:extLst>
      <p:ext uri="{BB962C8B-B14F-4D97-AF65-F5344CB8AC3E}">
        <p14:creationId xmlns:p14="http://schemas.microsoft.com/office/powerpoint/2010/main" val="109888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Types of Attributes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887D17-93B8-459A-BF89-974C00CD0E42}"/>
              </a:ext>
            </a:extLst>
          </p:cNvPr>
          <p:cNvSpPr>
            <a:spLocks noGrp="1"/>
          </p:cNvSpPr>
          <p:nvPr>
            <p:ph idx="1"/>
          </p:nvPr>
        </p:nvSpPr>
        <p:spPr>
          <a:xfrm>
            <a:off x="685800" y="1733550"/>
            <a:ext cx="8153400" cy="1676400"/>
          </a:xfrm>
        </p:spPr>
        <p:txBody>
          <a:bodyPr>
            <a:normAutofit fontScale="92500" lnSpcReduction="20000"/>
          </a:bodyPr>
          <a:lstStyle/>
          <a:p>
            <a:r>
              <a:rPr lang="en-US" dirty="0">
                <a:latin typeface="Times New Roman" pitchFamily="18" charset="0"/>
                <a:cs typeface="Times New Roman" pitchFamily="18" charset="0"/>
              </a:rPr>
              <a:t>Attributes can be</a:t>
            </a:r>
          </a:p>
          <a:p>
            <a:pPr lvl="1"/>
            <a:r>
              <a:rPr lang="en-US" dirty="0">
                <a:latin typeface="Times New Roman" pitchFamily="18" charset="0"/>
                <a:cs typeface="Times New Roman" pitchFamily="18" charset="0"/>
              </a:rPr>
              <a:t>composite / simple (atomic)</a:t>
            </a:r>
          </a:p>
          <a:p>
            <a:pPr lvl="1"/>
            <a:r>
              <a:rPr lang="en-US" dirty="0">
                <a:latin typeface="Times New Roman" pitchFamily="18" charset="0"/>
                <a:cs typeface="Times New Roman" pitchFamily="18" charset="0"/>
              </a:rPr>
              <a:t>single-valued / multivalued</a:t>
            </a:r>
          </a:p>
          <a:p>
            <a:pPr lvl="1"/>
            <a:r>
              <a:rPr lang="en-US" dirty="0">
                <a:latin typeface="Times New Roman" pitchFamily="18" charset="0"/>
                <a:cs typeface="Times New Roman" pitchFamily="18" charset="0"/>
              </a:rPr>
              <a:t>stored / </a:t>
            </a:r>
            <a:r>
              <a:rPr lang="en-US" dirty="0" smtClean="0">
                <a:latin typeface="Times New Roman" pitchFamily="18" charset="0"/>
                <a:cs typeface="Times New Roman" pitchFamily="18" charset="0"/>
              </a:rPr>
              <a:t>derived</a:t>
            </a:r>
          </a:p>
          <a:p>
            <a:pPr lvl="1"/>
            <a:r>
              <a:rPr lang="en-US" dirty="0" smtClean="0">
                <a:latin typeface="Times New Roman" pitchFamily="18" charset="0"/>
                <a:cs typeface="Times New Roman" pitchFamily="18" charset="0"/>
              </a:rPr>
              <a:t>descriptive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key / </a:t>
            </a:r>
            <a:r>
              <a:rPr lang="en-US" dirty="0" err="1">
                <a:latin typeface="Times New Roman" pitchFamily="18" charset="0"/>
                <a:cs typeface="Times New Roman" pitchFamily="18" charset="0"/>
              </a:rPr>
              <a:t>nonkey</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7090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Composite Attributes</a:t>
            </a:r>
            <a:endParaRPr lang="en-US" sz="3600" b="1"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85800" y="1345141"/>
            <a:ext cx="8093075" cy="2551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7</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9185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767953"/>
            <a:ext cx="8424862" cy="432197"/>
          </a:xfrm>
        </p:spPr>
        <p:txBody>
          <a:bodyPr>
            <a:normAutofit fontScale="90000"/>
          </a:bodyPr>
          <a:lstStyle/>
          <a:p>
            <a:pPr eaLnBrk="1" hangingPunct="1"/>
            <a:r>
              <a:rPr lang="en-US" altLang="en-US" b="1" smtClean="0">
                <a:solidFill>
                  <a:srgbClr val="0000CC"/>
                </a:solidFill>
                <a:latin typeface="Cambria" pitchFamily="18" charset="0"/>
              </a:rPr>
              <a:t>Composite Attributes</a:t>
            </a:r>
          </a:p>
        </p:txBody>
      </p:sp>
      <p:grpSp>
        <p:nvGrpSpPr>
          <p:cNvPr id="2" name="Group 23"/>
          <p:cNvGrpSpPr>
            <a:grpSpLocks/>
          </p:cNvGrpSpPr>
          <p:nvPr/>
        </p:nvGrpSpPr>
        <p:grpSpPr bwMode="auto">
          <a:xfrm>
            <a:off x="3200401" y="2758680"/>
            <a:ext cx="1968500" cy="1184672"/>
            <a:chOff x="3040" y="3042"/>
            <a:chExt cx="1240" cy="995"/>
          </a:xfrm>
          <a:noFill/>
        </p:grpSpPr>
        <p:sp>
          <p:nvSpPr>
            <p:cNvPr id="27661" name="Oval 13"/>
            <p:cNvSpPr>
              <a:spLocks noChangeArrowheads="1"/>
            </p:cNvSpPr>
            <p:nvPr/>
          </p:nvSpPr>
          <p:spPr bwMode="auto">
            <a:xfrm>
              <a:off x="3040" y="3653"/>
              <a:ext cx="1240" cy="384"/>
            </a:xfrm>
            <a:prstGeom prst="ellipse">
              <a:avLst/>
            </a:prstGeom>
            <a:grpFill/>
            <a:ln w="9525">
              <a:solidFill>
                <a:schemeClr val="tx1"/>
              </a:solidFill>
              <a:round/>
              <a:headEnd/>
              <a:tailEnd/>
            </a:ln>
            <a:effectLst/>
          </p:spPr>
          <p:txBody>
            <a:bodyPr wrap="none" anchor="ctr"/>
            <a:lstStyle/>
            <a:p>
              <a:pPr algn="ctr" fontAlgn="auto">
                <a:spcBef>
                  <a:spcPts val="0"/>
                </a:spcBef>
                <a:spcAft>
                  <a:spcPts val="0"/>
                </a:spcAft>
                <a:defRPr/>
              </a:pPr>
              <a:r>
                <a:rPr lang="en-US" sz="2600" dirty="0">
                  <a:latin typeface="Cambria" pitchFamily="18" charset="0"/>
                  <a:cs typeface="+mn-cs"/>
                </a:rPr>
                <a:t>Street name</a:t>
              </a:r>
            </a:p>
          </p:txBody>
        </p:sp>
        <p:cxnSp>
          <p:nvCxnSpPr>
            <p:cNvPr id="27662" name="AutoShape 14"/>
            <p:cNvCxnSpPr>
              <a:cxnSpLocks noChangeShapeType="1"/>
              <a:endCxn id="27661" idx="0"/>
            </p:cNvCxnSpPr>
            <p:nvPr/>
          </p:nvCxnSpPr>
          <p:spPr bwMode="auto">
            <a:xfrm>
              <a:off x="3660" y="3042"/>
              <a:ext cx="0" cy="611"/>
            </a:xfrm>
            <a:prstGeom prst="straightConnector1">
              <a:avLst/>
            </a:prstGeom>
            <a:grpFill/>
            <a:ln w="28575">
              <a:solidFill>
                <a:schemeClr val="tx1"/>
              </a:solidFill>
              <a:round/>
              <a:headEnd/>
              <a:tailEnd/>
            </a:ln>
            <a:effectLst/>
          </p:spPr>
        </p:cxnSp>
      </p:grpSp>
      <p:grpSp>
        <p:nvGrpSpPr>
          <p:cNvPr id="3" name="Group 22"/>
          <p:cNvGrpSpPr>
            <a:grpSpLocks/>
          </p:cNvGrpSpPr>
          <p:nvPr/>
        </p:nvGrpSpPr>
        <p:grpSpPr bwMode="auto">
          <a:xfrm>
            <a:off x="4719640" y="2697959"/>
            <a:ext cx="2185988" cy="902495"/>
            <a:chOff x="3997" y="2991"/>
            <a:chExt cx="1377" cy="758"/>
          </a:xfrm>
          <a:noFill/>
        </p:grpSpPr>
        <p:sp>
          <p:nvSpPr>
            <p:cNvPr id="27663" name="Oval 15"/>
            <p:cNvSpPr>
              <a:spLocks noChangeArrowheads="1"/>
            </p:cNvSpPr>
            <p:nvPr/>
          </p:nvSpPr>
          <p:spPr bwMode="auto">
            <a:xfrm>
              <a:off x="4422" y="3432"/>
              <a:ext cx="952" cy="317"/>
            </a:xfrm>
            <a:prstGeom prst="ellipse">
              <a:avLst/>
            </a:prstGeom>
            <a:grpFill/>
            <a:ln w="9525">
              <a:solidFill>
                <a:schemeClr val="tx1"/>
              </a:solidFill>
              <a:round/>
              <a:headEnd/>
              <a:tailEnd/>
            </a:ln>
            <a:effectLst/>
          </p:spPr>
          <p:txBody>
            <a:bodyPr wrap="none" anchor="ctr"/>
            <a:lstStyle/>
            <a:p>
              <a:pPr algn="ctr" fontAlgn="auto">
                <a:spcBef>
                  <a:spcPts val="0"/>
                </a:spcBef>
                <a:spcAft>
                  <a:spcPts val="0"/>
                </a:spcAft>
                <a:defRPr/>
              </a:pPr>
              <a:r>
                <a:rPr lang="en-US" sz="2600">
                  <a:latin typeface="Cambria" pitchFamily="18" charset="0"/>
                  <a:cs typeface="+mn-cs"/>
                </a:rPr>
                <a:t>ZipCode</a:t>
              </a:r>
            </a:p>
          </p:txBody>
        </p:sp>
        <p:cxnSp>
          <p:nvCxnSpPr>
            <p:cNvPr id="27664" name="AutoShape 16"/>
            <p:cNvCxnSpPr>
              <a:cxnSpLocks noChangeShapeType="1"/>
              <a:endCxn id="27663" idx="0"/>
            </p:cNvCxnSpPr>
            <p:nvPr/>
          </p:nvCxnSpPr>
          <p:spPr bwMode="auto">
            <a:xfrm>
              <a:off x="3997" y="2991"/>
              <a:ext cx="901" cy="441"/>
            </a:xfrm>
            <a:prstGeom prst="straightConnector1">
              <a:avLst/>
            </a:prstGeom>
            <a:grpFill/>
            <a:ln w="28575">
              <a:solidFill>
                <a:schemeClr val="tx1"/>
              </a:solidFill>
              <a:round/>
              <a:headEnd/>
              <a:tailEnd/>
            </a:ln>
            <a:effectLst/>
          </p:spPr>
        </p:cxnSp>
      </p:grpSp>
      <p:grpSp>
        <p:nvGrpSpPr>
          <p:cNvPr id="4" name="Group 24"/>
          <p:cNvGrpSpPr>
            <a:grpSpLocks/>
          </p:cNvGrpSpPr>
          <p:nvPr/>
        </p:nvGrpSpPr>
        <p:grpSpPr bwMode="auto">
          <a:xfrm>
            <a:off x="1447802" y="2697958"/>
            <a:ext cx="2201863" cy="1208486"/>
            <a:chOff x="2360" y="2991"/>
            <a:chExt cx="1387" cy="1015"/>
          </a:xfrm>
          <a:noFill/>
        </p:grpSpPr>
        <p:sp>
          <p:nvSpPr>
            <p:cNvPr id="27667" name="Oval 19"/>
            <p:cNvSpPr>
              <a:spLocks noChangeArrowheads="1"/>
            </p:cNvSpPr>
            <p:nvPr/>
          </p:nvSpPr>
          <p:spPr bwMode="auto">
            <a:xfrm>
              <a:off x="2360" y="3657"/>
              <a:ext cx="952" cy="349"/>
            </a:xfrm>
            <a:prstGeom prst="ellipse">
              <a:avLst/>
            </a:prstGeom>
            <a:grpFill/>
            <a:ln w="9525">
              <a:solidFill>
                <a:schemeClr val="tx1"/>
              </a:solidFill>
              <a:round/>
              <a:headEnd/>
              <a:tailEnd/>
            </a:ln>
            <a:effectLst/>
          </p:spPr>
          <p:txBody>
            <a:bodyPr wrap="none" anchor="ctr"/>
            <a:lstStyle/>
            <a:p>
              <a:pPr algn="ctr" fontAlgn="auto">
                <a:spcBef>
                  <a:spcPts val="0"/>
                </a:spcBef>
                <a:spcAft>
                  <a:spcPts val="0"/>
                </a:spcAft>
                <a:defRPr/>
              </a:pPr>
              <a:r>
                <a:rPr lang="en-US" sz="2600">
                  <a:latin typeface="Cambria" pitchFamily="18" charset="0"/>
                  <a:cs typeface="+mn-cs"/>
                </a:rPr>
                <a:t>District</a:t>
              </a:r>
            </a:p>
          </p:txBody>
        </p:sp>
        <p:cxnSp>
          <p:nvCxnSpPr>
            <p:cNvPr id="27669" name="AutoShape 21"/>
            <p:cNvCxnSpPr>
              <a:cxnSpLocks noChangeShapeType="1"/>
              <a:endCxn id="27667" idx="0"/>
            </p:cNvCxnSpPr>
            <p:nvPr/>
          </p:nvCxnSpPr>
          <p:spPr bwMode="auto">
            <a:xfrm flipH="1">
              <a:off x="2836" y="2991"/>
              <a:ext cx="911" cy="666"/>
            </a:xfrm>
            <a:prstGeom prst="straightConnector1">
              <a:avLst/>
            </a:prstGeom>
            <a:grpFill/>
            <a:ln w="28575">
              <a:solidFill>
                <a:schemeClr val="tx1"/>
              </a:solidFill>
              <a:round/>
              <a:headEnd/>
              <a:tailEnd/>
            </a:ln>
            <a:effectLst/>
          </p:spPr>
        </p:cxnSp>
      </p:grpSp>
      <p:grpSp>
        <p:nvGrpSpPr>
          <p:cNvPr id="5" name="Group 32"/>
          <p:cNvGrpSpPr>
            <a:grpSpLocks/>
          </p:cNvGrpSpPr>
          <p:nvPr/>
        </p:nvGrpSpPr>
        <p:grpSpPr bwMode="auto">
          <a:xfrm>
            <a:off x="4943476" y="1920478"/>
            <a:ext cx="2447925" cy="594122"/>
            <a:chOff x="3651" y="1933"/>
            <a:chExt cx="1542" cy="499"/>
          </a:xfrm>
        </p:grpSpPr>
        <p:sp>
          <p:nvSpPr>
            <p:cNvPr id="16392" name="Oval 28"/>
            <p:cNvSpPr>
              <a:spLocks noChangeArrowheads="1"/>
            </p:cNvSpPr>
            <p:nvPr/>
          </p:nvSpPr>
          <p:spPr bwMode="auto">
            <a:xfrm>
              <a:off x="4105" y="1933"/>
              <a:ext cx="1088"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600">
                  <a:solidFill>
                    <a:srgbClr val="FF0000"/>
                  </a:solidFill>
                  <a:latin typeface="Cambria" pitchFamily="18" charset="0"/>
                </a:rPr>
                <a:t>Composite</a:t>
              </a:r>
            </a:p>
            <a:p>
              <a:pPr algn="ctr" eaLnBrk="1" hangingPunct="1">
                <a:spcBef>
                  <a:spcPct val="0"/>
                </a:spcBef>
                <a:buFontTx/>
                <a:buNone/>
              </a:pPr>
              <a:r>
                <a:rPr lang="en-US" altLang="en-US" sz="2600">
                  <a:solidFill>
                    <a:srgbClr val="FF0000"/>
                  </a:solidFill>
                  <a:latin typeface="Cambria" pitchFamily="18" charset="0"/>
                </a:rPr>
                <a:t>Attribute</a:t>
              </a:r>
            </a:p>
          </p:txBody>
        </p:sp>
        <p:sp>
          <p:nvSpPr>
            <p:cNvPr id="16393" name="Line 31"/>
            <p:cNvSpPr>
              <a:spLocks noChangeShapeType="1"/>
            </p:cNvSpPr>
            <p:nvPr/>
          </p:nvSpPr>
          <p:spPr bwMode="auto">
            <a:xfrm flipH="1">
              <a:off x="3651" y="2160"/>
              <a:ext cx="590" cy="272"/>
            </a:xfrm>
            <a:prstGeom prst="line">
              <a:avLst/>
            </a:prstGeom>
            <a:noFill/>
            <a:ln w="349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391" name="Oval 19"/>
          <p:cNvSpPr>
            <a:spLocks noChangeArrowheads="1"/>
          </p:cNvSpPr>
          <p:nvPr/>
        </p:nvSpPr>
        <p:spPr bwMode="auto">
          <a:xfrm>
            <a:off x="3429000" y="2343150"/>
            <a:ext cx="1511300" cy="41552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600">
                <a:latin typeface="Cambria" pitchFamily="18" charset="0"/>
              </a:rPr>
              <a:t>Address</a:t>
            </a:r>
          </a:p>
        </p:txBody>
      </p:sp>
    </p:spTree>
    <p:extLst>
      <p:ext uri="{BB962C8B-B14F-4D97-AF65-F5344CB8AC3E}">
        <p14:creationId xmlns:p14="http://schemas.microsoft.com/office/powerpoint/2010/main" val="352116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2914" y="194073"/>
            <a:ext cx="8243887" cy="663178"/>
          </a:xfrm>
        </p:spPr>
        <p:txBody>
          <a:bodyPr>
            <a:normAutofit fontScale="90000"/>
          </a:bodyPr>
          <a:lstStyle/>
          <a:p>
            <a:pPr eaLnBrk="1" hangingPunct="1"/>
            <a:r>
              <a:rPr lang="en-US" altLang="en-US" b="1" smtClean="0">
                <a:solidFill>
                  <a:srgbClr val="7030A0"/>
                </a:solidFill>
                <a:latin typeface="Cambria" pitchFamily="18" charset="0"/>
              </a:rPr>
              <a:t>Single valued Vs. Multi valued </a:t>
            </a:r>
          </a:p>
        </p:txBody>
      </p:sp>
      <p:grpSp>
        <p:nvGrpSpPr>
          <p:cNvPr id="2" name="Group 22"/>
          <p:cNvGrpSpPr>
            <a:grpSpLocks/>
          </p:cNvGrpSpPr>
          <p:nvPr/>
        </p:nvGrpSpPr>
        <p:grpSpPr bwMode="auto">
          <a:xfrm>
            <a:off x="714376" y="2083594"/>
            <a:ext cx="3154363" cy="1715691"/>
            <a:chOff x="431" y="1750"/>
            <a:chExt cx="1987" cy="1441"/>
          </a:xfrm>
          <a:noFill/>
        </p:grpSpPr>
        <p:sp>
          <p:nvSpPr>
            <p:cNvPr id="40965" name="Text Box 5"/>
            <p:cNvSpPr txBox="1">
              <a:spLocks noChangeArrowheads="1"/>
            </p:cNvSpPr>
            <p:nvPr/>
          </p:nvSpPr>
          <p:spPr bwMode="auto">
            <a:xfrm>
              <a:off x="431" y="1750"/>
              <a:ext cx="1089" cy="491"/>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sz="3200" dirty="0">
                  <a:solidFill>
                    <a:srgbClr val="C00000"/>
                  </a:solidFill>
                  <a:latin typeface="Cambria" pitchFamily="18" charset="0"/>
                  <a:cs typeface="+mn-cs"/>
                </a:rPr>
                <a:t>Age</a:t>
              </a:r>
            </a:p>
          </p:txBody>
        </p:sp>
        <p:sp>
          <p:nvSpPr>
            <p:cNvPr id="40967" name="Text Box 7"/>
            <p:cNvSpPr txBox="1">
              <a:spLocks noChangeArrowheads="1"/>
            </p:cNvSpPr>
            <p:nvPr/>
          </p:nvSpPr>
          <p:spPr bwMode="auto">
            <a:xfrm>
              <a:off x="869" y="2493"/>
              <a:ext cx="1549" cy="698"/>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atin typeface="Cambria" pitchFamily="18" charset="0"/>
                  <a:cs typeface="+mn-cs"/>
                </a:rPr>
                <a:t>  </a:t>
              </a:r>
              <a:r>
                <a:rPr lang="en-US" sz="2400">
                  <a:latin typeface="Cambria" pitchFamily="18" charset="0"/>
                  <a:cs typeface="+mn-cs"/>
                </a:rPr>
                <a:t>A : 24 Years</a:t>
              </a:r>
            </a:p>
            <a:p>
              <a:pPr fontAlgn="auto">
                <a:spcBef>
                  <a:spcPts val="0"/>
                </a:spcBef>
                <a:spcAft>
                  <a:spcPts val="0"/>
                </a:spcAft>
                <a:defRPr/>
              </a:pPr>
              <a:r>
                <a:rPr lang="en-US" sz="2400">
                  <a:latin typeface="Cambria" pitchFamily="18" charset="0"/>
                  <a:cs typeface="+mn-cs"/>
                </a:rPr>
                <a:t>  B : 27 Years</a:t>
              </a:r>
            </a:p>
          </p:txBody>
        </p:sp>
        <p:grpSp>
          <p:nvGrpSpPr>
            <p:cNvPr id="3" name="Group 12"/>
            <p:cNvGrpSpPr>
              <a:grpSpLocks/>
            </p:cNvGrpSpPr>
            <p:nvPr/>
          </p:nvGrpSpPr>
          <p:grpSpPr bwMode="auto">
            <a:xfrm>
              <a:off x="739" y="2066"/>
              <a:ext cx="204" cy="866"/>
              <a:chOff x="930" y="2160"/>
              <a:chExt cx="181" cy="544"/>
            </a:xfrm>
            <a:grpFill/>
          </p:grpSpPr>
          <p:sp>
            <p:nvSpPr>
              <p:cNvPr id="40969" name="Line 9"/>
              <p:cNvSpPr>
                <a:spLocks noChangeShapeType="1"/>
              </p:cNvSpPr>
              <p:nvPr/>
            </p:nvSpPr>
            <p:spPr bwMode="auto">
              <a:xfrm>
                <a:off x="930" y="2160"/>
                <a:ext cx="0" cy="544"/>
              </a:xfrm>
              <a:prstGeom prst="line">
                <a:avLst/>
              </a:prstGeom>
              <a:grpFill/>
              <a:ln w="57150">
                <a:solidFill>
                  <a:schemeClr val="tx1"/>
                </a:solidFill>
                <a:round/>
                <a:headEnd/>
                <a:tailEnd/>
              </a:ln>
              <a:effectLst/>
            </p:spPr>
            <p:txBody>
              <a:bodyPr/>
              <a:lstStyle/>
              <a:p>
                <a:pPr fontAlgn="auto">
                  <a:spcBef>
                    <a:spcPts val="0"/>
                  </a:spcBef>
                  <a:spcAft>
                    <a:spcPts val="0"/>
                  </a:spcAft>
                  <a:defRPr/>
                </a:pPr>
                <a:endParaRPr lang="en-US">
                  <a:latin typeface="Cambria" pitchFamily="18" charset="0"/>
                  <a:cs typeface="+mn-cs"/>
                </a:endParaRPr>
              </a:p>
            </p:txBody>
          </p:sp>
          <p:sp>
            <p:nvSpPr>
              <p:cNvPr id="40970" name="Line 10"/>
              <p:cNvSpPr>
                <a:spLocks noChangeShapeType="1"/>
              </p:cNvSpPr>
              <p:nvPr/>
            </p:nvSpPr>
            <p:spPr bwMode="auto">
              <a:xfrm flipV="1">
                <a:off x="930" y="2700"/>
                <a:ext cx="179" cy="4"/>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0971" name="Line 11"/>
              <p:cNvSpPr>
                <a:spLocks noChangeShapeType="1"/>
              </p:cNvSpPr>
              <p:nvPr/>
            </p:nvSpPr>
            <p:spPr bwMode="auto">
              <a:xfrm>
                <a:off x="930" y="2523"/>
                <a:ext cx="181" cy="0"/>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grpSp>
      <p:grpSp>
        <p:nvGrpSpPr>
          <p:cNvPr id="4" name="Group 20"/>
          <p:cNvGrpSpPr>
            <a:grpSpLocks/>
          </p:cNvGrpSpPr>
          <p:nvPr/>
        </p:nvGrpSpPr>
        <p:grpSpPr bwMode="auto">
          <a:xfrm>
            <a:off x="4324351" y="2031206"/>
            <a:ext cx="4495800" cy="1794272"/>
            <a:chOff x="2914" y="1842"/>
            <a:chExt cx="2832" cy="1507"/>
          </a:xfrm>
          <a:noFill/>
        </p:grpSpPr>
        <p:sp>
          <p:nvSpPr>
            <p:cNvPr id="40966" name="Text Box 6"/>
            <p:cNvSpPr txBox="1">
              <a:spLocks noChangeArrowheads="1"/>
            </p:cNvSpPr>
            <p:nvPr/>
          </p:nvSpPr>
          <p:spPr bwMode="auto">
            <a:xfrm>
              <a:off x="2914" y="1842"/>
              <a:ext cx="898" cy="439"/>
            </a:xfrm>
            <a:prstGeom prst="rect">
              <a:avLst/>
            </a:prstGeom>
            <a:grpFill/>
            <a:ln w="57150">
              <a:noFill/>
              <a:miter lim="800000"/>
              <a:headEnd/>
              <a:tailEnd/>
            </a:ln>
            <a:effectLst/>
          </p:spPr>
          <p:txBody>
            <a:bodyPr wrap="none">
              <a:spAutoFit/>
            </a:bodyPr>
            <a:lstStyle/>
            <a:p>
              <a:pPr algn="ctr" fontAlgn="auto">
                <a:spcBef>
                  <a:spcPts val="0"/>
                </a:spcBef>
                <a:spcAft>
                  <a:spcPts val="0"/>
                </a:spcAft>
                <a:defRPr/>
              </a:pPr>
              <a:r>
                <a:rPr lang="en-US" sz="2800" dirty="0">
                  <a:solidFill>
                    <a:srgbClr val="C00000"/>
                  </a:solidFill>
                  <a:latin typeface="Cambria" pitchFamily="18" charset="0"/>
                  <a:cs typeface="+mn-cs"/>
                </a:rPr>
                <a:t>  Degree</a:t>
              </a:r>
            </a:p>
          </p:txBody>
        </p:sp>
        <p:grpSp>
          <p:nvGrpSpPr>
            <p:cNvPr id="5" name="Group 13"/>
            <p:cNvGrpSpPr>
              <a:grpSpLocks/>
            </p:cNvGrpSpPr>
            <p:nvPr/>
          </p:nvGrpSpPr>
          <p:grpSpPr bwMode="auto">
            <a:xfrm>
              <a:off x="3107" y="2205"/>
              <a:ext cx="181" cy="888"/>
              <a:chOff x="930" y="2160"/>
              <a:chExt cx="181" cy="544"/>
            </a:xfrm>
            <a:grpFill/>
          </p:grpSpPr>
          <p:sp>
            <p:nvSpPr>
              <p:cNvPr id="40974" name="Line 14"/>
              <p:cNvSpPr>
                <a:spLocks noChangeShapeType="1"/>
              </p:cNvSpPr>
              <p:nvPr/>
            </p:nvSpPr>
            <p:spPr bwMode="auto">
              <a:xfrm>
                <a:off x="930" y="2160"/>
                <a:ext cx="0" cy="544"/>
              </a:xfrm>
              <a:prstGeom prst="line">
                <a:avLst/>
              </a:prstGeom>
              <a:grpFill/>
              <a:ln w="57150">
                <a:solidFill>
                  <a:schemeClr val="tx1"/>
                </a:solidFill>
                <a:round/>
                <a:headEnd/>
                <a:tailEnd/>
              </a:ln>
              <a:effectLst/>
            </p:spPr>
            <p:txBody>
              <a:bodyPr/>
              <a:lstStyle/>
              <a:p>
                <a:pPr fontAlgn="auto">
                  <a:spcBef>
                    <a:spcPts val="0"/>
                  </a:spcBef>
                  <a:spcAft>
                    <a:spcPts val="0"/>
                  </a:spcAft>
                  <a:defRPr/>
                </a:pPr>
                <a:endParaRPr lang="en-US">
                  <a:latin typeface="Cambria" pitchFamily="18" charset="0"/>
                  <a:cs typeface="+mn-cs"/>
                </a:endParaRPr>
              </a:p>
            </p:txBody>
          </p:sp>
          <p:sp>
            <p:nvSpPr>
              <p:cNvPr id="40975" name="Line 15"/>
              <p:cNvSpPr>
                <a:spLocks noChangeShapeType="1"/>
              </p:cNvSpPr>
              <p:nvPr/>
            </p:nvSpPr>
            <p:spPr bwMode="auto">
              <a:xfrm flipV="1">
                <a:off x="930" y="2700"/>
                <a:ext cx="179" cy="4"/>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0976" name="Line 16"/>
              <p:cNvSpPr>
                <a:spLocks noChangeShapeType="1"/>
              </p:cNvSpPr>
              <p:nvPr/>
            </p:nvSpPr>
            <p:spPr bwMode="auto">
              <a:xfrm>
                <a:off x="930" y="2523"/>
                <a:ext cx="181" cy="0"/>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sp>
          <p:nvSpPr>
            <p:cNvPr id="40977" name="Text Box 17"/>
            <p:cNvSpPr txBox="1">
              <a:spLocks noChangeArrowheads="1"/>
            </p:cNvSpPr>
            <p:nvPr/>
          </p:nvSpPr>
          <p:spPr bwMode="auto">
            <a:xfrm>
              <a:off x="3184" y="2651"/>
              <a:ext cx="2562" cy="698"/>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dirty="0">
                  <a:latin typeface="Cambria" pitchFamily="18" charset="0"/>
                  <a:cs typeface="+mn-cs"/>
                </a:rPr>
                <a:t>  </a:t>
              </a:r>
              <a:r>
                <a:rPr lang="en-US" sz="2400" dirty="0">
                  <a:latin typeface="Cambria" pitchFamily="18" charset="0"/>
                  <a:cs typeface="+mn-cs"/>
                </a:rPr>
                <a:t>A : B.Sc.</a:t>
              </a:r>
            </a:p>
            <a:p>
              <a:pPr fontAlgn="auto">
                <a:spcBef>
                  <a:spcPts val="0"/>
                </a:spcBef>
                <a:spcAft>
                  <a:spcPts val="0"/>
                </a:spcAft>
                <a:defRPr/>
              </a:pPr>
              <a:r>
                <a:rPr lang="en-US" sz="2400" dirty="0">
                  <a:latin typeface="Cambria" pitchFamily="18" charset="0"/>
                  <a:cs typeface="+mn-cs"/>
                </a:rPr>
                <a:t>  B : </a:t>
              </a:r>
              <a:r>
                <a:rPr lang="en-US" sz="2400" dirty="0" err="1">
                  <a:latin typeface="Cambria" pitchFamily="18" charset="0"/>
                  <a:cs typeface="+mn-cs"/>
                </a:rPr>
                <a:t>B.Sc</a:t>
              </a:r>
              <a:r>
                <a:rPr lang="en-US" sz="2400" dirty="0">
                  <a:latin typeface="Cambria" pitchFamily="18" charset="0"/>
                  <a:cs typeface="+mn-cs"/>
                </a:rPr>
                <a:t>, M.Sc., </a:t>
              </a:r>
              <a:r>
                <a:rPr lang="en-US" sz="2400" dirty="0" err="1">
                  <a:latin typeface="Cambria" pitchFamily="18" charset="0"/>
                  <a:cs typeface="+mn-cs"/>
                </a:rPr>
                <a:t>M.Phil.</a:t>
              </a:r>
              <a:r>
                <a:rPr lang="en-US" sz="2400" dirty="0">
                  <a:latin typeface="Cambria" pitchFamily="18" charset="0"/>
                  <a:cs typeface="+mn-cs"/>
                </a:rPr>
                <a:t>, Ph.D. </a:t>
              </a:r>
            </a:p>
          </p:txBody>
        </p:sp>
      </p:grpSp>
      <p:grpSp>
        <p:nvGrpSpPr>
          <p:cNvPr id="6" name="Group 30"/>
          <p:cNvGrpSpPr>
            <a:grpSpLocks/>
          </p:cNvGrpSpPr>
          <p:nvPr/>
        </p:nvGrpSpPr>
        <p:grpSpPr bwMode="auto">
          <a:xfrm>
            <a:off x="468314" y="1168004"/>
            <a:ext cx="4391025" cy="863203"/>
            <a:chOff x="295" y="981"/>
            <a:chExt cx="2766" cy="725"/>
          </a:xfrm>
          <a:noFill/>
        </p:grpSpPr>
        <p:grpSp>
          <p:nvGrpSpPr>
            <p:cNvPr id="7" name="Group 29"/>
            <p:cNvGrpSpPr>
              <a:grpSpLocks/>
            </p:cNvGrpSpPr>
            <p:nvPr/>
          </p:nvGrpSpPr>
          <p:grpSpPr bwMode="auto">
            <a:xfrm>
              <a:off x="295" y="981"/>
              <a:ext cx="1769" cy="595"/>
              <a:chOff x="295" y="981"/>
              <a:chExt cx="1769" cy="595"/>
            </a:xfrm>
            <a:grpFill/>
          </p:grpSpPr>
          <p:sp>
            <p:nvSpPr>
              <p:cNvPr id="40988" name="Oval 28"/>
              <p:cNvSpPr>
                <a:spLocks noChangeArrowheads="1"/>
              </p:cNvSpPr>
              <p:nvPr/>
            </p:nvSpPr>
            <p:spPr bwMode="auto">
              <a:xfrm>
                <a:off x="295" y="1026"/>
                <a:ext cx="1769" cy="408"/>
              </a:xfrm>
              <a:prstGeom prst="ellipse">
                <a:avLst/>
              </a:prstGeom>
              <a:grpFill/>
              <a:ln w="9525">
                <a:solidFill>
                  <a:schemeClr val="tx1"/>
                </a:solidFill>
                <a:round/>
                <a:headEnd/>
                <a:tailEnd/>
              </a:ln>
              <a:effectLst/>
            </p:spPr>
            <p:txBody>
              <a:bodyPr wrap="none" anchor="ctr"/>
              <a:lstStyle/>
              <a:p>
                <a:pPr fontAlgn="auto">
                  <a:spcBef>
                    <a:spcPts val="0"/>
                  </a:spcBef>
                  <a:spcAft>
                    <a:spcPts val="0"/>
                  </a:spcAft>
                  <a:defRPr/>
                </a:pPr>
                <a:endParaRPr lang="en-US">
                  <a:latin typeface="Cambria" pitchFamily="18" charset="0"/>
                  <a:cs typeface="+mn-cs"/>
                </a:endParaRPr>
              </a:p>
            </p:txBody>
          </p:sp>
          <p:sp>
            <p:nvSpPr>
              <p:cNvPr id="40964" name="Text Box 4"/>
              <p:cNvSpPr txBox="1">
                <a:spLocks noChangeArrowheads="1"/>
              </p:cNvSpPr>
              <p:nvPr/>
            </p:nvSpPr>
            <p:spPr bwMode="auto">
              <a:xfrm>
                <a:off x="521" y="981"/>
                <a:ext cx="1195" cy="595"/>
              </a:xfrm>
              <a:prstGeom prst="rect">
                <a:avLst/>
              </a:prstGeom>
              <a:grpFill/>
              <a:ln w="9525">
                <a:noFill/>
                <a:miter lim="800000"/>
                <a:headEnd/>
                <a:tailEnd/>
              </a:ln>
              <a:effectLst/>
            </p:spPr>
            <p:txBody>
              <a:bodyPr wrap="none">
                <a:spAutoFit/>
              </a:bodyPr>
              <a:lstStyle/>
              <a:p>
                <a:pPr fontAlgn="auto">
                  <a:spcBef>
                    <a:spcPts val="0"/>
                  </a:spcBef>
                  <a:spcAft>
                    <a:spcPts val="0"/>
                  </a:spcAft>
                  <a:defRPr/>
                </a:pPr>
                <a:r>
                  <a:rPr lang="en-US" sz="3200">
                    <a:latin typeface="Cambria" pitchFamily="18" charset="0"/>
                    <a:cs typeface="+mn-cs"/>
                  </a:rPr>
                  <a:t>Attribute</a:t>
                </a:r>
                <a:r>
                  <a:rPr lang="en-US" sz="4000">
                    <a:latin typeface="Cambria" pitchFamily="18" charset="0"/>
                    <a:cs typeface="+mn-cs"/>
                  </a:rPr>
                  <a:t> </a:t>
                </a:r>
              </a:p>
            </p:txBody>
          </p:sp>
        </p:grpSp>
        <p:sp>
          <p:nvSpPr>
            <p:cNvPr id="40983" name="Line 23"/>
            <p:cNvSpPr>
              <a:spLocks noChangeShapeType="1"/>
            </p:cNvSpPr>
            <p:nvPr/>
          </p:nvSpPr>
          <p:spPr bwMode="auto">
            <a:xfrm flipH="1">
              <a:off x="975" y="1434"/>
              <a:ext cx="363" cy="272"/>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0984" name="Line 24"/>
            <p:cNvSpPr>
              <a:spLocks noChangeShapeType="1"/>
            </p:cNvSpPr>
            <p:nvPr/>
          </p:nvSpPr>
          <p:spPr bwMode="auto">
            <a:xfrm>
              <a:off x="1474" y="1434"/>
              <a:ext cx="1587" cy="227"/>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grpSp>
        <p:nvGrpSpPr>
          <p:cNvPr id="8" name="Group 33"/>
          <p:cNvGrpSpPr>
            <a:grpSpLocks/>
          </p:cNvGrpSpPr>
          <p:nvPr/>
        </p:nvGrpSpPr>
        <p:grpSpPr bwMode="auto">
          <a:xfrm>
            <a:off x="304800" y="3600450"/>
            <a:ext cx="3816350" cy="1272779"/>
            <a:chOff x="372" y="3024"/>
            <a:chExt cx="2404" cy="1069"/>
          </a:xfrm>
          <a:noFill/>
        </p:grpSpPr>
        <p:grpSp>
          <p:nvGrpSpPr>
            <p:cNvPr id="9" name="Group 27"/>
            <p:cNvGrpSpPr>
              <a:grpSpLocks/>
            </p:cNvGrpSpPr>
            <p:nvPr/>
          </p:nvGrpSpPr>
          <p:grpSpPr bwMode="auto">
            <a:xfrm>
              <a:off x="372" y="3549"/>
              <a:ext cx="2404" cy="544"/>
              <a:chOff x="372" y="3549"/>
              <a:chExt cx="2404" cy="544"/>
            </a:xfrm>
            <a:grpFill/>
          </p:grpSpPr>
          <p:sp>
            <p:nvSpPr>
              <p:cNvPr id="40986" name="Oval 26"/>
              <p:cNvSpPr>
                <a:spLocks noChangeArrowheads="1"/>
              </p:cNvSpPr>
              <p:nvPr/>
            </p:nvSpPr>
            <p:spPr bwMode="auto">
              <a:xfrm>
                <a:off x="372" y="3549"/>
                <a:ext cx="2404" cy="544"/>
              </a:xfrm>
              <a:prstGeom prst="ellipse">
                <a:avLst/>
              </a:prstGeom>
              <a:grpFill/>
              <a:ln w="9525">
                <a:solidFill>
                  <a:schemeClr val="tx1"/>
                </a:solidFill>
                <a:round/>
                <a:headEnd/>
                <a:tailEnd/>
              </a:ln>
              <a:effectLst/>
            </p:spPr>
            <p:txBody>
              <a:bodyPr wrap="none" anchor="ctr"/>
              <a:lstStyle/>
              <a:p>
                <a:pPr fontAlgn="auto">
                  <a:spcBef>
                    <a:spcPts val="0"/>
                  </a:spcBef>
                  <a:spcAft>
                    <a:spcPts val="0"/>
                  </a:spcAft>
                  <a:defRPr/>
                </a:pPr>
                <a:endParaRPr lang="en-US">
                  <a:latin typeface="Cambria" pitchFamily="18" charset="0"/>
                  <a:cs typeface="+mn-cs"/>
                </a:endParaRPr>
              </a:p>
            </p:txBody>
          </p:sp>
          <p:sp>
            <p:nvSpPr>
              <p:cNvPr id="40985" name="Text Box 25"/>
              <p:cNvSpPr txBox="1">
                <a:spLocks noChangeArrowheads="1"/>
              </p:cNvSpPr>
              <p:nvPr/>
            </p:nvSpPr>
            <p:spPr bwMode="auto">
              <a:xfrm>
                <a:off x="1008" y="3600"/>
                <a:ext cx="1447" cy="491"/>
              </a:xfrm>
              <a:prstGeom prst="rect">
                <a:avLst/>
              </a:prstGeom>
              <a:grpFill/>
              <a:ln w="9525">
                <a:noFill/>
                <a:miter lim="800000"/>
                <a:headEnd/>
                <a:tailEnd/>
              </a:ln>
              <a:effectLst/>
            </p:spPr>
            <p:txBody>
              <a:bodyPr wrap="none">
                <a:spAutoFit/>
              </a:bodyPr>
              <a:lstStyle/>
              <a:p>
                <a:pPr fontAlgn="auto">
                  <a:spcBef>
                    <a:spcPts val="0"/>
                  </a:spcBef>
                  <a:spcAft>
                    <a:spcPts val="0"/>
                  </a:spcAft>
                  <a:defRPr/>
                </a:pPr>
                <a:r>
                  <a:rPr lang="en-US" sz="3200" dirty="0">
                    <a:latin typeface="Cambria" pitchFamily="18" charset="0"/>
                    <a:cs typeface="+mn-cs"/>
                  </a:rPr>
                  <a:t>Single Value</a:t>
                </a:r>
              </a:p>
            </p:txBody>
          </p:sp>
        </p:grpSp>
        <p:sp>
          <p:nvSpPr>
            <p:cNvPr id="40991" name="Line 31"/>
            <p:cNvSpPr>
              <a:spLocks noChangeShapeType="1"/>
            </p:cNvSpPr>
            <p:nvPr/>
          </p:nvSpPr>
          <p:spPr bwMode="auto">
            <a:xfrm flipV="1">
              <a:off x="1565" y="3024"/>
              <a:ext cx="55" cy="542"/>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sp>
        <p:nvSpPr>
          <p:cNvPr id="40994" name="Oval 34"/>
          <p:cNvSpPr>
            <a:spLocks noChangeArrowheads="1"/>
          </p:cNvSpPr>
          <p:nvPr/>
        </p:nvSpPr>
        <p:spPr bwMode="auto">
          <a:xfrm>
            <a:off x="755651" y="2842023"/>
            <a:ext cx="3095625" cy="1026319"/>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ambria" pitchFamily="18" charset="0"/>
            </a:endParaRPr>
          </a:p>
        </p:txBody>
      </p:sp>
      <p:sp>
        <p:nvSpPr>
          <p:cNvPr id="40995" name="Oval 35"/>
          <p:cNvSpPr>
            <a:spLocks noChangeArrowheads="1"/>
          </p:cNvSpPr>
          <p:nvPr/>
        </p:nvSpPr>
        <p:spPr bwMode="auto">
          <a:xfrm>
            <a:off x="4572001" y="2842023"/>
            <a:ext cx="4176713" cy="1026319"/>
          </a:xfrm>
          <a:prstGeom prst="ellipse">
            <a:avLst/>
          </a:prstGeom>
          <a:noFill/>
          <a:ln w="38100">
            <a:solidFill>
              <a:srgbClr val="FFFF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ambria" pitchFamily="18" charset="0"/>
            </a:endParaRPr>
          </a:p>
        </p:txBody>
      </p:sp>
      <p:grpSp>
        <p:nvGrpSpPr>
          <p:cNvPr id="10" name="Group 33"/>
          <p:cNvGrpSpPr>
            <a:grpSpLocks/>
          </p:cNvGrpSpPr>
          <p:nvPr/>
        </p:nvGrpSpPr>
        <p:grpSpPr bwMode="auto">
          <a:xfrm>
            <a:off x="5099050" y="3657600"/>
            <a:ext cx="3816350" cy="1329929"/>
            <a:chOff x="612" y="2976"/>
            <a:chExt cx="2404" cy="1117"/>
          </a:xfrm>
          <a:noFill/>
        </p:grpSpPr>
        <p:grpSp>
          <p:nvGrpSpPr>
            <p:cNvPr id="11" name="Group 27"/>
            <p:cNvGrpSpPr>
              <a:grpSpLocks/>
            </p:cNvGrpSpPr>
            <p:nvPr/>
          </p:nvGrpSpPr>
          <p:grpSpPr bwMode="auto">
            <a:xfrm>
              <a:off x="612" y="3549"/>
              <a:ext cx="2404" cy="544"/>
              <a:chOff x="612" y="3549"/>
              <a:chExt cx="2404" cy="544"/>
            </a:xfrm>
            <a:grpFill/>
          </p:grpSpPr>
          <p:sp>
            <p:nvSpPr>
              <p:cNvPr id="34" name="Oval 26"/>
              <p:cNvSpPr>
                <a:spLocks noChangeArrowheads="1"/>
              </p:cNvSpPr>
              <p:nvPr/>
            </p:nvSpPr>
            <p:spPr bwMode="auto">
              <a:xfrm>
                <a:off x="612" y="3549"/>
                <a:ext cx="2404" cy="544"/>
              </a:xfrm>
              <a:prstGeom prst="ellipse">
                <a:avLst/>
              </a:prstGeom>
              <a:grpFill/>
              <a:ln w="9525">
                <a:solidFill>
                  <a:schemeClr val="tx1"/>
                </a:solidFill>
                <a:round/>
                <a:headEnd/>
                <a:tailEnd/>
              </a:ln>
              <a:effectLst/>
            </p:spPr>
            <p:txBody>
              <a:bodyPr wrap="none" anchor="ctr"/>
              <a:lstStyle/>
              <a:p>
                <a:pPr fontAlgn="auto">
                  <a:spcBef>
                    <a:spcPts val="0"/>
                  </a:spcBef>
                  <a:spcAft>
                    <a:spcPts val="0"/>
                  </a:spcAft>
                  <a:defRPr/>
                </a:pPr>
                <a:endParaRPr lang="en-US">
                  <a:latin typeface="Cambria" pitchFamily="18" charset="0"/>
                  <a:cs typeface="+mn-cs"/>
                </a:endParaRPr>
              </a:p>
            </p:txBody>
          </p:sp>
          <p:sp>
            <p:nvSpPr>
              <p:cNvPr id="35" name="Text Box 25"/>
              <p:cNvSpPr txBox="1">
                <a:spLocks noChangeArrowheads="1"/>
              </p:cNvSpPr>
              <p:nvPr/>
            </p:nvSpPr>
            <p:spPr bwMode="auto">
              <a:xfrm>
                <a:off x="1008" y="3600"/>
                <a:ext cx="1363" cy="491"/>
              </a:xfrm>
              <a:prstGeom prst="rect">
                <a:avLst/>
              </a:prstGeom>
              <a:grpFill/>
              <a:ln w="9525">
                <a:noFill/>
                <a:miter lim="800000"/>
                <a:headEnd/>
                <a:tailEnd/>
              </a:ln>
              <a:effectLst/>
            </p:spPr>
            <p:txBody>
              <a:bodyPr wrap="none">
                <a:spAutoFit/>
              </a:bodyPr>
              <a:lstStyle/>
              <a:p>
                <a:pPr fontAlgn="auto">
                  <a:spcBef>
                    <a:spcPts val="0"/>
                  </a:spcBef>
                  <a:spcAft>
                    <a:spcPts val="0"/>
                  </a:spcAft>
                  <a:defRPr/>
                </a:pPr>
                <a:r>
                  <a:rPr lang="en-US" sz="3200" dirty="0">
                    <a:latin typeface="Cambria" pitchFamily="18" charset="0"/>
                    <a:cs typeface="+mn-cs"/>
                  </a:rPr>
                  <a:t>Multi Value</a:t>
                </a:r>
              </a:p>
            </p:txBody>
          </p:sp>
        </p:grpSp>
        <p:sp>
          <p:nvSpPr>
            <p:cNvPr id="33" name="Line 31"/>
            <p:cNvSpPr>
              <a:spLocks noChangeShapeType="1"/>
            </p:cNvSpPr>
            <p:nvPr/>
          </p:nvSpPr>
          <p:spPr bwMode="auto">
            <a:xfrm flipH="1" flipV="1">
              <a:off x="1624" y="2976"/>
              <a:ext cx="144" cy="590"/>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spTree>
    <p:extLst>
      <p:ext uri="{BB962C8B-B14F-4D97-AF65-F5344CB8AC3E}">
        <p14:creationId xmlns:p14="http://schemas.microsoft.com/office/powerpoint/2010/main" val="2363931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94"/>
                                        </p:tgtEl>
                                        <p:attrNameLst>
                                          <p:attrName>style.visibility</p:attrName>
                                        </p:attrNameLst>
                                      </p:cBhvr>
                                      <p:to>
                                        <p:strVal val="visible"/>
                                      </p:to>
                                    </p:set>
                                    <p:animEffect transition="in" filter="box(in)">
                                      <p:cBhvr>
                                        <p:cTn id="17" dur="500"/>
                                        <p:tgtEl>
                                          <p:spTgt spid="40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95"/>
                                        </p:tgtEl>
                                        <p:attrNameLst>
                                          <p:attrName>style.visibility</p:attrName>
                                        </p:attrNameLst>
                                      </p:cBhvr>
                                      <p:to>
                                        <p:strVal val="visible"/>
                                      </p:to>
                                    </p:set>
                                    <p:animEffect transition="in" filter="box(in)">
                                      <p:cBhvr>
                                        <p:cTn id="22" dur="500"/>
                                        <p:tgtEl>
                                          <p:spTgt spid="409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4" grpId="0" animBg="1"/>
      <p:bldP spid="409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2914" y="77391"/>
            <a:ext cx="8243887" cy="663178"/>
          </a:xfrm>
        </p:spPr>
        <p:txBody>
          <a:bodyPr>
            <a:normAutofit fontScale="90000"/>
          </a:bodyPr>
          <a:lstStyle/>
          <a:p>
            <a:pPr eaLnBrk="1" hangingPunct="1"/>
            <a:r>
              <a:rPr lang="en-US" altLang="en-US" sz="4800" b="1" smtClean="0">
                <a:solidFill>
                  <a:srgbClr val="0000CC"/>
                </a:solidFill>
                <a:latin typeface="Cambria" pitchFamily="18" charset="0"/>
              </a:rPr>
              <a:t>Stored Vs. Derived</a:t>
            </a:r>
          </a:p>
        </p:txBody>
      </p:sp>
      <p:grpSp>
        <p:nvGrpSpPr>
          <p:cNvPr id="2" name="Group 3"/>
          <p:cNvGrpSpPr>
            <a:grpSpLocks/>
          </p:cNvGrpSpPr>
          <p:nvPr/>
        </p:nvGrpSpPr>
        <p:grpSpPr bwMode="auto">
          <a:xfrm>
            <a:off x="714376" y="1759744"/>
            <a:ext cx="3154363" cy="1715691"/>
            <a:chOff x="431" y="1750"/>
            <a:chExt cx="1987" cy="1441"/>
          </a:xfrm>
          <a:noFill/>
        </p:grpSpPr>
        <p:sp>
          <p:nvSpPr>
            <p:cNvPr id="41988" name="Text Box 4"/>
            <p:cNvSpPr txBox="1">
              <a:spLocks noChangeArrowheads="1"/>
            </p:cNvSpPr>
            <p:nvPr/>
          </p:nvSpPr>
          <p:spPr bwMode="auto">
            <a:xfrm>
              <a:off x="431" y="1750"/>
              <a:ext cx="1089" cy="491"/>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sz="3200" dirty="0">
                  <a:solidFill>
                    <a:srgbClr val="C00000"/>
                  </a:solidFill>
                  <a:latin typeface="Cambria" pitchFamily="18" charset="0"/>
                  <a:cs typeface="+mn-cs"/>
                </a:rPr>
                <a:t>Age</a:t>
              </a:r>
            </a:p>
          </p:txBody>
        </p:sp>
        <p:sp>
          <p:nvSpPr>
            <p:cNvPr id="41989" name="Text Box 5"/>
            <p:cNvSpPr txBox="1">
              <a:spLocks noChangeArrowheads="1"/>
            </p:cNvSpPr>
            <p:nvPr/>
          </p:nvSpPr>
          <p:spPr bwMode="auto">
            <a:xfrm>
              <a:off x="869" y="2493"/>
              <a:ext cx="1549" cy="698"/>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atin typeface="Cambria" pitchFamily="18" charset="0"/>
                  <a:cs typeface="+mn-cs"/>
                </a:rPr>
                <a:t>  </a:t>
              </a:r>
              <a:r>
                <a:rPr lang="en-US" sz="2400">
                  <a:latin typeface="Cambria" pitchFamily="18" charset="0"/>
                  <a:cs typeface="+mn-cs"/>
                </a:rPr>
                <a:t>A : 24 Years</a:t>
              </a:r>
            </a:p>
            <a:p>
              <a:pPr fontAlgn="auto">
                <a:spcBef>
                  <a:spcPts val="0"/>
                </a:spcBef>
                <a:spcAft>
                  <a:spcPts val="0"/>
                </a:spcAft>
                <a:defRPr/>
              </a:pPr>
              <a:r>
                <a:rPr lang="en-US" sz="2400">
                  <a:latin typeface="Cambria" pitchFamily="18" charset="0"/>
                  <a:cs typeface="+mn-cs"/>
                </a:rPr>
                <a:t>  B : 40 Years</a:t>
              </a:r>
            </a:p>
          </p:txBody>
        </p:sp>
        <p:grpSp>
          <p:nvGrpSpPr>
            <p:cNvPr id="3" name="Group 6"/>
            <p:cNvGrpSpPr>
              <a:grpSpLocks/>
            </p:cNvGrpSpPr>
            <p:nvPr/>
          </p:nvGrpSpPr>
          <p:grpSpPr bwMode="auto">
            <a:xfrm>
              <a:off x="739" y="2066"/>
              <a:ext cx="204" cy="866"/>
              <a:chOff x="930" y="2160"/>
              <a:chExt cx="181" cy="544"/>
            </a:xfrm>
            <a:grpFill/>
          </p:grpSpPr>
          <p:sp>
            <p:nvSpPr>
              <p:cNvPr id="41991" name="Line 7"/>
              <p:cNvSpPr>
                <a:spLocks noChangeShapeType="1"/>
              </p:cNvSpPr>
              <p:nvPr/>
            </p:nvSpPr>
            <p:spPr bwMode="auto">
              <a:xfrm>
                <a:off x="930" y="2160"/>
                <a:ext cx="0" cy="544"/>
              </a:xfrm>
              <a:prstGeom prst="line">
                <a:avLst/>
              </a:prstGeom>
              <a:grpFill/>
              <a:ln w="57150">
                <a:solidFill>
                  <a:schemeClr val="tx1"/>
                </a:solidFill>
                <a:round/>
                <a:headEnd/>
                <a:tailEnd/>
              </a:ln>
              <a:effectLst/>
            </p:spPr>
            <p:txBody>
              <a:bodyPr/>
              <a:lstStyle/>
              <a:p>
                <a:pPr fontAlgn="auto">
                  <a:spcBef>
                    <a:spcPts val="0"/>
                  </a:spcBef>
                  <a:spcAft>
                    <a:spcPts val="0"/>
                  </a:spcAft>
                  <a:defRPr/>
                </a:pPr>
                <a:endParaRPr lang="en-US">
                  <a:latin typeface="Cambria" pitchFamily="18" charset="0"/>
                  <a:cs typeface="+mn-cs"/>
                </a:endParaRPr>
              </a:p>
            </p:txBody>
          </p:sp>
          <p:sp>
            <p:nvSpPr>
              <p:cNvPr id="41992" name="Line 8"/>
              <p:cNvSpPr>
                <a:spLocks noChangeShapeType="1"/>
              </p:cNvSpPr>
              <p:nvPr/>
            </p:nvSpPr>
            <p:spPr bwMode="auto">
              <a:xfrm flipV="1">
                <a:off x="930" y="2700"/>
                <a:ext cx="179" cy="4"/>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1993" name="Line 9"/>
              <p:cNvSpPr>
                <a:spLocks noChangeShapeType="1"/>
              </p:cNvSpPr>
              <p:nvPr/>
            </p:nvSpPr>
            <p:spPr bwMode="auto">
              <a:xfrm>
                <a:off x="930" y="2523"/>
                <a:ext cx="181" cy="0"/>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grpSp>
      <p:grpSp>
        <p:nvGrpSpPr>
          <p:cNvPr id="4" name="Group 10"/>
          <p:cNvGrpSpPr>
            <a:grpSpLocks/>
          </p:cNvGrpSpPr>
          <p:nvPr/>
        </p:nvGrpSpPr>
        <p:grpSpPr bwMode="auto">
          <a:xfrm>
            <a:off x="4143376" y="1707357"/>
            <a:ext cx="4676775" cy="1794272"/>
            <a:chOff x="2800" y="1842"/>
            <a:chExt cx="2946" cy="1507"/>
          </a:xfrm>
          <a:noFill/>
        </p:grpSpPr>
        <p:sp>
          <p:nvSpPr>
            <p:cNvPr id="41995" name="Text Box 11"/>
            <p:cNvSpPr txBox="1">
              <a:spLocks noChangeArrowheads="1"/>
            </p:cNvSpPr>
            <p:nvPr/>
          </p:nvSpPr>
          <p:spPr bwMode="auto">
            <a:xfrm>
              <a:off x="2800" y="1842"/>
              <a:ext cx="1131" cy="439"/>
            </a:xfrm>
            <a:prstGeom prst="rect">
              <a:avLst/>
            </a:prstGeom>
            <a:grpFill/>
            <a:ln w="57150">
              <a:noFill/>
              <a:miter lim="800000"/>
              <a:headEnd/>
              <a:tailEnd/>
            </a:ln>
            <a:effectLst/>
          </p:spPr>
          <p:txBody>
            <a:bodyPr wrap="none">
              <a:spAutoFit/>
            </a:bodyPr>
            <a:lstStyle/>
            <a:p>
              <a:pPr algn="ctr" fontAlgn="auto">
                <a:spcBef>
                  <a:spcPts val="0"/>
                </a:spcBef>
                <a:spcAft>
                  <a:spcPts val="0"/>
                </a:spcAft>
                <a:defRPr/>
              </a:pPr>
              <a:r>
                <a:rPr lang="en-US" sz="2800" dirty="0">
                  <a:solidFill>
                    <a:srgbClr val="C00000"/>
                  </a:solidFill>
                  <a:latin typeface="Cambria" pitchFamily="18" charset="0"/>
                  <a:cs typeface="+mn-cs"/>
                </a:rPr>
                <a:t>  Birth Day</a:t>
              </a:r>
            </a:p>
          </p:txBody>
        </p:sp>
        <p:grpSp>
          <p:nvGrpSpPr>
            <p:cNvPr id="5" name="Group 12"/>
            <p:cNvGrpSpPr>
              <a:grpSpLocks/>
            </p:cNvGrpSpPr>
            <p:nvPr/>
          </p:nvGrpSpPr>
          <p:grpSpPr bwMode="auto">
            <a:xfrm>
              <a:off x="3107" y="2205"/>
              <a:ext cx="181" cy="888"/>
              <a:chOff x="930" y="2160"/>
              <a:chExt cx="181" cy="544"/>
            </a:xfrm>
            <a:grpFill/>
          </p:grpSpPr>
          <p:sp>
            <p:nvSpPr>
              <p:cNvPr id="41997" name="Line 13"/>
              <p:cNvSpPr>
                <a:spLocks noChangeShapeType="1"/>
              </p:cNvSpPr>
              <p:nvPr/>
            </p:nvSpPr>
            <p:spPr bwMode="auto">
              <a:xfrm>
                <a:off x="930" y="2160"/>
                <a:ext cx="0" cy="544"/>
              </a:xfrm>
              <a:prstGeom prst="line">
                <a:avLst/>
              </a:prstGeom>
              <a:grpFill/>
              <a:ln w="57150">
                <a:solidFill>
                  <a:schemeClr val="tx1"/>
                </a:solidFill>
                <a:round/>
                <a:headEnd/>
                <a:tailEnd/>
              </a:ln>
              <a:effectLst/>
            </p:spPr>
            <p:txBody>
              <a:bodyPr/>
              <a:lstStyle/>
              <a:p>
                <a:pPr fontAlgn="auto">
                  <a:spcBef>
                    <a:spcPts val="0"/>
                  </a:spcBef>
                  <a:spcAft>
                    <a:spcPts val="0"/>
                  </a:spcAft>
                  <a:defRPr/>
                </a:pPr>
                <a:endParaRPr lang="en-US">
                  <a:latin typeface="Cambria" pitchFamily="18" charset="0"/>
                  <a:cs typeface="+mn-cs"/>
                </a:endParaRPr>
              </a:p>
            </p:txBody>
          </p:sp>
          <p:sp>
            <p:nvSpPr>
              <p:cNvPr id="41998" name="Line 14"/>
              <p:cNvSpPr>
                <a:spLocks noChangeShapeType="1"/>
              </p:cNvSpPr>
              <p:nvPr/>
            </p:nvSpPr>
            <p:spPr bwMode="auto">
              <a:xfrm flipV="1">
                <a:off x="930" y="2700"/>
                <a:ext cx="179" cy="4"/>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1999" name="Line 15"/>
              <p:cNvSpPr>
                <a:spLocks noChangeShapeType="1"/>
              </p:cNvSpPr>
              <p:nvPr/>
            </p:nvSpPr>
            <p:spPr bwMode="auto">
              <a:xfrm>
                <a:off x="930" y="2523"/>
                <a:ext cx="181" cy="0"/>
              </a:xfrm>
              <a:prstGeom prst="line">
                <a:avLst/>
              </a:prstGeom>
              <a:grpFill/>
              <a:ln w="5715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sp>
          <p:nvSpPr>
            <p:cNvPr id="42000" name="Text Box 16"/>
            <p:cNvSpPr txBox="1">
              <a:spLocks noChangeArrowheads="1"/>
            </p:cNvSpPr>
            <p:nvPr/>
          </p:nvSpPr>
          <p:spPr bwMode="auto">
            <a:xfrm>
              <a:off x="3184" y="2651"/>
              <a:ext cx="2562" cy="698"/>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atin typeface="Cambria" pitchFamily="18" charset="0"/>
                  <a:cs typeface="+mn-cs"/>
                </a:rPr>
                <a:t>  </a:t>
              </a:r>
              <a:r>
                <a:rPr lang="en-US" sz="2400">
                  <a:latin typeface="Cambria" pitchFamily="18" charset="0"/>
                  <a:cs typeface="+mn-cs"/>
                </a:rPr>
                <a:t>A : 13 July 1980</a:t>
              </a:r>
            </a:p>
            <a:p>
              <a:pPr fontAlgn="auto">
                <a:spcBef>
                  <a:spcPts val="0"/>
                </a:spcBef>
                <a:spcAft>
                  <a:spcPts val="0"/>
                </a:spcAft>
                <a:defRPr/>
              </a:pPr>
              <a:r>
                <a:rPr lang="en-US" sz="2400">
                  <a:latin typeface="Cambria" pitchFamily="18" charset="0"/>
                  <a:cs typeface="+mn-cs"/>
                </a:rPr>
                <a:t>  B : 23 Dec 1964</a:t>
              </a:r>
            </a:p>
          </p:txBody>
        </p:sp>
      </p:grpSp>
      <p:grpSp>
        <p:nvGrpSpPr>
          <p:cNvPr id="6" name="Group 17"/>
          <p:cNvGrpSpPr>
            <a:grpSpLocks/>
          </p:cNvGrpSpPr>
          <p:nvPr/>
        </p:nvGrpSpPr>
        <p:grpSpPr bwMode="auto">
          <a:xfrm>
            <a:off x="468314" y="844154"/>
            <a:ext cx="4391025" cy="863203"/>
            <a:chOff x="295" y="981"/>
            <a:chExt cx="2766" cy="725"/>
          </a:xfrm>
          <a:noFill/>
        </p:grpSpPr>
        <p:grpSp>
          <p:nvGrpSpPr>
            <p:cNvPr id="7" name="Group 18"/>
            <p:cNvGrpSpPr>
              <a:grpSpLocks/>
            </p:cNvGrpSpPr>
            <p:nvPr/>
          </p:nvGrpSpPr>
          <p:grpSpPr bwMode="auto">
            <a:xfrm>
              <a:off x="295" y="981"/>
              <a:ext cx="1769" cy="595"/>
              <a:chOff x="295" y="981"/>
              <a:chExt cx="1769" cy="595"/>
            </a:xfrm>
            <a:grpFill/>
          </p:grpSpPr>
          <p:sp>
            <p:nvSpPr>
              <p:cNvPr id="42003" name="Oval 19"/>
              <p:cNvSpPr>
                <a:spLocks noChangeArrowheads="1"/>
              </p:cNvSpPr>
              <p:nvPr/>
            </p:nvSpPr>
            <p:spPr bwMode="auto">
              <a:xfrm>
                <a:off x="295" y="1026"/>
                <a:ext cx="1769" cy="408"/>
              </a:xfrm>
              <a:prstGeom prst="ellipse">
                <a:avLst/>
              </a:prstGeom>
              <a:grpFill/>
              <a:ln w="9525">
                <a:solidFill>
                  <a:schemeClr val="tx1"/>
                </a:solidFill>
                <a:round/>
                <a:headEnd/>
                <a:tailEnd/>
              </a:ln>
              <a:effectLst/>
            </p:spPr>
            <p:txBody>
              <a:bodyPr wrap="none" anchor="ctr"/>
              <a:lstStyle/>
              <a:p>
                <a:pPr fontAlgn="auto">
                  <a:spcBef>
                    <a:spcPts val="0"/>
                  </a:spcBef>
                  <a:spcAft>
                    <a:spcPts val="0"/>
                  </a:spcAft>
                  <a:defRPr/>
                </a:pPr>
                <a:endParaRPr lang="en-US">
                  <a:latin typeface="Cambria" pitchFamily="18" charset="0"/>
                  <a:cs typeface="+mn-cs"/>
                </a:endParaRPr>
              </a:p>
            </p:txBody>
          </p:sp>
          <p:sp>
            <p:nvSpPr>
              <p:cNvPr id="42004" name="Text Box 20"/>
              <p:cNvSpPr txBox="1">
                <a:spLocks noChangeArrowheads="1"/>
              </p:cNvSpPr>
              <p:nvPr/>
            </p:nvSpPr>
            <p:spPr bwMode="auto">
              <a:xfrm>
                <a:off x="521" y="981"/>
                <a:ext cx="1195" cy="595"/>
              </a:xfrm>
              <a:prstGeom prst="rect">
                <a:avLst/>
              </a:prstGeom>
              <a:grpFill/>
              <a:ln w="9525">
                <a:noFill/>
                <a:miter lim="800000"/>
                <a:headEnd/>
                <a:tailEnd/>
              </a:ln>
              <a:effectLst/>
            </p:spPr>
            <p:txBody>
              <a:bodyPr wrap="none">
                <a:spAutoFit/>
              </a:bodyPr>
              <a:lstStyle/>
              <a:p>
                <a:pPr fontAlgn="auto">
                  <a:spcBef>
                    <a:spcPts val="0"/>
                  </a:spcBef>
                  <a:spcAft>
                    <a:spcPts val="0"/>
                  </a:spcAft>
                  <a:defRPr/>
                </a:pPr>
                <a:r>
                  <a:rPr lang="en-US" sz="3200">
                    <a:latin typeface="Cambria" pitchFamily="18" charset="0"/>
                    <a:cs typeface="+mn-cs"/>
                  </a:rPr>
                  <a:t>Attribute</a:t>
                </a:r>
                <a:r>
                  <a:rPr lang="en-US" sz="4000">
                    <a:latin typeface="Cambria" pitchFamily="18" charset="0"/>
                    <a:cs typeface="+mn-cs"/>
                  </a:rPr>
                  <a:t> </a:t>
                </a:r>
              </a:p>
            </p:txBody>
          </p:sp>
        </p:grpSp>
        <p:sp>
          <p:nvSpPr>
            <p:cNvPr id="42005" name="Line 21"/>
            <p:cNvSpPr>
              <a:spLocks noChangeShapeType="1"/>
            </p:cNvSpPr>
            <p:nvPr/>
          </p:nvSpPr>
          <p:spPr bwMode="auto">
            <a:xfrm flipH="1">
              <a:off x="975" y="1434"/>
              <a:ext cx="363" cy="272"/>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sp>
          <p:nvSpPr>
            <p:cNvPr id="42006" name="Line 22"/>
            <p:cNvSpPr>
              <a:spLocks noChangeShapeType="1"/>
            </p:cNvSpPr>
            <p:nvPr/>
          </p:nvSpPr>
          <p:spPr bwMode="auto">
            <a:xfrm>
              <a:off x="1474" y="1434"/>
              <a:ext cx="1587" cy="227"/>
            </a:xfrm>
            <a:prstGeom prst="line">
              <a:avLst/>
            </a:prstGeom>
            <a:grpFill/>
            <a:ln w="38100">
              <a:solidFill>
                <a:schemeClr val="tx1"/>
              </a:solidFill>
              <a:round/>
              <a:headEnd/>
              <a:tailEnd type="triangle" w="med" len="med"/>
            </a:ln>
            <a:effectLst/>
          </p:spPr>
          <p:txBody>
            <a:bodyPr/>
            <a:lstStyle/>
            <a:p>
              <a:pPr fontAlgn="auto">
                <a:spcBef>
                  <a:spcPts val="0"/>
                </a:spcBef>
                <a:spcAft>
                  <a:spcPts val="0"/>
                </a:spcAft>
                <a:defRPr/>
              </a:pPr>
              <a:endParaRPr lang="en-US">
                <a:latin typeface="Cambria" pitchFamily="18" charset="0"/>
                <a:cs typeface="+mn-cs"/>
              </a:endParaRPr>
            </a:p>
          </p:txBody>
        </p:sp>
      </p:grpSp>
      <p:sp>
        <p:nvSpPr>
          <p:cNvPr id="42014" name="Oval 30"/>
          <p:cNvSpPr>
            <a:spLocks noChangeArrowheads="1"/>
          </p:cNvSpPr>
          <p:nvPr/>
        </p:nvSpPr>
        <p:spPr bwMode="auto">
          <a:xfrm>
            <a:off x="4211638" y="2518173"/>
            <a:ext cx="4176712" cy="1026319"/>
          </a:xfrm>
          <a:prstGeom prst="ellipse">
            <a:avLst/>
          </a:prstGeom>
          <a:noFill/>
          <a:ln w="381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1800">
              <a:latin typeface="Cambria" pitchFamily="18" charset="0"/>
            </a:endParaRPr>
          </a:p>
        </p:txBody>
      </p:sp>
      <p:grpSp>
        <p:nvGrpSpPr>
          <p:cNvPr id="8" name="Group 32"/>
          <p:cNvGrpSpPr>
            <a:grpSpLocks/>
          </p:cNvGrpSpPr>
          <p:nvPr/>
        </p:nvGrpSpPr>
        <p:grpSpPr bwMode="auto">
          <a:xfrm>
            <a:off x="755651" y="2139553"/>
            <a:ext cx="3311525" cy="1404938"/>
            <a:chOff x="476" y="2069"/>
            <a:chExt cx="2086" cy="1180"/>
          </a:xfrm>
          <a:noFill/>
        </p:grpSpPr>
        <p:sp>
          <p:nvSpPr>
            <p:cNvPr id="42013" name="Oval 29"/>
            <p:cNvSpPr>
              <a:spLocks noChangeArrowheads="1"/>
            </p:cNvSpPr>
            <p:nvPr/>
          </p:nvSpPr>
          <p:spPr bwMode="auto">
            <a:xfrm>
              <a:off x="476" y="2387"/>
              <a:ext cx="1950" cy="862"/>
            </a:xfrm>
            <a:prstGeom prst="ellipse">
              <a:avLst/>
            </a:prstGeom>
            <a:grpFill/>
            <a:ln w="28575">
              <a:solidFill>
                <a:srgbClr val="FF0000"/>
              </a:solidFill>
              <a:prstDash val="sysDot"/>
              <a:round/>
              <a:headEnd/>
              <a:tailEnd/>
            </a:ln>
            <a:effectLst/>
          </p:spPr>
          <p:txBody>
            <a:bodyPr wrap="none" anchor="ctr"/>
            <a:lstStyle/>
            <a:p>
              <a:pPr fontAlgn="auto">
                <a:spcBef>
                  <a:spcPts val="0"/>
                </a:spcBef>
                <a:spcAft>
                  <a:spcPts val="0"/>
                </a:spcAft>
                <a:defRPr/>
              </a:pPr>
              <a:endParaRPr lang="en-US">
                <a:latin typeface="Cambria" pitchFamily="18" charset="0"/>
                <a:cs typeface="+mn-cs"/>
              </a:endParaRPr>
            </a:p>
          </p:txBody>
        </p:sp>
        <p:sp>
          <p:nvSpPr>
            <p:cNvPr id="42015" name="Line 31"/>
            <p:cNvSpPr>
              <a:spLocks noChangeShapeType="1"/>
            </p:cNvSpPr>
            <p:nvPr/>
          </p:nvSpPr>
          <p:spPr bwMode="auto">
            <a:xfrm flipV="1">
              <a:off x="1927" y="2069"/>
              <a:ext cx="635" cy="363"/>
            </a:xfrm>
            <a:prstGeom prst="line">
              <a:avLst/>
            </a:prstGeom>
            <a:grpFill/>
            <a:ln w="38100">
              <a:solidFill>
                <a:srgbClr val="FF0000"/>
              </a:solidFill>
              <a:prstDash val="sysDot"/>
              <a:round/>
              <a:headEnd type="triangle" w="med" len="med"/>
              <a:tailEnd/>
            </a:ln>
            <a:effectLst/>
          </p:spPr>
          <p:txBody>
            <a:bodyPr/>
            <a:lstStyle/>
            <a:p>
              <a:pPr fontAlgn="auto">
                <a:spcBef>
                  <a:spcPts val="0"/>
                </a:spcBef>
                <a:spcAft>
                  <a:spcPts val="0"/>
                </a:spcAft>
                <a:defRPr/>
              </a:pPr>
              <a:endParaRPr lang="en-US">
                <a:latin typeface="Cambria" pitchFamily="18" charset="0"/>
                <a:cs typeface="+mn-cs"/>
              </a:endParaRPr>
            </a:p>
          </p:txBody>
        </p:sp>
      </p:grpSp>
      <p:grpSp>
        <p:nvGrpSpPr>
          <p:cNvPr id="9" name="Group 35"/>
          <p:cNvGrpSpPr>
            <a:grpSpLocks/>
          </p:cNvGrpSpPr>
          <p:nvPr/>
        </p:nvGrpSpPr>
        <p:grpSpPr bwMode="auto">
          <a:xfrm>
            <a:off x="6705604" y="1707359"/>
            <a:ext cx="2308226" cy="810818"/>
            <a:chOff x="4224" y="1434"/>
            <a:chExt cx="1454" cy="681"/>
          </a:xfrm>
          <a:noFill/>
        </p:grpSpPr>
        <p:sp>
          <p:nvSpPr>
            <p:cNvPr id="42017" name="Line 33"/>
            <p:cNvSpPr>
              <a:spLocks noChangeShapeType="1"/>
            </p:cNvSpPr>
            <p:nvPr/>
          </p:nvSpPr>
          <p:spPr bwMode="auto">
            <a:xfrm flipH="1">
              <a:off x="4377" y="1797"/>
              <a:ext cx="181" cy="318"/>
            </a:xfrm>
            <a:prstGeom prst="line">
              <a:avLst/>
            </a:prstGeom>
            <a:grpFill/>
            <a:ln w="25400">
              <a:solidFill>
                <a:srgbClr val="000000"/>
              </a:solidFill>
              <a:round/>
              <a:headEnd/>
              <a:tailEnd type="triangle" w="med" len="med"/>
            </a:ln>
            <a:effectLst/>
          </p:spPr>
          <p:txBody>
            <a:bodyPr lIns="90000" tIns="46800" rIns="90000" bIns="46800" anchor="b"/>
            <a:lstStyle/>
            <a:p>
              <a:pPr fontAlgn="auto">
                <a:spcBef>
                  <a:spcPts val="0"/>
                </a:spcBef>
                <a:spcAft>
                  <a:spcPts val="0"/>
                </a:spcAft>
                <a:defRPr/>
              </a:pPr>
              <a:endParaRPr lang="en-US">
                <a:latin typeface="Cambria" pitchFamily="18" charset="0"/>
                <a:cs typeface="+mn-cs"/>
              </a:endParaRPr>
            </a:p>
          </p:txBody>
        </p:sp>
        <p:sp>
          <p:nvSpPr>
            <p:cNvPr id="42018" name="Text Box 34"/>
            <p:cNvSpPr txBox="1">
              <a:spLocks noChangeArrowheads="1"/>
            </p:cNvSpPr>
            <p:nvPr/>
          </p:nvSpPr>
          <p:spPr bwMode="auto">
            <a:xfrm>
              <a:off x="4224" y="1434"/>
              <a:ext cx="1454" cy="390"/>
            </a:xfrm>
            <a:prstGeom prst="rect">
              <a:avLst/>
            </a:prstGeom>
            <a:grp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400" dirty="0">
                  <a:latin typeface="Cambria" pitchFamily="18" charset="0"/>
                  <a:cs typeface="+mn-cs"/>
                </a:rPr>
                <a:t>Stored Attribute</a:t>
              </a:r>
            </a:p>
          </p:txBody>
        </p:sp>
      </p:grpSp>
      <p:grpSp>
        <p:nvGrpSpPr>
          <p:cNvPr id="10" name="Group 40"/>
          <p:cNvGrpSpPr>
            <a:grpSpLocks/>
          </p:cNvGrpSpPr>
          <p:nvPr/>
        </p:nvGrpSpPr>
        <p:grpSpPr bwMode="auto">
          <a:xfrm>
            <a:off x="1295401" y="3314700"/>
            <a:ext cx="2862263" cy="971551"/>
            <a:chOff x="768" y="2928"/>
            <a:chExt cx="1803" cy="816"/>
          </a:xfrm>
          <a:noFill/>
        </p:grpSpPr>
        <p:sp>
          <p:nvSpPr>
            <p:cNvPr id="42022" name="Text Box 38"/>
            <p:cNvSpPr txBox="1">
              <a:spLocks noChangeArrowheads="1"/>
            </p:cNvSpPr>
            <p:nvPr/>
          </p:nvSpPr>
          <p:spPr bwMode="auto">
            <a:xfrm>
              <a:off x="768" y="3303"/>
              <a:ext cx="1803" cy="441"/>
            </a:xfrm>
            <a:prstGeom prst="rect">
              <a:avLst/>
            </a:prstGeom>
            <a:grp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800" dirty="0">
                  <a:latin typeface="Cambria" pitchFamily="18" charset="0"/>
                  <a:cs typeface="+mn-cs"/>
                </a:rPr>
                <a:t>Derived Attribute</a:t>
              </a:r>
            </a:p>
          </p:txBody>
        </p:sp>
        <p:sp>
          <p:nvSpPr>
            <p:cNvPr id="42023" name="Line 39"/>
            <p:cNvSpPr>
              <a:spLocks noChangeShapeType="1"/>
            </p:cNvSpPr>
            <p:nvPr/>
          </p:nvSpPr>
          <p:spPr bwMode="auto">
            <a:xfrm flipV="1">
              <a:off x="1584" y="2928"/>
              <a:ext cx="0" cy="528"/>
            </a:xfrm>
            <a:prstGeom prst="line">
              <a:avLst/>
            </a:prstGeom>
            <a:grpFill/>
            <a:ln w="25400">
              <a:solidFill>
                <a:srgbClr val="000000"/>
              </a:solidFill>
              <a:round/>
              <a:headEnd/>
              <a:tailEnd type="triangle" w="med" len="med"/>
            </a:ln>
            <a:effectLst/>
          </p:spPr>
          <p:txBody>
            <a:bodyPr lIns="90000" tIns="46800" rIns="90000" bIns="46800" anchor="b"/>
            <a:lstStyle/>
            <a:p>
              <a:pPr fontAlgn="auto">
                <a:spcBef>
                  <a:spcPts val="0"/>
                </a:spcBef>
                <a:spcAft>
                  <a:spcPts val="0"/>
                </a:spcAft>
                <a:defRPr/>
              </a:pPr>
              <a:endParaRPr lang="en-US">
                <a:latin typeface="Cambria" pitchFamily="18" charset="0"/>
                <a:cs typeface="+mn-cs"/>
              </a:endParaRPr>
            </a:p>
          </p:txBody>
        </p:sp>
      </p:grpSp>
    </p:spTree>
    <p:extLst>
      <p:ext uri="{BB962C8B-B14F-4D97-AF65-F5344CB8AC3E}">
        <p14:creationId xmlns:p14="http://schemas.microsoft.com/office/powerpoint/2010/main" val="2356292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014"/>
                                        </p:tgtEl>
                                        <p:attrNameLst>
                                          <p:attrName>style.visibility</p:attrName>
                                        </p:attrNameLst>
                                      </p:cBhvr>
                                      <p:to>
                                        <p:strVal val="visible"/>
                                      </p:to>
                                    </p:set>
                                    <p:animEffect transition="in" filter="box(in)">
                                      <p:cBhvr>
                                        <p:cTn id="12" dur="500"/>
                                        <p:tgtEl>
                                          <p:spTgt spid="42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McFadden Slides\slide files 3 4 5 6\03_08.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0772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381000" y="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Entity with a multivalued attribute (Skill) and derived attribute (Years_Employed)</a:t>
            </a:r>
          </a:p>
        </p:txBody>
      </p:sp>
    </p:spTree>
    <p:extLst>
      <p:ext uri="{BB962C8B-B14F-4D97-AF65-F5344CB8AC3E}">
        <p14:creationId xmlns:p14="http://schemas.microsoft.com/office/powerpoint/2010/main" val="273105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fontScale="90000"/>
          </a:bodyPr>
          <a:lstStyle/>
          <a:p>
            <a:pPr algn="ctr"/>
            <a:r>
              <a:rPr lang="en-US" sz="3600" dirty="0" smtClean="0">
                <a:latin typeface="Times New Roman" pitchFamily="18" charset="0"/>
                <a:cs typeface="Times New Roman" pitchFamily="18" charset="0"/>
              </a:rPr>
              <a:t>ER Diagram with Composite, Multi-valued and Derived Attributes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48" t="14647" r="1704" b="16919"/>
          <a:stretch>
            <a:fillRect/>
          </a:stretch>
        </p:blipFill>
        <p:spPr bwMode="auto">
          <a:xfrm>
            <a:off x="1524000" y="1200150"/>
            <a:ext cx="6202362" cy="3269936"/>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6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52550"/>
            <a:ext cx="7315200" cy="3276600"/>
          </a:xfrm>
        </p:spPr>
        <p:txBody>
          <a:bodyPr>
            <a:noAutofit/>
          </a:bodyPr>
          <a:lstStyle/>
          <a:p>
            <a:pPr algn="just"/>
            <a:r>
              <a:rPr lang="en-US" sz="2300" dirty="0" smtClean="0">
                <a:latin typeface="Times New Roman" panose="02020603050405020304" pitchFamily="18" charset="0"/>
                <a:cs typeface="Times New Roman" panose="02020603050405020304" pitchFamily="18" charset="0"/>
              </a:rPr>
              <a:t>Entity-Relationship Model</a:t>
            </a:r>
            <a:endParaRPr lang="en-US" sz="2300" dirty="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Types of Attributes</a:t>
            </a:r>
          </a:p>
          <a:p>
            <a:pPr algn="just"/>
            <a:r>
              <a:rPr lang="en-US" sz="2300" dirty="0" smtClean="0">
                <a:latin typeface="Times New Roman" panose="02020603050405020304" pitchFamily="18" charset="0"/>
                <a:cs typeface="Times New Roman" panose="02020603050405020304" pitchFamily="18" charset="0"/>
              </a:rPr>
              <a:t>Relationship</a:t>
            </a:r>
          </a:p>
          <a:p>
            <a:pPr algn="just"/>
            <a:r>
              <a:rPr lang="en-US" sz="2300" dirty="0" smtClean="0">
                <a:latin typeface="Times New Roman" panose="02020603050405020304" pitchFamily="18" charset="0"/>
                <a:cs typeface="Times New Roman" panose="02020603050405020304" pitchFamily="18" charset="0"/>
              </a:rPr>
              <a:t>Structural Constraints</a:t>
            </a:r>
          </a:p>
          <a:p>
            <a:pPr algn="just"/>
            <a:r>
              <a:rPr lang="en-US" sz="2300" dirty="0" smtClean="0">
                <a:latin typeface="Times New Roman" panose="02020603050405020304" pitchFamily="18" charset="0"/>
                <a:cs typeface="Times New Roman" panose="02020603050405020304" pitchFamily="18" charset="0"/>
              </a:rPr>
              <a:t>Relational Model</a:t>
            </a:r>
          </a:p>
          <a:p>
            <a:pPr algn="just"/>
            <a:r>
              <a:rPr lang="en-US" sz="2300" dirty="0" smtClean="0">
                <a:latin typeface="Times New Roman" panose="02020603050405020304" pitchFamily="18" charset="0"/>
                <a:cs typeface="Times New Roman" panose="02020603050405020304" pitchFamily="18" charset="0"/>
              </a:rPr>
              <a:t>Relational Model Constraints</a:t>
            </a:r>
          </a:p>
          <a:p>
            <a:pPr algn="just"/>
            <a:r>
              <a:rPr lang="en-US" sz="2300" dirty="0" smtClean="0">
                <a:latin typeface="Times New Roman" panose="02020603050405020304" pitchFamily="18" charset="0"/>
                <a:cs typeface="Times New Roman" panose="02020603050405020304" pitchFamily="18" charset="0"/>
              </a:rPr>
              <a:t>Mapping E-R Model to Relational Schema</a:t>
            </a:r>
          </a:p>
          <a:p>
            <a:pPr algn="just"/>
            <a:r>
              <a:rPr lang="en-US" sz="2300" dirty="0" smtClean="0">
                <a:latin typeface="Times New Roman" panose="02020603050405020304" pitchFamily="18" charset="0"/>
                <a:cs typeface="Times New Roman" panose="02020603050405020304" pitchFamily="18" charset="0"/>
              </a:rPr>
              <a:t>Integrity Constraints</a:t>
            </a: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marL="320040" lvl="1" indent="0" algn="just">
              <a:buNone/>
            </a:pPr>
            <a:endParaRPr lang="en-US" sz="23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799214" y="-20822"/>
            <a:ext cx="7315200" cy="865573"/>
          </a:xfrm>
        </p:spPr>
        <p:txBody>
          <a:bodyPr>
            <a:normAutofit/>
          </a:bodyPr>
          <a:lstStyle/>
          <a:p>
            <a:pPr algn="ctr"/>
            <a:r>
              <a:rPr lang="en-IN" sz="3600" b="1" dirty="0">
                <a:latin typeface="Times New Roman" panose="02020603050405020304" pitchFamily="18" charset="0"/>
                <a:cs typeface="Times New Roman" panose="02020603050405020304" pitchFamily="18" charset="0"/>
              </a:rPr>
              <a:t>Topics to be Covered</a:t>
            </a:r>
          </a:p>
        </p:txBody>
      </p:sp>
    </p:spTree>
    <p:extLst>
      <p:ext uri="{BB962C8B-B14F-4D97-AF65-F5344CB8AC3E}">
        <p14:creationId xmlns:p14="http://schemas.microsoft.com/office/powerpoint/2010/main" val="163347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fontScale="90000"/>
          </a:bodyPr>
          <a:lstStyle/>
          <a:p>
            <a:pPr algn="ctr"/>
            <a:r>
              <a:rPr lang="en-US" sz="3600" dirty="0" smtClean="0">
                <a:latin typeface="Times New Roman" pitchFamily="18" charset="0"/>
                <a:cs typeface="Times New Roman" pitchFamily="18" charset="0"/>
              </a:rPr>
              <a:t>ER Diagram with Descriptive Attributes (Relationship Sets with attributes)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100" t="28851" r="1651" b="28606"/>
          <a:stretch>
            <a:fillRect/>
          </a:stretch>
        </p:blipFill>
        <p:spPr bwMode="auto">
          <a:xfrm>
            <a:off x="457200" y="1426633"/>
            <a:ext cx="8323263" cy="2730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68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514350"/>
            <a:ext cx="7315200" cy="865573"/>
          </a:xfrm>
        </p:spPr>
        <p:txBody>
          <a:bodyPr/>
          <a:lstStyle/>
          <a:p>
            <a:r>
              <a:rPr lang="en-US" altLang="en-US" dirty="0" err="1" smtClean="0"/>
              <a:t>EXample</a:t>
            </a:r>
            <a:endParaRPr lang="en-US" altLang="en-US" dirty="0" smtClean="0"/>
          </a:p>
        </p:txBody>
      </p:sp>
      <p:sp>
        <p:nvSpPr>
          <p:cNvPr id="22531" name="Content Placeholder 2"/>
          <p:cNvSpPr>
            <a:spLocks noGrp="1"/>
          </p:cNvSpPr>
          <p:nvPr>
            <p:ph idx="1"/>
          </p:nvPr>
        </p:nvSpPr>
        <p:spPr>
          <a:xfrm>
            <a:off x="914400" y="1581150"/>
            <a:ext cx="7543800" cy="3048000"/>
          </a:xfrm>
        </p:spPr>
        <p:txBody>
          <a:bodyPr>
            <a:normAutofit fontScale="85000" lnSpcReduction="20000"/>
          </a:bodyPr>
          <a:lstStyle/>
          <a:p>
            <a:pPr algn="just">
              <a:buFont typeface="Arial" charset="0"/>
              <a:buNone/>
            </a:pPr>
            <a:r>
              <a:rPr lang="en-IN" altLang="en-US" sz="2400" dirty="0" smtClean="0"/>
              <a:t>The company stores the information about the currently working employees. The information includes employee number, name gender  ,salary, date of birth , date of joining, address, phone no ,department no , department name, email id. The name of the employee contains first name, middle name and last name. The address includes house number, street, city, state and zip code. Every employee is uniquely identified by the employee no. The employee may have multiple phone numbers such as home, office or mobile. The year of experience of each employee can be calculated by year of joining entities associated with that employee. Design an E-R diagram for a company database</a:t>
            </a:r>
            <a:endParaRPr lang="en-US" altLang="en-US" sz="2400" dirty="0" smtClean="0"/>
          </a:p>
          <a:p>
            <a:pPr algn="just"/>
            <a:endParaRPr lang="en-US" altLang="en-US" sz="2400" dirty="0" smtClean="0"/>
          </a:p>
        </p:txBody>
      </p:sp>
    </p:spTree>
    <p:extLst>
      <p:ext uri="{BB962C8B-B14F-4D97-AF65-F5344CB8AC3E}">
        <p14:creationId xmlns:p14="http://schemas.microsoft.com/office/powerpoint/2010/main" val="309480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Roles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1768" t="22791" r="2357" b="23051"/>
          <a:stretch>
            <a:fillRect/>
          </a:stretch>
        </p:blipFill>
        <p:spPr bwMode="auto">
          <a:xfrm>
            <a:off x="1219200" y="1352550"/>
            <a:ext cx="6738938" cy="28543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31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Structural Constraints</a:t>
            </a:r>
            <a:endParaRPr lang="en-US"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81000" y="1352550"/>
            <a:ext cx="8305800" cy="3308598"/>
          </a:xfrm>
          <a:prstGeom prst="rect">
            <a:avLst/>
          </a:prstGeom>
        </p:spPr>
        <p:txBody>
          <a:bodyPr wrap="square">
            <a:spAutoFit/>
          </a:bodyPr>
          <a:lstStyle/>
          <a:p>
            <a:pPr marL="342900"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Mapping Cardinalities</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One-to-One</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One-to-Many</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Many-to-One</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Many-to-Many</a:t>
            </a:r>
          </a:p>
          <a:p>
            <a:pPr marL="342900"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Participation Constraints</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Total</a:t>
            </a:r>
          </a:p>
          <a:p>
            <a:pPr marL="800100" lvl="1" indent="-342900">
              <a:spcBef>
                <a:spcPct val="35000"/>
              </a:spcBef>
              <a:buClr>
                <a:schemeClr val="tx2"/>
              </a:buClr>
              <a:buSzPct val="90000"/>
              <a:buFont typeface="Monotype Sorts" charset="2"/>
              <a:buChar char="n"/>
            </a:pPr>
            <a:r>
              <a:rPr kumimoji="1" lang="en-US" altLang="en-US" sz="2000" dirty="0" smtClean="0">
                <a:latin typeface="Times New Roman" pitchFamily="18" charset="0"/>
                <a:cs typeface="Times New Roman" pitchFamily="18" charset="0"/>
              </a:rPr>
              <a:t>Partial</a:t>
            </a:r>
            <a:endParaRPr kumimoji="1" lang="en-US"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673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Mapping Cardinalities – One-to-One</a:t>
            </a:r>
            <a:endParaRPr lang="en-US" sz="3600" b="1"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3000"/>
                    </a14:imgEffect>
                    <a14:imgEffect>
                      <a14:brightnessContrast contrast="11000"/>
                    </a14:imgEffect>
                  </a14:imgLayer>
                </a14:imgProps>
              </a:ext>
              <a:ext uri="{28A0092B-C50C-407E-A947-70E740481C1C}">
                <a14:useLocalDpi xmlns:a14="http://schemas.microsoft.com/office/drawing/2010/main" val="0"/>
              </a:ext>
            </a:extLst>
          </a:blip>
          <a:srcRect b="78418"/>
          <a:stretch>
            <a:fillRect/>
          </a:stretch>
        </p:blipFill>
        <p:spPr bwMode="auto">
          <a:xfrm>
            <a:off x="1866899" y="1657350"/>
            <a:ext cx="5845175" cy="1535112"/>
          </a:xfrm>
          <a:prstGeom prst="rect">
            <a:avLst/>
          </a:prstGeom>
          <a:solidFill>
            <a:schemeClr val="accent1"/>
          </a:solidFill>
          <a:ln>
            <a:noFill/>
          </a:ln>
        </p:spPr>
      </p:pic>
      <p:sp>
        <p:nvSpPr>
          <p:cNvPr id="7" name="TextBox 6"/>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7</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sp>
        <p:nvSpPr>
          <p:cNvPr id="3" name="Rectangle 2"/>
          <p:cNvSpPr/>
          <p:nvPr/>
        </p:nvSpPr>
        <p:spPr>
          <a:xfrm>
            <a:off x="1066800" y="3638550"/>
            <a:ext cx="4572000" cy="646331"/>
          </a:xfrm>
          <a:prstGeom prst="rect">
            <a:avLst/>
          </a:prstGeom>
        </p:spPr>
        <p:txBody>
          <a:bodyPr>
            <a:spAutoFit/>
          </a:bodyPr>
          <a:lstStyle/>
          <a:p>
            <a:r>
              <a:rPr lang="en-US" dirty="0"/>
              <a:t>Example: One student can register for </a:t>
            </a:r>
            <a:r>
              <a:rPr lang="en-US" dirty="0" smtClean="0"/>
              <a:t>one faculty</a:t>
            </a:r>
            <a:endParaRPr lang="en-IN" dirty="0"/>
          </a:p>
        </p:txBody>
      </p:sp>
    </p:spTree>
    <p:extLst>
      <p:ext uri="{BB962C8B-B14F-4D97-AF65-F5344CB8AC3E}">
        <p14:creationId xmlns:p14="http://schemas.microsoft.com/office/powerpoint/2010/main" val="386418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Mapping Cardinalities – One-to-Many</a:t>
            </a:r>
            <a:endParaRPr lang="en-US" sz="3600" b="1" dirty="0">
              <a:latin typeface="Times New Roman" panose="02020603050405020304" pitchFamily="18" charset="0"/>
              <a:cs typeface="Times New Roman" panose="02020603050405020304" pitchFamily="18"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t="31459" b="44698"/>
          <a:stretch>
            <a:fillRect/>
          </a:stretch>
        </p:blipFill>
        <p:spPr bwMode="auto">
          <a:xfrm>
            <a:off x="1676400" y="1804458"/>
            <a:ext cx="6000750" cy="1743075"/>
          </a:xfrm>
          <a:prstGeom prst="rect">
            <a:avLst/>
          </a:prstGeom>
          <a:solidFill>
            <a:schemeClr val="accent1"/>
          </a:solidFill>
          <a:ln>
            <a:noFill/>
          </a:ln>
        </p:spPr>
      </p:pic>
      <p:sp>
        <p:nvSpPr>
          <p:cNvPr id="3" name="Rectangle 2"/>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7</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Edition</a:t>
            </a:r>
          </a:p>
        </p:txBody>
      </p:sp>
      <p:sp>
        <p:nvSpPr>
          <p:cNvPr id="5" name="Rectangle 4"/>
          <p:cNvSpPr/>
          <p:nvPr/>
        </p:nvSpPr>
        <p:spPr>
          <a:xfrm>
            <a:off x="1066800" y="3599018"/>
            <a:ext cx="4572000" cy="646331"/>
          </a:xfrm>
          <a:prstGeom prst="rect">
            <a:avLst/>
          </a:prstGeom>
        </p:spPr>
        <p:txBody>
          <a:bodyPr>
            <a:spAutoFit/>
          </a:bodyPr>
          <a:lstStyle/>
          <a:p>
            <a:r>
              <a:rPr lang="en-US" dirty="0"/>
              <a:t>For example, one class is consisting of multiple students. </a:t>
            </a:r>
            <a:endParaRPr lang="en-IN" dirty="0"/>
          </a:p>
        </p:txBody>
      </p:sp>
    </p:spTree>
    <p:extLst>
      <p:ext uri="{BB962C8B-B14F-4D97-AF65-F5344CB8AC3E}">
        <p14:creationId xmlns:p14="http://schemas.microsoft.com/office/powerpoint/2010/main" val="1689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Mapping Cardinalities – Many-to-One</a:t>
            </a:r>
            <a:endParaRPr lang="en-US" sz="36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52588"/>
            <a:ext cx="61912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7</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Edition</a:t>
            </a:r>
          </a:p>
        </p:txBody>
      </p:sp>
      <p:sp>
        <p:nvSpPr>
          <p:cNvPr id="3" name="Rectangle 2"/>
          <p:cNvSpPr/>
          <p:nvPr/>
        </p:nvSpPr>
        <p:spPr>
          <a:xfrm>
            <a:off x="1143000" y="3714750"/>
            <a:ext cx="4572000" cy="646331"/>
          </a:xfrm>
          <a:prstGeom prst="rect">
            <a:avLst/>
          </a:prstGeom>
        </p:spPr>
        <p:txBody>
          <a:bodyPr>
            <a:spAutoFit/>
          </a:bodyPr>
          <a:lstStyle/>
          <a:p>
            <a:r>
              <a:rPr lang="en-US" dirty="0"/>
              <a:t>For example, many students belong to the same class. </a:t>
            </a:r>
            <a:endParaRPr lang="en-IN" dirty="0"/>
          </a:p>
        </p:txBody>
      </p:sp>
    </p:spTree>
    <p:extLst>
      <p:ext uri="{BB962C8B-B14F-4D97-AF65-F5344CB8AC3E}">
        <p14:creationId xmlns:p14="http://schemas.microsoft.com/office/powerpoint/2010/main" val="141274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fontScale="90000"/>
          </a:bodyPr>
          <a:lstStyle/>
          <a:p>
            <a:pPr algn="ctr"/>
            <a:r>
              <a:rPr lang="en-US" sz="3600" dirty="0" smtClean="0">
                <a:latin typeface="Times New Roman" pitchFamily="18" charset="0"/>
                <a:cs typeface="Times New Roman" pitchFamily="18" charset="0"/>
              </a:rPr>
              <a:t>Mapping Cardinalities – Many-to-Many</a:t>
            </a:r>
            <a:endParaRPr lang="en-US" sz="3600" b="1"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09750"/>
            <a:ext cx="6516688" cy="1333500"/>
          </a:xfrm>
          <a:prstGeom prst="rect">
            <a:avLst/>
          </a:prstGeom>
          <a:solidFill>
            <a:schemeClr val="accent1"/>
          </a:solidFill>
          <a:ln>
            <a:noFill/>
          </a:ln>
        </p:spPr>
      </p:pic>
      <p:sp>
        <p:nvSpPr>
          <p:cNvPr id="5" name="Rectangle 4"/>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7</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Edition</a:t>
            </a:r>
          </a:p>
        </p:txBody>
      </p:sp>
      <p:sp>
        <p:nvSpPr>
          <p:cNvPr id="3" name="Rectangle 2"/>
          <p:cNvSpPr/>
          <p:nvPr/>
        </p:nvSpPr>
        <p:spPr>
          <a:xfrm>
            <a:off x="762000" y="3213101"/>
            <a:ext cx="6096000" cy="923330"/>
          </a:xfrm>
          <a:prstGeom prst="rect">
            <a:avLst/>
          </a:prstGeom>
        </p:spPr>
        <p:txBody>
          <a:bodyPr wrap="square">
            <a:spAutoFit/>
          </a:bodyPr>
          <a:lstStyle/>
          <a:p>
            <a:r>
              <a:rPr lang="en-US" dirty="0"/>
              <a:t>For example, Students as a group are associated with multiple faculty members, and faculty members can be associated with multiple students.</a:t>
            </a:r>
            <a:endParaRPr lang="en-IN" dirty="0"/>
          </a:p>
        </p:txBody>
      </p:sp>
    </p:spTree>
    <p:extLst>
      <p:ext uri="{BB962C8B-B14F-4D97-AF65-F5344CB8AC3E}">
        <p14:creationId xmlns:p14="http://schemas.microsoft.com/office/powerpoint/2010/main" val="648224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86977"/>
            <a:ext cx="7315200" cy="865573"/>
          </a:xfrm>
        </p:spPr>
        <p:txBody>
          <a:bodyPr>
            <a:normAutofit fontScale="90000"/>
          </a:bodyPr>
          <a:lstStyle/>
          <a:p>
            <a:pPr algn="ctr"/>
            <a:r>
              <a:rPr lang="en-US" sz="3600" dirty="0">
                <a:latin typeface="Times New Roman" pitchFamily="18" charset="0"/>
                <a:cs typeface="Times New Roman" pitchFamily="18" charset="0"/>
              </a:rPr>
              <a:t>Notation for Expressing More Complex Constraints</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7</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Edition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2005013"/>
            <a:ext cx="58007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111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normAutofit fontScale="90000"/>
          </a:bodyPr>
          <a:lstStyle/>
          <a:p>
            <a:r>
              <a:rPr lang="en-US">
                <a:latin typeface="Tahoma" charset="0"/>
                <a:ea typeface="Osaka" charset="0"/>
                <a:cs typeface="Osaka" charset="0"/>
              </a:rPr>
              <a:t>Alternative: Crow</a:t>
            </a:r>
            <a:r>
              <a:rPr lang="ja-JP" altLang="en-US">
                <a:latin typeface="Tahoma" charset="0"/>
                <a:ea typeface="Osaka" charset="0"/>
                <a:cs typeface="Osaka" charset="0"/>
              </a:rPr>
              <a:t>’</a:t>
            </a:r>
            <a:r>
              <a:rPr lang="en-US" altLang="ja-JP">
                <a:latin typeface="Tahoma" charset="0"/>
                <a:ea typeface="Osaka" charset="0"/>
                <a:cs typeface="Osaka" charset="0"/>
              </a:rPr>
              <a:t>s Foot Notation</a:t>
            </a:r>
            <a:endParaRPr lang="en-US">
              <a:latin typeface="Tahoma" charset="0"/>
              <a:ea typeface="Osaka" charset="0"/>
              <a:cs typeface="Osaka" charset="0"/>
            </a:endParaRPr>
          </a:p>
        </p:txBody>
      </p:sp>
      <p:sp>
        <p:nvSpPr>
          <p:cNvPr id="48130" name="Table Placeholder 5"/>
          <p:cNvSpPr>
            <a:spLocks noGrp="1" noTextEdit="1"/>
          </p:cNvSpPr>
          <p:nvPr>
            <p:ph type="tbl" idx="1"/>
          </p:nvPr>
        </p:nvSpPr>
        <p:spPr/>
      </p:sp>
      <p:pic>
        <p:nvPicPr>
          <p:cNvPr id="48131" name="Picture 4">
            <a:hlinkClick r:id="rId2"/>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097756"/>
            <a:ext cx="80899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8925" y="2468166"/>
            <a:ext cx="2090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648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a:latin typeface="Times New Roman" pitchFamily="18" charset="0"/>
                <a:cs typeface="Times New Roman" pitchFamily="18" charset="0"/>
              </a:rPr>
              <a:t>Entity-Relationship(ER)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887D17-93B8-459A-BF89-974C00CD0E42}"/>
              </a:ext>
            </a:extLst>
          </p:cNvPr>
          <p:cNvSpPr>
            <a:spLocks noGrp="1"/>
          </p:cNvSpPr>
          <p:nvPr>
            <p:ph idx="1"/>
          </p:nvPr>
        </p:nvSpPr>
        <p:spPr>
          <a:xfrm>
            <a:off x="685800" y="1733550"/>
            <a:ext cx="8153400" cy="1676400"/>
          </a:xfrm>
        </p:spPr>
        <p:txBody>
          <a:bodyPr>
            <a:normAutofit fontScale="70000" lnSpcReduction="20000"/>
          </a:bodyPr>
          <a:lstStyle/>
          <a:p>
            <a:pPr algn="just"/>
            <a:r>
              <a:rPr lang="en-US" sz="2800" dirty="0">
                <a:latin typeface="Times New Roman" pitchFamily="18" charset="0"/>
                <a:cs typeface="Times New Roman" pitchFamily="18" charset="0"/>
              </a:rPr>
              <a:t>The ER model is a high-level conceptual data model.  It has not been implemented in any commercial DBMS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but is a powerful short hand often used in database design for a first rendition of the </a:t>
            </a:r>
            <a:r>
              <a:rPr lang="en-US" sz="2800" dirty="0" err="1">
                <a:latin typeface="Times New Roman" pitchFamily="18" charset="0"/>
                <a:cs typeface="Times New Roman" pitchFamily="18" charset="0"/>
              </a:rPr>
              <a:t>miniworld</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The ER model was introduced by Peter Chen in 1976, and is now the most widely used conceptual data model.</a:t>
            </a:r>
          </a:p>
        </p:txBody>
      </p:sp>
    </p:spTree>
    <p:extLst>
      <p:ext uri="{BB962C8B-B14F-4D97-AF65-F5344CB8AC3E}">
        <p14:creationId xmlns:p14="http://schemas.microsoft.com/office/powerpoint/2010/main" val="379003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Total Participation</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7</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Edition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81350"/>
            <a:ext cx="6236758" cy="123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8200" y="1123950"/>
            <a:ext cx="7772400" cy="2419124"/>
          </a:xfrm>
          <a:prstGeom prst="rect">
            <a:avLst/>
          </a:prstGeom>
        </p:spPr>
        <p:txBody>
          <a:bodyPr wrap="square">
            <a:spAutoFit/>
          </a:bodyPr>
          <a:lstStyle/>
          <a:p>
            <a:pPr marL="342900" indent="-342900">
              <a:spcBef>
                <a:spcPct val="35000"/>
              </a:spcBef>
              <a:buClr>
                <a:schemeClr val="tx2"/>
              </a:buClr>
              <a:buSzPct val="90000"/>
              <a:buFont typeface="Monotype Sorts" charset="2"/>
              <a:buChar char="n"/>
            </a:pPr>
            <a:r>
              <a:rPr kumimoji="1" lang="en-US" altLang="en-US" dirty="0">
                <a:latin typeface="Times New Roman" pitchFamily="18" charset="0"/>
                <a:cs typeface="Times New Roman" pitchFamily="18" charset="0"/>
              </a:rPr>
              <a:t>Total participation (indicated by double line):  every entity in the entity set participates in at least one relationship in the relationship </a:t>
            </a:r>
            <a:r>
              <a:rPr kumimoji="1" lang="en-US" altLang="en-US" dirty="0" smtClean="0">
                <a:latin typeface="Times New Roman" pitchFamily="18" charset="0"/>
                <a:cs typeface="Times New Roman" pitchFamily="18" charset="0"/>
              </a:rPr>
              <a:t>set</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Example: </a:t>
            </a:r>
            <a:r>
              <a:rPr kumimoji="1" lang="en-US" altLang="en-US" dirty="0">
                <a:latin typeface="Times New Roman" pitchFamily="18" charset="0"/>
                <a:cs typeface="Times New Roman" pitchFamily="18" charset="0"/>
              </a:rPr>
              <a:t>every </a:t>
            </a:r>
            <a:r>
              <a:rPr kumimoji="1" lang="en-US" altLang="en-US" i="1" dirty="0">
                <a:latin typeface="Times New Roman" pitchFamily="18" charset="0"/>
                <a:cs typeface="Times New Roman" pitchFamily="18" charset="0"/>
              </a:rPr>
              <a:t>student </a:t>
            </a:r>
            <a:r>
              <a:rPr kumimoji="1" lang="en-US" altLang="en-US" dirty="0">
                <a:latin typeface="Times New Roman" pitchFamily="18" charset="0"/>
                <a:cs typeface="Times New Roman" pitchFamily="18" charset="0"/>
              </a:rPr>
              <a:t>must have an associated instructor</a:t>
            </a:r>
          </a:p>
          <a:p>
            <a:pPr marL="342900"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Partial </a:t>
            </a:r>
            <a:r>
              <a:rPr kumimoji="1" lang="en-US" altLang="en-US" dirty="0">
                <a:latin typeface="Times New Roman" pitchFamily="18" charset="0"/>
                <a:cs typeface="Times New Roman" pitchFamily="18" charset="0"/>
              </a:rPr>
              <a:t>participation:  some entities may not participate in any relationship in the relationship set</a:t>
            </a:r>
          </a:p>
          <a:p>
            <a:pPr marL="742950" lvl="1" indent="-285750">
              <a:spcBef>
                <a:spcPct val="35000"/>
              </a:spcBef>
              <a:buClr>
                <a:schemeClr val="hlink"/>
              </a:buClr>
              <a:buSzPct val="80000"/>
              <a:buFont typeface="Monotype Sorts" charset="2"/>
              <a:buChar char="l"/>
            </a:pPr>
            <a:r>
              <a:rPr kumimoji="1" lang="en-US" altLang="en-US" dirty="0">
                <a:latin typeface="Times New Roman" pitchFamily="18" charset="0"/>
                <a:cs typeface="Times New Roman" pitchFamily="18" charset="0"/>
              </a:rPr>
              <a:t>Example: participation of </a:t>
            </a:r>
            <a:r>
              <a:rPr kumimoji="1" lang="en-US" altLang="en-US" i="1" dirty="0">
                <a:latin typeface="Times New Roman" pitchFamily="18" charset="0"/>
                <a:cs typeface="Times New Roman" pitchFamily="18" charset="0"/>
              </a:rPr>
              <a:t>instructor</a:t>
            </a:r>
            <a:r>
              <a:rPr kumimoji="1" lang="en-US" altLang="en-US" dirty="0">
                <a:latin typeface="Times New Roman" pitchFamily="18" charset="0"/>
                <a:cs typeface="Times New Roman" pitchFamily="18" charset="0"/>
              </a:rPr>
              <a:t> in </a:t>
            </a:r>
            <a:r>
              <a:rPr kumimoji="1" lang="en-US" altLang="en-US" i="1" dirty="0">
                <a:latin typeface="Times New Roman" pitchFamily="18" charset="0"/>
                <a:cs typeface="Times New Roman" pitchFamily="18" charset="0"/>
              </a:rPr>
              <a:t>advisor</a:t>
            </a:r>
            <a:r>
              <a:rPr kumimoji="1" lang="en-US" altLang="en-US" dirty="0">
                <a:latin typeface="Times New Roman" pitchFamily="18" charset="0"/>
                <a:cs typeface="Times New Roman" pitchFamily="18" charset="0"/>
              </a:rPr>
              <a:t> is partial</a:t>
            </a:r>
          </a:p>
          <a:p>
            <a:pPr marL="342900" indent="-342900">
              <a:spcBef>
                <a:spcPct val="35000"/>
              </a:spcBef>
              <a:buClr>
                <a:schemeClr val="tx2"/>
              </a:buClr>
              <a:buSzPct val="90000"/>
              <a:buFont typeface="Monotype Sorts" charset="2"/>
              <a:buChar char="n"/>
            </a:pPr>
            <a:endParaRPr kumimoji="1"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8797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fontScale="90000"/>
          </a:bodyPr>
          <a:lstStyle/>
          <a:p>
            <a:pPr algn="ctr"/>
            <a:r>
              <a:rPr lang="en-US" sz="3600" dirty="0" smtClean="0">
                <a:latin typeface="Times New Roman" pitchFamily="18" charset="0"/>
                <a:cs typeface="Times New Roman" pitchFamily="18" charset="0"/>
              </a:rPr>
              <a:t>ER Diagram with Ternary Relationship</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509016"/>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160" t="27061" r="774" b="26804"/>
          <a:stretch>
            <a:fillRect/>
          </a:stretch>
        </p:blipFill>
        <p:spPr bwMode="auto">
          <a:xfrm>
            <a:off x="533400" y="1333500"/>
            <a:ext cx="8278813" cy="2921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674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Weak Entity Set</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sp>
        <p:nvSpPr>
          <p:cNvPr id="3" name="Rectangle 2"/>
          <p:cNvSpPr/>
          <p:nvPr/>
        </p:nvSpPr>
        <p:spPr>
          <a:xfrm>
            <a:off x="152400" y="971446"/>
            <a:ext cx="3937000" cy="3901068"/>
          </a:xfrm>
          <a:prstGeom prst="rect">
            <a:avLst/>
          </a:prstGeom>
        </p:spPr>
        <p:txBody>
          <a:bodyPr wrap="square">
            <a:spAutoFit/>
          </a:bodyPr>
          <a:lstStyle/>
          <a:p>
            <a:pPr marL="342900" indent="-342900" algn="just">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Entity with No primary key</a:t>
            </a:r>
          </a:p>
          <a:p>
            <a:pPr marL="342900" indent="-342900" algn="just">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Weak Entity is depicted with Double Rectangle</a:t>
            </a:r>
          </a:p>
          <a:p>
            <a:pPr marL="342900" indent="-342900" algn="just">
              <a:spcBef>
                <a:spcPct val="35000"/>
              </a:spcBef>
              <a:buClr>
                <a:schemeClr val="tx2"/>
              </a:buClr>
              <a:buSzPct val="90000"/>
              <a:buFont typeface="Monotype Sorts" charset="2"/>
              <a:buChar char="n"/>
            </a:pPr>
            <a:r>
              <a:rPr kumimoji="1" lang="en-US" altLang="en-US" dirty="0">
                <a:latin typeface="Times New Roman" pitchFamily="18" charset="0"/>
                <a:cs typeface="Times New Roman" pitchFamily="18" charset="0"/>
              </a:rPr>
              <a:t>Weak </a:t>
            </a:r>
            <a:r>
              <a:rPr kumimoji="1" lang="en-US" altLang="en-US" dirty="0" smtClean="0">
                <a:latin typeface="Times New Roman" pitchFamily="18" charset="0"/>
                <a:cs typeface="Times New Roman" pitchFamily="18" charset="0"/>
              </a:rPr>
              <a:t>Relationship </a:t>
            </a:r>
            <a:r>
              <a:rPr kumimoji="1" lang="en-US" altLang="en-US" dirty="0">
                <a:latin typeface="Times New Roman" pitchFamily="18" charset="0"/>
                <a:cs typeface="Times New Roman" pitchFamily="18" charset="0"/>
              </a:rPr>
              <a:t>is depicted with Double </a:t>
            </a:r>
            <a:r>
              <a:rPr kumimoji="1" lang="en-US" altLang="en-US" dirty="0" smtClean="0">
                <a:latin typeface="Times New Roman" pitchFamily="18" charset="0"/>
                <a:cs typeface="Times New Roman" pitchFamily="18" charset="0"/>
              </a:rPr>
              <a:t>Diamonds</a:t>
            </a:r>
          </a:p>
          <a:p>
            <a:pPr marL="342900" indent="-342900" algn="just">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Participation is Total for all weak entity sets.</a:t>
            </a:r>
          </a:p>
          <a:p>
            <a:pPr marL="342900" indent="-342900" algn="just">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Mapping Cardinality is One-to-Many</a:t>
            </a:r>
          </a:p>
          <a:p>
            <a:pPr marL="342900" indent="-342900" algn="just">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Weak entity depends on the identifying entity (Strong entity) for its unique representation.</a:t>
            </a:r>
            <a:endParaRPr kumimoji="1" lang="en-US" altLang="en-US"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900" t="27867" r="1082" b="27628"/>
          <a:stretch>
            <a:fillRect/>
          </a:stretch>
        </p:blipFill>
        <p:spPr bwMode="auto">
          <a:xfrm>
            <a:off x="4343399" y="1809750"/>
            <a:ext cx="4663313" cy="16764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75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315200" cy="865573"/>
          </a:xfrm>
        </p:spPr>
        <p:txBody>
          <a:bodyPr/>
          <a:lstStyle/>
          <a:p>
            <a:r>
              <a:rPr lang="en-US" dirty="0"/>
              <a:t>simple ER Diagram</a:t>
            </a:r>
          </a:p>
        </p:txBody>
      </p:sp>
      <p:sp>
        <p:nvSpPr>
          <p:cNvPr id="3" name="Content Placeholder 2"/>
          <p:cNvSpPr>
            <a:spLocks noGrp="1"/>
          </p:cNvSpPr>
          <p:nvPr>
            <p:ph idx="1"/>
          </p:nvPr>
        </p:nvSpPr>
        <p:spPr>
          <a:xfrm>
            <a:off x="685800" y="1200150"/>
            <a:ext cx="7315200" cy="2654645"/>
          </a:xfrm>
        </p:spPr>
        <p:txBody>
          <a:bodyPr/>
          <a:lstStyle/>
          <a:p>
            <a:r>
              <a:rPr lang="en-US" dirty="0"/>
              <a:t>Student entity has attributes such as </a:t>
            </a:r>
            <a:r>
              <a:rPr lang="en-US" dirty="0" err="1"/>
              <a:t>Stu_Id</a:t>
            </a:r>
            <a:r>
              <a:rPr lang="en-US" dirty="0"/>
              <a:t>, </a:t>
            </a:r>
            <a:r>
              <a:rPr lang="en-US" dirty="0" err="1"/>
              <a:t>Stu_Name</a:t>
            </a:r>
            <a:r>
              <a:rPr lang="en-US" dirty="0"/>
              <a:t> &amp; </a:t>
            </a:r>
            <a:r>
              <a:rPr lang="en-US" dirty="0" err="1"/>
              <a:t>Stu_Addr</a:t>
            </a:r>
            <a:r>
              <a:rPr lang="en-US" dirty="0"/>
              <a:t> and College entity has attributes such as </a:t>
            </a:r>
            <a:r>
              <a:rPr lang="en-US" dirty="0" err="1"/>
              <a:t>Col_ID</a:t>
            </a:r>
            <a:r>
              <a:rPr lang="en-US" dirty="0"/>
              <a:t> &amp; </a:t>
            </a:r>
            <a:r>
              <a:rPr lang="en-US" dirty="0" err="1" smtClean="0"/>
              <a:t>Col_Name</a:t>
            </a:r>
            <a:r>
              <a:rPr lang="en-US" dirty="0" smtClean="0"/>
              <a:t>.  </a:t>
            </a:r>
            <a:r>
              <a:rPr lang="en-US" dirty="0"/>
              <a:t>college can have many students however a student cannot study in multiple colleges at the same </a:t>
            </a:r>
            <a:r>
              <a:rPr lang="en-US" dirty="0" err="1" smtClean="0"/>
              <a:t>time.Each</a:t>
            </a:r>
            <a:r>
              <a:rPr lang="en-US" dirty="0" smtClean="0"/>
              <a:t> student must be study any one college.</a:t>
            </a:r>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52750"/>
            <a:ext cx="56102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954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315200" cy="865573"/>
          </a:xfrm>
        </p:spPr>
        <p:txBody>
          <a:bodyPr>
            <a:normAutofit fontScale="90000"/>
          </a:bodyPr>
          <a:lstStyle/>
          <a:p>
            <a:r>
              <a:rPr lang="en-US" b="1" dirty="0"/>
              <a:t>Components of a ER Diagram</a:t>
            </a:r>
            <a:br>
              <a:rPr lang="en-US" b="1" dirty="0"/>
            </a:br>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123950"/>
            <a:ext cx="3792873"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863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315200" cy="865573"/>
          </a:xfrm>
        </p:spPr>
        <p:txBody>
          <a:bodyPr>
            <a:normAutofit fontScale="90000"/>
          </a:bodyPr>
          <a:lstStyle/>
          <a:p>
            <a:r>
              <a:rPr lang="en-US" b="1" dirty="0"/>
              <a:t>How to Create an Entity Relationship Diagram (ERD)</a:t>
            </a:r>
            <a:br>
              <a:rPr lang="en-US" b="1" dirty="0"/>
            </a:br>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8124092"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48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music database stores details of a artists, albums, and tracks. Artists, albums, and tracks each have a name. Artist, which has an </a:t>
            </a:r>
            <a:r>
              <a:rPr lang="en-US" dirty="0" err="1"/>
              <a:t>artist_id</a:t>
            </a:r>
            <a:r>
              <a:rPr lang="en-US" dirty="0"/>
              <a:t> attribute that uniquely identifies it. Each Album entity is uniquely identified by its </a:t>
            </a:r>
            <a:r>
              <a:rPr lang="en-US" dirty="0" err="1"/>
              <a:t>album_id</a:t>
            </a:r>
            <a:r>
              <a:rPr lang="en-US" dirty="0"/>
              <a:t> combined with the </a:t>
            </a:r>
            <a:r>
              <a:rPr lang="en-US" dirty="0" err="1"/>
              <a:t>artist_id</a:t>
            </a:r>
            <a:r>
              <a:rPr lang="en-US" dirty="0"/>
              <a:t> of the corresponding Artist entity. A Track entity is similarly uniquely identified by its </a:t>
            </a:r>
            <a:r>
              <a:rPr lang="en-US" dirty="0" err="1"/>
              <a:t>track_id</a:t>
            </a:r>
            <a:r>
              <a:rPr lang="en-US" dirty="0"/>
              <a:t> combined with the related </a:t>
            </a:r>
            <a:r>
              <a:rPr lang="en-US" dirty="0" err="1"/>
              <a:t>album_id</a:t>
            </a:r>
            <a:r>
              <a:rPr lang="en-US" dirty="0"/>
              <a:t> and </a:t>
            </a:r>
            <a:r>
              <a:rPr lang="en-US" dirty="0" err="1"/>
              <a:t>artist_id</a:t>
            </a:r>
            <a:r>
              <a:rPr lang="en-US" dirty="0"/>
              <a:t> attributes. The Played entity is uniquely identified by a combination of its played time, and the related </a:t>
            </a:r>
            <a:r>
              <a:rPr lang="en-US" dirty="0" err="1"/>
              <a:t>track_id</a:t>
            </a:r>
            <a:r>
              <a:rPr lang="en-US" dirty="0"/>
              <a:t>, </a:t>
            </a:r>
            <a:r>
              <a:rPr lang="en-US" dirty="0" err="1"/>
              <a:t>album_id</a:t>
            </a:r>
            <a:r>
              <a:rPr lang="en-US" dirty="0"/>
              <a:t>, and </a:t>
            </a:r>
            <a:r>
              <a:rPr lang="en-US" dirty="0" err="1"/>
              <a:t>artist_id</a:t>
            </a:r>
            <a:r>
              <a:rPr lang="en-US" dirty="0"/>
              <a:t> attributes. Each track has a time length. An album is made by exactly one artist. ·  An artist makes one or more albums. An album contains one or more tracks. When a track is played, the date and time the playback began (to the nearest second) should be recorded; this is used for reporting when a track was last played, as well as the number of times music by an artist, from an album, or a track has been played.</a:t>
            </a:r>
          </a:p>
          <a:p>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218954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9550"/>
            <a:ext cx="7315200" cy="865573"/>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819150"/>
            <a:ext cx="3860839" cy="403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060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A salesperson may manage many other salespeople. A salesperson is managed by only one salespeople. A salesperson can be an agent for many customers. A customer is managed by one salespeople. A customer can place many orders. An order can be placed by one customer. An order lists many inventory items. An inventory item may be listed on many orders. An inventory item is assembled from many parts. A part may be assembled into many inventory items. Many employees assemble an inventory item from many parts. A supplier supplies many parts. A part may be supplied by many suppliers.</a:t>
            </a:r>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1458381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315200" cy="865573"/>
          </a:xfrm>
        </p:spPr>
        <p:txBody>
          <a:bodyPr/>
          <a:lstStyle/>
          <a:p>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666750"/>
            <a:ext cx="3641711" cy="411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2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a:latin typeface="Times New Roman" pitchFamily="18" charset="0"/>
                <a:cs typeface="Times New Roman" pitchFamily="18" charset="0"/>
              </a:rPr>
              <a:t>Definitions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887D17-93B8-459A-BF89-974C00CD0E42}"/>
              </a:ext>
            </a:extLst>
          </p:cNvPr>
          <p:cNvSpPr>
            <a:spLocks noGrp="1"/>
          </p:cNvSpPr>
          <p:nvPr>
            <p:ph idx="1"/>
          </p:nvPr>
        </p:nvSpPr>
        <p:spPr>
          <a:xfrm>
            <a:off x="685800" y="1733550"/>
            <a:ext cx="8153400" cy="3048000"/>
          </a:xfrm>
        </p:spPr>
        <p:txBody>
          <a:bodyPr>
            <a:normAutofit fontScale="92500" lnSpcReduction="10000"/>
          </a:bodyPr>
          <a:lstStyle/>
          <a:p>
            <a:r>
              <a:rPr lang="en-US" sz="1800" dirty="0">
                <a:latin typeface="Times New Roman" pitchFamily="18" charset="0"/>
                <a:cs typeface="Times New Roman" pitchFamily="18" charset="0"/>
              </a:rPr>
              <a:t>An </a:t>
            </a:r>
            <a:r>
              <a:rPr lang="en-US" sz="1800" u="sng" dirty="0">
                <a:latin typeface="Times New Roman" pitchFamily="18" charset="0"/>
                <a:cs typeface="Times New Roman" pitchFamily="18" charset="0"/>
              </a:rPr>
              <a:t>entity</a:t>
            </a:r>
            <a:r>
              <a:rPr lang="en-US" sz="1800" dirty="0">
                <a:latin typeface="Times New Roman" pitchFamily="18" charset="0"/>
                <a:cs typeface="Times New Roman" pitchFamily="18" charset="0"/>
              </a:rPr>
              <a:t> is an object in the </a:t>
            </a:r>
            <a:r>
              <a:rPr lang="en-US" sz="1800" dirty="0" smtClean="0">
                <a:latin typeface="Times New Roman" pitchFamily="18" charset="0"/>
                <a:cs typeface="Times New Roman" pitchFamily="18" charset="0"/>
              </a:rPr>
              <a:t>mini world</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An </a:t>
            </a:r>
            <a:r>
              <a:rPr lang="en-US" sz="1800" u="sng" dirty="0">
                <a:latin typeface="Times New Roman" pitchFamily="18" charset="0"/>
                <a:cs typeface="Times New Roman" pitchFamily="18" charset="0"/>
              </a:rPr>
              <a:t>attribute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is the properties of </a:t>
            </a:r>
            <a:r>
              <a:rPr lang="en-US" sz="1800" dirty="0">
                <a:latin typeface="Times New Roman" pitchFamily="18" charset="0"/>
                <a:cs typeface="Times New Roman" pitchFamily="18" charset="0"/>
              </a:rPr>
              <a:t>an entity </a:t>
            </a:r>
            <a:r>
              <a:rPr lang="en-US" sz="1800" dirty="0" smtClean="0">
                <a:latin typeface="Times New Roman" pitchFamily="18" charset="0"/>
                <a:cs typeface="Times New Roman" pitchFamily="18" charset="0"/>
              </a:rPr>
              <a:t>which can </a:t>
            </a:r>
            <a:r>
              <a:rPr lang="en-US" sz="1800" dirty="0">
                <a:latin typeface="Times New Roman" pitchFamily="18" charset="0"/>
                <a:cs typeface="Times New Roman" pitchFamily="18" charset="0"/>
              </a:rPr>
              <a:t>have a </a:t>
            </a:r>
            <a:r>
              <a:rPr lang="en-US" sz="1800" u="sng" dirty="0">
                <a:latin typeface="Times New Roman" pitchFamily="18" charset="0"/>
                <a:cs typeface="Times New Roman" pitchFamily="18" charset="0"/>
              </a:rPr>
              <a:t>value </a:t>
            </a:r>
            <a:r>
              <a:rPr lang="en-US" sz="1800" dirty="0">
                <a:latin typeface="Times New Roman" pitchFamily="18" charset="0"/>
                <a:cs typeface="Times New Roman" pitchFamily="18" charset="0"/>
              </a:rPr>
              <a:t>from a </a:t>
            </a:r>
            <a:r>
              <a:rPr lang="en-US" sz="1800" u="sng" dirty="0">
                <a:latin typeface="Times New Roman" pitchFamily="18" charset="0"/>
                <a:cs typeface="Times New Roman" pitchFamily="18" charset="0"/>
              </a:rPr>
              <a:t>value set</a:t>
            </a:r>
            <a:r>
              <a:rPr lang="en-US" sz="1800" dirty="0">
                <a:latin typeface="Times New Roman" pitchFamily="18" charset="0"/>
                <a:cs typeface="Times New Roman" pitchFamily="18" charset="0"/>
              </a:rPr>
              <a:t> (domain)</a:t>
            </a:r>
          </a:p>
          <a:p>
            <a:r>
              <a:rPr lang="en-US" sz="1800" dirty="0" smtClean="0">
                <a:latin typeface="Times New Roman" pitchFamily="18" charset="0"/>
                <a:cs typeface="Times New Roman" pitchFamily="18" charset="0"/>
              </a:rPr>
              <a:t>An </a:t>
            </a:r>
            <a:r>
              <a:rPr lang="en-US" sz="1800" u="sng" dirty="0" smtClean="0">
                <a:latin typeface="Times New Roman" pitchFamily="18" charset="0"/>
                <a:cs typeface="Times New Roman" pitchFamily="18" charset="0"/>
              </a:rPr>
              <a:t>entity set </a:t>
            </a:r>
            <a:r>
              <a:rPr lang="en-US" sz="1800" dirty="0" smtClean="0">
                <a:latin typeface="Times New Roman" pitchFamily="18" charset="0"/>
                <a:cs typeface="Times New Roman" pitchFamily="18" charset="0"/>
              </a:rPr>
              <a:t>is the set of entities of same type that same </a:t>
            </a:r>
            <a:r>
              <a:rPr lang="en-US" sz="1800" dirty="0" err="1" smtClean="0">
                <a:latin typeface="Times New Roman" pitchFamily="18" charset="0"/>
                <a:cs typeface="Times New Roman" pitchFamily="18" charset="0"/>
              </a:rPr>
              <a:t>same</a:t>
            </a:r>
            <a:r>
              <a:rPr lang="en-US" sz="1800" dirty="0" smtClean="0">
                <a:latin typeface="Times New Roman" pitchFamily="18" charset="0"/>
                <a:cs typeface="Times New Roman" pitchFamily="18" charset="0"/>
              </a:rPr>
              <a:t> properties</a:t>
            </a:r>
          </a:p>
          <a:p>
            <a:r>
              <a:rPr lang="en-US" altLang="en-US" sz="1800" dirty="0">
                <a:latin typeface="Times New Roman" pitchFamily="18" charset="0"/>
                <a:ea typeface="ＭＳ Ｐゴシック" pitchFamily="34" charset="-128"/>
                <a:cs typeface="Times New Roman" pitchFamily="18" charset="0"/>
              </a:rPr>
              <a:t>A </a:t>
            </a:r>
            <a:r>
              <a:rPr lang="en-US" altLang="en-US" sz="1800" u="sng" dirty="0">
                <a:latin typeface="Times New Roman" pitchFamily="18" charset="0"/>
                <a:ea typeface="ＭＳ Ｐゴシック" pitchFamily="34" charset="-128"/>
                <a:cs typeface="Times New Roman" pitchFamily="18" charset="0"/>
              </a:rPr>
              <a:t>relationship</a:t>
            </a:r>
            <a:r>
              <a:rPr lang="en-US" altLang="en-US" sz="1800" dirty="0">
                <a:latin typeface="Times New Roman" pitchFamily="18" charset="0"/>
                <a:ea typeface="ＭＳ Ｐゴシック" pitchFamily="34" charset="-128"/>
                <a:cs typeface="Times New Roman" pitchFamily="18" charset="0"/>
              </a:rPr>
              <a:t> is an association among several </a:t>
            </a:r>
            <a:r>
              <a:rPr lang="en-US" altLang="en-US" sz="1800" dirty="0" smtClean="0">
                <a:latin typeface="Times New Roman" pitchFamily="18" charset="0"/>
                <a:ea typeface="ＭＳ Ｐゴシック" pitchFamily="34" charset="-128"/>
                <a:cs typeface="Times New Roman" pitchFamily="18" charset="0"/>
              </a:rPr>
              <a:t>entities</a:t>
            </a:r>
          </a:p>
          <a:p>
            <a:r>
              <a:rPr lang="en-US" altLang="en-US" sz="1800" dirty="0">
                <a:latin typeface="Times New Roman" pitchFamily="18" charset="0"/>
                <a:ea typeface="ＭＳ Ｐゴシック" pitchFamily="34" charset="-128"/>
                <a:cs typeface="Times New Roman" pitchFamily="18" charset="0"/>
              </a:rPr>
              <a:t>A </a:t>
            </a:r>
            <a:r>
              <a:rPr lang="en-US" altLang="en-US" sz="1800" u="sng" dirty="0">
                <a:latin typeface="Times New Roman" pitchFamily="18" charset="0"/>
                <a:ea typeface="ＭＳ Ｐゴシック" pitchFamily="34" charset="-128"/>
                <a:cs typeface="Times New Roman" pitchFamily="18" charset="0"/>
              </a:rPr>
              <a:t>relationship set</a:t>
            </a:r>
            <a:r>
              <a:rPr lang="en-US" altLang="en-US" sz="1800" dirty="0">
                <a:latin typeface="Times New Roman" pitchFamily="18" charset="0"/>
                <a:ea typeface="ＭＳ Ｐゴシック" pitchFamily="34" charset="-128"/>
                <a:cs typeface="Times New Roman" pitchFamily="18" charset="0"/>
              </a:rPr>
              <a:t> is a mathematical relation among </a:t>
            </a:r>
            <a:r>
              <a:rPr lang="en-US" altLang="en-US" sz="1800" i="1" dirty="0">
                <a:latin typeface="Times New Roman" pitchFamily="18" charset="0"/>
                <a:ea typeface="ＭＳ Ｐゴシック" pitchFamily="34" charset="-128"/>
                <a:cs typeface="Times New Roman" pitchFamily="18" charset="0"/>
              </a:rPr>
              <a:t>n</a:t>
            </a:r>
            <a:r>
              <a:rPr lang="en-US" altLang="en-US" sz="1800" dirty="0">
                <a:latin typeface="Times New Roman" pitchFamily="18" charset="0"/>
                <a:ea typeface="ＭＳ Ｐゴシック" pitchFamily="34" charset="-128"/>
                <a:cs typeface="Times New Roman" pitchFamily="18" charset="0"/>
              </a:rPr>
              <a:t> </a:t>
            </a:r>
            <a:r>
              <a:rPr lang="en-US" altLang="en-US" sz="1800" dirty="0">
                <a:latin typeface="Times New Roman" pitchFamily="18" charset="0"/>
                <a:ea typeface="ＭＳ Ｐゴシック" pitchFamily="34" charset="-128"/>
                <a:cs typeface="Times New Roman" pitchFamily="18" charset="0"/>
                <a:sym typeface="Symbol" pitchFamily="18" charset="2"/>
              </a:rPr>
              <a:t> 2 entities, each taken from entity sets</a:t>
            </a:r>
          </a:p>
          <a:p>
            <a:r>
              <a:rPr lang="en-US" sz="1800" dirty="0" smtClean="0">
                <a:latin typeface="Times New Roman" pitchFamily="18" charset="0"/>
                <a:cs typeface="Times New Roman" pitchFamily="18" charset="0"/>
              </a:rPr>
              <a:t>A </a:t>
            </a:r>
            <a:r>
              <a:rPr lang="en-US" sz="1800" u="sng" dirty="0">
                <a:latin typeface="Times New Roman" pitchFamily="18" charset="0"/>
                <a:cs typeface="Times New Roman" pitchFamily="18" charset="0"/>
              </a:rPr>
              <a:t>key attribute</a:t>
            </a:r>
            <a:r>
              <a:rPr lang="en-US" sz="1800" dirty="0">
                <a:latin typeface="Times New Roman" pitchFamily="18" charset="0"/>
                <a:cs typeface="Times New Roman" pitchFamily="18" charset="0"/>
              </a:rPr>
              <a:t> of an entity type is one whose value uniquely identifies an entity of that type.</a:t>
            </a:r>
          </a:p>
          <a:p>
            <a:r>
              <a:rPr lang="en-US" sz="1800" dirty="0">
                <a:latin typeface="Times New Roman" pitchFamily="18" charset="0"/>
                <a:cs typeface="Times New Roman" pitchFamily="18" charset="0"/>
              </a:rPr>
              <a:t>A combination of attributes may form a </a:t>
            </a:r>
            <a:r>
              <a:rPr lang="en-US" sz="1800" u="sng" dirty="0">
                <a:latin typeface="Times New Roman" pitchFamily="18" charset="0"/>
                <a:cs typeface="Times New Roman" pitchFamily="18" charset="0"/>
              </a:rPr>
              <a:t>composite</a:t>
            </a:r>
            <a:r>
              <a:rPr lang="en-US" sz="1800" dirty="0">
                <a:latin typeface="Times New Roman" pitchFamily="18" charset="0"/>
                <a:cs typeface="Times New Roman" pitchFamily="18" charset="0"/>
              </a:rPr>
              <a:t> key.</a:t>
            </a:r>
          </a:p>
          <a:p>
            <a:r>
              <a:rPr lang="en-US" sz="1800" dirty="0">
                <a:latin typeface="Times New Roman" pitchFamily="18" charset="0"/>
                <a:cs typeface="Times New Roman" pitchFamily="18" charset="0"/>
              </a:rPr>
              <a:t>If there is no applicable value for an attribute that attribute is set to a </a:t>
            </a:r>
            <a:r>
              <a:rPr lang="en-US" sz="1800" u="sng" dirty="0">
                <a:latin typeface="Times New Roman" pitchFamily="18" charset="0"/>
                <a:cs typeface="Times New Roman" pitchFamily="18" charset="0"/>
              </a:rPr>
              <a:t>null </a:t>
            </a:r>
            <a:r>
              <a:rPr lang="en-US" sz="1800" dirty="0">
                <a:latin typeface="Times New Roman" pitchFamily="18" charset="0"/>
                <a:cs typeface="Times New Roman" pitchFamily="18" charset="0"/>
              </a:rPr>
              <a:t>value.</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28916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Suppose you are given the following requirements for a simple database for the National Hockey League (NHL):the NHL has many teams, each team has a name, a city, a coach, a captain, and a set of players, each player belongs to only one team, each player has a name, a position (such as left wing or goalie), a skill level, and a set of injury records, a team captain is also a player, a game is played between two teams (referred to as </a:t>
            </a:r>
            <a:r>
              <a:rPr lang="en-US" dirty="0" err="1"/>
              <a:t>host_team</a:t>
            </a:r>
            <a:r>
              <a:rPr lang="en-US" dirty="0"/>
              <a:t> and </a:t>
            </a:r>
            <a:r>
              <a:rPr lang="en-US" dirty="0" err="1"/>
              <a:t>guest_team</a:t>
            </a:r>
            <a:r>
              <a:rPr lang="en-US" dirty="0"/>
              <a:t>) and has a date (such as May 11th, 1999) and a score (such as 4 to 2). Construct a clean and concise ER diagram for the NHL database</a:t>
            </a:r>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144839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38350"/>
            <a:ext cx="7467600"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272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Extended E-R Model</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sp>
        <p:nvSpPr>
          <p:cNvPr id="3" name="Rectangle 2"/>
          <p:cNvSpPr/>
          <p:nvPr/>
        </p:nvSpPr>
        <p:spPr>
          <a:xfrm>
            <a:off x="406400" y="1276350"/>
            <a:ext cx="8204200" cy="3360920"/>
          </a:xfrm>
          <a:prstGeom prst="rect">
            <a:avLst/>
          </a:prstGeom>
        </p:spPr>
        <p:txBody>
          <a:bodyPr wrap="square">
            <a:spAutoFit/>
          </a:bodyPr>
          <a:lstStyle/>
          <a:p>
            <a:pPr marL="342900"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Specialization – Subgrouping</a:t>
            </a:r>
          </a:p>
          <a:p>
            <a:pPr marL="342900"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Generalization – Top-Down Design Process</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Design Constraint</a:t>
            </a:r>
          </a:p>
          <a:p>
            <a:pPr marL="1257300" lvl="2"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Disjoint</a:t>
            </a:r>
            <a:endParaRPr kumimoji="1" lang="en-US" altLang="en-US" dirty="0">
              <a:latin typeface="Times New Roman" pitchFamily="18" charset="0"/>
              <a:cs typeface="Times New Roman" pitchFamily="18" charset="0"/>
            </a:endParaRPr>
          </a:p>
          <a:p>
            <a:pPr marL="1257300" lvl="2"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Overlapping</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Completeness Constraint</a:t>
            </a:r>
          </a:p>
          <a:p>
            <a:pPr marL="1257300" lvl="2"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Total</a:t>
            </a:r>
          </a:p>
          <a:p>
            <a:pPr marL="1257300" lvl="2"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Partial</a:t>
            </a:r>
            <a:endParaRPr kumimoji="1" lang="en-US" altLang="en-US" dirty="0">
              <a:latin typeface="Times New Roman" pitchFamily="18" charset="0"/>
              <a:cs typeface="Times New Roman" pitchFamily="18" charset="0"/>
            </a:endParaRPr>
          </a:p>
          <a:p>
            <a:pPr marL="342900"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Attribute Inheritance</a:t>
            </a:r>
          </a:p>
        </p:txBody>
      </p:sp>
    </p:spTree>
    <p:extLst>
      <p:ext uri="{BB962C8B-B14F-4D97-AF65-F5344CB8AC3E}">
        <p14:creationId xmlns:p14="http://schemas.microsoft.com/office/powerpoint/2010/main" val="18747479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3"/>
            <a:ext cx="7315200" cy="471808"/>
          </a:xfrm>
        </p:spPr>
        <p:txBody>
          <a:bodyPr>
            <a:normAutofit fontScale="90000"/>
          </a:bodyPr>
          <a:lstStyle/>
          <a:p>
            <a:pPr algn="ctr"/>
            <a:r>
              <a:rPr lang="en-US" sz="3600" dirty="0" smtClean="0">
                <a:latin typeface="Times New Roman" pitchFamily="18" charset="0"/>
                <a:cs typeface="Times New Roman" pitchFamily="18" charset="0"/>
              </a:rPr>
              <a:t>Example</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2401" t="1050" r="12599" b="787"/>
          <a:stretch>
            <a:fillRect/>
          </a:stretch>
        </p:blipFill>
        <p:spPr bwMode="auto">
          <a:xfrm>
            <a:off x="2514600" y="666750"/>
            <a:ext cx="3962400" cy="388943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085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EA3ACA4-5BC6-4305-B630-B74DBABADD81}" type="slidenum">
              <a:rPr lang="en-US" altLang="en-US"/>
              <a:pPr/>
              <a:t>44</a:t>
            </a:fld>
            <a:endParaRPr lang="en-US" altLang="en-US"/>
          </a:p>
        </p:txBody>
      </p:sp>
      <p:sp>
        <p:nvSpPr>
          <p:cNvPr id="26626" name="Rectangle 2"/>
          <p:cNvSpPr>
            <a:spLocks noGrp="1" noChangeArrowheads="1"/>
          </p:cNvSpPr>
          <p:nvPr>
            <p:ph type="title"/>
          </p:nvPr>
        </p:nvSpPr>
        <p:spPr/>
        <p:txBody>
          <a:bodyPr>
            <a:normAutofit fontScale="90000"/>
          </a:bodyPr>
          <a:lstStyle/>
          <a:p>
            <a:r>
              <a:rPr lang="en-US" altLang="en-US" b="1" dirty="0" err="1"/>
              <a:t>Disjointness</a:t>
            </a:r>
            <a:r>
              <a:rPr lang="en-US" altLang="en-US" b="1" dirty="0"/>
              <a:t> Constraints</a:t>
            </a:r>
            <a:br>
              <a:rPr lang="en-US" altLang="en-US" b="1" dirty="0"/>
            </a:br>
            <a:endParaRPr lang="en-US" altLang="en-US" b="1" dirty="0"/>
          </a:p>
        </p:txBody>
      </p:sp>
      <p:sp>
        <p:nvSpPr>
          <p:cNvPr id="26627" name="Rectangle 3"/>
          <p:cNvSpPr>
            <a:spLocks noGrp="1" noChangeArrowheads="1"/>
          </p:cNvSpPr>
          <p:nvPr>
            <p:ph type="body" idx="1"/>
          </p:nvPr>
        </p:nvSpPr>
        <p:spPr>
          <a:xfrm>
            <a:off x="685800" y="1085850"/>
            <a:ext cx="7772400" cy="3486150"/>
          </a:xfrm>
        </p:spPr>
        <p:txBody>
          <a:bodyPr/>
          <a:lstStyle/>
          <a:p>
            <a:r>
              <a:rPr lang="en-US" altLang="en-US" b="1" dirty="0"/>
              <a:t>Disjoint (d) </a:t>
            </a:r>
          </a:p>
          <a:p>
            <a:pPr lvl="1">
              <a:buFontTx/>
              <a:buChar char="•"/>
            </a:pPr>
            <a:r>
              <a:rPr lang="en-US" altLang="en-US" dirty="0"/>
              <a:t>The subclasses must have disjoint sets of entities </a:t>
            </a:r>
          </a:p>
          <a:p>
            <a:r>
              <a:rPr lang="en-US" altLang="en-US" b="1" dirty="0"/>
              <a:t>Overlap (o) </a:t>
            </a:r>
          </a:p>
          <a:p>
            <a:pPr lvl="1">
              <a:buFontTx/>
              <a:buChar char="•"/>
            </a:pPr>
            <a:r>
              <a:rPr lang="en-US" altLang="en-US" dirty="0"/>
              <a:t>The subclasses may have overlapping sets of entities </a:t>
            </a:r>
          </a:p>
          <a:p>
            <a:endParaRPr lang="en-US" altLang="en-US" dirty="0"/>
          </a:p>
        </p:txBody>
      </p:sp>
    </p:spTree>
    <p:extLst>
      <p:ext uri="{BB962C8B-B14F-4D97-AF65-F5344CB8AC3E}">
        <p14:creationId xmlns:p14="http://schemas.microsoft.com/office/powerpoint/2010/main" val="42345824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C186AEC-30EC-4623-B530-F06406B06DBB}" type="slidenum">
              <a:rPr lang="en-US" altLang="en-US"/>
              <a:pPr/>
              <a:t>45</a:t>
            </a:fld>
            <a:endParaRPr lang="en-US" altLang="en-US"/>
          </a:p>
        </p:txBody>
      </p:sp>
      <p:sp>
        <p:nvSpPr>
          <p:cNvPr id="29698" name="Rectangle 2"/>
          <p:cNvSpPr>
            <a:spLocks noGrp="1" noChangeArrowheads="1"/>
          </p:cNvSpPr>
          <p:nvPr>
            <p:ph type="title"/>
          </p:nvPr>
        </p:nvSpPr>
        <p:spPr>
          <a:xfrm>
            <a:off x="304800" y="114300"/>
            <a:ext cx="8686800" cy="514350"/>
          </a:xfrm>
        </p:spPr>
        <p:txBody>
          <a:bodyPr>
            <a:normAutofit fontScale="90000"/>
          </a:bodyPr>
          <a:lstStyle/>
          <a:p>
            <a:r>
              <a:rPr lang="en-US" altLang="en-US" sz="2400" dirty="0" smtClean="0"/>
              <a:t>An </a:t>
            </a:r>
            <a:r>
              <a:rPr lang="en-US" altLang="en-US" sz="2400" dirty="0"/>
              <a:t>attribute-defined specialization on the </a:t>
            </a:r>
            <a:r>
              <a:rPr lang="en-US" altLang="en-US" sz="2400" dirty="0" err="1"/>
              <a:t>JobType</a:t>
            </a:r>
            <a:r>
              <a:rPr lang="en-US" altLang="en-US" sz="2400" dirty="0"/>
              <a:t> attribute of EMPLOYEE.</a:t>
            </a:r>
          </a:p>
        </p:txBody>
      </p:sp>
      <p:graphicFrame>
        <p:nvGraphicFramePr>
          <p:cNvPr id="29699" name="Object 3"/>
          <p:cNvGraphicFramePr>
            <a:graphicFrameLocks noChangeAspect="1"/>
          </p:cNvGraphicFramePr>
          <p:nvPr/>
        </p:nvGraphicFramePr>
        <p:xfrm>
          <a:off x="814388" y="742951"/>
          <a:ext cx="7516812" cy="4261247"/>
        </p:xfrm>
        <a:graphic>
          <a:graphicData uri="http://schemas.openxmlformats.org/presentationml/2006/ole">
            <mc:AlternateContent xmlns:mc="http://schemas.openxmlformats.org/markup-compatibility/2006">
              <mc:Choice xmlns:v="urn:schemas-microsoft-com:vml" Requires="v">
                <p:oleObj spid="_x0000_s1040" name="Photo Editor Photo" r:id="rId3" imgW="7516274" imgH="6485714" progId="MSPhotoEd.3">
                  <p:embed/>
                </p:oleObj>
              </mc:Choice>
              <mc:Fallback>
                <p:oleObj name="Photo Editor Photo" r:id="rId3" imgW="7516274" imgH="648571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742951"/>
                        <a:ext cx="7516812" cy="426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95269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23FB73B-F2B3-4754-8D65-CF1E09239BCD}" type="slidenum">
              <a:rPr lang="en-US" altLang="en-US"/>
              <a:pPr/>
              <a:t>46</a:t>
            </a:fld>
            <a:endParaRPr lang="en-US" altLang="en-US"/>
          </a:p>
        </p:txBody>
      </p:sp>
      <p:sp>
        <p:nvSpPr>
          <p:cNvPr id="31746" name="Rectangle 2"/>
          <p:cNvSpPr>
            <a:spLocks noGrp="1" noChangeArrowheads="1"/>
          </p:cNvSpPr>
          <p:nvPr>
            <p:ph type="title"/>
          </p:nvPr>
        </p:nvSpPr>
        <p:spPr>
          <a:xfrm>
            <a:off x="304800" y="114300"/>
            <a:ext cx="8610600" cy="628650"/>
          </a:xfrm>
        </p:spPr>
        <p:txBody>
          <a:bodyPr>
            <a:normAutofit fontScale="90000"/>
          </a:bodyPr>
          <a:lstStyle/>
          <a:p>
            <a:r>
              <a:rPr lang="en-US" altLang="en-US" sz="2400" b="1"/>
              <a:t>Figure 4.5</a:t>
            </a:r>
            <a:r>
              <a:rPr lang="en-US" altLang="en-US" sz="2400"/>
              <a:t>  Notation for specialization with overlapping (nondisjoint) subclasses.</a:t>
            </a:r>
          </a:p>
        </p:txBody>
      </p:sp>
      <p:graphicFrame>
        <p:nvGraphicFramePr>
          <p:cNvPr id="31747" name="Object 3"/>
          <p:cNvGraphicFramePr>
            <a:graphicFrameLocks noChangeAspect="1"/>
          </p:cNvGraphicFramePr>
          <p:nvPr/>
        </p:nvGraphicFramePr>
        <p:xfrm>
          <a:off x="152400" y="800100"/>
          <a:ext cx="8839200" cy="4171950"/>
        </p:xfrm>
        <a:graphic>
          <a:graphicData uri="http://schemas.openxmlformats.org/presentationml/2006/ole">
            <mc:AlternateContent xmlns:mc="http://schemas.openxmlformats.org/markup-compatibility/2006">
              <mc:Choice xmlns:v="urn:schemas-microsoft-com:vml" Requires="v">
                <p:oleObj spid="_x0000_s2064" name="Photo Editor Photo" r:id="rId3" imgW="9685714" imgH="6276190" progId="MSPhotoEd.3">
                  <p:embed/>
                </p:oleObj>
              </mc:Choice>
              <mc:Fallback>
                <p:oleObj name="Photo Editor Photo" r:id="rId3" imgW="9685714" imgH="627619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00100"/>
                        <a:ext cx="88392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134127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BFAD822-8D51-43DF-A9D1-D1F5902DC41A}" type="slidenum">
              <a:rPr lang="en-US" altLang="en-US"/>
              <a:pPr/>
              <a:t>47</a:t>
            </a:fld>
            <a:endParaRPr lang="en-US" altLang="en-US"/>
          </a:p>
        </p:txBody>
      </p:sp>
      <p:sp>
        <p:nvSpPr>
          <p:cNvPr id="35842" name="Rectangle 2"/>
          <p:cNvSpPr>
            <a:spLocks noGrp="1" noChangeArrowheads="1"/>
          </p:cNvSpPr>
          <p:nvPr>
            <p:ph type="title"/>
          </p:nvPr>
        </p:nvSpPr>
        <p:spPr>
          <a:xfrm>
            <a:off x="228600" y="114300"/>
            <a:ext cx="8686800" cy="514350"/>
          </a:xfrm>
        </p:spPr>
        <p:txBody>
          <a:bodyPr>
            <a:normAutofit fontScale="90000"/>
          </a:bodyPr>
          <a:lstStyle/>
          <a:p>
            <a:r>
              <a:rPr lang="en-US" altLang="en-US" sz="2400" b="1"/>
              <a:t>Figure 4.7</a:t>
            </a:r>
            <a:r>
              <a:rPr lang="en-US" altLang="en-US" sz="2400"/>
              <a:t>  A specialization lattice (with multiple inheritance) for a UNIVERSITY database.</a:t>
            </a:r>
          </a:p>
        </p:txBody>
      </p:sp>
      <p:graphicFrame>
        <p:nvGraphicFramePr>
          <p:cNvPr id="35843" name="Object 3"/>
          <p:cNvGraphicFramePr>
            <a:graphicFrameLocks noChangeAspect="1"/>
          </p:cNvGraphicFramePr>
          <p:nvPr/>
        </p:nvGraphicFramePr>
        <p:xfrm>
          <a:off x="533400" y="742951"/>
          <a:ext cx="8077200" cy="4261247"/>
        </p:xfrm>
        <a:graphic>
          <a:graphicData uri="http://schemas.openxmlformats.org/presentationml/2006/ole">
            <mc:AlternateContent xmlns:mc="http://schemas.openxmlformats.org/markup-compatibility/2006">
              <mc:Choice xmlns:v="urn:schemas-microsoft-com:vml" Requires="v">
                <p:oleObj spid="_x0000_s3088" name="Photo Editor Photo" r:id="rId3" imgW="5761905" imgH="6485714" progId="MSPhotoEd.3">
                  <p:embed/>
                </p:oleObj>
              </mc:Choice>
              <mc:Fallback>
                <p:oleObj name="Photo Editor Photo" r:id="rId3" imgW="5761905" imgH="648571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42951"/>
                        <a:ext cx="8077200" cy="426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03196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3"/>
            <a:ext cx="7315200" cy="471808"/>
          </a:xfrm>
        </p:spPr>
        <p:txBody>
          <a:bodyPr>
            <a:normAutofit fontScale="90000"/>
          </a:bodyPr>
          <a:lstStyle/>
          <a:p>
            <a:pPr algn="ctr"/>
            <a:r>
              <a:rPr lang="en-US" sz="3600" dirty="0" smtClean="0">
                <a:latin typeface="Times New Roman" pitchFamily="18" charset="0"/>
                <a:cs typeface="Times New Roman" pitchFamily="18" charset="0"/>
              </a:rPr>
              <a:t>Aggregation</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pic>
        <p:nvPicPr>
          <p:cNvPr id="7"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l="1274" t="3641" r="2002" b="3398"/>
          <a:stretch>
            <a:fillRect/>
          </a:stretch>
        </p:blipFill>
        <p:spPr bwMode="auto">
          <a:xfrm>
            <a:off x="448347" y="1352550"/>
            <a:ext cx="3806153" cy="2743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27"/>
          <p:cNvPicPr>
            <a:picLocks noChangeAspect="1" noChangeArrowheads="1"/>
          </p:cNvPicPr>
          <p:nvPr/>
        </p:nvPicPr>
        <p:blipFill>
          <a:blip r:embed="rId3" cstate="print">
            <a:extLst>
              <a:ext uri="{28A0092B-C50C-407E-A947-70E740481C1C}">
                <a14:useLocalDpi xmlns:a14="http://schemas.microsoft.com/office/drawing/2010/main" val="0"/>
              </a:ext>
            </a:extLst>
          </a:blip>
          <a:srcRect l="2745" t="1308" r="2942" b="1569"/>
          <a:stretch>
            <a:fillRect/>
          </a:stretch>
        </p:blipFill>
        <p:spPr bwMode="auto">
          <a:xfrm>
            <a:off x="4724399" y="1352550"/>
            <a:ext cx="3650421" cy="28194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977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5350"/>
            <a:ext cx="7315200" cy="865573"/>
          </a:xfrm>
        </p:spPr>
        <p:txBody>
          <a:bodyPr/>
          <a:lstStyle/>
          <a:p>
            <a:r>
              <a:rPr lang="en-IN" dirty="0" smtClean="0"/>
              <a:t>Aggregation</a:t>
            </a:r>
            <a:endParaRPr lang="en-IN" dirty="0"/>
          </a:p>
        </p:txBody>
      </p:sp>
      <p:sp>
        <p:nvSpPr>
          <p:cNvPr id="3" name="Footer Placeholder 2"/>
          <p:cNvSpPr>
            <a:spLocks noGrp="1"/>
          </p:cNvSpPr>
          <p:nvPr>
            <p:ph type="ftr" sz="quarter" idx="11"/>
          </p:nvPr>
        </p:nvSpPr>
        <p:spPr/>
        <p:txBody>
          <a:bodyPr/>
          <a:lstStyle/>
          <a:p>
            <a:r>
              <a:rPr lang="en-US" smtClean="0"/>
              <a:t>Dr. M. Premalatha, VIT Chennai</a:t>
            </a:r>
            <a:endParaRPr lang="en-US"/>
          </a:p>
        </p:txBody>
      </p:sp>
      <p:sp>
        <p:nvSpPr>
          <p:cNvPr id="4" name="Rectangle 3"/>
          <p:cNvSpPr/>
          <p:nvPr/>
        </p:nvSpPr>
        <p:spPr>
          <a:xfrm>
            <a:off x="914400" y="2724150"/>
            <a:ext cx="6477000" cy="1754326"/>
          </a:xfrm>
          <a:prstGeom prst="rect">
            <a:avLst/>
          </a:prstGeom>
        </p:spPr>
        <p:txBody>
          <a:bodyPr wrap="square">
            <a:spAutoFit/>
          </a:bodyPr>
          <a:lstStyle/>
          <a:p>
            <a:r>
              <a:rPr lang="en-US" dirty="0"/>
              <a:t>An example of aggregation is the Car and Engine entities. A car is made up </a:t>
            </a:r>
            <a:r>
              <a:rPr lang="en-US" dirty="0" smtClean="0"/>
              <a:t>of an </a:t>
            </a:r>
            <a:r>
              <a:rPr lang="en-US" dirty="0"/>
              <a:t>engine. The car is the whole and the engine is the part. Aggregation </a:t>
            </a:r>
            <a:r>
              <a:rPr lang="en-US" dirty="0" smtClean="0"/>
              <a:t>does not </a:t>
            </a:r>
            <a:r>
              <a:rPr lang="en-US" dirty="0"/>
              <a:t>represent strong ownership. This means, a part can exist on its own </a:t>
            </a:r>
            <a:r>
              <a:rPr lang="en-US" dirty="0" smtClean="0"/>
              <a:t>without the </a:t>
            </a:r>
            <a:r>
              <a:rPr lang="en-US" dirty="0"/>
              <a:t>whole. There is no stronger ownership between a car and the engine. </a:t>
            </a:r>
            <a:r>
              <a:rPr lang="en-US" dirty="0" smtClean="0"/>
              <a:t>An engine </a:t>
            </a:r>
            <a:r>
              <a:rPr lang="en-US" dirty="0"/>
              <a:t>of a car can be moved to another car.</a:t>
            </a:r>
            <a:endParaRPr lang="en-IN" dirty="0"/>
          </a:p>
        </p:txBody>
      </p:sp>
      <p:sp>
        <p:nvSpPr>
          <p:cNvPr id="5" name="Rectangle 4"/>
          <p:cNvSpPr/>
          <p:nvPr/>
        </p:nvSpPr>
        <p:spPr>
          <a:xfrm>
            <a:off x="990600" y="1809750"/>
            <a:ext cx="7162800" cy="646331"/>
          </a:xfrm>
          <a:prstGeom prst="rect">
            <a:avLst/>
          </a:prstGeom>
        </p:spPr>
        <p:txBody>
          <a:bodyPr wrap="square">
            <a:spAutoFit/>
          </a:bodyPr>
          <a:lstStyle/>
          <a:p>
            <a:r>
              <a:rPr lang="en-US" dirty="0"/>
              <a:t>Aggregation represents a ‘has-a’ relationship between entity types, where </a:t>
            </a:r>
            <a:r>
              <a:rPr lang="en-US" dirty="0" smtClean="0"/>
              <a:t>one represents </a:t>
            </a:r>
            <a:r>
              <a:rPr lang="en-US" dirty="0"/>
              <a:t>the ‘whole’ and the other the ‘part’</a:t>
            </a:r>
            <a:endParaRPr lang="en-IN" dirty="0"/>
          </a:p>
        </p:txBody>
      </p:sp>
    </p:spTree>
    <p:extLst>
      <p:ext uri="{BB962C8B-B14F-4D97-AF65-F5344CB8AC3E}">
        <p14:creationId xmlns:p14="http://schemas.microsoft.com/office/powerpoint/2010/main" val="1338887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9" y="250032"/>
            <a:ext cx="8243887" cy="597694"/>
          </a:xfrm>
        </p:spPr>
        <p:txBody>
          <a:bodyPr>
            <a:normAutofit fontScale="90000"/>
          </a:bodyPr>
          <a:lstStyle/>
          <a:p>
            <a:pPr eaLnBrk="1" hangingPunct="1"/>
            <a:r>
              <a:rPr lang="en-US" altLang="en-US" b="1" smtClean="0">
                <a:solidFill>
                  <a:srgbClr val="7030A0"/>
                </a:solidFill>
                <a:latin typeface="Cambria" pitchFamily="18" charset="0"/>
              </a:rPr>
              <a:t>Attribute &amp; Attribute Value</a:t>
            </a:r>
          </a:p>
        </p:txBody>
      </p:sp>
      <p:sp>
        <p:nvSpPr>
          <p:cNvPr id="11267" name="Text Box 9"/>
          <p:cNvSpPr txBox="1">
            <a:spLocks noChangeArrowheads="1"/>
          </p:cNvSpPr>
          <p:nvPr/>
        </p:nvSpPr>
        <p:spPr bwMode="auto">
          <a:xfrm>
            <a:off x="971550" y="1322092"/>
            <a:ext cx="1206077" cy="46384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b">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latin typeface="Cambria" pitchFamily="18" charset="0"/>
              </a:rPr>
              <a:t>Student</a:t>
            </a:r>
          </a:p>
        </p:txBody>
      </p:sp>
      <p:sp>
        <p:nvSpPr>
          <p:cNvPr id="68621" name="Text Box 13"/>
          <p:cNvSpPr txBox="1">
            <a:spLocks noChangeArrowheads="1"/>
          </p:cNvSpPr>
          <p:nvPr/>
        </p:nvSpPr>
        <p:spPr bwMode="auto">
          <a:xfrm>
            <a:off x="1354138" y="1868589"/>
            <a:ext cx="505564" cy="463846"/>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400" b="1" dirty="0">
                <a:solidFill>
                  <a:srgbClr val="000000"/>
                </a:solidFill>
                <a:effectLst>
                  <a:outerShdw blurRad="38100" dist="38100" dir="2700000" algn="tl">
                    <a:srgbClr val="C0C0C0"/>
                  </a:outerShdw>
                </a:effectLst>
                <a:latin typeface="Cambria" pitchFamily="18" charset="0"/>
                <a:cs typeface="+mn-cs"/>
              </a:rPr>
              <a:t>ID</a:t>
            </a:r>
          </a:p>
        </p:txBody>
      </p:sp>
      <p:sp>
        <p:nvSpPr>
          <p:cNvPr id="68622" name="Text Box 14"/>
          <p:cNvSpPr txBox="1">
            <a:spLocks noChangeArrowheads="1"/>
          </p:cNvSpPr>
          <p:nvPr/>
        </p:nvSpPr>
        <p:spPr bwMode="auto">
          <a:xfrm>
            <a:off x="2868614" y="1909070"/>
            <a:ext cx="992877" cy="463846"/>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400" b="1" dirty="0">
                <a:solidFill>
                  <a:srgbClr val="000000"/>
                </a:solidFill>
                <a:effectLst>
                  <a:outerShdw blurRad="38100" dist="38100" dir="2700000" algn="tl">
                    <a:srgbClr val="C0C0C0"/>
                  </a:outerShdw>
                </a:effectLst>
                <a:latin typeface="Cambria" pitchFamily="18" charset="0"/>
                <a:cs typeface="+mn-cs"/>
              </a:rPr>
              <a:t>Name</a:t>
            </a:r>
          </a:p>
        </p:txBody>
      </p:sp>
      <p:sp>
        <p:nvSpPr>
          <p:cNvPr id="68623" name="Text Box 15"/>
          <p:cNvSpPr txBox="1">
            <a:spLocks noChangeArrowheads="1"/>
          </p:cNvSpPr>
          <p:nvPr/>
        </p:nvSpPr>
        <p:spPr bwMode="auto">
          <a:xfrm>
            <a:off x="4522789" y="1909070"/>
            <a:ext cx="1202165" cy="463846"/>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400" b="1" dirty="0">
                <a:solidFill>
                  <a:srgbClr val="000000"/>
                </a:solidFill>
                <a:effectLst>
                  <a:outerShdw blurRad="38100" dist="38100" dir="2700000" algn="tl">
                    <a:srgbClr val="C0C0C0"/>
                  </a:outerShdw>
                </a:effectLst>
                <a:latin typeface="Cambria" pitchFamily="18" charset="0"/>
                <a:cs typeface="+mn-cs"/>
              </a:rPr>
              <a:t>Faculty</a:t>
            </a:r>
          </a:p>
        </p:txBody>
      </p:sp>
      <p:sp>
        <p:nvSpPr>
          <p:cNvPr id="68624" name="Text Box 16"/>
          <p:cNvSpPr txBox="1">
            <a:spLocks noChangeArrowheads="1"/>
          </p:cNvSpPr>
          <p:nvPr/>
        </p:nvSpPr>
        <p:spPr bwMode="auto">
          <a:xfrm>
            <a:off x="6526214" y="1909070"/>
            <a:ext cx="1016923" cy="463846"/>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400" b="1" dirty="0">
                <a:solidFill>
                  <a:srgbClr val="000000"/>
                </a:solidFill>
                <a:effectLst>
                  <a:outerShdw blurRad="38100" dist="38100" dir="2700000" algn="tl">
                    <a:srgbClr val="C0C0C0"/>
                  </a:outerShdw>
                </a:effectLst>
                <a:latin typeface="Cambria" pitchFamily="18" charset="0"/>
                <a:cs typeface="+mn-cs"/>
              </a:rPr>
              <a:t>Major</a:t>
            </a:r>
          </a:p>
        </p:txBody>
      </p:sp>
      <p:sp>
        <p:nvSpPr>
          <p:cNvPr id="68625" name="Text Box 17"/>
          <p:cNvSpPr txBox="1">
            <a:spLocks noChangeArrowheads="1"/>
          </p:cNvSpPr>
          <p:nvPr/>
        </p:nvSpPr>
        <p:spPr bwMode="auto">
          <a:xfrm>
            <a:off x="914400" y="2394993"/>
            <a:ext cx="6975862" cy="987066"/>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dirty="0">
                <a:effectLst>
                  <a:outerShdw blurRad="38100" dist="38100" dir="2700000" algn="tl">
                    <a:srgbClr val="C0C0C0"/>
                  </a:outerShdw>
                </a:effectLst>
                <a:latin typeface="Cambria" pitchFamily="18" charset="0"/>
                <a:cs typeface="+mn-cs"/>
              </a:rPr>
              <a:t>475020126-3        </a:t>
            </a:r>
            <a:r>
              <a:rPr lang="en-US" sz="2000" dirty="0" err="1">
                <a:effectLst>
                  <a:outerShdw blurRad="38100" dist="38100" dir="2700000" algn="tl">
                    <a:srgbClr val="C0C0C0"/>
                  </a:outerShdw>
                </a:effectLst>
                <a:latin typeface="Cambria" pitchFamily="18" charset="0"/>
                <a:cs typeface="+mn-cs"/>
              </a:rPr>
              <a:t>Kamonphon</a:t>
            </a:r>
            <a:r>
              <a:rPr lang="en-US" dirty="0">
                <a:effectLst>
                  <a:outerShdw blurRad="38100" dist="38100" dir="2700000" algn="tl">
                    <a:srgbClr val="C0C0C0"/>
                  </a:outerShdw>
                </a:effectLst>
                <a:latin typeface="Cambria" pitchFamily="18" charset="0"/>
                <a:cs typeface="+mn-cs"/>
              </a:rPr>
              <a:t>           </a:t>
            </a:r>
            <a:r>
              <a:rPr lang="en-US" sz="2000" dirty="0">
                <a:effectLst>
                  <a:outerShdw blurRad="38100" dist="38100" dir="2700000" algn="tl">
                    <a:srgbClr val="C0C0C0"/>
                  </a:outerShdw>
                </a:effectLst>
                <a:latin typeface="Cambria" pitchFamily="18" charset="0"/>
                <a:cs typeface="+mn-cs"/>
              </a:rPr>
              <a:t>Science</a:t>
            </a:r>
            <a:r>
              <a:rPr lang="en-US" dirty="0">
                <a:effectLst>
                  <a:outerShdw blurRad="38100" dist="38100" dir="2700000" algn="tl">
                    <a:srgbClr val="C0C0C0"/>
                  </a:outerShdw>
                </a:effectLst>
                <a:latin typeface="Cambria" pitchFamily="18" charset="0"/>
                <a:cs typeface="+mn-cs"/>
              </a:rPr>
              <a:t>                              </a:t>
            </a:r>
            <a:r>
              <a:rPr lang="en-US" sz="2000" dirty="0">
                <a:effectLst>
                  <a:outerShdw blurRad="38100" dist="38100" dir="2700000" algn="tl">
                    <a:srgbClr val="C0C0C0"/>
                  </a:outerShdw>
                </a:effectLst>
                <a:latin typeface="Cambria" pitchFamily="18" charset="0"/>
                <a:cs typeface="+mn-cs"/>
              </a:rPr>
              <a:t>IT</a:t>
            </a:r>
            <a:endParaRPr lang="en-US" dirty="0">
              <a:effectLst>
                <a:outerShdw blurRad="38100" dist="38100" dir="2700000" algn="tl">
                  <a:srgbClr val="C0C0C0"/>
                </a:outerShdw>
              </a:effectLst>
              <a:latin typeface="Cambria" pitchFamily="18" charset="0"/>
              <a:cs typeface="+mn-cs"/>
            </a:endParaRPr>
          </a:p>
          <a:p>
            <a:pPr fontAlgn="auto">
              <a:spcBef>
                <a:spcPts val="0"/>
              </a:spcBef>
              <a:spcAft>
                <a:spcPts val="0"/>
              </a:spcAft>
              <a:defRPr/>
            </a:pPr>
            <a:endParaRPr lang="en-US" dirty="0">
              <a:effectLst>
                <a:outerShdw blurRad="38100" dist="38100" dir="2700000" algn="tl">
                  <a:srgbClr val="C0C0C0"/>
                </a:outerShdw>
              </a:effectLst>
              <a:latin typeface="Cambria" pitchFamily="18" charset="0"/>
              <a:cs typeface="+mn-cs"/>
            </a:endParaRPr>
          </a:p>
          <a:p>
            <a:pPr fontAlgn="auto">
              <a:spcBef>
                <a:spcPts val="0"/>
              </a:spcBef>
              <a:spcAft>
                <a:spcPts val="0"/>
              </a:spcAft>
              <a:defRPr/>
            </a:pPr>
            <a:r>
              <a:rPr lang="en-US" dirty="0">
                <a:effectLst>
                  <a:outerShdw blurRad="38100" dist="38100" dir="2700000" algn="tl">
                    <a:srgbClr val="C0C0C0"/>
                  </a:outerShdw>
                </a:effectLst>
                <a:latin typeface="Cambria" pitchFamily="18" charset="0"/>
                <a:cs typeface="+mn-cs"/>
              </a:rPr>
              <a:t>465020100-0       </a:t>
            </a:r>
            <a:r>
              <a:rPr lang="en-US" sz="2000" dirty="0">
                <a:effectLst>
                  <a:outerShdw blurRad="38100" dist="38100" dir="2700000" algn="tl">
                    <a:srgbClr val="C0C0C0"/>
                  </a:outerShdw>
                </a:effectLst>
                <a:latin typeface="Cambria" pitchFamily="18" charset="0"/>
                <a:cs typeface="+mn-cs"/>
              </a:rPr>
              <a:t> </a:t>
            </a:r>
            <a:r>
              <a:rPr lang="en-US" sz="2000" dirty="0" err="1">
                <a:effectLst>
                  <a:outerShdw blurRad="38100" dist="38100" dir="2700000" algn="tl">
                    <a:srgbClr val="C0C0C0"/>
                  </a:outerShdw>
                </a:effectLst>
                <a:latin typeface="Cambria" pitchFamily="18" charset="0"/>
                <a:cs typeface="+mn-cs"/>
              </a:rPr>
              <a:t>PiyathiDa</a:t>
            </a:r>
            <a:r>
              <a:rPr lang="en-US" sz="2000" dirty="0">
                <a:effectLst>
                  <a:outerShdw blurRad="38100" dist="38100" dir="2700000" algn="tl">
                    <a:srgbClr val="C0C0C0"/>
                  </a:outerShdw>
                </a:effectLst>
                <a:latin typeface="Cambria" pitchFamily="18" charset="0"/>
                <a:cs typeface="+mn-cs"/>
              </a:rPr>
              <a:t>               Science                       Comp SC.</a:t>
            </a:r>
          </a:p>
        </p:txBody>
      </p:sp>
      <p:sp>
        <p:nvSpPr>
          <p:cNvPr id="68627" name="Text Box 19"/>
          <p:cNvSpPr txBox="1">
            <a:spLocks noChangeArrowheads="1"/>
          </p:cNvSpPr>
          <p:nvPr/>
        </p:nvSpPr>
        <p:spPr bwMode="auto">
          <a:xfrm>
            <a:off x="4841876" y="1207792"/>
            <a:ext cx="147736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b">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F0000"/>
                </a:solidFill>
                <a:latin typeface="Cambria" pitchFamily="18" charset="0"/>
              </a:rPr>
              <a:t>Attribute</a:t>
            </a:r>
          </a:p>
        </p:txBody>
      </p:sp>
      <p:grpSp>
        <p:nvGrpSpPr>
          <p:cNvPr id="2" name="Group 21"/>
          <p:cNvGrpSpPr>
            <a:grpSpLocks/>
          </p:cNvGrpSpPr>
          <p:nvPr/>
        </p:nvGrpSpPr>
        <p:grpSpPr bwMode="auto">
          <a:xfrm>
            <a:off x="670720" y="1671638"/>
            <a:ext cx="7704137" cy="864394"/>
            <a:chOff x="567" y="1389"/>
            <a:chExt cx="4853" cy="726"/>
          </a:xfrm>
        </p:grpSpPr>
        <p:sp>
          <p:nvSpPr>
            <p:cNvPr id="11284" name="Oval 18"/>
            <p:cNvSpPr>
              <a:spLocks noChangeArrowheads="1"/>
            </p:cNvSpPr>
            <p:nvPr/>
          </p:nvSpPr>
          <p:spPr bwMode="auto">
            <a:xfrm>
              <a:off x="567" y="1661"/>
              <a:ext cx="4853" cy="454"/>
            </a:xfrm>
            <a:prstGeom prst="ellipse">
              <a:avLst/>
            </a:prstGeom>
            <a:noFill/>
            <a:ln w="254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ambria" pitchFamily="18" charset="0"/>
              </a:endParaRPr>
            </a:p>
          </p:txBody>
        </p:sp>
        <p:sp>
          <p:nvSpPr>
            <p:cNvPr id="11285" name="Line 20"/>
            <p:cNvSpPr>
              <a:spLocks noChangeShapeType="1"/>
            </p:cNvSpPr>
            <p:nvPr/>
          </p:nvSpPr>
          <p:spPr bwMode="auto">
            <a:xfrm flipH="1">
              <a:off x="3379" y="1389"/>
              <a:ext cx="91" cy="27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b"/>
            <a:lstStyle/>
            <a:p>
              <a:endParaRPr lang="en-US"/>
            </a:p>
          </p:txBody>
        </p:sp>
      </p:grpSp>
      <p:sp>
        <p:nvSpPr>
          <p:cNvPr id="68633" name="Text Box 25"/>
          <p:cNvSpPr txBox="1">
            <a:spLocks noChangeArrowheads="1"/>
          </p:cNvSpPr>
          <p:nvPr/>
        </p:nvSpPr>
        <p:spPr bwMode="auto">
          <a:xfrm>
            <a:off x="2268538" y="3848241"/>
            <a:ext cx="1967311" cy="402291"/>
          </a:xfrm>
          <a:prstGeom prst="rect">
            <a:avLst/>
          </a:prstGeom>
          <a:noFill/>
          <a:ln w="25400">
            <a:noFill/>
            <a:miter lim="800000"/>
            <a:headEnd/>
            <a:tailEnd/>
          </a:ln>
          <a:effectLst/>
        </p:spPr>
        <p:txBody>
          <a:bodyPr wrap="none" lIns="90000" tIns="46800" rIns="90000" bIns="46800" anchor="b">
            <a:spAutoFit/>
          </a:bodyPr>
          <a:lstStyle/>
          <a:p>
            <a:pPr fontAlgn="auto">
              <a:spcBef>
                <a:spcPts val="0"/>
              </a:spcBef>
              <a:spcAft>
                <a:spcPts val="0"/>
              </a:spcAft>
              <a:defRPr/>
            </a:pPr>
            <a:r>
              <a:rPr lang="en-US" sz="2000" b="1" dirty="0">
                <a:effectLst>
                  <a:outerShdw blurRad="38100" dist="38100" dir="2700000" algn="tl">
                    <a:srgbClr val="C0C0C0"/>
                  </a:outerShdw>
                </a:effectLst>
                <a:latin typeface="Cambria" pitchFamily="18" charset="0"/>
                <a:cs typeface="+mn-cs"/>
              </a:rPr>
              <a:t>Attribute Value</a:t>
            </a:r>
          </a:p>
        </p:txBody>
      </p:sp>
      <p:grpSp>
        <p:nvGrpSpPr>
          <p:cNvPr id="3" name="Group 27"/>
          <p:cNvGrpSpPr>
            <a:grpSpLocks/>
          </p:cNvGrpSpPr>
          <p:nvPr/>
        </p:nvGrpSpPr>
        <p:grpSpPr bwMode="auto">
          <a:xfrm>
            <a:off x="468313" y="2247900"/>
            <a:ext cx="8496300" cy="1674019"/>
            <a:chOff x="295" y="1888"/>
            <a:chExt cx="5352" cy="1406"/>
          </a:xfrm>
        </p:grpSpPr>
        <p:sp>
          <p:nvSpPr>
            <p:cNvPr id="11282" name="Oval 23"/>
            <p:cNvSpPr>
              <a:spLocks noChangeArrowheads="1"/>
            </p:cNvSpPr>
            <p:nvPr/>
          </p:nvSpPr>
          <p:spPr bwMode="auto">
            <a:xfrm>
              <a:off x="295" y="1888"/>
              <a:ext cx="5352" cy="1043"/>
            </a:xfrm>
            <a:prstGeom prst="ellipse">
              <a:avLst/>
            </a:prstGeom>
            <a:noFill/>
            <a:ln w="254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1283" name="Line 26"/>
            <p:cNvSpPr>
              <a:spLocks noChangeShapeType="1"/>
            </p:cNvSpPr>
            <p:nvPr/>
          </p:nvSpPr>
          <p:spPr bwMode="auto">
            <a:xfrm flipV="1">
              <a:off x="2064" y="2931"/>
              <a:ext cx="408" cy="36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b"/>
            <a:lstStyle/>
            <a:p>
              <a:endParaRPr lang="en-US"/>
            </a:p>
          </p:txBody>
        </p:sp>
      </p:grpSp>
      <p:sp>
        <p:nvSpPr>
          <p:cNvPr id="20" name="Rectangle 19"/>
          <p:cNvSpPr/>
          <p:nvPr/>
        </p:nvSpPr>
        <p:spPr>
          <a:xfrm>
            <a:off x="914400" y="1943100"/>
            <a:ext cx="7543800"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mbria" pitchFamily="18" charset="0"/>
            </a:endParaRPr>
          </a:p>
        </p:txBody>
      </p:sp>
      <p:cxnSp>
        <p:nvCxnSpPr>
          <p:cNvPr id="22" name="Straight Connector 21"/>
          <p:cNvCxnSpPr/>
          <p:nvPr/>
        </p:nvCxnSpPr>
        <p:spPr>
          <a:xfrm>
            <a:off x="838200" y="240030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14600" y="1943100"/>
            <a:ext cx="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1000" y="1885950"/>
            <a:ext cx="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96000" y="1885950"/>
            <a:ext cx="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001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27"/>
                                        </p:tgtEl>
                                        <p:attrNameLst>
                                          <p:attrName>style.visibility</p:attrName>
                                        </p:attrNameLst>
                                      </p:cBhvr>
                                      <p:to>
                                        <p:strVal val="visible"/>
                                      </p:to>
                                    </p:set>
                                    <p:animEffect transition="in" filter="blinds(horizontal)">
                                      <p:cBhvr>
                                        <p:cTn id="10" dur="500"/>
                                        <p:tgtEl>
                                          <p:spTgt spid="686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5" presetClass="exit" presetSubtype="10" fill="hold" grpId="1" nodeType="withEffect">
                                  <p:stCondLst>
                                    <p:cond delay="0"/>
                                  </p:stCondLst>
                                  <p:childTnLst>
                                    <p:animEffect transition="out" filter="checkerboard(across)">
                                      <p:cBhvr>
                                        <p:cTn id="17" dur="500"/>
                                        <p:tgtEl>
                                          <p:spTgt spid="68627"/>
                                        </p:tgtEl>
                                      </p:cBhvr>
                                    </p:animEffect>
                                    <p:set>
                                      <p:cBhvr>
                                        <p:cTn id="18" dur="1" fill="hold">
                                          <p:stCondLst>
                                            <p:cond delay="499"/>
                                          </p:stCondLst>
                                        </p:cTn>
                                        <p:tgtEl>
                                          <p:spTgt spid="6862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8633"/>
                                        </p:tgtEl>
                                        <p:attrNameLst>
                                          <p:attrName>style.visibility</p:attrName>
                                        </p:attrNameLst>
                                      </p:cBhvr>
                                      <p:to>
                                        <p:strVal val="visible"/>
                                      </p:to>
                                    </p:set>
                                    <p:animEffect transition="in" filter="blinds(horizontal)">
                                      <p:cBhvr>
                                        <p:cTn id="26" dur="500"/>
                                        <p:tgtEl>
                                          <p:spTgt spid="6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7" grpId="0"/>
      <p:bldP spid="68627" grpId="1"/>
      <p:bldP spid="686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Footer Placeholder 2"/>
          <p:cNvSpPr>
            <a:spLocks noGrp="1"/>
          </p:cNvSpPr>
          <p:nvPr>
            <p:ph type="ftr" sz="quarter" idx="11"/>
          </p:nvPr>
        </p:nvSpPr>
        <p:spPr/>
        <p:txBody>
          <a:bodyPr/>
          <a:lstStyle/>
          <a:p>
            <a:r>
              <a:rPr lang="en-US" smtClean="0"/>
              <a:t>Dr. M. Premalatha, VIT Chennai</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43150"/>
            <a:ext cx="61626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946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0550"/>
            <a:ext cx="7315200" cy="865573"/>
          </a:xfrm>
        </p:spPr>
        <p:txBody>
          <a:bodyPr/>
          <a:lstStyle/>
          <a:p>
            <a:r>
              <a:rPr lang="en-US" dirty="0"/>
              <a:t>Composition</a:t>
            </a:r>
            <a:endParaRPr lang="en-IN" dirty="0"/>
          </a:p>
        </p:txBody>
      </p:sp>
      <p:sp>
        <p:nvSpPr>
          <p:cNvPr id="3" name="Footer Placeholder 2"/>
          <p:cNvSpPr>
            <a:spLocks noGrp="1"/>
          </p:cNvSpPr>
          <p:nvPr>
            <p:ph type="ftr" sz="quarter" idx="11"/>
          </p:nvPr>
        </p:nvSpPr>
        <p:spPr/>
        <p:txBody>
          <a:bodyPr/>
          <a:lstStyle/>
          <a:p>
            <a:r>
              <a:rPr lang="en-US" smtClean="0"/>
              <a:t>Dr. M. Premalatha, VIT Chennai</a:t>
            </a:r>
            <a:endParaRPr lang="en-US"/>
          </a:p>
        </p:txBody>
      </p:sp>
      <p:sp>
        <p:nvSpPr>
          <p:cNvPr id="4" name="Rectangle 3"/>
          <p:cNvSpPr/>
          <p:nvPr/>
        </p:nvSpPr>
        <p:spPr>
          <a:xfrm>
            <a:off x="533400" y="1475961"/>
            <a:ext cx="7772400" cy="1477328"/>
          </a:xfrm>
          <a:prstGeom prst="rect">
            <a:avLst/>
          </a:prstGeom>
        </p:spPr>
        <p:txBody>
          <a:bodyPr wrap="square">
            <a:spAutoFit/>
          </a:bodyPr>
          <a:lstStyle/>
          <a:p>
            <a:r>
              <a:rPr lang="en-US" dirty="0"/>
              <a:t/>
            </a:r>
            <a:br>
              <a:rPr lang="en-US" dirty="0"/>
            </a:br>
            <a:r>
              <a:rPr lang="en-US" dirty="0"/>
              <a:t>Composition is a form of aggregation that represents an association </a:t>
            </a:r>
            <a:r>
              <a:rPr lang="en-US" dirty="0" smtClean="0"/>
              <a:t>between entities</a:t>
            </a:r>
            <a:r>
              <a:rPr lang="en-US" dirty="0"/>
              <a:t>, where there is a strong ownership between the ‘whole’ and the ‘part’.</a:t>
            </a:r>
            <a:br>
              <a:rPr lang="en-US" dirty="0"/>
            </a:br>
            <a:r>
              <a:rPr lang="en-US" dirty="0"/>
              <a:t>For example, a tree and a branch have a composition relationship. A branch is</a:t>
            </a:r>
            <a:br>
              <a:rPr lang="en-US" dirty="0"/>
            </a:br>
            <a:r>
              <a:rPr lang="en-US" dirty="0"/>
              <a:t>‘part’ of a ‘whole’ tree - we cannot cut the branch and add it to another tree</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07477"/>
            <a:ext cx="7467600" cy="2236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252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38150"/>
            <a:ext cx="7315200" cy="471808"/>
          </a:xfrm>
        </p:spPr>
        <p:txBody>
          <a:bodyPr>
            <a:normAutofit fontScale="90000"/>
          </a:bodyPr>
          <a:lstStyle/>
          <a:p>
            <a:pPr algn="ctr"/>
            <a:r>
              <a:rPr lang="en-US" sz="3600" dirty="0" smtClean="0">
                <a:latin typeface="Times New Roman" pitchFamily="18" charset="0"/>
                <a:cs typeface="Times New Roman" pitchFamily="18" charset="0"/>
              </a:rPr>
              <a:t>Summary of Symbols</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itchFamily="18" charset="0"/>
              </a:rPr>
              <a:t>Database System Concepts,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Korth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Sudharsan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Edition</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228600" y="1428750"/>
            <a:ext cx="4256941" cy="2590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27"/>
          <p:cNvPicPr>
            <a:picLocks noChangeAspect="1" noChangeArrowheads="1"/>
          </p:cNvPicPr>
          <p:nvPr/>
        </p:nvPicPr>
        <p:blipFill>
          <a:blip r:embed="rId2">
            <a:extLst>
              <a:ext uri="{28A0092B-C50C-407E-A947-70E740481C1C}">
                <a14:useLocalDpi xmlns:a14="http://schemas.microsoft.com/office/drawing/2010/main" val="0"/>
              </a:ext>
            </a:extLst>
          </a:blip>
          <a:srcRect l="22081" t="46487" r="22781" b="6075"/>
          <a:stretch>
            <a:fillRect/>
          </a:stretch>
        </p:blipFill>
        <p:spPr bwMode="auto">
          <a:xfrm>
            <a:off x="4724400" y="1428750"/>
            <a:ext cx="3965935" cy="25590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9458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09550"/>
            <a:ext cx="7315200" cy="471808"/>
          </a:xfrm>
        </p:spPr>
        <p:txBody>
          <a:bodyPr>
            <a:normAutofit fontScale="90000"/>
          </a:bodyPr>
          <a:lstStyle/>
          <a:p>
            <a:pPr algn="ctr"/>
            <a:r>
              <a:rPr lang="en-US" sz="3600" dirty="0" smtClean="0">
                <a:latin typeface="Times New Roman" pitchFamily="18" charset="0"/>
                <a:cs typeface="Times New Roman" pitchFamily="18" charset="0"/>
              </a:rPr>
              <a:t>Example</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72005"/>
            <a:ext cx="4409344" cy="385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7380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0"/>
            <a:ext cx="7315200" cy="865573"/>
          </a:xfrm>
        </p:spPr>
        <p:txBody>
          <a:bodyPr/>
          <a:lstStyle/>
          <a:p>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999" y="1428750"/>
            <a:ext cx="758474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086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81150"/>
            <a:ext cx="676925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199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652142"/>
            <a:ext cx="7315200" cy="471808"/>
          </a:xfrm>
        </p:spPr>
        <p:txBody>
          <a:bodyPr>
            <a:normAutofit fontScale="90000"/>
          </a:bodyPr>
          <a:lstStyle/>
          <a:p>
            <a:pPr algn="ctr"/>
            <a:r>
              <a:rPr lang="en-US" sz="3600" dirty="0" smtClean="0">
                <a:latin typeface="Times New Roman" pitchFamily="18" charset="0"/>
                <a:cs typeface="Times New Roman" pitchFamily="18" charset="0"/>
              </a:rPr>
              <a:t>Relational Schema</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6" name="Picture 5" descr="fig05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29314"/>
            <a:ext cx="5638800" cy="342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33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652142"/>
            <a:ext cx="7315200" cy="471808"/>
          </a:xfrm>
        </p:spPr>
        <p:txBody>
          <a:bodyPr>
            <a:normAutofit fontScale="90000"/>
          </a:bodyPr>
          <a:lstStyle/>
          <a:p>
            <a:pPr algn="ctr"/>
            <a:r>
              <a:rPr lang="en-US" sz="3600" dirty="0" smtClean="0">
                <a:latin typeface="Times New Roman" pitchFamily="18" charset="0"/>
                <a:cs typeface="Times New Roman" pitchFamily="18" charset="0"/>
              </a:rPr>
              <a:t>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sp>
        <p:nvSpPr>
          <p:cNvPr id="8" name="Rectangle 5"/>
          <p:cNvSpPr txBox="1">
            <a:spLocks noChangeArrowheads="1"/>
          </p:cNvSpPr>
          <p:nvPr/>
        </p:nvSpPr>
        <p:spPr>
          <a:xfrm>
            <a:off x="381001" y="1200150"/>
            <a:ext cx="7696200" cy="3352800"/>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nSpc>
                <a:spcPct val="80000"/>
              </a:lnSpc>
            </a:pPr>
            <a:r>
              <a:rPr lang="en-US" sz="2400" b="1" dirty="0" smtClean="0">
                <a:latin typeface="Times New Roman" pitchFamily="18" charset="0"/>
                <a:cs typeface="Times New Roman" pitchFamily="18" charset="0"/>
              </a:rPr>
              <a:t>ER-to-Relational Mapping Algorithm </a:t>
            </a:r>
          </a:p>
          <a:p>
            <a:pPr lvl="1">
              <a:lnSpc>
                <a:spcPct val="80000"/>
              </a:lnSpc>
            </a:pPr>
            <a:r>
              <a:rPr lang="en-US" sz="2100" dirty="0" smtClean="0">
                <a:latin typeface="Times New Roman" pitchFamily="18" charset="0"/>
                <a:cs typeface="Times New Roman" pitchFamily="18" charset="0"/>
              </a:rPr>
              <a:t>Step 1: Mapping of Regular Entity Types</a:t>
            </a:r>
          </a:p>
          <a:p>
            <a:pPr lvl="1">
              <a:lnSpc>
                <a:spcPct val="80000"/>
              </a:lnSpc>
            </a:pPr>
            <a:r>
              <a:rPr lang="en-US" sz="2100" dirty="0" smtClean="0">
                <a:latin typeface="Times New Roman" pitchFamily="18" charset="0"/>
                <a:cs typeface="Times New Roman" pitchFamily="18" charset="0"/>
              </a:rPr>
              <a:t>Step 2: Mapping of Weak Entity Types</a:t>
            </a:r>
          </a:p>
          <a:p>
            <a:pPr lvl="1">
              <a:lnSpc>
                <a:spcPct val="80000"/>
              </a:lnSpc>
            </a:pPr>
            <a:r>
              <a:rPr lang="en-US" sz="2100" dirty="0" smtClean="0">
                <a:latin typeface="Times New Roman" pitchFamily="18" charset="0"/>
                <a:cs typeface="Times New Roman" pitchFamily="18" charset="0"/>
              </a:rPr>
              <a:t>Step 3: Mapping of Binary 1:1 Relation Types</a:t>
            </a:r>
          </a:p>
          <a:p>
            <a:pPr lvl="1">
              <a:lnSpc>
                <a:spcPct val="80000"/>
              </a:lnSpc>
            </a:pPr>
            <a:r>
              <a:rPr lang="en-US" sz="2100" dirty="0" smtClean="0">
                <a:latin typeface="Times New Roman" pitchFamily="18" charset="0"/>
                <a:cs typeface="Times New Roman" pitchFamily="18" charset="0"/>
              </a:rPr>
              <a:t>Step 4: Mapping of Binary 1:N Relationship Types.</a:t>
            </a:r>
          </a:p>
          <a:p>
            <a:pPr lvl="1">
              <a:lnSpc>
                <a:spcPct val="80000"/>
              </a:lnSpc>
            </a:pPr>
            <a:r>
              <a:rPr lang="en-US" sz="2100" dirty="0" smtClean="0">
                <a:latin typeface="Times New Roman" pitchFamily="18" charset="0"/>
                <a:cs typeface="Times New Roman" pitchFamily="18" charset="0"/>
              </a:rPr>
              <a:t>Step 5: Mapping of Binary M:N Relationship Types.</a:t>
            </a:r>
          </a:p>
          <a:p>
            <a:pPr lvl="1">
              <a:lnSpc>
                <a:spcPct val="80000"/>
              </a:lnSpc>
            </a:pPr>
            <a:r>
              <a:rPr lang="en-US" sz="2100" dirty="0" smtClean="0">
                <a:latin typeface="Times New Roman" pitchFamily="18" charset="0"/>
                <a:cs typeface="Times New Roman" pitchFamily="18" charset="0"/>
              </a:rPr>
              <a:t>Step 6: Mapping of Multivalued attributes.</a:t>
            </a:r>
          </a:p>
          <a:p>
            <a:pPr lvl="1">
              <a:lnSpc>
                <a:spcPct val="80000"/>
              </a:lnSpc>
            </a:pPr>
            <a:r>
              <a:rPr lang="en-US" sz="2100" dirty="0" smtClean="0">
                <a:latin typeface="Times New Roman" pitchFamily="18" charset="0"/>
                <a:cs typeface="Times New Roman" pitchFamily="18" charset="0"/>
              </a:rPr>
              <a:t>Step 7: Mapping of N-</a:t>
            </a:r>
            <a:r>
              <a:rPr lang="en-US" sz="2100" dirty="0" err="1" smtClean="0">
                <a:latin typeface="Times New Roman" pitchFamily="18" charset="0"/>
                <a:cs typeface="Times New Roman" pitchFamily="18" charset="0"/>
              </a:rPr>
              <a:t>ary</a:t>
            </a:r>
            <a:r>
              <a:rPr lang="en-US" sz="2100" dirty="0" smtClean="0">
                <a:latin typeface="Times New Roman" pitchFamily="18" charset="0"/>
                <a:cs typeface="Times New Roman" pitchFamily="18" charset="0"/>
              </a:rPr>
              <a:t> Relationship Types.</a:t>
            </a:r>
          </a:p>
          <a:p>
            <a:pPr lvl="1">
              <a:lnSpc>
                <a:spcPct val="80000"/>
              </a:lnSpc>
            </a:pPr>
            <a:endParaRPr lang="en-US" sz="2100" dirty="0" smtClean="0">
              <a:latin typeface="Times New Roman" pitchFamily="18" charset="0"/>
              <a:cs typeface="Times New Roman" pitchFamily="18" charset="0"/>
            </a:endParaRPr>
          </a:p>
          <a:p>
            <a:pPr>
              <a:lnSpc>
                <a:spcPct val="80000"/>
              </a:lnSpc>
            </a:pPr>
            <a:r>
              <a:rPr lang="en-US" sz="2400" b="1" dirty="0" smtClean="0">
                <a:latin typeface="Times New Roman" pitchFamily="18" charset="0"/>
                <a:cs typeface="Times New Roman" pitchFamily="18" charset="0"/>
              </a:rPr>
              <a:t>Mapping EER Model Constructs to Relations </a:t>
            </a:r>
          </a:p>
          <a:p>
            <a:pPr lvl="1">
              <a:lnSpc>
                <a:spcPct val="80000"/>
              </a:lnSpc>
            </a:pPr>
            <a:r>
              <a:rPr lang="en-US" sz="2100" dirty="0" smtClean="0">
                <a:latin typeface="Times New Roman" pitchFamily="18" charset="0"/>
                <a:cs typeface="Times New Roman" pitchFamily="18" charset="0"/>
              </a:rPr>
              <a:t>Step 8: Options for Mapping Specialization or Generalization.</a:t>
            </a:r>
          </a:p>
          <a:p>
            <a:pPr lvl="1">
              <a:lnSpc>
                <a:spcPct val="80000"/>
              </a:lnSpc>
            </a:pPr>
            <a:r>
              <a:rPr lang="en-US" sz="2100" dirty="0" smtClean="0">
                <a:latin typeface="Times New Roman" pitchFamily="18" charset="0"/>
                <a:cs typeface="Times New Roman" pitchFamily="18" charset="0"/>
              </a:rPr>
              <a:t>Step 9: Mapping of Union Types (Categories).</a:t>
            </a: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2210589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652142"/>
            <a:ext cx="7315200" cy="471808"/>
          </a:xfrm>
        </p:spPr>
        <p:txBody>
          <a:bodyPr>
            <a:normAutofit fontScale="90000"/>
          </a:bodyPr>
          <a:lstStyle/>
          <a:p>
            <a:pPr algn="ctr"/>
            <a:r>
              <a:rPr lang="en-US" sz="3600" dirty="0" smtClean="0">
                <a:latin typeface="Times New Roman" pitchFamily="18" charset="0"/>
                <a:cs typeface="Times New Roman" pitchFamily="18" charset="0"/>
              </a:rPr>
              <a:t>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5"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76200" y="1123950"/>
            <a:ext cx="3657600" cy="3156857"/>
          </a:xfrm>
        </p:spPr>
      </p:pic>
      <p:pic>
        <p:nvPicPr>
          <p:cNvPr id="6" name="Picture 4" descr="fig07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243" y="1123950"/>
            <a:ext cx="4988668"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421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652142"/>
            <a:ext cx="7315200" cy="471808"/>
          </a:xfrm>
        </p:spPr>
        <p:txBody>
          <a:bodyPr>
            <a:normAutofit fontScale="90000"/>
          </a:bodyPr>
          <a:lstStyle/>
          <a:p>
            <a:pPr algn="ctr"/>
            <a:r>
              <a:rPr lang="en-US" sz="3600" dirty="0" smtClean="0">
                <a:latin typeface="Times New Roman" pitchFamily="18" charset="0"/>
                <a:cs typeface="Times New Roman" pitchFamily="18" charset="0"/>
              </a:rPr>
              <a:t>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8"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3200" y="1885950"/>
            <a:ext cx="4388245" cy="1498600"/>
          </a:xfrm>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24400" y="1428750"/>
            <a:ext cx="4155098" cy="2762250"/>
          </a:xfrm>
          <a:prstGeom prst="rect">
            <a:avLst/>
          </a:prstGeom>
        </p:spPr>
      </p:pic>
    </p:spTree>
    <p:extLst>
      <p:ext uri="{BB962C8B-B14F-4D97-AF65-F5344CB8AC3E}">
        <p14:creationId xmlns:p14="http://schemas.microsoft.com/office/powerpoint/2010/main" val="1377863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a:bodyPr>
          <a:lstStyle/>
          <a:p>
            <a:pPr algn="ctr"/>
            <a:r>
              <a:rPr lang="en-US" sz="3600" dirty="0" smtClean="0">
                <a:latin typeface="Times New Roman" pitchFamily="18" charset="0"/>
                <a:cs typeface="Times New Roman" pitchFamily="18" charset="0"/>
              </a:rPr>
              <a:t>Entity Sets</a:t>
            </a:r>
            <a:endParaRPr lang="en-US" sz="3600" b="1"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1192213" y="1216025"/>
            <a:ext cx="738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ＭＳ Ｐゴシック" pitchFamily="34" charset="-128"/>
              </a:defRPr>
            </a:lvl1pPr>
            <a:lvl2pPr marL="742950" indent="-285750">
              <a:defRPr sz="1600">
                <a:solidFill>
                  <a:schemeClr val="tx1"/>
                </a:solidFill>
                <a:latin typeface="Helvetica" charset="0"/>
                <a:ea typeface="ＭＳ Ｐゴシック" pitchFamily="34" charset="-128"/>
              </a:defRPr>
            </a:lvl2pPr>
            <a:lvl3pPr marL="1143000" indent="-228600">
              <a:defRPr sz="1600">
                <a:solidFill>
                  <a:schemeClr val="tx1"/>
                </a:solidFill>
                <a:latin typeface="Helvetica" charset="0"/>
                <a:ea typeface="ＭＳ Ｐゴシック" pitchFamily="34" charset="-128"/>
              </a:defRPr>
            </a:lvl3pPr>
            <a:lvl4pPr marL="1600200" indent="-228600">
              <a:defRPr sz="1600">
                <a:solidFill>
                  <a:schemeClr val="tx1"/>
                </a:solidFill>
                <a:latin typeface="Helvetica" charset="0"/>
                <a:ea typeface="ＭＳ Ｐゴシック" pitchFamily="34" charset="-128"/>
              </a:defRPr>
            </a:lvl4pPr>
            <a:lvl5pPr marL="2057400" indent="-228600">
              <a:defRPr sz="1600">
                <a:solidFill>
                  <a:schemeClr val="tx1"/>
                </a:solidFill>
                <a:latin typeface="Helvetica"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pitchFamily="34" charset="-128"/>
              </a:defRPr>
            </a:lvl9pPr>
          </a:lstStyle>
          <a:p>
            <a:r>
              <a:rPr lang="en-US" altLang="en-US" sz="1400" dirty="0" err="1">
                <a:latin typeface="Times New Roman" pitchFamily="18" charset="0"/>
                <a:cs typeface="Times New Roman" pitchFamily="18" charset="0"/>
              </a:rPr>
              <a:t>instructor_ID</a:t>
            </a:r>
            <a:r>
              <a:rPr lang="en-US" altLang="en-US" sz="1400" dirty="0">
                <a:latin typeface="Times New Roman" pitchFamily="18" charset="0"/>
                <a:cs typeface="Times New Roman" pitchFamily="18" charset="0"/>
              </a:rPr>
              <a:t>  </a:t>
            </a:r>
            <a:r>
              <a:rPr lang="en-US" altLang="en-US" sz="1400" dirty="0" err="1">
                <a:latin typeface="Times New Roman" pitchFamily="18" charset="0"/>
                <a:cs typeface="Times New Roman" pitchFamily="18" charset="0"/>
              </a:rPr>
              <a:t>instructor_name</a:t>
            </a:r>
            <a:r>
              <a:rPr lang="en-US" altLang="en-US" sz="1400" dirty="0">
                <a:latin typeface="Times New Roman" pitchFamily="18" charset="0"/>
                <a:cs typeface="Times New Roman" pitchFamily="18" charset="0"/>
              </a:rPr>
              <a:t>                        </a:t>
            </a:r>
            <a:r>
              <a:rPr lang="en-US" altLang="en-US" sz="1400" dirty="0" smtClean="0">
                <a:latin typeface="Times New Roman" pitchFamily="18" charset="0"/>
                <a:cs typeface="Times New Roman" pitchFamily="18" charset="0"/>
              </a:rPr>
              <a:t> </a:t>
            </a:r>
            <a:r>
              <a:rPr lang="en-US" altLang="en-US" sz="1400" dirty="0">
                <a:latin typeface="Times New Roman" pitchFamily="18" charset="0"/>
                <a:cs typeface="Times New Roman" pitchFamily="18" charset="0"/>
              </a:rPr>
              <a:t>student-ID   </a:t>
            </a:r>
            <a:r>
              <a:rPr lang="en-US" altLang="en-US" sz="1400" dirty="0" err="1">
                <a:latin typeface="Times New Roman" pitchFamily="18" charset="0"/>
                <a:cs typeface="Times New Roman" pitchFamily="18" charset="0"/>
              </a:rPr>
              <a:t>student_name</a:t>
            </a:r>
            <a:endParaRPr lang="en-US" altLang="en-US" sz="1400"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1679575"/>
            <a:ext cx="5453062" cy="303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7</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72708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EER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6933" y="666750"/>
            <a:ext cx="3249839" cy="2624138"/>
          </a:xfrm>
          <a:prstGeom prst="rect">
            <a:avLst/>
          </a:prstGeom>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49056"/>
            <a:ext cx="77724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852" y="3965535"/>
            <a:ext cx="59626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3335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EER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6"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89133" y="742950"/>
            <a:ext cx="4482867" cy="2057400"/>
          </a:xfr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16409"/>
            <a:ext cx="6248400" cy="167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9293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EER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933" y="650875"/>
            <a:ext cx="4677597" cy="2835275"/>
          </a:xfrm>
          <a:prstGeom prst="rect">
            <a:avLst/>
          </a:prstGeom>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3790950"/>
            <a:ext cx="7775575"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11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EER to Relational Mapping</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6"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9483" y="819150"/>
            <a:ext cx="3405717" cy="3920753"/>
          </a:xfrm>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581400" y="1581151"/>
            <a:ext cx="5454577" cy="2198096"/>
          </a:xfrm>
          <a:prstGeom prst="rect">
            <a:avLst/>
          </a:prstGeom>
        </p:spPr>
      </p:pic>
    </p:spTree>
    <p:extLst>
      <p:ext uri="{BB962C8B-B14F-4D97-AF65-F5344CB8AC3E}">
        <p14:creationId xmlns:p14="http://schemas.microsoft.com/office/powerpoint/2010/main" val="36866950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EER to Relational Mapping - Exercise</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93238"/>
            <a:ext cx="5867400" cy="37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3848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38150"/>
            <a:ext cx="7315200" cy="471808"/>
          </a:xfrm>
        </p:spPr>
        <p:txBody>
          <a:bodyPr>
            <a:normAutofit fontScale="90000"/>
          </a:bodyPr>
          <a:lstStyle/>
          <a:p>
            <a:pPr algn="ctr"/>
            <a:r>
              <a:rPr lang="en-US" sz="3600" dirty="0" smtClean="0">
                <a:latin typeface="Times New Roman" pitchFamily="18" charset="0"/>
                <a:cs typeface="Times New Roman" pitchFamily="18" charset="0"/>
              </a:rPr>
              <a:t>Relational Model</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047750"/>
            <a:ext cx="8382000" cy="3668697"/>
          </a:xfrm>
          <a:prstGeom prst="rect">
            <a:avLst/>
          </a:prstGeom>
        </p:spPr>
        <p:txBody>
          <a:bodyPr wrap="square">
            <a:spAutoFit/>
          </a:bodyPr>
          <a:lstStyle/>
          <a:p>
            <a:pPr marL="342900" indent="-342900" algn="just">
              <a:buFont typeface="Arial" pitchFamily="34" charset="0"/>
              <a:buChar char="•"/>
            </a:pPr>
            <a:r>
              <a:rPr lang="en-US" sz="2400" dirty="0">
                <a:latin typeface="Times New Roman" pitchFamily="18" charset="0"/>
                <a:cs typeface="Times New Roman" pitchFamily="18" charset="0"/>
              </a:rPr>
              <a:t>The relational Model of Data is based on the concept of a </a:t>
            </a:r>
            <a:r>
              <a:rPr lang="en-US" sz="2400" i="1" dirty="0">
                <a:latin typeface="Times New Roman" pitchFamily="18" charset="0"/>
                <a:cs typeface="Times New Roman" pitchFamily="18" charset="0"/>
              </a:rPr>
              <a:t>Relation</a:t>
            </a:r>
          </a:p>
          <a:p>
            <a:pPr marL="342900" indent="-342900" algn="just">
              <a:lnSpc>
                <a:spcPct val="80000"/>
              </a:lnSpc>
              <a:buFont typeface="Arial" pitchFamily="34" charset="0"/>
              <a:buChar char="•"/>
            </a:pPr>
            <a:r>
              <a:rPr lang="en-US" sz="2300" dirty="0" smtClean="0">
                <a:latin typeface="Times New Roman" pitchFamily="18" charset="0"/>
                <a:cs typeface="Times New Roman" pitchFamily="18" charset="0"/>
              </a:rPr>
              <a:t>Informally</a:t>
            </a:r>
            <a:r>
              <a:rPr lang="en-US" sz="2300" dirty="0">
                <a:latin typeface="Times New Roman" pitchFamily="18" charset="0"/>
                <a:cs typeface="Times New Roman" pitchFamily="18" charset="0"/>
              </a:rPr>
              <a:t>, a </a:t>
            </a:r>
            <a:r>
              <a:rPr lang="en-US" sz="2300" b="1" dirty="0">
                <a:latin typeface="Times New Roman" pitchFamily="18" charset="0"/>
                <a:cs typeface="Times New Roman" pitchFamily="18" charset="0"/>
              </a:rPr>
              <a:t>relation</a:t>
            </a:r>
            <a:r>
              <a:rPr lang="en-US" sz="2300" dirty="0">
                <a:latin typeface="Times New Roman" pitchFamily="18" charset="0"/>
                <a:cs typeface="Times New Roman" pitchFamily="18" charset="0"/>
              </a:rPr>
              <a:t> looks like a </a:t>
            </a:r>
            <a:r>
              <a:rPr lang="en-US" sz="2300" b="1" dirty="0">
                <a:latin typeface="Times New Roman" pitchFamily="18" charset="0"/>
                <a:cs typeface="Times New Roman" pitchFamily="18" charset="0"/>
              </a:rPr>
              <a:t>table</a:t>
            </a:r>
            <a:r>
              <a:rPr lang="en-US" sz="2300" dirty="0">
                <a:latin typeface="Times New Roman" pitchFamily="18" charset="0"/>
                <a:cs typeface="Times New Roman" pitchFamily="18" charset="0"/>
              </a:rPr>
              <a:t> of values.</a:t>
            </a:r>
          </a:p>
          <a:p>
            <a:pPr marL="342900" indent="-342900" algn="just">
              <a:lnSpc>
                <a:spcPct val="80000"/>
              </a:lnSpc>
              <a:buFont typeface="Arial" pitchFamily="34" charset="0"/>
              <a:buChar char="•"/>
            </a:pPr>
            <a:r>
              <a:rPr lang="en-US" sz="2300" dirty="0" smtClean="0">
                <a:latin typeface="Times New Roman" pitchFamily="18" charset="0"/>
                <a:cs typeface="Times New Roman" pitchFamily="18" charset="0"/>
              </a:rPr>
              <a:t>A </a:t>
            </a:r>
            <a:r>
              <a:rPr lang="en-US" sz="2300" dirty="0">
                <a:latin typeface="Times New Roman" pitchFamily="18" charset="0"/>
                <a:cs typeface="Times New Roman" pitchFamily="18" charset="0"/>
              </a:rPr>
              <a:t>relation typically contains a </a:t>
            </a:r>
            <a:r>
              <a:rPr lang="en-US" sz="2300" b="1" dirty="0">
                <a:latin typeface="Times New Roman" pitchFamily="18" charset="0"/>
                <a:cs typeface="Times New Roman" pitchFamily="18" charset="0"/>
              </a:rPr>
              <a:t>set of rows</a:t>
            </a:r>
            <a:r>
              <a:rPr lang="en-US" sz="2300" dirty="0">
                <a:latin typeface="Times New Roman" pitchFamily="18" charset="0"/>
                <a:cs typeface="Times New Roman" pitchFamily="18" charset="0"/>
              </a:rPr>
              <a:t>.</a:t>
            </a:r>
          </a:p>
          <a:p>
            <a:pPr marL="342900" indent="-342900" algn="just">
              <a:lnSpc>
                <a:spcPct val="80000"/>
              </a:lnSpc>
              <a:buFont typeface="Arial" pitchFamily="34" charset="0"/>
              <a:buChar char="•"/>
            </a:pPr>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data elements in each </a:t>
            </a:r>
            <a:r>
              <a:rPr lang="en-US" sz="2300" b="1" dirty="0">
                <a:latin typeface="Times New Roman" pitchFamily="18" charset="0"/>
                <a:cs typeface="Times New Roman" pitchFamily="18" charset="0"/>
              </a:rPr>
              <a:t>row</a:t>
            </a:r>
            <a:r>
              <a:rPr lang="en-US" sz="2300" dirty="0">
                <a:latin typeface="Times New Roman" pitchFamily="18" charset="0"/>
                <a:cs typeface="Times New Roman" pitchFamily="18" charset="0"/>
              </a:rPr>
              <a:t> represent certain facts that correspond to a real-world </a:t>
            </a:r>
            <a:r>
              <a:rPr lang="en-US" sz="2300" b="1" dirty="0">
                <a:latin typeface="Times New Roman" pitchFamily="18" charset="0"/>
                <a:cs typeface="Times New Roman" pitchFamily="18" charset="0"/>
              </a:rPr>
              <a:t>entity</a:t>
            </a:r>
            <a:r>
              <a:rPr lang="en-US" sz="2300" dirty="0">
                <a:latin typeface="Times New Roman" pitchFamily="18" charset="0"/>
                <a:cs typeface="Times New Roman" pitchFamily="18" charset="0"/>
              </a:rPr>
              <a:t> or </a:t>
            </a:r>
            <a:r>
              <a:rPr lang="en-US" sz="2300" b="1" dirty="0" smtClean="0">
                <a:latin typeface="Times New Roman" pitchFamily="18" charset="0"/>
                <a:cs typeface="Times New Roman" pitchFamily="18" charset="0"/>
              </a:rPr>
              <a:t>relationship</a:t>
            </a:r>
          </a:p>
          <a:p>
            <a:pPr marL="342900" indent="-342900" algn="just">
              <a:lnSpc>
                <a:spcPct val="80000"/>
              </a:lnSpc>
              <a:buFont typeface="Arial" pitchFamily="34" charset="0"/>
              <a:buChar char="•"/>
            </a:pPr>
            <a:r>
              <a:rPr lang="en-US" sz="2300" dirty="0" smtClean="0">
                <a:latin typeface="Times New Roman" pitchFamily="18" charset="0"/>
                <a:cs typeface="Times New Roman" pitchFamily="18" charset="0"/>
              </a:rPr>
              <a:t>In the formal model, rows are called </a:t>
            </a:r>
            <a:r>
              <a:rPr lang="en-US" sz="2100" b="1" dirty="0" smtClean="0">
                <a:latin typeface="Times New Roman" pitchFamily="18" charset="0"/>
                <a:cs typeface="Times New Roman" pitchFamily="18" charset="0"/>
              </a:rPr>
              <a:t>tuples</a:t>
            </a:r>
          </a:p>
          <a:p>
            <a:pPr marL="342900" indent="-342900" algn="just">
              <a:lnSpc>
                <a:spcPct val="80000"/>
              </a:lnSpc>
              <a:buFont typeface="Arial" pitchFamily="34" charset="0"/>
              <a:buChar char="•"/>
            </a:pPr>
            <a:r>
              <a:rPr lang="en-US" sz="2300" dirty="0" smtClean="0">
                <a:latin typeface="Times New Roman" pitchFamily="18" charset="0"/>
                <a:cs typeface="Times New Roman" pitchFamily="18" charset="0"/>
              </a:rPr>
              <a:t>Each </a:t>
            </a:r>
            <a:r>
              <a:rPr lang="en-US" sz="2300" b="1" dirty="0">
                <a:latin typeface="Times New Roman" pitchFamily="18" charset="0"/>
                <a:cs typeface="Times New Roman" pitchFamily="18" charset="0"/>
              </a:rPr>
              <a:t>column</a:t>
            </a:r>
            <a:r>
              <a:rPr lang="en-US" sz="2300" dirty="0">
                <a:latin typeface="Times New Roman" pitchFamily="18" charset="0"/>
                <a:cs typeface="Times New Roman" pitchFamily="18" charset="0"/>
              </a:rPr>
              <a:t> has a column header that gives an indication of the meaning of the data items in that </a:t>
            </a:r>
            <a:r>
              <a:rPr lang="en-US" sz="2300" dirty="0" smtClean="0">
                <a:latin typeface="Times New Roman" pitchFamily="18" charset="0"/>
                <a:cs typeface="Times New Roman" pitchFamily="18" charset="0"/>
              </a:rPr>
              <a:t>column</a:t>
            </a:r>
            <a:endParaRPr lang="en-US" sz="2300" dirty="0" smtClean="0">
              <a:latin typeface="Times New Roman" pitchFamily="18" charset="0"/>
              <a:cs typeface="Times New Roman" pitchFamily="18" charset="0"/>
            </a:endParaRPr>
          </a:p>
          <a:p>
            <a:pPr marL="342900" indent="-342900" algn="just">
              <a:lnSpc>
                <a:spcPct val="80000"/>
              </a:lnSpc>
              <a:buFont typeface="Arial" pitchFamily="34" charset="0"/>
              <a:buChar char="•"/>
            </a:pPr>
            <a:r>
              <a:rPr lang="en-US" sz="2100" dirty="0" smtClean="0">
                <a:latin typeface="Times New Roman" pitchFamily="18" charset="0"/>
                <a:cs typeface="Times New Roman" pitchFamily="18" charset="0"/>
              </a:rPr>
              <a:t>In </a:t>
            </a:r>
            <a:r>
              <a:rPr lang="en-US" sz="2100" dirty="0">
                <a:latin typeface="Times New Roman" pitchFamily="18" charset="0"/>
                <a:cs typeface="Times New Roman" pitchFamily="18" charset="0"/>
              </a:rPr>
              <a:t>the formal model, the column header is called an </a:t>
            </a:r>
            <a:r>
              <a:rPr lang="en-US" sz="2100" b="1" dirty="0">
                <a:latin typeface="Times New Roman" pitchFamily="18" charset="0"/>
                <a:cs typeface="Times New Roman" pitchFamily="18" charset="0"/>
              </a:rPr>
              <a:t>attribute name</a:t>
            </a:r>
            <a:r>
              <a:rPr lang="en-US" sz="2100" dirty="0">
                <a:latin typeface="Times New Roman" pitchFamily="18" charset="0"/>
                <a:cs typeface="Times New Roman" pitchFamily="18" charset="0"/>
              </a:rPr>
              <a:t> (or just </a:t>
            </a:r>
            <a:r>
              <a:rPr lang="en-US" sz="2100" b="1" dirty="0">
                <a:latin typeface="Times New Roman" pitchFamily="18" charset="0"/>
                <a:cs typeface="Times New Roman" pitchFamily="18" charset="0"/>
              </a:rPr>
              <a:t>attribute</a:t>
            </a:r>
            <a:r>
              <a:rPr lang="en-US" sz="2100" dirty="0">
                <a:latin typeface="Times New Roman" pitchFamily="18" charset="0"/>
                <a:cs typeface="Times New Roman" pitchFamily="18" charset="0"/>
              </a:rPr>
              <a:t>)</a:t>
            </a:r>
          </a:p>
          <a:p>
            <a:pPr lvl="1" algn="just"/>
            <a:endParaRPr lang="en-US" sz="2200" dirty="0" smtClean="0">
              <a:latin typeface="Times New Roman" pitchFamily="18" charset="0"/>
              <a:cs typeface="Times New Roman"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spTree>
    <p:extLst>
      <p:ext uri="{BB962C8B-B14F-4D97-AF65-F5344CB8AC3E}">
        <p14:creationId xmlns:p14="http://schemas.microsoft.com/office/powerpoint/2010/main" val="2958353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38150"/>
            <a:ext cx="7315200" cy="471808"/>
          </a:xfrm>
        </p:spPr>
        <p:txBody>
          <a:bodyPr>
            <a:normAutofit fontScale="90000"/>
          </a:bodyPr>
          <a:lstStyle/>
          <a:p>
            <a:pPr algn="ctr"/>
            <a:r>
              <a:rPr lang="en-US" sz="3600" dirty="0" smtClean="0">
                <a:latin typeface="Times New Roman" pitchFamily="18" charset="0"/>
                <a:cs typeface="Times New Roman" pitchFamily="18" charset="0"/>
              </a:rPr>
              <a:t>Relational Model</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5" name="Picture 6" descr="fig05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7" y="1428750"/>
            <a:ext cx="8489950" cy="307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006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38150"/>
            <a:ext cx="7315200" cy="471808"/>
          </a:xfrm>
        </p:spPr>
        <p:txBody>
          <a:bodyPr>
            <a:normAutofit fontScale="90000"/>
          </a:bodyPr>
          <a:lstStyle/>
          <a:p>
            <a:pPr algn="ctr"/>
            <a:r>
              <a:rPr lang="en-US" sz="3600" dirty="0" smtClean="0">
                <a:latin typeface="Times New Roman" pitchFamily="18" charset="0"/>
                <a:cs typeface="Times New Roman" pitchFamily="18" charset="0"/>
              </a:rPr>
              <a:t>Relational Model</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graphicFrame>
        <p:nvGraphicFramePr>
          <p:cNvPr id="3" name="Table 2"/>
          <p:cNvGraphicFramePr>
            <a:graphicFrameLocks noGrp="1"/>
          </p:cNvGraphicFramePr>
          <p:nvPr>
            <p:extLst>
              <p:ext uri="{D42A27DB-BD31-4B8C-83A1-F6EECF244321}">
                <p14:modId xmlns:p14="http://schemas.microsoft.com/office/powerpoint/2010/main" val="3829044082"/>
              </p:ext>
            </p:extLst>
          </p:nvPr>
        </p:nvGraphicFramePr>
        <p:xfrm>
          <a:off x="838200" y="1428750"/>
          <a:ext cx="7010400" cy="2926080"/>
        </p:xfrm>
        <a:graphic>
          <a:graphicData uri="http://schemas.openxmlformats.org/drawingml/2006/table">
            <a:tbl>
              <a:tblPr/>
              <a:tblGrid>
                <a:gridCol w="3473924"/>
                <a:gridCol w="3536476"/>
              </a:tblGrid>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sng" strike="noStrike" cap="none" normalizeH="0" baseline="0" dirty="0" smtClean="0">
                          <a:ln>
                            <a:noFill/>
                          </a:ln>
                          <a:solidFill>
                            <a:schemeClr val="tx1"/>
                          </a:solidFill>
                          <a:effectLst/>
                          <a:latin typeface="Times New Roman" pitchFamily="18" charset="0"/>
                          <a:cs typeface="Times New Roman" pitchFamily="18" charset="0"/>
                        </a:rPr>
                        <a:t>Informal Terms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sng" strike="noStrike" cap="none" normalizeH="0" baseline="0" dirty="0" smtClean="0">
                          <a:ln>
                            <a:noFill/>
                          </a:ln>
                          <a:solidFill>
                            <a:schemeClr val="tx1"/>
                          </a:solidFill>
                          <a:effectLst/>
                          <a:latin typeface="Times New Roman" pitchFamily="18" charset="0"/>
                          <a:cs typeface="Times New Roman" pitchFamily="18" charset="0"/>
                        </a:rPr>
                        <a:t>Formal Terms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Table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Relation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Column Header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Attribute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All possible Column Values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Domain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Row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Tuple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Table Definition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Schema of a Relation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Populated Table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State of the Relation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74033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438150"/>
            <a:ext cx="7315200" cy="471808"/>
          </a:xfrm>
        </p:spPr>
        <p:txBody>
          <a:bodyPr>
            <a:normAutofit fontScale="90000"/>
          </a:bodyPr>
          <a:lstStyle/>
          <a:p>
            <a:r>
              <a:rPr lang="en-US" sz="3200" b="1" dirty="0"/>
              <a:t>Types of Keys in Database Management System</a:t>
            </a: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sp>
        <p:nvSpPr>
          <p:cNvPr id="6" name="Rectangle 5"/>
          <p:cNvSpPr/>
          <p:nvPr/>
        </p:nvSpPr>
        <p:spPr>
          <a:xfrm>
            <a:off x="406400" y="1276350"/>
            <a:ext cx="8204200" cy="2239074"/>
          </a:xfrm>
          <a:prstGeom prst="rect">
            <a:avLst/>
          </a:prstGeom>
        </p:spPr>
        <p:txBody>
          <a:bodyPr wrap="square">
            <a:spAutoFit/>
          </a:bodyPr>
          <a:lstStyle/>
          <a:p>
            <a:pPr marL="342900"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Key Constraints</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Primary Key (1 Key)</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Foreign Key (Referential Integrity)</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Candidate key (Minimal Super Key)</a:t>
            </a:r>
          </a:p>
          <a:p>
            <a:pPr marL="800100" lvl="1" indent="-342900">
              <a:spcBef>
                <a:spcPct val="35000"/>
              </a:spcBef>
              <a:buClr>
                <a:schemeClr val="tx2"/>
              </a:buClr>
              <a:buSzPct val="90000"/>
              <a:buFont typeface="Monotype Sorts" charset="2"/>
              <a:buChar char="n"/>
            </a:pPr>
            <a:r>
              <a:rPr kumimoji="1" lang="en-US" altLang="en-US" dirty="0" smtClean="0">
                <a:latin typeface="Times New Roman" pitchFamily="18" charset="0"/>
                <a:cs typeface="Times New Roman" pitchFamily="18" charset="0"/>
              </a:rPr>
              <a:t>Super Key (1 or more Keys)</a:t>
            </a:r>
          </a:p>
          <a:p>
            <a:pPr>
              <a:spcBef>
                <a:spcPct val="35000"/>
              </a:spcBef>
              <a:buClr>
                <a:schemeClr val="tx2"/>
              </a:buClr>
              <a:buSzPct val="90000"/>
            </a:pPr>
            <a:endParaRPr kumimoji="1" lang="en-US"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603198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0"/>
            <a:ext cx="7315200" cy="865573"/>
          </a:xfrm>
        </p:spPr>
        <p:txBody>
          <a:bodyPr/>
          <a:lstStyle/>
          <a:p>
            <a:endParaRPr lang="en-US"/>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09710"/>
            <a:ext cx="7620000" cy="400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34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194942"/>
            <a:ext cx="7315200" cy="865573"/>
          </a:xfrm>
        </p:spPr>
        <p:txBody>
          <a:bodyPr>
            <a:normAutofit fontScale="90000"/>
          </a:bodyPr>
          <a:lstStyle/>
          <a:p>
            <a:pPr algn="ctr"/>
            <a:r>
              <a:rPr lang="en-US" sz="3600" dirty="0" smtClean="0">
                <a:latin typeface="Times New Roman" pitchFamily="18" charset="0"/>
                <a:cs typeface="Times New Roman" pitchFamily="18" charset="0"/>
              </a:rPr>
              <a:t>Relationship Set advisor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(student-instructor)</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7</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76350"/>
            <a:ext cx="5768975" cy="3199915"/>
          </a:xfrm>
          <a:prstGeom prst="rect">
            <a:avLst/>
          </a:prstGeom>
          <a:solidFill>
            <a:schemeClr val="accent1"/>
          </a:solidFill>
          <a:ln>
            <a:noFill/>
          </a:ln>
        </p:spPr>
      </p:pic>
    </p:spTree>
    <p:extLst>
      <p:ext uri="{BB962C8B-B14F-4D97-AF65-F5344CB8AC3E}">
        <p14:creationId xmlns:p14="http://schemas.microsoft.com/office/powerpoint/2010/main" val="232497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315200" cy="865573"/>
          </a:xfrm>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4911556"/>
              </p:ext>
            </p:extLst>
          </p:nvPr>
        </p:nvGraphicFramePr>
        <p:xfrm>
          <a:off x="914400" y="3028950"/>
          <a:ext cx="7315200" cy="1463040"/>
        </p:xfrm>
        <a:graphic>
          <a:graphicData uri="http://schemas.openxmlformats.org/drawingml/2006/table">
            <a:tbl>
              <a:tblPr/>
              <a:tblGrid>
                <a:gridCol w="2438400"/>
                <a:gridCol w="2438400"/>
                <a:gridCol w="2438400"/>
              </a:tblGrid>
              <a:tr h="0">
                <a:tc>
                  <a:txBody>
                    <a:bodyPr/>
                    <a:lstStyle/>
                    <a:p>
                      <a:r>
                        <a:rPr lang="en-US" b="1"/>
                        <a:t>EmpSSN</a:t>
                      </a:r>
                      <a:r>
                        <a:rPr lang="en-US"/>
                        <a:t> </a:t>
                      </a:r>
                    </a:p>
                  </a:txBody>
                  <a:tcPr anchor="ctr">
                    <a:lnL>
                      <a:noFill/>
                    </a:lnL>
                    <a:lnR>
                      <a:noFill/>
                    </a:lnR>
                    <a:lnT>
                      <a:noFill/>
                    </a:lnT>
                    <a:lnB>
                      <a:noFill/>
                    </a:lnB>
                  </a:tcPr>
                </a:tc>
                <a:tc>
                  <a:txBody>
                    <a:bodyPr/>
                    <a:lstStyle/>
                    <a:p>
                      <a:r>
                        <a:rPr lang="en-US" b="1"/>
                        <a:t>EmpNum</a:t>
                      </a:r>
                      <a:r>
                        <a:rPr lang="en-US"/>
                        <a:t> </a:t>
                      </a:r>
                    </a:p>
                  </a:txBody>
                  <a:tcPr anchor="ctr">
                    <a:lnL>
                      <a:noFill/>
                    </a:lnL>
                    <a:lnR>
                      <a:noFill/>
                    </a:lnR>
                    <a:lnT>
                      <a:noFill/>
                    </a:lnT>
                    <a:lnB>
                      <a:noFill/>
                    </a:lnB>
                  </a:tcPr>
                </a:tc>
                <a:tc>
                  <a:txBody>
                    <a:bodyPr/>
                    <a:lstStyle/>
                    <a:p>
                      <a:r>
                        <a:rPr lang="en-US" b="1"/>
                        <a:t>Empname</a:t>
                      </a:r>
                      <a:r>
                        <a:rPr lang="en-US"/>
                        <a:t> </a:t>
                      </a:r>
                    </a:p>
                  </a:txBody>
                  <a:tcPr anchor="ctr">
                    <a:lnL>
                      <a:noFill/>
                    </a:lnL>
                    <a:lnR>
                      <a:noFill/>
                    </a:lnR>
                    <a:lnT>
                      <a:noFill/>
                    </a:lnT>
                    <a:lnB>
                      <a:noFill/>
                    </a:lnB>
                  </a:tcPr>
                </a:tc>
              </a:tr>
              <a:tr h="0">
                <a:tc>
                  <a:txBody>
                    <a:bodyPr/>
                    <a:lstStyle/>
                    <a:p>
                      <a:r>
                        <a:rPr lang="en-US"/>
                        <a:t>9812345098 </a:t>
                      </a:r>
                    </a:p>
                  </a:txBody>
                  <a:tcPr anchor="ctr">
                    <a:lnL>
                      <a:noFill/>
                    </a:lnL>
                    <a:lnR>
                      <a:noFill/>
                    </a:lnR>
                    <a:lnT>
                      <a:noFill/>
                    </a:lnT>
                    <a:lnB>
                      <a:noFill/>
                    </a:lnB>
                  </a:tcPr>
                </a:tc>
                <a:tc>
                  <a:txBody>
                    <a:bodyPr/>
                    <a:lstStyle/>
                    <a:p>
                      <a:r>
                        <a:rPr lang="en-US"/>
                        <a:t>AB05 </a:t>
                      </a:r>
                    </a:p>
                  </a:txBody>
                  <a:tcPr anchor="ctr">
                    <a:lnL>
                      <a:noFill/>
                    </a:lnL>
                    <a:lnR>
                      <a:noFill/>
                    </a:lnR>
                    <a:lnT>
                      <a:noFill/>
                    </a:lnT>
                    <a:lnB>
                      <a:noFill/>
                    </a:lnB>
                  </a:tcPr>
                </a:tc>
                <a:tc>
                  <a:txBody>
                    <a:bodyPr/>
                    <a:lstStyle/>
                    <a:p>
                      <a:r>
                        <a:rPr lang="en-US"/>
                        <a:t>Shown </a:t>
                      </a:r>
                    </a:p>
                  </a:txBody>
                  <a:tcPr anchor="ctr">
                    <a:lnL>
                      <a:noFill/>
                    </a:lnL>
                    <a:lnR>
                      <a:noFill/>
                    </a:lnR>
                    <a:lnT>
                      <a:noFill/>
                    </a:lnT>
                    <a:lnB>
                      <a:noFill/>
                    </a:lnB>
                  </a:tcPr>
                </a:tc>
              </a:tr>
              <a:tr h="0">
                <a:tc>
                  <a:txBody>
                    <a:bodyPr/>
                    <a:lstStyle/>
                    <a:p>
                      <a:r>
                        <a:rPr lang="en-US"/>
                        <a:t>9876512345 </a:t>
                      </a:r>
                    </a:p>
                  </a:txBody>
                  <a:tcPr anchor="ctr">
                    <a:lnL>
                      <a:noFill/>
                    </a:lnL>
                    <a:lnR>
                      <a:noFill/>
                    </a:lnR>
                    <a:lnT>
                      <a:noFill/>
                    </a:lnT>
                    <a:lnB>
                      <a:noFill/>
                    </a:lnB>
                  </a:tcPr>
                </a:tc>
                <a:tc>
                  <a:txBody>
                    <a:bodyPr/>
                    <a:lstStyle/>
                    <a:p>
                      <a:r>
                        <a:rPr lang="en-US"/>
                        <a:t>AB06 </a:t>
                      </a:r>
                    </a:p>
                  </a:txBody>
                  <a:tcPr anchor="ctr">
                    <a:lnL>
                      <a:noFill/>
                    </a:lnL>
                    <a:lnR>
                      <a:noFill/>
                    </a:lnR>
                    <a:lnT>
                      <a:noFill/>
                    </a:lnT>
                    <a:lnB>
                      <a:noFill/>
                    </a:lnB>
                  </a:tcPr>
                </a:tc>
                <a:tc>
                  <a:txBody>
                    <a:bodyPr/>
                    <a:lstStyle/>
                    <a:p>
                      <a:r>
                        <a:rPr lang="en-US"/>
                        <a:t>Roslyn </a:t>
                      </a:r>
                    </a:p>
                  </a:txBody>
                  <a:tcPr anchor="ctr">
                    <a:lnL>
                      <a:noFill/>
                    </a:lnL>
                    <a:lnR>
                      <a:noFill/>
                    </a:lnR>
                    <a:lnT>
                      <a:noFill/>
                    </a:lnT>
                    <a:lnB>
                      <a:noFill/>
                    </a:lnB>
                  </a:tcPr>
                </a:tc>
              </a:tr>
              <a:tr h="0">
                <a:tc>
                  <a:txBody>
                    <a:bodyPr/>
                    <a:lstStyle/>
                    <a:p>
                      <a:r>
                        <a:rPr lang="en-US"/>
                        <a:t>199937890 </a:t>
                      </a:r>
                    </a:p>
                  </a:txBody>
                  <a:tcPr anchor="ctr">
                    <a:lnL>
                      <a:noFill/>
                    </a:lnL>
                    <a:lnR>
                      <a:noFill/>
                    </a:lnR>
                    <a:lnT>
                      <a:noFill/>
                    </a:lnT>
                    <a:lnB>
                      <a:noFill/>
                    </a:lnB>
                  </a:tcPr>
                </a:tc>
                <a:tc>
                  <a:txBody>
                    <a:bodyPr/>
                    <a:lstStyle/>
                    <a:p>
                      <a:r>
                        <a:rPr lang="en-US"/>
                        <a:t>AB07 </a:t>
                      </a:r>
                    </a:p>
                  </a:txBody>
                  <a:tcPr anchor="ctr">
                    <a:lnL>
                      <a:noFill/>
                    </a:lnL>
                    <a:lnR>
                      <a:noFill/>
                    </a:lnR>
                    <a:lnT>
                      <a:noFill/>
                    </a:lnT>
                    <a:lnB>
                      <a:noFill/>
                    </a:lnB>
                  </a:tcPr>
                </a:tc>
                <a:tc>
                  <a:txBody>
                    <a:bodyPr/>
                    <a:lstStyle/>
                    <a:p>
                      <a:r>
                        <a:rPr lang="en-US" dirty="0"/>
                        <a:t>James </a:t>
                      </a:r>
                    </a:p>
                  </a:txBody>
                  <a:tcPr anchor="ctr">
                    <a:lnL>
                      <a:noFill/>
                    </a:lnL>
                    <a:lnR>
                      <a:noFill/>
                    </a:lnR>
                    <a:lnT>
                      <a:noFill/>
                    </a:lnT>
                    <a:lnB>
                      <a:noFill/>
                    </a:lnB>
                  </a:tcPr>
                </a:tc>
              </a:tr>
            </a:tbl>
          </a:graphicData>
        </a:graphic>
      </p:graphicFrame>
      <p:sp>
        <p:nvSpPr>
          <p:cNvPr id="4" name="Footer Placeholder 3"/>
          <p:cNvSpPr>
            <a:spLocks noGrp="1"/>
          </p:cNvSpPr>
          <p:nvPr>
            <p:ph type="ftr" sz="quarter" idx="11"/>
          </p:nvPr>
        </p:nvSpPr>
        <p:spPr/>
        <p:txBody>
          <a:bodyPr/>
          <a:lstStyle/>
          <a:p>
            <a:r>
              <a:rPr lang="en-US" smtClean="0"/>
              <a:t>Dr. M. Premalatha, VIT Chennai</a:t>
            </a:r>
            <a:endParaRPr lang="en-US"/>
          </a:p>
        </p:txBody>
      </p:sp>
      <p:sp>
        <p:nvSpPr>
          <p:cNvPr id="6" name="Rectangle 1"/>
          <p:cNvSpPr>
            <a:spLocks noChangeArrowheads="1"/>
          </p:cNvSpPr>
          <p:nvPr/>
        </p:nvSpPr>
        <p:spPr bwMode="auto">
          <a:xfrm>
            <a:off x="272381" y="1410889"/>
            <a:ext cx="92385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a:t>
            </a:r>
            <a:r>
              <a:rPr kumimoji="0" lang="en-US" altLang="en-US" sz="1800" b="0" i="0" u="none" strike="noStrike" cap="none" normalizeH="0" baseline="0" dirty="0" err="1" smtClean="0">
                <a:ln>
                  <a:noFill/>
                </a:ln>
                <a:solidFill>
                  <a:schemeClr val="tx1"/>
                </a:solidFill>
                <a:effectLst/>
                <a:latin typeface="Arial" charset="0"/>
                <a:cs typeface="Arial" charset="0"/>
              </a:rPr>
              <a:t>superkey</a:t>
            </a:r>
            <a:r>
              <a:rPr kumimoji="0" lang="en-US" altLang="en-US" sz="1800" b="0" i="0" u="none" strike="noStrike" cap="none" normalizeH="0" baseline="0" dirty="0" smtClean="0">
                <a:ln>
                  <a:noFill/>
                </a:ln>
                <a:solidFill>
                  <a:schemeClr val="tx1"/>
                </a:solidFill>
                <a:effectLst/>
                <a:latin typeface="Arial" charset="0"/>
                <a:cs typeface="Arial" charset="0"/>
              </a:rPr>
              <a:t> is a group of single or multiple keys which identifies rows in a table.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 A Super key may have additional attributes that are not needed for unique identification.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cs typeface="Arial" charset="0"/>
              </a:rPr>
              <a:t>Example:</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In the below</a:t>
            </a:r>
            <a:r>
              <a:rPr kumimoji="0" lang="en-US" altLang="en-US" sz="1800" b="0" i="0" u="none" strike="noStrike" cap="none" normalizeH="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rPr>
              <a:t>-given example, </a:t>
            </a:r>
            <a:r>
              <a:rPr kumimoji="0" lang="en-US" altLang="en-US" sz="1800" b="0" i="0" u="none" strike="noStrike" cap="none" normalizeH="0" baseline="0" dirty="0" err="1" smtClean="0">
                <a:ln>
                  <a:noFill/>
                </a:ln>
                <a:solidFill>
                  <a:schemeClr val="tx1"/>
                </a:solidFill>
                <a:effectLst/>
                <a:latin typeface="Arial" charset="0"/>
                <a:cs typeface="Arial" charset="0"/>
              </a:rPr>
              <a:t>EmpSSN</a:t>
            </a:r>
            <a:r>
              <a:rPr kumimoji="0" lang="en-US" altLang="en-US" sz="1800" b="0" i="0" u="none" strike="noStrike" cap="none" normalizeH="0" baseline="0" dirty="0" smtClean="0">
                <a:ln>
                  <a:noFill/>
                </a:ln>
                <a:solidFill>
                  <a:schemeClr val="tx1"/>
                </a:solidFill>
                <a:effectLst/>
                <a:latin typeface="Arial" charset="0"/>
                <a:cs typeface="Arial" charset="0"/>
              </a:rPr>
              <a:t> and </a:t>
            </a:r>
            <a:r>
              <a:rPr kumimoji="0" lang="en-US" altLang="en-US" sz="1800" b="0" i="0" u="none" strike="noStrike" cap="none" normalizeH="0" baseline="0" dirty="0" err="1" smtClean="0">
                <a:ln>
                  <a:noFill/>
                </a:ln>
                <a:solidFill>
                  <a:schemeClr val="tx1"/>
                </a:solidFill>
                <a:effectLst/>
                <a:latin typeface="Arial" charset="0"/>
                <a:cs typeface="Arial" charset="0"/>
              </a:rPr>
              <a:t>EmpNum</a:t>
            </a:r>
            <a:r>
              <a:rPr kumimoji="0" lang="en-US" altLang="en-US" sz="1800" b="0" i="0" u="none" strike="noStrike" cap="none" normalizeH="0" baseline="0" dirty="0" smtClean="0">
                <a:ln>
                  <a:noFill/>
                </a:ln>
                <a:solidFill>
                  <a:schemeClr val="tx1"/>
                </a:solidFill>
                <a:effectLst/>
                <a:latin typeface="Arial" charset="0"/>
                <a:cs typeface="Arial" charset="0"/>
              </a:rPr>
              <a:t> name are </a:t>
            </a:r>
            <a:r>
              <a:rPr kumimoji="0" lang="en-US" altLang="en-US" sz="1800" b="0" i="0" u="none" strike="noStrike" cap="none" normalizeH="0" baseline="0" dirty="0" err="1" smtClean="0">
                <a:ln>
                  <a:noFill/>
                </a:ln>
                <a:solidFill>
                  <a:schemeClr val="tx1"/>
                </a:solidFill>
                <a:effectLst/>
                <a:latin typeface="Arial" charset="0"/>
                <a:cs typeface="Arial" charset="0"/>
              </a:rPr>
              <a:t>superkeys</a:t>
            </a:r>
            <a:r>
              <a:rPr kumimoji="0" lang="en-US" altLang="en-US" sz="1800" b="0" i="0" u="none" strike="noStrike" cap="none" normalizeH="0" baseline="0" dirty="0" smtClean="0">
                <a:ln>
                  <a:noFill/>
                </a:ln>
                <a:solidFill>
                  <a:schemeClr val="tx1"/>
                </a:solidFill>
                <a:effectLst/>
                <a:latin typeface="Arial" charset="0"/>
                <a:cs typeface="Arial" charset="0"/>
              </a:rPr>
              <a:t>. </a:t>
            </a:r>
          </a:p>
        </p:txBody>
      </p:sp>
    </p:spTree>
    <p:extLst>
      <p:ext uri="{BB962C8B-B14F-4D97-AF65-F5344CB8AC3E}">
        <p14:creationId xmlns:p14="http://schemas.microsoft.com/office/powerpoint/2010/main" val="39807076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652142"/>
            <a:ext cx="7315200" cy="471808"/>
          </a:xfrm>
        </p:spPr>
        <p:txBody>
          <a:bodyPr>
            <a:normAutofit fontScale="90000"/>
          </a:bodyPr>
          <a:lstStyle/>
          <a:p>
            <a:pPr algn="ctr"/>
            <a:r>
              <a:rPr lang="en-US" sz="3600" dirty="0">
                <a:latin typeface="Times New Roman" pitchFamily="18" charset="0"/>
                <a:cs typeface="Times New Roman" pitchFamily="18" charset="0"/>
              </a:rPr>
              <a:t>Relational Model </a:t>
            </a:r>
            <a:r>
              <a:rPr lang="en-US" sz="3600" dirty="0" smtClean="0">
                <a:latin typeface="Times New Roman" pitchFamily="18" charset="0"/>
                <a:cs typeface="Times New Roman" pitchFamily="18" charset="0"/>
              </a:rPr>
              <a:t>Constraints – Candidate Keys</a:t>
            </a:r>
            <a:endParaRPr lang="en-US" sz="3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3200" y="4681498"/>
            <a:ext cx="8102600" cy="369332"/>
          </a:xfrm>
          <a:prstGeom prst="rect">
            <a:avLst/>
          </a:prstGeom>
        </p:spPr>
        <p:txBody>
          <a:bodyPr wrap="square">
            <a:spAutoFit/>
          </a:bodyPr>
          <a:lstStyle/>
          <a:p>
            <a:r>
              <a:rPr lang="en-IN" dirty="0">
                <a:latin typeface="Times New Roman" pitchFamily="18" charset="0"/>
                <a:cs typeface="Times New Roman" panose="02020603050405020304" pitchFamily="18" charset="0"/>
              </a:rPr>
              <a:t>Fundamentals Database Systems, </a:t>
            </a:r>
            <a:r>
              <a:rPr lang="en-IN" dirty="0" err="1">
                <a:latin typeface="Times New Roman" panose="02020603050405020304" pitchFamily="18" charset="0"/>
                <a:cs typeface="Times New Roman" panose="02020603050405020304" pitchFamily="18" charset="0"/>
              </a:rPr>
              <a:t>Elmasri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Navathe</a:t>
            </a:r>
            <a:r>
              <a:rPr lang="en-IN" dirty="0">
                <a:latin typeface="Times New Roman" panose="02020603050405020304" pitchFamily="18" charset="0"/>
                <a:cs typeface="Times New Roman" panose="02020603050405020304" pitchFamily="18" charset="0"/>
              </a:rPr>
              <a:t>, 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p>
        </p:txBody>
      </p:sp>
      <p:pic>
        <p:nvPicPr>
          <p:cNvPr id="5" name="Picture 9" descr="fig05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7" y="1581150"/>
            <a:ext cx="84137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636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315200" cy="865573"/>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76350"/>
            <a:ext cx="7315200" cy="279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986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7315200" cy="865573"/>
          </a:xfrm>
        </p:spPr>
        <p:txBody>
          <a:bodyPr>
            <a:normAutofit fontScale="90000"/>
          </a:bodyPr>
          <a:lstStyle/>
          <a:p>
            <a:r>
              <a:rPr lang="en-US" b="1" dirty="0"/>
              <a:t>Compound key</a:t>
            </a:r>
            <a:br>
              <a:rPr lang="en-US" b="1" dirty="0"/>
            </a:br>
            <a:endParaRPr lang="en-US" dirty="0"/>
          </a:p>
        </p:txBody>
      </p:sp>
      <p:sp>
        <p:nvSpPr>
          <p:cNvPr id="3" name="Content Placeholder 2"/>
          <p:cNvSpPr>
            <a:spLocks noGrp="1"/>
          </p:cNvSpPr>
          <p:nvPr>
            <p:ph idx="1"/>
          </p:nvPr>
        </p:nvSpPr>
        <p:spPr>
          <a:xfrm>
            <a:off x="228600" y="666750"/>
            <a:ext cx="8001000" cy="3200400"/>
          </a:xfrm>
        </p:spPr>
        <p:txBody>
          <a:bodyPr/>
          <a:lstStyle/>
          <a:p>
            <a:r>
              <a:rPr lang="en-US" b="1" dirty="0"/>
              <a:t>COMPOUND KEY</a:t>
            </a:r>
            <a:r>
              <a:rPr lang="en-US" dirty="0"/>
              <a:t> has two or more attributes that allow you to uniquely recognize a specific record. It is possible that each column may not be unique by itself within the database. However, when combined with the other column or columns the combination of composite keys become unique.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90750"/>
            <a:ext cx="690562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497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7315200" cy="865573"/>
          </a:xfrm>
        </p:spPr>
        <p:txBody>
          <a:bodyPr>
            <a:normAutofit fontScale="90000"/>
          </a:bodyPr>
          <a:lstStyle/>
          <a:p>
            <a:r>
              <a:rPr lang="en-US" b="1" dirty="0"/>
              <a:t>Composite key</a:t>
            </a:r>
            <a:br>
              <a:rPr lang="en-US" b="1" dirty="0"/>
            </a:br>
            <a:endParaRPr lang="en-US" dirty="0"/>
          </a:p>
        </p:txBody>
      </p:sp>
      <p:sp>
        <p:nvSpPr>
          <p:cNvPr id="3" name="Content Placeholder 2"/>
          <p:cNvSpPr>
            <a:spLocks noGrp="1"/>
          </p:cNvSpPr>
          <p:nvPr>
            <p:ph idx="1"/>
          </p:nvPr>
        </p:nvSpPr>
        <p:spPr>
          <a:xfrm>
            <a:off x="381000" y="895350"/>
            <a:ext cx="7315200" cy="2654645"/>
          </a:xfrm>
        </p:spPr>
        <p:txBody>
          <a:bodyPr/>
          <a:lstStyle/>
          <a:p>
            <a:r>
              <a:rPr lang="en-US" b="1" dirty="0"/>
              <a:t>COMPOSITE KEY</a:t>
            </a:r>
            <a:r>
              <a:rPr lang="en-US" dirty="0"/>
              <a:t> is a combination of two or more columns that uniquely identify rows in a table. The combination of columns guarantees uniqueness, though individually uniqueness is not guaranteed. Hence, they are combined to uniquely identify records in a table. </a:t>
            </a:r>
          </a:p>
          <a:p>
            <a:r>
              <a:rPr lang="en-US" dirty="0"/>
              <a:t>The difference between compound and the composite key is that any part of the compound key can be a foreign key, but the composite key may or maybe not a part of the foreign key. </a:t>
            </a:r>
          </a:p>
          <a:p>
            <a:endParaRPr lang="en-US"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4042470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315200" cy="865573"/>
          </a:xfrm>
        </p:spPr>
        <p:txBody>
          <a:bodyPr>
            <a:normAutofit fontScale="90000"/>
          </a:bodyPr>
          <a:lstStyle/>
          <a:p>
            <a:r>
              <a:rPr lang="en-US" b="1" dirty="0"/>
              <a:t>Surrogate key</a:t>
            </a:r>
            <a:br>
              <a:rPr lang="en-US" b="1" dirty="0"/>
            </a:br>
            <a:endParaRPr lang="en-US" dirty="0"/>
          </a:p>
        </p:txBody>
      </p:sp>
      <p:sp>
        <p:nvSpPr>
          <p:cNvPr id="3" name="Content Placeholder 2"/>
          <p:cNvSpPr>
            <a:spLocks noGrp="1"/>
          </p:cNvSpPr>
          <p:nvPr>
            <p:ph idx="1"/>
          </p:nvPr>
        </p:nvSpPr>
        <p:spPr>
          <a:xfrm>
            <a:off x="533400" y="971550"/>
            <a:ext cx="7315200" cy="2654645"/>
          </a:xfrm>
        </p:spPr>
        <p:txBody>
          <a:bodyPr/>
          <a:lstStyle/>
          <a:p>
            <a:r>
              <a:rPr lang="en-US" b="1" dirty="0"/>
              <a:t>SURROGATE KEYS</a:t>
            </a:r>
            <a:r>
              <a:rPr lang="en-US" dirty="0"/>
              <a:t> is An artificial key which aims to uniquely identify each record is called a surrogate key. This kind of partial key in </a:t>
            </a:r>
            <a:r>
              <a:rPr lang="en-US" dirty="0" err="1"/>
              <a:t>dbms</a:t>
            </a:r>
            <a:r>
              <a:rPr lang="en-US" dirty="0"/>
              <a:t> is unique because it is created when you don't have any natural primary key.</a:t>
            </a:r>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2185083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14400" y="285750"/>
            <a:ext cx="7315200" cy="471808"/>
          </a:xfrm>
        </p:spPr>
        <p:txBody>
          <a:bodyPr>
            <a:normAutofit fontScale="90000"/>
          </a:bodyPr>
          <a:lstStyle/>
          <a:p>
            <a:pPr algn="ctr"/>
            <a:r>
              <a:rPr lang="en-US" sz="3600" dirty="0" smtClean="0">
                <a:latin typeface="Times New Roman" pitchFamily="18" charset="0"/>
                <a:cs typeface="Times New Roman" pitchFamily="18" charset="0"/>
              </a:rPr>
              <a:t>Integrity Constraints</a:t>
            </a:r>
            <a:endParaRPr lang="en-US" sz="36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xmlns="" id="{0B887D17-93B8-459A-BF89-974C00CD0E42}"/>
              </a:ext>
            </a:extLst>
          </p:cNvPr>
          <p:cNvSpPr>
            <a:spLocks noGrp="1"/>
          </p:cNvSpPr>
          <p:nvPr>
            <p:ph idx="1"/>
          </p:nvPr>
        </p:nvSpPr>
        <p:spPr>
          <a:xfrm>
            <a:off x="838200" y="1047750"/>
            <a:ext cx="7391400" cy="3581400"/>
          </a:xfrm>
        </p:spPr>
        <p:txBody>
          <a:bodyPr>
            <a:normAutofit fontScale="92500"/>
          </a:bodyPr>
          <a:lstStyle/>
          <a:p>
            <a:pPr algn="just"/>
            <a:r>
              <a:rPr lang="en-US" dirty="0">
                <a:latin typeface="Times New Roman" pitchFamily="18" charset="0"/>
                <a:cs typeface="Times New Roman" pitchFamily="18" charset="0"/>
              </a:rPr>
              <a:t>NOT NULL Constraint:  Ensures that a column cannot have NULL value.</a:t>
            </a:r>
          </a:p>
          <a:p>
            <a:pPr algn="just"/>
            <a:r>
              <a:rPr lang="en-US" dirty="0">
                <a:latin typeface="Times New Roman" pitchFamily="18" charset="0"/>
                <a:cs typeface="Times New Roman" pitchFamily="18" charset="0"/>
              </a:rPr>
              <a:t>DEFAULT Constraint: Provides a default value for a column when none is specified.</a:t>
            </a:r>
          </a:p>
          <a:p>
            <a:pPr algn="just"/>
            <a:r>
              <a:rPr lang="en-US" dirty="0">
                <a:latin typeface="Times New Roman" pitchFamily="18" charset="0"/>
                <a:cs typeface="Times New Roman" pitchFamily="18" charset="0"/>
              </a:rPr>
              <a:t>UNIQUE Constraint: Ensures that all values in a column are different.</a:t>
            </a:r>
          </a:p>
          <a:p>
            <a:pPr algn="just"/>
            <a:r>
              <a:rPr lang="en-US" dirty="0">
                <a:latin typeface="Times New Roman" pitchFamily="18" charset="0"/>
                <a:cs typeface="Times New Roman" pitchFamily="18" charset="0"/>
              </a:rPr>
              <a:t>PRIMARY Key: Uniquely identified each rows/records in a database table.</a:t>
            </a:r>
          </a:p>
          <a:p>
            <a:pPr algn="just"/>
            <a:r>
              <a:rPr lang="en-US" dirty="0">
                <a:latin typeface="Times New Roman" pitchFamily="18" charset="0"/>
                <a:cs typeface="Times New Roman" pitchFamily="18" charset="0"/>
              </a:rPr>
              <a:t>FOREIGN Key: Uniquely identified a rows/records in any another database table.</a:t>
            </a:r>
          </a:p>
          <a:p>
            <a:pPr algn="just"/>
            <a:r>
              <a:rPr lang="en-US" dirty="0">
                <a:latin typeface="Times New Roman" pitchFamily="18" charset="0"/>
                <a:cs typeface="Times New Roman" pitchFamily="18" charset="0"/>
              </a:rPr>
              <a:t>CHECK Constraint: The CHECK constraint ensures that all values in a column satisfy certain conditions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563231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en-US" altLang="en-US" b="1" smtClean="0">
                <a:solidFill>
                  <a:schemeClr val="tx2"/>
                </a:solidFill>
              </a:rPr>
              <a:t>constraints</a:t>
            </a:r>
            <a:endParaRPr lang="en-US" altLang="en-US" smtClean="0"/>
          </a:p>
        </p:txBody>
      </p:sp>
      <p:sp>
        <p:nvSpPr>
          <p:cNvPr id="19459" name="Rectangle 6"/>
          <p:cNvSpPr>
            <a:spLocks noGrp="1" noChangeArrowheads="1"/>
          </p:cNvSpPr>
          <p:nvPr>
            <p:ph type="body" idx="1"/>
          </p:nvPr>
        </p:nvSpPr>
        <p:spPr/>
        <p:txBody>
          <a:bodyPr/>
          <a:lstStyle/>
          <a:p>
            <a:pPr eaLnBrk="1" hangingPunct="1"/>
            <a:r>
              <a:rPr lang="en-US" altLang="en-US" b="1" smtClean="0"/>
              <a:t>Types of integrity constraints:</a:t>
            </a:r>
            <a:endParaRPr lang="en-US" altLang="en-US" smtClean="0"/>
          </a:p>
          <a:p>
            <a:pPr lvl="1" eaLnBrk="1" hangingPunct="1"/>
            <a:r>
              <a:rPr lang="en-US" altLang="en-US" smtClean="0"/>
              <a:t>Domain integrity constraints</a:t>
            </a:r>
          </a:p>
          <a:p>
            <a:pPr lvl="1" eaLnBrk="1" hangingPunct="1"/>
            <a:r>
              <a:rPr lang="en-US" altLang="en-US" smtClean="0"/>
              <a:t>Entity Integrity constraints</a:t>
            </a:r>
          </a:p>
          <a:p>
            <a:pPr lvl="1" eaLnBrk="1" hangingPunct="1"/>
            <a:r>
              <a:rPr lang="en-US" altLang="en-US" smtClean="0"/>
              <a:t>Referential integrity constraints</a:t>
            </a:r>
          </a:p>
          <a:p>
            <a:pPr eaLnBrk="1" hangingPunct="1">
              <a:lnSpc>
                <a:spcPct val="80000"/>
              </a:lnSpc>
            </a:pPr>
            <a:endParaRPr lang="en-US" altLang="en-US" sz="2400" smtClean="0"/>
          </a:p>
        </p:txBody>
      </p:sp>
    </p:spTree>
    <p:extLst>
      <p:ext uri="{BB962C8B-B14F-4D97-AF65-F5344CB8AC3E}">
        <p14:creationId xmlns:p14="http://schemas.microsoft.com/office/powerpoint/2010/main" val="212563232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2"/>
          </p:nvPr>
        </p:nvSpPr>
        <p:spPr>
          <a:xfrm>
            <a:off x="3124200" y="4767263"/>
            <a:ext cx="2895600" cy="273844"/>
          </a:xfrm>
        </p:spPr>
        <p:txBody>
          <a:bodyPr/>
          <a:lstStyle/>
          <a:p>
            <a:pPr algn="ctr">
              <a:defRPr/>
            </a:pPr>
            <a:fld id="{9B393DA5-E63B-4929-9A7D-C8540B757A99}" type="slidenum">
              <a:rPr lang="en-US"/>
              <a:pPr algn="ctr">
                <a:defRPr/>
              </a:pPr>
              <a:t>78</a:t>
            </a:fld>
            <a:endParaRPr lang="en-US"/>
          </a:p>
        </p:txBody>
      </p:sp>
      <p:sp>
        <p:nvSpPr>
          <p:cNvPr id="20483" name="Rectangle 2"/>
          <p:cNvSpPr>
            <a:spLocks noGrp="1" noChangeArrowheads="1"/>
          </p:cNvSpPr>
          <p:nvPr>
            <p:ph type="title"/>
          </p:nvPr>
        </p:nvSpPr>
        <p:spPr/>
        <p:txBody>
          <a:bodyPr>
            <a:normAutofit fontScale="90000"/>
          </a:bodyPr>
          <a:lstStyle/>
          <a:p>
            <a:pPr eaLnBrk="1" hangingPunct="1"/>
            <a:r>
              <a:rPr lang="en-US" altLang="en-US" smtClean="0">
                <a:cs typeface="Times New Roman" pitchFamily="18" charset="0"/>
              </a:rPr>
              <a:t>How to Create and Maintain Integrity Constraints</a:t>
            </a:r>
            <a:r>
              <a:rPr lang="en-US" altLang="en-US" smtClean="0"/>
              <a:t> </a:t>
            </a:r>
          </a:p>
        </p:txBody>
      </p:sp>
      <p:sp>
        <p:nvSpPr>
          <p:cNvPr id="20484" name="Rectangle 3"/>
          <p:cNvSpPr>
            <a:spLocks noGrp="1" noChangeArrowheads="1"/>
          </p:cNvSpPr>
          <p:nvPr>
            <p:ph type="body" idx="1"/>
          </p:nvPr>
        </p:nvSpPr>
        <p:spPr/>
        <p:txBody>
          <a:bodyPr/>
          <a:lstStyle/>
          <a:p>
            <a:pPr eaLnBrk="1" hangingPunct="1">
              <a:spcBef>
                <a:spcPct val="60000"/>
              </a:spcBef>
              <a:buFont typeface="Wingdings" pitchFamily="2" charset="2"/>
              <a:buNone/>
            </a:pPr>
            <a:r>
              <a:rPr lang="en-US" altLang="en-US" smtClean="0"/>
              <a:t>Two methods for creating integrity constraints:</a:t>
            </a:r>
          </a:p>
          <a:p>
            <a:pPr lvl="1" eaLnBrk="1" hangingPunct="1">
              <a:spcBef>
                <a:spcPct val="60000"/>
              </a:spcBef>
            </a:pPr>
            <a:r>
              <a:rPr lang="en-US" altLang="en-US" smtClean="0"/>
              <a:t>Code them in the CREATE TABLE command</a:t>
            </a:r>
          </a:p>
          <a:p>
            <a:pPr lvl="1" eaLnBrk="1" hangingPunct="1">
              <a:spcBef>
                <a:spcPct val="60000"/>
              </a:spcBef>
            </a:pPr>
            <a:r>
              <a:rPr lang="en-US" altLang="en-US" smtClean="0"/>
              <a:t>Add them later with the ALTER TABLE command</a:t>
            </a:r>
          </a:p>
          <a:p>
            <a:pPr eaLnBrk="1" hangingPunct="1">
              <a:spcBef>
                <a:spcPct val="60000"/>
              </a:spcBef>
            </a:pPr>
            <a:endParaRPr lang="en-US" altLang="en-US" smtClean="0"/>
          </a:p>
        </p:txBody>
      </p:sp>
    </p:spTree>
    <p:extLst>
      <p:ext uri="{BB962C8B-B14F-4D97-AF65-F5344CB8AC3E}">
        <p14:creationId xmlns:p14="http://schemas.microsoft.com/office/powerpoint/2010/main" val="916654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Domain integrity constraints</a:t>
            </a:r>
            <a:r>
              <a:rPr lang="en-US" dirty="0" smtClean="0"/>
              <a:t/>
            </a:r>
            <a:br>
              <a:rPr lang="en-US" dirty="0" smtClean="0"/>
            </a:br>
            <a:endParaRPr lang="en-US" dirty="0" smtClean="0"/>
          </a:p>
        </p:txBody>
      </p:sp>
      <p:sp>
        <p:nvSpPr>
          <p:cNvPr id="21507" name="Content Placeholder 2"/>
          <p:cNvSpPr>
            <a:spLocks noGrp="1"/>
          </p:cNvSpPr>
          <p:nvPr>
            <p:ph idx="1"/>
          </p:nvPr>
        </p:nvSpPr>
        <p:spPr/>
        <p:txBody>
          <a:bodyPr/>
          <a:lstStyle/>
          <a:p>
            <a:pPr eaLnBrk="1" hangingPunct="1"/>
            <a:r>
              <a:rPr lang="en-US" altLang="en-US" smtClean="0"/>
              <a:t>	These constraints set a range and any violations that take place will prevent the user from performing the manipulation that caused the breach. There are basically two types of domain integrity constraints.</a:t>
            </a:r>
          </a:p>
          <a:p>
            <a:pPr eaLnBrk="1" hangingPunct="1"/>
            <a:r>
              <a:rPr lang="en-US" altLang="en-US" smtClean="0"/>
              <a:t>Not Null constraints</a:t>
            </a:r>
          </a:p>
          <a:p>
            <a:pPr eaLnBrk="1" hangingPunct="1"/>
            <a:r>
              <a:rPr lang="en-US" altLang="en-US" smtClean="0"/>
              <a:t>Check constraint</a:t>
            </a:r>
          </a:p>
          <a:p>
            <a:pPr eaLnBrk="1" hangingPunct="1"/>
            <a:endParaRPr lang="en-US" altLang="en-US" smtClean="0"/>
          </a:p>
        </p:txBody>
      </p:sp>
    </p:spTree>
    <p:extLst>
      <p:ext uri="{BB962C8B-B14F-4D97-AF65-F5344CB8AC3E}">
        <p14:creationId xmlns:p14="http://schemas.microsoft.com/office/powerpoint/2010/main" val="1565271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41B94-0C40-41DD-ACC1-5448BD5BF69E}"/>
              </a:ext>
            </a:extLst>
          </p:cNvPr>
          <p:cNvSpPr>
            <a:spLocks noGrp="1"/>
          </p:cNvSpPr>
          <p:nvPr>
            <p:ph type="title"/>
          </p:nvPr>
        </p:nvSpPr>
        <p:spPr>
          <a:xfrm>
            <a:off x="948267" y="209550"/>
            <a:ext cx="7315200" cy="865573"/>
          </a:xfrm>
        </p:spPr>
        <p:txBody>
          <a:bodyPr>
            <a:normAutofit/>
          </a:bodyPr>
          <a:lstStyle/>
          <a:p>
            <a:pPr algn="ctr"/>
            <a:r>
              <a:rPr lang="en-US" sz="3600" dirty="0" smtClean="0">
                <a:latin typeface="Times New Roman" pitchFamily="18" charset="0"/>
                <a:cs typeface="Times New Roman" pitchFamily="18" charset="0"/>
              </a:rPr>
              <a:t>E-R Diagram - Symbols</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4688172"/>
            <a:ext cx="7924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Database System Concepts, </a:t>
            </a:r>
            <a:r>
              <a:rPr lang="en-IN" dirty="0" err="1" smtClean="0">
                <a:latin typeface="Times New Roman" pitchFamily="18" charset="0"/>
                <a:cs typeface="Times New Roman" pitchFamily="18" charset="0"/>
              </a:rPr>
              <a:t>Silberschatz</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Korth</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Sudharsan</a:t>
            </a:r>
            <a:r>
              <a:rPr lang="en-IN" dirty="0" smtClean="0">
                <a:latin typeface="Times New Roman" pitchFamily="18" charset="0"/>
                <a:cs typeface="Times New Roman" pitchFamily="18" charset="0"/>
              </a:rPr>
              <a:t> 4</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Edition</a:t>
            </a:r>
            <a:endParaRPr lang="en-IN" dirty="0">
              <a:latin typeface="Times New Roman" pitchFamily="18" charset="0"/>
              <a:cs typeface="Times New Roman" pitchFamily="18" charset="0"/>
            </a:endParaRPr>
          </a:p>
        </p:txBody>
      </p:sp>
      <p:sp>
        <p:nvSpPr>
          <p:cNvPr id="3" name="Rectangle 2"/>
          <p:cNvSpPr/>
          <p:nvPr/>
        </p:nvSpPr>
        <p:spPr>
          <a:xfrm>
            <a:off x="381000" y="1504950"/>
            <a:ext cx="8305800" cy="2893100"/>
          </a:xfrm>
          <a:prstGeom prst="rect">
            <a:avLst/>
          </a:prstGeom>
        </p:spPr>
        <p:txBody>
          <a:bodyPr wrap="square">
            <a:spAutoFit/>
          </a:bodyPr>
          <a:lstStyle/>
          <a:p>
            <a:pPr marL="342900" indent="-34290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Rectangles represent entity sets.</a:t>
            </a:r>
          </a:p>
          <a:p>
            <a:pPr marL="342900" indent="-34290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Diamonds represent relationship sets.</a:t>
            </a:r>
          </a:p>
          <a:p>
            <a:pPr marL="342900" indent="-34290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Lines link attributes to entity sets and entity sets to relationship sets.</a:t>
            </a:r>
          </a:p>
          <a:p>
            <a:pPr marL="342900" indent="-34290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Ellipses represent attributes</a:t>
            </a:r>
          </a:p>
          <a:p>
            <a:pPr marL="742950" lvl="1" indent="-28575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Double ellipses represent multivalued attributes.</a:t>
            </a:r>
          </a:p>
          <a:p>
            <a:pPr marL="742950" lvl="1" indent="-28575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Dashed ellipses denote derived attributes.</a:t>
            </a:r>
          </a:p>
          <a:p>
            <a:pPr marL="342900" indent="-342900">
              <a:spcBef>
                <a:spcPct val="35000"/>
              </a:spcBef>
              <a:buClr>
                <a:schemeClr val="tx2"/>
              </a:buClr>
              <a:buSzPct val="90000"/>
              <a:buFont typeface="Monotype Sorts" charset="2"/>
              <a:buChar char="n"/>
            </a:pPr>
            <a:r>
              <a:rPr kumimoji="1" lang="en-US" altLang="en-US" sz="2000" dirty="0">
                <a:latin typeface="Times New Roman" pitchFamily="18" charset="0"/>
                <a:cs typeface="Times New Roman" pitchFamily="18" charset="0"/>
              </a:rPr>
              <a:t>Underline indicates primary key attributes (will study later)</a:t>
            </a:r>
          </a:p>
        </p:txBody>
      </p:sp>
    </p:spTree>
    <p:extLst>
      <p:ext uri="{BB962C8B-B14F-4D97-AF65-F5344CB8AC3E}">
        <p14:creationId xmlns:p14="http://schemas.microsoft.com/office/powerpoint/2010/main" val="6079186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Not Null Constraints</a:t>
            </a:r>
            <a:br>
              <a:rPr lang="en-US" b="1" dirty="0" smtClean="0"/>
            </a:br>
            <a:endParaRPr lang="en-US" dirty="0"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defRPr/>
            </a:pPr>
            <a:r>
              <a:rPr lang="en-US" dirty="0" smtClean="0"/>
              <a:t>	When a ‘Not null’ constraints is enforced through either on a column or a set of columns in a table, it will not allow Null values. The user has to provide a value for the column.</a:t>
            </a:r>
          </a:p>
          <a:p>
            <a:pPr eaLnBrk="1" fontAlgn="auto" hangingPunct="1">
              <a:spcAft>
                <a:spcPts val="0"/>
              </a:spcAft>
              <a:buFont typeface="Arial" pitchFamily="34" charset="0"/>
              <a:buNone/>
              <a:defRPr/>
            </a:pPr>
            <a:r>
              <a:rPr lang="en-US" dirty="0" smtClean="0"/>
              <a:t>   </a:t>
            </a:r>
            <a:r>
              <a:rPr lang="en-US" b="1" dirty="0" smtClean="0"/>
              <a:t>Syntax:</a:t>
            </a:r>
            <a:endParaRPr lang="en-US" dirty="0" smtClean="0"/>
          </a:p>
          <a:p>
            <a:pPr eaLnBrk="1" fontAlgn="auto" hangingPunct="1">
              <a:spcAft>
                <a:spcPts val="0"/>
              </a:spcAft>
              <a:buFont typeface="Arial" pitchFamily="34" charset="0"/>
              <a:buNone/>
              <a:defRPr/>
            </a:pPr>
            <a:r>
              <a:rPr lang="en-US" dirty="0" smtClean="0"/>
              <a:t>      Create table </a:t>
            </a:r>
            <a:r>
              <a:rPr lang="en-US" dirty="0" err="1" smtClean="0"/>
              <a:t>table_name</a:t>
            </a:r>
            <a:r>
              <a:rPr lang="en-US" dirty="0" smtClean="0"/>
              <a:t> (</a:t>
            </a:r>
            <a:r>
              <a:rPr lang="en-US" dirty="0" err="1" smtClean="0"/>
              <a:t>columnname</a:t>
            </a:r>
            <a:r>
              <a:rPr lang="en-US" dirty="0" smtClean="0"/>
              <a:t> </a:t>
            </a:r>
            <a:r>
              <a:rPr lang="en-US" dirty="0" err="1" smtClean="0"/>
              <a:t>datatype</a:t>
            </a:r>
            <a:r>
              <a:rPr lang="en-US" dirty="0" smtClean="0"/>
              <a:t> constraint </a:t>
            </a:r>
            <a:r>
              <a:rPr lang="en-US" dirty="0" err="1" smtClean="0"/>
              <a:t>constraint_name</a:t>
            </a:r>
            <a:r>
              <a:rPr lang="en-US" dirty="0" smtClean="0"/>
              <a:t> not null);</a:t>
            </a:r>
          </a:p>
          <a:p>
            <a:pPr eaLnBrk="1" fontAlgn="auto" hangingPunct="1">
              <a:spcAft>
                <a:spcPts val="0"/>
              </a:spcAft>
              <a:defRPr/>
            </a:pPr>
            <a:r>
              <a:rPr lang="en-US" b="1" dirty="0" smtClean="0"/>
              <a:t>Check constraints:</a:t>
            </a:r>
            <a:endParaRPr lang="en-US" dirty="0" smtClean="0"/>
          </a:p>
          <a:p>
            <a:pPr eaLnBrk="1" fontAlgn="auto" hangingPunct="1">
              <a:spcAft>
                <a:spcPts val="0"/>
              </a:spcAft>
              <a:buFont typeface="Arial" pitchFamily="34" charset="0"/>
              <a:buNone/>
              <a:defRPr/>
            </a:pPr>
            <a:r>
              <a:rPr lang="en-US" dirty="0" smtClean="0"/>
              <a:t>	Check constraints specify conditions that each row must satisfy. These are rules governed by logical expressions or Boolean expressions. Check conditions cannot contain </a:t>
            </a:r>
            <a:r>
              <a:rPr lang="en-US" dirty="0" err="1" smtClean="0"/>
              <a:t>subqueries</a:t>
            </a:r>
            <a:r>
              <a:rPr lang="en-US" dirty="0" smtClean="0"/>
              <a:t>.</a:t>
            </a:r>
          </a:p>
          <a:p>
            <a:pPr eaLnBrk="1" fontAlgn="auto" hangingPunct="1">
              <a:spcAft>
                <a:spcPts val="0"/>
              </a:spcAft>
              <a:buFont typeface="Arial" pitchFamily="34" charset="0"/>
              <a:buNone/>
              <a:defRPr/>
            </a:pPr>
            <a:r>
              <a:rPr lang="en-US" b="1" dirty="0" smtClean="0"/>
              <a:t>Syntax:</a:t>
            </a:r>
            <a:endParaRPr lang="en-US" dirty="0" smtClean="0"/>
          </a:p>
          <a:p>
            <a:pPr eaLnBrk="1" fontAlgn="auto" hangingPunct="1">
              <a:spcAft>
                <a:spcPts val="0"/>
              </a:spcAft>
              <a:buFont typeface="Arial" pitchFamily="34" charset="0"/>
              <a:buNone/>
              <a:defRPr/>
            </a:pPr>
            <a:r>
              <a:rPr lang="en-US" dirty="0" smtClean="0"/>
              <a:t>	Create table </a:t>
            </a:r>
            <a:r>
              <a:rPr lang="en-US" dirty="0" err="1" smtClean="0"/>
              <a:t>table_name</a:t>
            </a:r>
            <a:r>
              <a:rPr lang="en-US" dirty="0" smtClean="0"/>
              <a:t> (</a:t>
            </a:r>
            <a:r>
              <a:rPr lang="en-US" dirty="0" err="1" smtClean="0"/>
              <a:t>columnname</a:t>
            </a:r>
            <a:r>
              <a:rPr lang="en-US" dirty="0" smtClean="0"/>
              <a:t> </a:t>
            </a:r>
            <a:r>
              <a:rPr lang="en-US" dirty="0" err="1" smtClean="0"/>
              <a:t>datatype</a:t>
            </a:r>
            <a:r>
              <a:rPr lang="en-US" dirty="0" smtClean="0"/>
              <a:t>    constraint </a:t>
            </a:r>
            <a:r>
              <a:rPr lang="en-US" dirty="0" err="1" smtClean="0"/>
              <a:t>constraint_name</a:t>
            </a:r>
            <a:r>
              <a:rPr lang="en-US" dirty="0" smtClean="0"/>
              <a:t> check (condition));</a:t>
            </a:r>
          </a:p>
          <a:p>
            <a:pPr eaLnBrk="1" fontAlgn="auto" hangingPunct="1">
              <a:spcAft>
                <a:spcPts val="0"/>
              </a:spcAft>
              <a:defRPr/>
            </a:pPr>
            <a:endParaRPr lang="en-US" dirty="0" smtClean="0"/>
          </a:p>
        </p:txBody>
      </p:sp>
    </p:spTree>
    <p:extLst>
      <p:ext uri="{BB962C8B-B14F-4D97-AF65-F5344CB8AC3E}">
        <p14:creationId xmlns:p14="http://schemas.microsoft.com/office/powerpoint/2010/main" val="2742121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b="1" smtClean="0"/>
              <a:t>Entity Integrity constraints</a:t>
            </a:r>
          </a:p>
        </p:txBody>
      </p:sp>
      <p:sp>
        <p:nvSpPr>
          <p:cNvPr id="23555" name="Content Placeholder 2"/>
          <p:cNvSpPr>
            <a:spLocks noGrp="1"/>
          </p:cNvSpPr>
          <p:nvPr>
            <p:ph idx="1"/>
          </p:nvPr>
        </p:nvSpPr>
        <p:spPr/>
        <p:txBody>
          <a:bodyPr/>
          <a:lstStyle/>
          <a:p>
            <a:pPr eaLnBrk="1" hangingPunct="1"/>
            <a:r>
              <a:rPr lang="en-US" altLang="en-US" dirty="0" smtClean="0"/>
              <a:t>Each entity represents a table and each row of a table represents an instance of that entity. Each row in a table can be uniquely identified using the entity constraint. There are basically two types of Entity Integrity constraints.</a:t>
            </a:r>
          </a:p>
          <a:p>
            <a:pPr eaLnBrk="1" hangingPunct="1"/>
            <a:r>
              <a:rPr lang="en-US" altLang="en-US" dirty="0" smtClean="0"/>
              <a:t>Unique constraints</a:t>
            </a:r>
          </a:p>
          <a:p>
            <a:pPr eaLnBrk="1" hangingPunct="1"/>
            <a:r>
              <a:rPr lang="en-US" altLang="en-US" dirty="0" smtClean="0"/>
              <a:t>Primary key constraints</a:t>
            </a:r>
          </a:p>
          <a:p>
            <a:pPr eaLnBrk="1" hangingPunct="1"/>
            <a:endParaRPr lang="en-US" altLang="en-US" dirty="0" smtClean="0"/>
          </a:p>
        </p:txBody>
      </p:sp>
    </p:spTree>
    <p:extLst>
      <p:ext uri="{BB962C8B-B14F-4D97-AF65-F5344CB8AC3E}">
        <p14:creationId xmlns:p14="http://schemas.microsoft.com/office/powerpoint/2010/main" val="37609323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defRPr/>
            </a:pPr>
            <a:r>
              <a:rPr lang="en-US" b="1" dirty="0" smtClean="0"/>
              <a:t>Unique constraints</a:t>
            </a:r>
          </a:p>
          <a:p>
            <a:pPr eaLnBrk="1" fontAlgn="auto" hangingPunct="1">
              <a:spcAft>
                <a:spcPts val="0"/>
              </a:spcAft>
              <a:defRPr/>
            </a:pPr>
            <a:r>
              <a:rPr lang="en-US" dirty="0" smtClean="0"/>
              <a:t>	Usage of the unique key constraint is to prevent the duplication of values within the rows of a specified columns or a set of columns in a table. Columns defined with this constraint can also allow null values.</a:t>
            </a:r>
          </a:p>
          <a:p>
            <a:pPr eaLnBrk="1" fontAlgn="auto" hangingPunct="1">
              <a:spcAft>
                <a:spcPts val="0"/>
              </a:spcAft>
              <a:defRPr/>
            </a:pPr>
            <a:r>
              <a:rPr lang="en-US" b="1" dirty="0" smtClean="0"/>
              <a:t>Syntax:</a:t>
            </a:r>
            <a:endParaRPr lang="en-US" dirty="0" smtClean="0"/>
          </a:p>
          <a:p>
            <a:pPr eaLnBrk="1" fontAlgn="auto" hangingPunct="1">
              <a:spcAft>
                <a:spcPts val="0"/>
              </a:spcAft>
              <a:defRPr/>
            </a:pPr>
            <a:r>
              <a:rPr lang="en-US" dirty="0" smtClean="0"/>
              <a:t>	Create table </a:t>
            </a:r>
            <a:r>
              <a:rPr lang="en-US" dirty="0" err="1" smtClean="0"/>
              <a:t>table_name</a:t>
            </a:r>
            <a:r>
              <a:rPr lang="en-US" dirty="0" smtClean="0"/>
              <a:t> (</a:t>
            </a:r>
            <a:r>
              <a:rPr lang="en-US" dirty="0" err="1" smtClean="0"/>
              <a:t>columnname</a:t>
            </a:r>
            <a:r>
              <a:rPr lang="en-US" dirty="0" smtClean="0"/>
              <a:t> </a:t>
            </a:r>
            <a:r>
              <a:rPr lang="en-US" dirty="0" err="1" smtClean="0"/>
              <a:t>datatype</a:t>
            </a:r>
            <a:r>
              <a:rPr lang="en-US" dirty="0" smtClean="0"/>
              <a:t>…    </a:t>
            </a:r>
            <a:r>
              <a:rPr lang="fr-FR" dirty="0" err="1" smtClean="0"/>
              <a:t>constraint</a:t>
            </a:r>
            <a:r>
              <a:rPr lang="fr-FR" dirty="0" smtClean="0"/>
              <a:t> </a:t>
            </a:r>
            <a:r>
              <a:rPr lang="fr-FR" dirty="0" err="1" smtClean="0"/>
              <a:t>constraint_name</a:t>
            </a:r>
            <a:r>
              <a:rPr lang="fr-FR" dirty="0" smtClean="0"/>
              <a:t> unique (</a:t>
            </a:r>
            <a:r>
              <a:rPr lang="fr-FR" dirty="0" err="1" smtClean="0"/>
              <a:t>colname</a:t>
            </a:r>
            <a:r>
              <a:rPr lang="fr-FR" dirty="0" smtClean="0"/>
              <a:t>)) ;</a:t>
            </a:r>
            <a:endParaRPr lang="en-US" dirty="0" smtClean="0"/>
          </a:p>
          <a:p>
            <a:pPr eaLnBrk="1" fontAlgn="auto" hangingPunct="1">
              <a:spcAft>
                <a:spcPts val="0"/>
              </a:spcAft>
              <a:defRPr/>
            </a:pPr>
            <a:r>
              <a:rPr lang="en-US" b="1" dirty="0" smtClean="0"/>
              <a:t>Primary key constraints</a:t>
            </a:r>
          </a:p>
          <a:p>
            <a:pPr eaLnBrk="1" fontAlgn="auto" hangingPunct="1">
              <a:spcAft>
                <a:spcPts val="0"/>
              </a:spcAft>
              <a:defRPr/>
            </a:pPr>
            <a:r>
              <a:rPr lang="en-US" dirty="0" smtClean="0"/>
              <a:t>	The primary key constraint avoids duplication of rows and does not allow Null values, when enforced in a column or set of columns. A table can have only one primary key.</a:t>
            </a:r>
          </a:p>
          <a:p>
            <a:pPr eaLnBrk="1" fontAlgn="auto" hangingPunct="1">
              <a:spcAft>
                <a:spcPts val="0"/>
              </a:spcAft>
              <a:defRPr/>
            </a:pPr>
            <a:r>
              <a:rPr lang="en-US" b="1" dirty="0" smtClean="0"/>
              <a:t>Syntax:</a:t>
            </a:r>
            <a:endParaRPr lang="en-US" dirty="0" smtClean="0"/>
          </a:p>
          <a:p>
            <a:pPr eaLnBrk="1" fontAlgn="auto" hangingPunct="1">
              <a:spcAft>
                <a:spcPts val="0"/>
              </a:spcAft>
              <a:buFont typeface="Arial" pitchFamily="34" charset="0"/>
              <a:buNone/>
              <a:defRPr/>
            </a:pPr>
            <a:r>
              <a:rPr lang="en-US" dirty="0" smtClean="0"/>
              <a:t>	Create table </a:t>
            </a:r>
            <a:r>
              <a:rPr lang="en-US" dirty="0" err="1" smtClean="0"/>
              <a:t>table_name</a:t>
            </a:r>
            <a:r>
              <a:rPr lang="en-US" dirty="0" smtClean="0"/>
              <a:t> (</a:t>
            </a:r>
            <a:r>
              <a:rPr lang="en-US" dirty="0" err="1" smtClean="0"/>
              <a:t>columnname</a:t>
            </a:r>
            <a:r>
              <a:rPr lang="en-US" dirty="0" smtClean="0"/>
              <a:t> </a:t>
            </a:r>
            <a:r>
              <a:rPr lang="en-US" dirty="0" err="1" smtClean="0"/>
              <a:t>datatype</a:t>
            </a:r>
            <a:r>
              <a:rPr lang="en-US" dirty="0" smtClean="0"/>
              <a:t>    constraint </a:t>
            </a:r>
            <a:r>
              <a:rPr lang="en-US" dirty="0" err="1" smtClean="0"/>
              <a:t>constraint_name</a:t>
            </a:r>
            <a:r>
              <a:rPr lang="en-US" dirty="0" smtClean="0"/>
              <a:t> primary key);</a:t>
            </a:r>
          </a:p>
          <a:p>
            <a:pPr eaLnBrk="1" fontAlgn="auto" hangingPunct="1">
              <a:spcAft>
                <a:spcPts val="0"/>
              </a:spcAft>
              <a:defRPr/>
            </a:pPr>
            <a:endParaRPr lang="en-US" dirty="0" smtClean="0"/>
          </a:p>
        </p:txBody>
      </p:sp>
    </p:spTree>
    <p:extLst>
      <p:ext uri="{BB962C8B-B14F-4D97-AF65-F5344CB8AC3E}">
        <p14:creationId xmlns:p14="http://schemas.microsoft.com/office/powerpoint/2010/main" val="21533610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Referential integrity constraints</a:t>
            </a:r>
            <a:br>
              <a:rPr lang="en-US" b="1" dirty="0" smtClean="0"/>
            </a:br>
            <a:endParaRPr lang="en-US"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To establish a ‘parent-child’ or a ‘master-detail’ relationship between two tables having a common column, we make used of referential integrity constraints. To implement this, we should define the column in the parent table as a primary key and the same column in the child table as a foreign key referring to the corresponding parent entry.</a:t>
            </a:r>
          </a:p>
          <a:p>
            <a:pPr eaLnBrk="1" fontAlgn="auto" hangingPunct="1">
              <a:spcAft>
                <a:spcPts val="0"/>
              </a:spcAft>
              <a:buFont typeface="Arial" pitchFamily="34" charset="0"/>
              <a:buNone/>
              <a:defRPr/>
            </a:pPr>
            <a:r>
              <a:rPr lang="en-US" b="1" dirty="0" smtClean="0"/>
              <a:t> </a:t>
            </a:r>
            <a:endParaRPr lang="en-US" dirty="0" smtClean="0"/>
          </a:p>
          <a:p>
            <a:pPr eaLnBrk="1" fontAlgn="auto" hangingPunct="1">
              <a:spcAft>
                <a:spcPts val="0"/>
              </a:spcAft>
              <a:buFont typeface="Arial" pitchFamily="34" charset="0"/>
              <a:buNone/>
              <a:defRPr/>
            </a:pPr>
            <a:r>
              <a:rPr lang="en-US" b="1" dirty="0" smtClean="0"/>
              <a:t>Syntax:</a:t>
            </a:r>
            <a:endParaRPr lang="en-US" dirty="0" smtClean="0"/>
          </a:p>
          <a:p>
            <a:pPr eaLnBrk="1" fontAlgn="auto" hangingPunct="1">
              <a:spcAft>
                <a:spcPts val="0"/>
              </a:spcAft>
              <a:buFont typeface="Arial" pitchFamily="34" charset="0"/>
              <a:buNone/>
              <a:defRPr/>
            </a:pPr>
            <a:r>
              <a:rPr lang="en-US" dirty="0" smtClean="0"/>
              <a:t>	Create table </a:t>
            </a:r>
            <a:r>
              <a:rPr lang="en-US" dirty="0" err="1" smtClean="0"/>
              <a:t>table_name</a:t>
            </a:r>
            <a:r>
              <a:rPr lang="en-US" dirty="0" smtClean="0"/>
              <a:t> (</a:t>
            </a:r>
            <a:r>
              <a:rPr lang="en-US" dirty="0" err="1" smtClean="0"/>
              <a:t>columnname</a:t>
            </a:r>
            <a:r>
              <a:rPr lang="en-US" dirty="0" smtClean="0"/>
              <a:t> </a:t>
            </a:r>
            <a:r>
              <a:rPr lang="en-US" dirty="0" err="1" smtClean="0"/>
              <a:t>datatype</a:t>
            </a:r>
            <a:r>
              <a:rPr lang="en-US" dirty="0" smtClean="0"/>
              <a:t>    constraint </a:t>
            </a:r>
            <a:r>
              <a:rPr lang="en-US" dirty="0" err="1" smtClean="0"/>
              <a:t>constraint_name</a:t>
            </a:r>
            <a:r>
              <a:rPr lang="en-US" dirty="0" smtClean="0"/>
              <a:t> references </a:t>
            </a:r>
            <a:r>
              <a:rPr lang="en-US" dirty="0" err="1" smtClean="0"/>
              <a:t>table_name</a:t>
            </a:r>
            <a:r>
              <a:rPr lang="en-US" dirty="0" smtClean="0"/>
              <a:t> (</a:t>
            </a:r>
            <a:r>
              <a:rPr lang="en-US" dirty="0" err="1" smtClean="0"/>
              <a:t>columnname</a:t>
            </a:r>
            <a:r>
              <a:rPr lang="en-US" dirty="0" smtClean="0"/>
              <a:t>));</a:t>
            </a:r>
          </a:p>
          <a:p>
            <a:pPr eaLnBrk="1" fontAlgn="auto" hangingPunct="1">
              <a:spcAft>
                <a:spcPts val="0"/>
              </a:spcAft>
              <a:defRPr/>
            </a:pPr>
            <a:r>
              <a:rPr lang="en-US" dirty="0" smtClean="0"/>
              <a:t> </a:t>
            </a:r>
          </a:p>
          <a:p>
            <a:pPr eaLnBrk="1" fontAlgn="auto" hangingPunct="1">
              <a:spcAft>
                <a:spcPts val="0"/>
              </a:spcAft>
              <a:defRPr/>
            </a:pPr>
            <a:endParaRPr lang="en-US" dirty="0" smtClean="0"/>
          </a:p>
        </p:txBody>
      </p:sp>
    </p:spTree>
    <p:extLst>
      <p:ext uri="{BB962C8B-B14F-4D97-AF65-F5344CB8AC3E}">
        <p14:creationId xmlns:p14="http://schemas.microsoft.com/office/powerpoint/2010/main" val="39587407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Creating Tables With Constraints</a:t>
            </a:r>
            <a:r>
              <a:rPr lang="en-US" dirty="0" smtClean="0"/>
              <a:t/>
            </a:r>
            <a:br>
              <a:rPr lang="en-US" dirty="0" smtClean="0"/>
            </a:br>
            <a:endParaRPr lang="en-US" dirty="0"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defRPr/>
            </a:pPr>
            <a:r>
              <a:rPr lang="en-US" b="1" dirty="0" smtClean="0"/>
              <a:t>(Not Null)</a:t>
            </a:r>
            <a:endParaRPr lang="en-US" dirty="0" smtClean="0"/>
          </a:p>
          <a:p>
            <a:pPr eaLnBrk="1" fontAlgn="auto" hangingPunct="1">
              <a:spcAft>
                <a:spcPts val="0"/>
              </a:spcAft>
              <a:defRPr/>
            </a:pPr>
            <a:r>
              <a:rPr lang="en-US" dirty="0" smtClean="0"/>
              <a:t>SQL&gt; CREATE TABLE STUD(ROLLNO NUMBER(6) NOT NULL,NAME VARCHAR2(10),BRANCH VARCHAR2(6));</a:t>
            </a:r>
          </a:p>
          <a:p>
            <a:pPr eaLnBrk="1" fontAlgn="auto" hangingPunct="1">
              <a:spcAft>
                <a:spcPts val="0"/>
              </a:spcAft>
              <a:defRPr/>
            </a:pPr>
            <a:r>
              <a:rPr lang="en-US" dirty="0" smtClean="0"/>
              <a:t> </a:t>
            </a:r>
          </a:p>
          <a:p>
            <a:pPr eaLnBrk="1" fontAlgn="auto" hangingPunct="1">
              <a:spcAft>
                <a:spcPts val="0"/>
              </a:spcAft>
              <a:defRPr/>
            </a:pPr>
            <a:r>
              <a:rPr lang="en-US" b="1" dirty="0" smtClean="0"/>
              <a:t>Table created</a:t>
            </a:r>
            <a:r>
              <a:rPr lang="en-US" dirty="0" smtClean="0"/>
              <a:t>.</a:t>
            </a:r>
          </a:p>
          <a:p>
            <a:pPr eaLnBrk="1" fontAlgn="auto" hangingPunct="1">
              <a:spcAft>
                <a:spcPts val="0"/>
              </a:spcAft>
              <a:defRPr/>
            </a:pPr>
            <a:r>
              <a:rPr lang="en-US" dirty="0" smtClean="0"/>
              <a:t> </a:t>
            </a:r>
          </a:p>
          <a:p>
            <a:pPr eaLnBrk="1" fontAlgn="auto" hangingPunct="1">
              <a:spcAft>
                <a:spcPts val="0"/>
              </a:spcAft>
              <a:defRPr/>
            </a:pPr>
            <a:r>
              <a:rPr lang="en-US" dirty="0" smtClean="0"/>
              <a:t>SQL&gt; DESC STUD;</a:t>
            </a:r>
          </a:p>
          <a:p>
            <a:pPr eaLnBrk="1" fontAlgn="auto" hangingPunct="1">
              <a:spcAft>
                <a:spcPts val="0"/>
              </a:spcAft>
              <a:defRPr/>
            </a:pPr>
            <a:r>
              <a:rPr lang="en-US" dirty="0" smtClean="0"/>
              <a:t> Name                                      Null?    Type</a:t>
            </a:r>
          </a:p>
          <a:p>
            <a:pPr eaLnBrk="1" fontAlgn="auto" hangingPunct="1">
              <a:spcAft>
                <a:spcPts val="0"/>
              </a:spcAft>
              <a:defRPr/>
            </a:pPr>
            <a:r>
              <a:rPr lang="en-US" dirty="0" smtClean="0"/>
              <a:t> ----------------------------------------- -------- ----------------------------</a:t>
            </a:r>
          </a:p>
          <a:p>
            <a:pPr eaLnBrk="1" fontAlgn="auto" hangingPunct="1">
              <a:spcAft>
                <a:spcPts val="0"/>
              </a:spcAft>
              <a:defRPr/>
            </a:pPr>
            <a:r>
              <a:rPr lang="en-US" dirty="0" smtClean="0"/>
              <a:t> ROLLNO                                    NOT NULL NUMBER(6)</a:t>
            </a:r>
          </a:p>
          <a:p>
            <a:pPr eaLnBrk="1" fontAlgn="auto" hangingPunct="1">
              <a:spcAft>
                <a:spcPts val="0"/>
              </a:spcAft>
              <a:defRPr/>
            </a:pPr>
            <a:r>
              <a:rPr lang="en-US" dirty="0" smtClean="0"/>
              <a:t> NAME                                               VARCHAR2(10)</a:t>
            </a:r>
          </a:p>
          <a:p>
            <a:pPr eaLnBrk="1" fontAlgn="auto" hangingPunct="1">
              <a:spcAft>
                <a:spcPts val="0"/>
              </a:spcAft>
              <a:defRPr/>
            </a:pPr>
            <a:r>
              <a:rPr lang="en-US" dirty="0" smtClean="0"/>
              <a:t> BRANCH                                             VARCHAR2(6)</a:t>
            </a:r>
          </a:p>
          <a:p>
            <a:pPr eaLnBrk="1" fontAlgn="auto" hangingPunct="1">
              <a:spcAft>
                <a:spcPts val="0"/>
              </a:spcAft>
              <a:defRPr/>
            </a:pPr>
            <a:endParaRPr lang="en-US" dirty="0" smtClean="0"/>
          </a:p>
        </p:txBody>
      </p:sp>
    </p:spTree>
    <p:extLst>
      <p:ext uri="{BB962C8B-B14F-4D97-AF65-F5344CB8AC3E}">
        <p14:creationId xmlns:p14="http://schemas.microsoft.com/office/powerpoint/2010/main" val="21870052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(UNIQUE)&amp; primary key</a:t>
            </a:r>
            <a:r>
              <a:rPr lang="en-US" dirty="0" smtClean="0"/>
              <a:t>)</a:t>
            </a:r>
            <a:br>
              <a:rPr lang="en-US" dirty="0" smtClean="0"/>
            </a:br>
            <a:r>
              <a:rPr lang="en-US" dirty="0" smtClean="0"/>
              <a:t/>
            </a:r>
            <a:br>
              <a:rPr lang="en-US" dirty="0" smtClean="0"/>
            </a:br>
            <a:endParaRPr lang="en-US" dirty="0" smtClean="0"/>
          </a:p>
        </p:txBody>
      </p:sp>
      <p:sp>
        <p:nvSpPr>
          <p:cNvPr id="27651" name="Content Placeholder 2"/>
          <p:cNvSpPr>
            <a:spLocks noGrp="1"/>
          </p:cNvSpPr>
          <p:nvPr>
            <p:ph idx="1"/>
          </p:nvPr>
        </p:nvSpPr>
        <p:spPr/>
        <p:txBody>
          <a:bodyPr/>
          <a:lstStyle/>
          <a:p>
            <a:pPr eaLnBrk="1" hangingPunct="1"/>
            <a:r>
              <a:rPr lang="en-US" altLang="en-US" smtClean="0"/>
              <a:t>SQL&gt; CREATE TABLE STUD(ROLLNO NUMBER(6) UNIQUE ,NAME VARCHAR2(10),BRANCH VARCHAR2(6));</a:t>
            </a:r>
          </a:p>
          <a:p>
            <a:pPr eaLnBrk="1" hangingPunct="1"/>
            <a:r>
              <a:rPr lang="en-US" altLang="en-US" smtClean="0"/>
              <a:t>&gt; CREATE TABLE STUD(ROLLNO NUMBER(6) PRIMARY KEY ,NAME VARCHAR2(10),BRANCH VARCHAR2(6));</a:t>
            </a:r>
          </a:p>
          <a:p>
            <a:pPr eaLnBrk="1" hangingPunct="1"/>
            <a:r>
              <a:rPr lang="en-US" altLang="en-US" smtClean="0"/>
              <a:t>Create table stu( roll no number(4), gender vharchar(1) check (gender in (‘m’,’f’),</a:t>
            </a:r>
          </a:p>
          <a:p>
            <a:pPr eaLnBrk="1" hangingPunct="1">
              <a:buFont typeface="Arial" pitchFamily="34" charset="0"/>
              <a:buNone/>
            </a:pPr>
            <a:r>
              <a:rPr lang="en-US" altLang="en-US" smtClean="0"/>
              <a:t> mark number(3) check (marks&gt;=0 and marks&lt;=100)</a:t>
            </a:r>
          </a:p>
          <a:p>
            <a:pPr eaLnBrk="1" hangingPunct="1">
              <a:buFont typeface="Arial" pitchFamily="34" charset="0"/>
              <a:buNone/>
            </a:pPr>
            <a:endParaRPr lang="en-US" altLang="en-US" smtClean="0"/>
          </a:p>
          <a:p>
            <a:pPr eaLnBrk="1" hangingPunct="1"/>
            <a:endParaRPr lang="en-US" altLang="en-US" smtClean="0"/>
          </a:p>
        </p:txBody>
      </p:sp>
    </p:spTree>
    <p:extLst>
      <p:ext uri="{BB962C8B-B14F-4D97-AF65-F5344CB8AC3E}">
        <p14:creationId xmlns:p14="http://schemas.microsoft.com/office/powerpoint/2010/main" val="4370072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(check</a:t>
            </a:r>
            <a:r>
              <a:rPr lang="en-US" dirty="0" smtClean="0"/>
              <a:t>)</a:t>
            </a:r>
            <a:br>
              <a:rPr lang="en-US" dirty="0" smtClean="0"/>
            </a:br>
            <a:endParaRPr lang="en-US" dirty="0" smtClean="0"/>
          </a:p>
        </p:txBody>
      </p:sp>
      <p:sp>
        <p:nvSpPr>
          <p:cNvPr id="3" name="Content Placeholder 2"/>
          <p:cNvSpPr>
            <a:spLocks noGrp="1"/>
          </p:cNvSpPr>
          <p:nvPr>
            <p:ph idx="1"/>
          </p:nvPr>
        </p:nvSpPr>
        <p:spPr/>
        <p:txBody>
          <a:bodyPr rtlCol="0">
            <a:normAutofit fontScale="62500" lnSpcReduction="20000"/>
          </a:bodyPr>
          <a:lstStyle/>
          <a:p>
            <a:pPr eaLnBrk="1" fontAlgn="auto" hangingPunct="1">
              <a:spcAft>
                <a:spcPts val="0"/>
              </a:spcAft>
              <a:defRPr/>
            </a:pPr>
            <a:r>
              <a:rPr lang="en-US" dirty="0" smtClean="0"/>
              <a:t>SQL&gt;  create table stud(</a:t>
            </a:r>
            <a:r>
              <a:rPr lang="en-US" dirty="0" err="1" smtClean="0"/>
              <a:t>rno</a:t>
            </a:r>
            <a:r>
              <a:rPr lang="en-US" dirty="0" smtClean="0"/>
              <a:t> number(5),name varchar2(10),</a:t>
            </a:r>
            <a:r>
              <a:rPr lang="en-US" dirty="0" err="1" smtClean="0"/>
              <a:t>sal</a:t>
            </a:r>
            <a:r>
              <a:rPr lang="en-US" dirty="0" smtClean="0"/>
              <a:t> number(10) constraint </a:t>
            </a:r>
            <a:r>
              <a:rPr lang="en-US" dirty="0" err="1" smtClean="0"/>
              <a:t>no_ck</a:t>
            </a:r>
            <a:r>
              <a:rPr lang="en-US" dirty="0" smtClean="0"/>
              <a:t> check(</a:t>
            </a:r>
            <a:r>
              <a:rPr lang="en-US" dirty="0" err="1" smtClean="0"/>
              <a:t>sal</a:t>
            </a:r>
            <a:r>
              <a:rPr lang="en-US" dirty="0" smtClean="0"/>
              <a:t> between 10000 and 30000));</a:t>
            </a:r>
          </a:p>
          <a:p>
            <a:pPr eaLnBrk="1" fontAlgn="auto" hangingPunct="1">
              <a:spcAft>
                <a:spcPts val="0"/>
              </a:spcAft>
              <a:buFont typeface="Arial" pitchFamily="34" charset="0"/>
              <a:buNone/>
              <a:defRPr/>
            </a:pPr>
            <a:r>
              <a:rPr lang="en-US" dirty="0" smtClean="0"/>
              <a:t>Example</a:t>
            </a:r>
          </a:p>
          <a:p>
            <a:pPr eaLnBrk="1" fontAlgn="auto" hangingPunct="1">
              <a:spcAft>
                <a:spcPts val="0"/>
              </a:spcAft>
              <a:defRPr/>
            </a:pPr>
            <a:r>
              <a:rPr lang="en-US" dirty="0" smtClean="0"/>
              <a:t>SQL&gt; /</a:t>
            </a:r>
          </a:p>
          <a:p>
            <a:pPr eaLnBrk="1" fontAlgn="auto" hangingPunct="1">
              <a:spcAft>
                <a:spcPts val="0"/>
              </a:spcAft>
              <a:defRPr/>
            </a:pPr>
            <a:r>
              <a:rPr lang="en-US" dirty="0" smtClean="0"/>
              <a:t>Enter value for </a:t>
            </a:r>
            <a:r>
              <a:rPr lang="en-US" dirty="0" err="1" smtClean="0"/>
              <a:t>rno</a:t>
            </a:r>
            <a:r>
              <a:rPr lang="en-US" dirty="0" smtClean="0"/>
              <a:t>: 565</a:t>
            </a:r>
          </a:p>
          <a:p>
            <a:pPr eaLnBrk="1" fontAlgn="auto" hangingPunct="1">
              <a:spcAft>
                <a:spcPts val="0"/>
              </a:spcAft>
              <a:defRPr/>
            </a:pPr>
            <a:r>
              <a:rPr lang="en-US" dirty="0" smtClean="0"/>
              <a:t>Enter value for name: </a:t>
            </a:r>
            <a:r>
              <a:rPr lang="en-US" dirty="0" err="1" smtClean="0"/>
              <a:t>rohit</a:t>
            </a:r>
            <a:endParaRPr lang="en-US" dirty="0" smtClean="0"/>
          </a:p>
          <a:p>
            <a:pPr eaLnBrk="1" fontAlgn="auto" hangingPunct="1">
              <a:spcAft>
                <a:spcPts val="0"/>
              </a:spcAft>
              <a:defRPr/>
            </a:pPr>
            <a:r>
              <a:rPr lang="en-US" dirty="0" smtClean="0"/>
              <a:t>Enter value for </a:t>
            </a:r>
            <a:r>
              <a:rPr lang="en-US" dirty="0" err="1" smtClean="0"/>
              <a:t>sal</a:t>
            </a:r>
            <a:r>
              <a:rPr lang="en-US" dirty="0" smtClean="0"/>
              <a:t>: 35000</a:t>
            </a:r>
          </a:p>
          <a:p>
            <a:pPr eaLnBrk="1" fontAlgn="auto" hangingPunct="1">
              <a:spcAft>
                <a:spcPts val="0"/>
              </a:spcAft>
              <a:defRPr/>
            </a:pPr>
            <a:r>
              <a:rPr lang="en-US" dirty="0" smtClean="0"/>
              <a:t>old   1: insert into stud values(&amp;</a:t>
            </a:r>
            <a:r>
              <a:rPr lang="en-US" dirty="0" err="1" smtClean="0"/>
              <a:t>rno,'&amp;name',&amp;sal</a:t>
            </a:r>
            <a:r>
              <a:rPr lang="en-US" dirty="0" smtClean="0"/>
              <a:t>)</a:t>
            </a:r>
          </a:p>
          <a:p>
            <a:pPr eaLnBrk="1" fontAlgn="auto" hangingPunct="1">
              <a:spcAft>
                <a:spcPts val="0"/>
              </a:spcAft>
              <a:defRPr/>
            </a:pPr>
            <a:r>
              <a:rPr lang="en-US" dirty="0" smtClean="0"/>
              <a:t>new   1: insert into stud values(565,'rohit',35000)</a:t>
            </a:r>
          </a:p>
          <a:p>
            <a:pPr eaLnBrk="1" fontAlgn="auto" hangingPunct="1">
              <a:spcAft>
                <a:spcPts val="0"/>
              </a:spcAft>
              <a:defRPr/>
            </a:pPr>
            <a:r>
              <a:rPr lang="en-US" dirty="0" smtClean="0"/>
              <a:t>insert into stud values(565,'rohit',35000)</a:t>
            </a:r>
          </a:p>
          <a:p>
            <a:pPr eaLnBrk="1" fontAlgn="auto" hangingPunct="1">
              <a:spcAft>
                <a:spcPts val="0"/>
              </a:spcAft>
              <a:defRPr/>
            </a:pPr>
            <a:r>
              <a:rPr lang="en-US" dirty="0" smtClean="0"/>
              <a:t>*</a:t>
            </a:r>
          </a:p>
          <a:p>
            <a:pPr eaLnBrk="1" fontAlgn="auto" hangingPunct="1">
              <a:spcAft>
                <a:spcPts val="0"/>
              </a:spcAft>
              <a:defRPr/>
            </a:pPr>
            <a:r>
              <a:rPr lang="en-US" dirty="0" smtClean="0"/>
              <a:t>ERROR at line 1:</a:t>
            </a:r>
          </a:p>
          <a:p>
            <a:pPr eaLnBrk="1" fontAlgn="auto" hangingPunct="1">
              <a:spcAft>
                <a:spcPts val="0"/>
              </a:spcAft>
              <a:defRPr/>
            </a:pPr>
            <a:r>
              <a:rPr lang="en-US" dirty="0" smtClean="0"/>
              <a:t>ORA-02290: check constraint (SCOTT.NO_CK) violated</a:t>
            </a:r>
          </a:p>
          <a:p>
            <a:pPr eaLnBrk="1" fontAlgn="auto" hangingPunct="1">
              <a:spcAft>
                <a:spcPts val="0"/>
              </a:spcAft>
              <a:buFont typeface="Arial" pitchFamily="34" charset="0"/>
              <a:buNone/>
              <a:defRPr/>
            </a:pPr>
            <a:endParaRPr lang="en-US" dirty="0" smtClean="0"/>
          </a:p>
        </p:txBody>
      </p:sp>
    </p:spTree>
    <p:extLst>
      <p:ext uri="{BB962C8B-B14F-4D97-AF65-F5344CB8AC3E}">
        <p14:creationId xmlns:p14="http://schemas.microsoft.com/office/powerpoint/2010/main" val="33910434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b="1" dirty="0" smtClean="0"/>
              <a:t>Foreign Key</a:t>
            </a:r>
            <a:r>
              <a:rPr lang="en-US" altLang="en-US" dirty="0" smtClean="0"/>
              <a:t> </a:t>
            </a:r>
          </a:p>
        </p:txBody>
      </p:sp>
      <p:sp>
        <p:nvSpPr>
          <p:cNvPr id="29699" name="Content Placeholder 2"/>
          <p:cNvSpPr>
            <a:spLocks noGrp="1"/>
          </p:cNvSpPr>
          <p:nvPr>
            <p:ph idx="1"/>
          </p:nvPr>
        </p:nvSpPr>
        <p:spPr/>
        <p:txBody>
          <a:bodyPr/>
          <a:lstStyle/>
          <a:p>
            <a:pPr eaLnBrk="1" hangingPunct="1"/>
            <a:r>
              <a:rPr lang="en-US" altLang="en-US" dirty="0" smtClean="0"/>
              <a:t>SOL&gt;create table </a:t>
            </a:r>
            <a:r>
              <a:rPr lang="en-US" altLang="en-US" dirty="0" err="1" smtClean="0"/>
              <a:t>adm</a:t>
            </a:r>
            <a:r>
              <a:rPr lang="en-US" altLang="en-US" dirty="0" smtClean="0"/>
              <a:t>(</a:t>
            </a:r>
            <a:r>
              <a:rPr lang="en-US" altLang="en-US" dirty="0" err="1" smtClean="0"/>
              <a:t>stuid</a:t>
            </a:r>
            <a:r>
              <a:rPr lang="en-US" altLang="en-US" dirty="0" smtClean="0"/>
              <a:t> number(6) constraint </a:t>
            </a:r>
            <a:r>
              <a:rPr lang="en-US" altLang="en-US" dirty="0" err="1" smtClean="0"/>
              <a:t>stuid_pk</a:t>
            </a:r>
            <a:r>
              <a:rPr lang="en-US" altLang="en-US" dirty="0" smtClean="0"/>
              <a:t> primary </a:t>
            </a:r>
            <a:r>
              <a:rPr lang="en-US" altLang="en-US" dirty="0" err="1" smtClean="0"/>
              <a:t>key,sname</a:t>
            </a:r>
            <a:r>
              <a:rPr lang="en-US" altLang="en-US" dirty="0" smtClean="0"/>
              <a:t> varchar2(15),per number(5));</a:t>
            </a:r>
          </a:p>
          <a:p>
            <a:pPr eaLnBrk="1" hangingPunct="1"/>
            <a:r>
              <a:rPr lang="en-US" altLang="en-US" dirty="0" smtClean="0"/>
              <a:t>SQL&gt; create table course(</a:t>
            </a:r>
            <a:r>
              <a:rPr lang="en-US" altLang="en-US" dirty="0" err="1" smtClean="0"/>
              <a:t>stuid</a:t>
            </a:r>
            <a:r>
              <a:rPr lang="en-US" altLang="en-US" dirty="0" smtClean="0"/>
              <a:t> number(6) constraint </a:t>
            </a:r>
            <a:r>
              <a:rPr lang="en-US" altLang="en-US" dirty="0" err="1" smtClean="0"/>
              <a:t>sid_fk</a:t>
            </a:r>
            <a:r>
              <a:rPr lang="en-US" altLang="en-US" dirty="0" smtClean="0"/>
              <a:t> references </a:t>
            </a:r>
            <a:r>
              <a:rPr lang="en-US" altLang="en-US" dirty="0" err="1" smtClean="0"/>
              <a:t>adm</a:t>
            </a:r>
            <a:r>
              <a:rPr lang="en-US" altLang="en-US" dirty="0" smtClean="0"/>
              <a:t>(</a:t>
            </a:r>
            <a:r>
              <a:rPr lang="en-US" altLang="en-US" dirty="0" err="1" smtClean="0"/>
              <a:t>stuid</a:t>
            </a:r>
            <a:r>
              <a:rPr lang="en-US" altLang="en-US" dirty="0" smtClean="0"/>
              <a:t>),branch varchar2(5),sec varchar2(10));</a:t>
            </a:r>
          </a:p>
          <a:p>
            <a:pPr eaLnBrk="1" hangingPunct="1"/>
            <a:endParaRPr lang="en-US" altLang="en-US" dirty="0" smtClean="0"/>
          </a:p>
        </p:txBody>
      </p:sp>
    </p:spTree>
    <p:extLst>
      <p:ext uri="{BB962C8B-B14F-4D97-AF65-F5344CB8AC3E}">
        <p14:creationId xmlns:p14="http://schemas.microsoft.com/office/powerpoint/2010/main" val="25529028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Operations in Relational Model</a:t>
            </a:r>
          </a:p>
        </p:txBody>
      </p:sp>
      <p:sp>
        <p:nvSpPr>
          <p:cNvPr id="3" name="Content Placeholder 2"/>
          <p:cNvSpPr>
            <a:spLocks noGrp="1"/>
          </p:cNvSpPr>
          <p:nvPr>
            <p:ph idx="1"/>
          </p:nvPr>
        </p:nvSpPr>
        <p:spPr/>
        <p:txBody>
          <a:bodyPr/>
          <a:lstStyle/>
          <a:p>
            <a:r>
              <a:rPr lang="en-US" dirty="0"/>
              <a:t>Insert, update, delete and select.</a:t>
            </a:r>
          </a:p>
          <a:p>
            <a:r>
              <a:rPr lang="en-US" dirty="0"/>
              <a:t>Insert is used to insert data into the relation</a:t>
            </a:r>
          </a:p>
          <a:p>
            <a:r>
              <a:rPr lang="en-US" dirty="0"/>
              <a:t>Delete is used to delete tuples from the table.</a:t>
            </a:r>
          </a:p>
          <a:p>
            <a:r>
              <a:rPr lang="en-US" dirty="0"/>
              <a:t>Modify allows you to change the values of some attributes in existing tuples.</a:t>
            </a:r>
          </a:p>
          <a:p>
            <a:r>
              <a:rPr lang="en-US" dirty="0"/>
              <a:t>Select allows you to choose a specific range of data.</a:t>
            </a:r>
          </a:p>
          <a:p>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16323688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Advantages of using Relational Model</a:t>
            </a:r>
            <a:br>
              <a:rPr lang="en-US" sz="2800" b="1" dirty="0"/>
            </a:br>
            <a:endParaRPr lang="en-IN" sz="2800" dirty="0"/>
          </a:p>
        </p:txBody>
      </p:sp>
      <p:sp>
        <p:nvSpPr>
          <p:cNvPr id="3" name="Content Placeholder 2"/>
          <p:cNvSpPr>
            <a:spLocks noGrp="1"/>
          </p:cNvSpPr>
          <p:nvPr>
            <p:ph idx="1"/>
          </p:nvPr>
        </p:nvSpPr>
        <p:spPr/>
        <p:txBody>
          <a:bodyPr>
            <a:normAutofit fontScale="70000" lnSpcReduction="20000"/>
          </a:bodyPr>
          <a:lstStyle/>
          <a:p>
            <a:r>
              <a:rPr lang="en-US" b="1" dirty="0" err="1"/>
              <a:t>implicity</a:t>
            </a:r>
            <a:r>
              <a:rPr lang="en-US" dirty="0"/>
              <a:t>: A Relational data model in DBMS is simpler than the hierarchical and network model. </a:t>
            </a:r>
            <a:endParaRPr lang="en-US" dirty="0" smtClean="0"/>
          </a:p>
          <a:p>
            <a:r>
              <a:rPr lang="en-US" b="1" dirty="0" smtClean="0"/>
              <a:t>Structural </a:t>
            </a:r>
            <a:r>
              <a:rPr lang="en-US" b="1" dirty="0"/>
              <a:t>Independence</a:t>
            </a:r>
            <a:r>
              <a:rPr lang="en-US" dirty="0"/>
              <a:t>: The relational database is only concerned with data and not with a structure. This can improve the performance of the model. </a:t>
            </a:r>
            <a:endParaRPr lang="en-US" dirty="0" smtClean="0"/>
          </a:p>
          <a:p>
            <a:r>
              <a:rPr lang="en-US" b="1" dirty="0" smtClean="0"/>
              <a:t>Easy </a:t>
            </a:r>
            <a:r>
              <a:rPr lang="en-US" b="1" dirty="0"/>
              <a:t>to use</a:t>
            </a:r>
            <a:r>
              <a:rPr lang="en-US" dirty="0"/>
              <a:t>: The Relational model in DBMS is easy as tables consisting of rows and columns are quite natural and simple to understand </a:t>
            </a:r>
            <a:endParaRPr lang="en-US" dirty="0" smtClean="0"/>
          </a:p>
          <a:p>
            <a:r>
              <a:rPr lang="en-US" b="1" dirty="0" smtClean="0"/>
              <a:t>Query </a:t>
            </a:r>
            <a:r>
              <a:rPr lang="en-US" b="1" dirty="0"/>
              <a:t>capability</a:t>
            </a:r>
            <a:r>
              <a:rPr lang="en-US" dirty="0"/>
              <a:t>: It makes possible for a high-level query language like </a:t>
            </a:r>
            <a:r>
              <a:rPr lang="en-US" dirty="0">
                <a:hlinkClick r:id="rId2"/>
              </a:rPr>
              <a:t>SQL</a:t>
            </a:r>
            <a:r>
              <a:rPr lang="en-US" dirty="0"/>
              <a:t> to avoid complex database navigation. </a:t>
            </a:r>
            <a:endParaRPr lang="en-US" dirty="0" smtClean="0"/>
          </a:p>
          <a:p>
            <a:r>
              <a:rPr lang="en-US" b="1" dirty="0" smtClean="0"/>
              <a:t>Data </a:t>
            </a:r>
            <a:r>
              <a:rPr lang="en-US" b="1" dirty="0"/>
              <a:t>independence</a:t>
            </a:r>
            <a:r>
              <a:rPr lang="en-US" dirty="0"/>
              <a:t>: The Structure of Relational database can be changed without having to change any application</a:t>
            </a:r>
            <a:r>
              <a:rPr lang="en-US"/>
              <a:t>. </a:t>
            </a:r>
            <a:endParaRPr lang="en-US" smtClean="0"/>
          </a:p>
          <a:p>
            <a:r>
              <a:rPr lang="en-US" b="1" smtClean="0"/>
              <a:t>Scalable</a:t>
            </a:r>
            <a:r>
              <a:rPr lang="en-US" dirty="0"/>
              <a:t>: Regarding a number of records, or rows, and the number of fields, a database should be enlarged to enhance its usability.</a:t>
            </a:r>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363788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ER-Diagram-Elements.jpe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428751"/>
            <a:ext cx="4745038" cy="2394347"/>
          </a:xfrm>
        </p:spPr>
      </p:pic>
    </p:spTree>
    <p:extLst>
      <p:ext uri="{BB962C8B-B14F-4D97-AF65-F5344CB8AC3E}">
        <p14:creationId xmlns:p14="http://schemas.microsoft.com/office/powerpoint/2010/main" val="13146257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using Relational Model</a:t>
            </a:r>
            <a:br>
              <a:rPr lang="en-US" b="1" dirty="0"/>
            </a:br>
            <a:endParaRPr lang="en-IN" dirty="0"/>
          </a:p>
        </p:txBody>
      </p:sp>
      <p:sp>
        <p:nvSpPr>
          <p:cNvPr id="3" name="Content Placeholder 2"/>
          <p:cNvSpPr>
            <a:spLocks noGrp="1"/>
          </p:cNvSpPr>
          <p:nvPr>
            <p:ph idx="1"/>
          </p:nvPr>
        </p:nvSpPr>
        <p:spPr/>
        <p:txBody>
          <a:bodyPr/>
          <a:lstStyle/>
          <a:p>
            <a:r>
              <a:rPr lang="en-US" dirty="0"/>
              <a:t>Few relational databases have limits on field lengths which can’t be exceeded.</a:t>
            </a:r>
          </a:p>
          <a:p>
            <a:r>
              <a:rPr lang="en-US" dirty="0"/>
              <a:t>Relational databases can sometimes become complex as the amount of data grows, and the relations between pieces of data become more complicated.</a:t>
            </a:r>
          </a:p>
          <a:p>
            <a:r>
              <a:rPr lang="en-US" dirty="0"/>
              <a:t>Complex relational database systems may lead to isolated databases where the information cannot be shared from one system to another.</a:t>
            </a:r>
          </a:p>
          <a:p>
            <a:endParaRPr lang="en-IN" dirty="0"/>
          </a:p>
        </p:txBody>
      </p:sp>
      <p:sp>
        <p:nvSpPr>
          <p:cNvPr id="4" name="Footer Placeholder 3"/>
          <p:cNvSpPr>
            <a:spLocks noGrp="1"/>
          </p:cNvSpPr>
          <p:nvPr>
            <p:ph type="ftr" sz="quarter" idx="11"/>
          </p:nvPr>
        </p:nvSpPr>
        <p:spPr/>
        <p:txBody>
          <a:bodyPr/>
          <a:lstStyle/>
          <a:p>
            <a:r>
              <a:rPr lang="en-US" smtClean="0"/>
              <a:t>Dr. M. Premalatha, VIT Chennai</a:t>
            </a:r>
            <a:endParaRPr lang="en-US"/>
          </a:p>
        </p:txBody>
      </p:sp>
    </p:spTree>
    <p:extLst>
      <p:ext uri="{BB962C8B-B14F-4D97-AF65-F5344CB8AC3E}">
        <p14:creationId xmlns:p14="http://schemas.microsoft.com/office/powerpoint/2010/main" val="14570075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61950"/>
            <a:ext cx="7315200" cy="865573"/>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1504950"/>
            <a:ext cx="8305800" cy="2215991"/>
          </a:xfrm>
          <a:prstGeom prst="rect">
            <a:avLst/>
          </a:prstGeom>
          <a:noFill/>
        </p:spPr>
        <p:txBody>
          <a:bodyPr wrap="square" rtlCol="0">
            <a:spAutoFit/>
          </a:bodyPr>
          <a:lstStyle/>
          <a:p>
            <a:pPr marL="342900" indent="-342900">
              <a:buFont typeface="+mj-lt"/>
              <a:buAutoNum type="arabicPeriod"/>
            </a:pPr>
            <a:r>
              <a:rPr lang="en-IN" sz="2300" dirty="0">
                <a:latin typeface="Times New Roman" panose="02020603050405020304" pitchFamily="18" charset="0"/>
                <a:cs typeface="Times New Roman" panose="02020603050405020304" pitchFamily="18" charset="0"/>
              </a:rPr>
              <a:t>Fundamentals Database Systems, </a:t>
            </a:r>
            <a:r>
              <a:rPr lang="en-IN" sz="2300" dirty="0" err="1">
                <a:latin typeface="Times New Roman" panose="02020603050405020304" pitchFamily="18" charset="0"/>
                <a:cs typeface="Times New Roman" panose="02020603050405020304" pitchFamily="18" charset="0"/>
              </a:rPr>
              <a:t>Elmasri</a:t>
            </a:r>
            <a:r>
              <a:rPr lang="en-IN" sz="2300" dirty="0">
                <a:latin typeface="Times New Roman" panose="02020603050405020304" pitchFamily="18" charset="0"/>
                <a:cs typeface="Times New Roman" panose="02020603050405020304" pitchFamily="18" charset="0"/>
              </a:rPr>
              <a:t>, </a:t>
            </a:r>
            <a:r>
              <a:rPr lang="en-IN" sz="2300" dirty="0" err="1">
                <a:latin typeface="Times New Roman" panose="02020603050405020304" pitchFamily="18" charset="0"/>
                <a:cs typeface="Times New Roman" panose="02020603050405020304" pitchFamily="18" charset="0"/>
              </a:rPr>
              <a:t>Navathe</a:t>
            </a:r>
            <a:r>
              <a:rPr lang="en-IN" sz="2300" dirty="0">
                <a:latin typeface="Times New Roman" panose="02020603050405020304" pitchFamily="18" charset="0"/>
                <a:cs typeface="Times New Roman" panose="02020603050405020304" pitchFamily="18" charset="0"/>
              </a:rPr>
              <a:t>, 7</a:t>
            </a:r>
            <a:r>
              <a:rPr lang="en-IN" sz="2300" baseline="30000" dirty="0">
                <a:latin typeface="Times New Roman" panose="02020603050405020304" pitchFamily="18" charset="0"/>
                <a:cs typeface="Times New Roman" panose="02020603050405020304" pitchFamily="18" charset="0"/>
              </a:rPr>
              <a:t>th</a:t>
            </a:r>
            <a:r>
              <a:rPr lang="en-IN" sz="2300" dirty="0">
                <a:latin typeface="Times New Roman" panose="02020603050405020304" pitchFamily="18" charset="0"/>
                <a:cs typeface="Times New Roman" panose="02020603050405020304" pitchFamily="18" charset="0"/>
              </a:rPr>
              <a:t> Edition, Pearson </a:t>
            </a:r>
            <a:r>
              <a:rPr lang="en-IN" sz="2300" dirty="0" smtClean="0">
                <a:latin typeface="Times New Roman" panose="02020603050405020304" pitchFamily="18" charset="0"/>
                <a:cs typeface="Times New Roman" panose="02020603050405020304" pitchFamily="18" charset="0"/>
              </a:rPr>
              <a:t>Publication</a:t>
            </a:r>
          </a:p>
          <a:p>
            <a:pPr marL="342900" indent="-342900">
              <a:buFont typeface="+mj-lt"/>
              <a:buAutoNum type="arabicPeriod"/>
            </a:pPr>
            <a:r>
              <a:rPr lang="en-IN" sz="2300" dirty="0" smtClean="0">
                <a:latin typeface="Times New Roman" panose="02020603050405020304" pitchFamily="18" charset="0"/>
                <a:cs typeface="Times New Roman" panose="02020603050405020304" pitchFamily="18" charset="0"/>
              </a:rPr>
              <a:t>Database System Concepts, </a:t>
            </a:r>
            <a:r>
              <a:rPr lang="en-IN" sz="2300" dirty="0" err="1" smtClean="0">
                <a:latin typeface="Times New Roman" panose="02020603050405020304" pitchFamily="18" charset="0"/>
                <a:cs typeface="Times New Roman" panose="02020603050405020304" pitchFamily="18" charset="0"/>
              </a:rPr>
              <a:t>Silberschatz</a:t>
            </a:r>
            <a:r>
              <a:rPr lang="en-IN" sz="2300" dirty="0" smtClean="0">
                <a:latin typeface="Times New Roman" panose="02020603050405020304" pitchFamily="18" charset="0"/>
                <a:cs typeface="Times New Roman" panose="02020603050405020304" pitchFamily="18" charset="0"/>
              </a:rPr>
              <a:t>, </a:t>
            </a:r>
            <a:r>
              <a:rPr lang="en-IN" sz="2300" dirty="0" err="1" smtClean="0">
                <a:latin typeface="Times New Roman" panose="02020603050405020304" pitchFamily="18" charset="0"/>
                <a:cs typeface="Times New Roman" panose="02020603050405020304" pitchFamily="18" charset="0"/>
              </a:rPr>
              <a:t>Korth</a:t>
            </a:r>
            <a:r>
              <a:rPr lang="en-IN" sz="2300" dirty="0" smtClean="0">
                <a:latin typeface="Times New Roman" panose="02020603050405020304" pitchFamily="18" charset="0"/>
                <a:cs typeface="Times New Roman" panose="02020603050405020304" pitchFamily="18" charset="0"/>
              </a:rPr>
              <a:t> and </a:t>
            </a:r>
            <a:r>
              <a:rPr lang="en-IN" sz="2300" dirty="0" err="1" smtClean="0">
                <a:latin typeface="Times New Roman" panose="02020603050405020304" pitchFamily="18" charset="0"/>
                <a:cs typeface="Times New Roman" panose="02020603050405020304" pitchFamily="18" charset="0"/>
              </a:rPr>
              <a:t>Sudharsan</a:t>
            </a:r>
            <a:r>
              <a:rPr lang="en-IN" sz="2300" dirty="0" smtClean="0">
                <a:latin typeface="Times New Roman" panose="02020603050405020304" pitchFamily="18" charset="0"/>
                <a:cs typeface="Times New Roman" panose="02020603050405020304" pitchFamily="18" charset="0"/>
              </a:rPr>
              <a:t>, 7</a:t>
            </a:r>
            <a:r>
              <a:rPr lang="en-IN" sz="2300" baseline="30000" dirty="0" smtClean="0">
                <a:latin typeface="Times New Roman" panose="02020603050405020304" pitchFamily="18" charset="0"/>
                <a:cs typeface="Times New Roman" panose="02020603050405020304" pitchFamily="18" charset="0"/>
              </a:rPr>
              <a:t>th</a:t>
            </a:r>
            <a:r>
              <a:rPr lang="en-IN" sz="2300" dirty="0" smtClean="0">
                <a:latin typeface="Times New Roman" panose="02020603050405020304" pitchFamily="18" charset="0"/>
                <a:cs typeface="Times New Roman" panose="02020603050405020304" pitchFamily="18" charset="0"/>
              </a:rPr>
              <a:t> Edition</a:t>
            </a:r>
          </a:p>
          <a:p>
            <a:pPr marL="342900" indent="-342900">
              <a:buFont typeface="+mj-lt"/>
              <a:buAutoNum type="arabicPeriod"/>
            </a:pPr>
            <a:r>
              <a:rPr lang="en-IN" sz="2300" dirty="0">
                <a:latin typeface="Times New Roman" panose="02020603050405020304" pitchFamily="18" charset="0"/>
                <a:cs typeface="Times New Roman" panose="02020603050405020304" pitchFamily="18" charset="0"/>
              </a:rPr>
              <a:t>Database System Concepts, </a:t>
            </a:r>
            <a:r>
              <a:rPr lang="en-IN" sz="2300" dirty="0" err="1">
                <a:latin typeface="Times New Roman" panose="02020603050405020304" pitchFamily="18" charset="0"/>
                <a:cs typeface="Times New Roman" panose="02020603050405020304" pitchFamily="18" charset="0"/>
              </a:rPr>
              <a:t>Silberschatz</a:t>
            </a:r>
            <a:r>
              <a:rPr lang="en-IN" sz="2300" dirty="0">
                <a:latin typeface="Times New Roman" panose="02020603050405020304" pitchFamily="18" charset="0"/>
                <a:cs typeface="Times New Roman" panose="02020603050405020304" pitchFamily="18" charset="0"/>
              </a:rPr>
              <a:t>, </a:t>
            </a:r>
            <a:r>
              <a:rPr lang="en-IN" sz="2300" dirty="0" err="1">
                <a:latin typeface="Times New Roman" panose="02020603050405020304" pitchFamily="18" charset="0"/>
                <a:cs typeface="Times New Roman" panose="02020603050405020304" pitchFamily="18" charset="0"/>
              </a:rPr>
              <a:t>Korth</a:t>
            </a:r>
            <a:r>
              <a:rPr lang="en-IN" sz="2300" dirty="0">
                <a:latin typeface="Times New Roman" panose="02020603050405020304" pitchFamily="18" charset="0"/>
                <a:cs typeface="Times New Roman" panose="02020603050405020304" pitchFamily="18" charset="0"/>
              </a:rPr>
              <a:t> and </a:t>
            </a:r>
            <a:r>
              <a:rPr lang="en-IN" sz="2300" dirty="0" err="1">
                <a:latin typeface="Times New Roman" panose="02020603050405020304" pitchFamily="18" charset="0"/>
                <a:cs typeface="Times New Roman" panose="02020603050405020304" pitchFamily="18" charset="0"/>
              </a:rPr>
              <a:t>Sudharsan</a:t>
            </a: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4</a:t>
            </a:r>
            <a:r>
              <a:rPr lang="en-IN" sz="2300" baseline="30000" dirty="0" smtClean="0">
                <a:latin typeface="Times New Roman" panose="02020603050405020304" pitchFamily="18" charset="0"/>
                <a:cs typeface="Times New Roman" panose="02020603050405020304" pitchFamily="18" charset="0"/>
              </a:rPr>
              <a:t>th</a:t>
            </a:r>
            <a:r>
              <a:rPr lang="en-IN" sz="2300" dirty="0" smtClean="0">
                <a:latin typeface="Times New Roman" panose="02020603050405020304" pitchFamily="18" charset="0"/>
                <a:cs typeface="Times New Roman" panose="02020603050405020304" pitchFamily="18" charset="0"/>
              </a:rPr>
              <a:t> Edition</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1500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4900" y="1760429"/>
            <a:ext cx="7315200" cy="865573"/>
          </a:xfrm>
        </p:spPr>
        <p:txBody>
          <a:bodyPr>
            <a:normAutofit/>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4485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63AE7DE87AE343A634347F8DDCD9D2" ma:contentTypeVersion="0" ma:contentTypeDescription="Create a new document." ma:contentTypeScope="" ma:versionID="5e82e9ea49d6d623f27666c164887d7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FA3503-92B1-403D-A9BA-2BE39B97F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8DE7C99-BCE6-4707-8C54-BDC0BA63D0E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308F3F1-5932-4842-9E46-F677547D21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Perspective</Template>
  <TotalTime>4107</TotalTime>
  <Words>3389</Words>
  <Application>Microsoft Office PowerPoint</Application>
  <PresentationFormat>On-screen Show (16:9)</PresentationFormat>
  <Paragraphs>402</Paragraphs>
  <Slides>92</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4" baseType="lpstr">
      <vt:lpstr>Perspective</vt:lpstr>
      <vt:lpstr>Photo Editor Photo</vt:lpstr>
      <vt:lpstr>CSE2004: Database Management System</vt:lpstr>
      <vt:lpstr>Topics to be Covered</vt:lpstr>
      <vt:lpstr>Entity-Relationship(ER) Model</vt:lpstr>
      <vt:lpstr>Definitions</vt:lpstr>
      <vt:lpstr>Attribute &amp; Attribute Value</vt:lpstr>
      <vt:lpstr>Entity Sets</vt:lpstr>
      <vt:lpstr>Relationship Set advisor  (student-instructor)</vt:lpstr>
      <vt:lpstr>E-R Diagram - Symbols</vt:lpstr>
      <vt:lpstr>PowerPoint Presentation</vt:lpstr>
      <vt:lpstr>E-R Diagram - Symbols</vt:lpstr>
      <vt:lpstr>Summary of Symbols Used in E-R Notation</vt:lpstr>
      <vt:lpstr>Summary of Symbols Used in E-R Notation</vt:lpstr>
      <vt:lpstr>Types of Attributes</vt:lpstr>
      <vt:lpstr>Composite Attributes</vt:lpstr>
      <vt:lpstr>Composite Attributes</vt:lpstr>
      <vt:lpstr>Single valued Vs. Multi valued </vt:lpstr>
      <vt:lpstr>Stored Vs. Derived</vt:lpstr>
      <vt:lpstr>PowerPoint Presentation</vt:lpstr>
      <vt:lpstr>ER Diagram with Composite, Multi-valued and Derived Attributes</vt:lpstr>
      <vt:lpstr>ER Diagram with Descriptive Attributes (Relationship Sets with attributes)</vt:lpstr>
      <vt:lpstr>EXample</vt:lpstr>
      <vt:lpstr>Roles</vt:lpstr>
      <vt:lpstr>Structural Constraints</vt:lpstr>
      <vt:lpstr>Mapping Cardinalities – One-to-One</vt:lpstr>
      <vt:lpstr>Mapping Cardinalities – One-to-Many</vt:lpstr>
      <vt:lpstr>Mapping Cardinalities – Many-to-One</vt:lpstr>
      <vt:lpstr>Mapping Cardinalities – Many-to-Many</vt:lpstr>
      <vt:lpstr>Notation for Expressing More Complex Constraints</vt:lpstr>
      <vt:lpstr>Alternative: Crow’s Foot Notation</vt:lpstr>
      <vt:lpstr>Total Participation</vt:lpstr>
      <vt:lpstr>ER Diagram with Ternary Relationship</vt:lpstr>
      <vt:lpstr>Weak Entity Set</vt:lpstr>
      <vt:lpstr>simple ER Diagram</vt:lpstr>
      <vt:lpstr>Components of a ER Diagram </vt:lpstr>
      <vt:lpstr>How to Create an Entity Relationship Diagram (ERD) </vt:lpstr>
      <vt:lpstr>PowerPoint Presentation</vt:lpstr>
      <vt:lpstr>PowerPoint Presentation</vt:lpstr>
      <vt:lpstr>PowerPoint Presentation</vt:lpstr>
      <vt:lpstr>PowerPoint Presentation</vt:lpstr>
      <vt:lpstr>PowerPoint Presentation</vt:lpstr>
      <vt:lpstr>PowerPoint Presentation</vt:lpstr>
      <vt:lpstr>Extended E-R Model</vt:lpstr>
      <vt:lpstr>Example</vt:lpstr>
      <vt:lpstr>Disjointness Constraints </vt:lpstr>
      <vt:lpstr>An attribute-defined specialization on the JobType attribute of EMPLOYEE.</vt:lpstr>
      <vt:lpstr>Figure 4.5  Notation for specialization with overlapping (nondisjoint) subclasses.</vt:lpstr>
      <vt:lpstr>Figure 4.7  A specialization lattice (with multiple inheritance) for a UNIVERSITY database.</vt:lpstr>
      <vt:lpstr>Aggregation</vt:lpstr>
      <vt:lpstr>Aggregation</vt:lpstr>
      <vt:lpstr>PowerPoint Presentation</vt:lpstr>
      <vt:lpstr>Composition</vt:lpstr>
      <vt:lpstr>Summary of Symbols</vt:lpstr>
      <vt:lpstr>Example</vt:lpstr>
      <vt:lpstr>PowerPoint Presentation</vt:lpstr>
      <vt:lpstr>PowerPoint Presentation</vt:lpstr>
      <vt:lpstr>Relational Schema</vt:lpstr>
      <vt:lpstr>ER to Relational Mapping</vt:lpstr>
      <vt:lpstr>ER to Relational Mapping</vt:lpstr>
      <vt:lpstr>ER to Relational Mapping</vt:lpstr>
      <vt:lpstr>EER to Relational Mapping</vt:lpstr>
      <vt:lpstr>EER to Relational Mapping</vt:lpstr>
      <vt:lpstr>EER to Relational Mapping</vt:lpstr>
      <vt:lpstr>EER to Relational Mapping</vt:lpstr>
      <vt:lpstr>EER to Relational Mapping - Exercise</vt:lpstr>
      <vt:lpstr>Relational Model</vt:lpstr>
      <vt:lpstr>Relational Model</vt:lpstr>
      <vt:lpstr>Relational Model</vt:lpstr>
      <vt:lpstr>Types of Keys in Database Management System</vt:lpstr>
      <vt:lpstr>PowerPoint Presentation</vt:lpstr>
      <vt:lpstr>PowerPoint Presentation</vt:lpstr>
      <vt:lpstr>Relational Model Constraints – Candidate Keys</vt:lpstr>
      <vt:lpstr>PowerPoint Presentation</vt:lpstr>
      <vt:lpstr>Compound key </vt:lpstr>
      <vt:lpstr>Composite key </vt:lpstr>
      <vt:lpstr>Surrogate key </vt:lpstr>
      <vt:lpstr>Integrity Constraints</vt:lpstr>
      <vt:lpstr>constraints</vt:lpstr>
      <vt:lpstr>How to Create and Maintain Integrity Constraints </vt:lpstr>
      <vt:lpstr>Domain integrity constraints </vt:lpstr>
      <vt:lpstr>Not Null Constraints </vt:lpstr>
      <vt:lpstr>Entity Integrity constraints</vt:lpstr>
      <vt:lpstr>PowerPoint Presentation</vt:lpstr>
      <vt:lpstr>Referential integrity constraints </vt:lpstr>
      <vt:lpstr>Creating Tables With Constraints </vt:lpstr>
      <vt:lpstr>(UNIQUE)&amp; primary key)  </vt:lpstr>
      <vt:lpstr>(check) </vt:lpstr>
      <vt:lpstr>Foreign Key </vt:lpstr>
      <vt:lpstr>Operations in Relational Model</vt:lpstr>
      <vt:lpstr>Advantages of using Relational Model </vt:lpstr>
      <vt:lpstr>Disadvantages of using Relational Model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234</cp:revision>
  <dcterms:created xsi:type="dcterms:W3CDTF">2006-08-16T00:00:00Z</dcterms:created>
  <dcterms:modified xsi:type="dcterms:W3CDTF">2021-09-07T08:53:53Z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0x010100EC63AE7DE87AE343A634347F8DDCD9D2</vt:lpwstr>
  </property>
</Properties>
</file>