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711" r:id="rId2"/>
    <p:sldId id="713" r:id="rId3"/>
    <p:sldId id="712" r:id="rId4"/>
    <p:sldId id="714" r:id="rId5"/>
    <p:sldId id="715" r:id="rId6"/>
    <p:sldId id="716" r:id="rId7"/>
    <p:sldId id="717" r:id="rId8"/>
    <p:sldId id="718" r:id="rId9"/>
    <p:sldId id="719" r:id="rId10"/>
    <p:sldId id="720" r:id="rId11"/>
  </p:sldIdLst>
  <p:sldSz cx="12192000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934E"/>
    <a:srgbClr val="2C5B6A"/>
    <a:srgbClr val="F3C3B3"/>
    <a:srgbClr val="C00000"/>
    <a:srgbClr val="2E69AD"/>
    <a:srgbClr val="B72831"/>
    <a:srgbClr val="5B2C90"/>
    <a:srgbClr val="B7DB98"/>
    <a:srgbClr val="D7EEFA"/>
    <a:srgbClr val="8B8F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9"/>
    <p:restoredTop sz="96197"/>
  </p:normalViewPr>
  <p:slideViewPr>
    <p:cSldViewPr snapToGrid="0" showGuides="1">
      <p:cViewPr>
        <p:scale>
          <a:sx n="100" d="100"/>
          <a:sy n="100" d="100"/>
        </p:scale>
        <p:origin x="-248" y="-1376"/>
      </p:cViewPr>
      <p:guideLst/>
    </p:cSldViewPr>
  </p:slideViewPr>
  <p:notesTextViewPr>
    <p:cViewPr>
      <p:scale>
        <a:sx n="65" d="100"/>
        <a:sy n="6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AF138-DBC9-0544-807B-31E85667772E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24075" y="1143000"/>
            <a:ext cx="2609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E3F746-D797-9B4A-8843-F87A9B6CEF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5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1pPr>
    <a:lvl2pPr marL="457121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2pPr>
    <a:lvl3pPr marL="914244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3pPr>
    <a:lvl4pPr marL="1371364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4pPr>
    <a:lvl5pPr marL="1828488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5pPr>
    <a:lvl6pPr marL="2285608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6pPr>
    <a:lvl7pPr marL="2742729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7pPr>
    <a:lvl8pPr marL="3199852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8pPr>
    <a:lvl9pPr marL="3656973" algn="l" defTabSz="914244" rtl="0" eaLnBrk="1" latinLnBrk="0" hangingPunct="1">
      <a:defRPr sz="11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363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59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78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49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7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1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335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47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406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24075" y="1143000"/>
            <a:ext cx="2609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Want to get at there being lower extinction risk in new leading edge/in trailing edge populations when environment is red and asynchronous, which leads to better tracking at leading edge and lagging at trailing edge. </a:t>
            </a:r>
          </a:p>
          <a:p>
            <a:endParaRPr lang="en-US" dirty="0"/>
          </a:p>
          <a:p>
            <a:r>
              <a:rPr lang="en-US" dirty="0"/>
              <a:t>What could I measure?</a:t>
            </a:r>
          </a:p>
          <a:p>
            <a:endParaRPr lang="en-US" dirty="0"/>
          </a:p>
          <a:p>
            <a:r>
              <a:rPr lang="en-US" dirty="0"/>
              <a:t>At leading edge:</a:t>
            </a:r>
          </a:p>
          <a:p>
            <a:pPr marL="171450" indent="-171450">
              <a:buFontTx/>
              <a:buChar char="-"/>
            </a:pPr>
            <a:r>
              <a:rPr lang="en-US" dirty="0"/>
              <a:t>Position of leading range edge</a:t>
            </a:r>
          </a:p>
          <a:p>
            <a:pPr marL="171450" indent="-171450">
              <a:buFontTx/>
              <a:buChar char="-"/>
            </a:pPr>
            <a:r>
              <a:rPr lang="en-US" dirty="0"/>
              <a:t>Average cumulative population size in “new habitat” beyond the range edge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trailing edge: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Position of trailing range edge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Average cumulative population size in “unsuitable” (r &lt; 0) habitat within the range at each time step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Predict: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Rescue effects always higher in asynchronous noise 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Highest in asynchronous red noise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3F746-D797-9B4A-8843-F87A9B6CEFC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7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9562"/>
            <a:ext cx="10363200" cy="501948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72620"/>
            <a:ext cx="9144000" cy="348093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4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95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7610"/>
            <a:ext cx="2628900" cy="122183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7610"/>
            <a:ext cx="7734300" cy="122183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4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3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4413"/>
            <a:ext cx="10515600" cy="599735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48501"/>
            <a:ext cx="10515600" cy="315386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7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8039"/>
            <a:ext cx="5181600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8039"/>
            <a:ext cx="5181600" cy="9147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97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7613"/>
            <a:ext cx="10515600" cy="278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3534334"/>
            <a:ext cx="5157787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5266456"/>
            <a:ext cx="5157787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4334"/>
            <a:ext cx="5183188" cy="173212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6456"/>
            <a:ext cx="5183188" cy="7746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61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4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6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5881"/>
            <a:ext cx="6172200" cy="10245894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7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1178"/>
            <a:ext cx="3932237" cy="3364124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5881"/>
            <a:ext cx="6172200" cy="1024589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5302"/>
            <a:ext cx="3932237" cy="8013158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7613"/>
            <a:ext cx="10515600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8039"/>
            <a:ext cx="10515600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C31D-A68C-8841-8248-39A995068084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63052"/>
            <a:ext cx="41148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63052"/>
            <a:ext cx="2743200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01400-BC37-4D47-B3DA-7966971D7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35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9ECD9E-B511-75D9-611A-3C15EDCD1240}"/>
              </a:ext>
            </a:extLst>
          </p:cNvPr>
          <p:cNvSpPr/>
          <p:nvPr/>
        </p:nvSpPr>
        <p:spPr>
          <a:xfrm>
            <a:off x="8393988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14BA02-229D-79FA-A61D-8158024DB060}"/>
              </a:ext>
            </a:extLst>
          </p:cNvPr>
          <p:cNvSpPr/>
          <p:nvPr/>
        </p:nvSpPr>
        <p:spPr>
          <a:xfrm>
            <a:off x="5823735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dispersal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E4D99-C5A8-97F7-C0A3-5E51D08875E6}"/>
              </a:ext>
            </a:extLst>
          </p:cNvPr>
          <p:cNvSpPr/>
          <p:nvPr/>
        </p:nvSpPr>
        <p:spPr>
          <a:xfrm>
            <a:off x="3253482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realized dispersal distance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266304-6EA1-193C-7FB7-00AD6C9FDEB1}"/>
              </a:ext>
            </a:extLst>
          </p:cNvPr>
          <p:cNvSpPr/>
          <p:nvPr/>
        </p:nvSpPr>
        <p:spPr>
          <a:xfrm>
            <a:off x="6672213" y="7975523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at maturity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F2F532-CBBE-B749-E3DC-9B0AABD680B6}"/>
              </a:ext>
            </a:extLst>
          </p:cNvPr>
          <p:cNvSpPr/>
          <p:nvPr/>
        </p:nvSpPr>
        <p:spPr>
          <a:xfrm>
            <a:off x="2666142" y="8014772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size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1DA034-2840-65F2-2EFB-2AC4F84C77E4}"/>
              </a:ext>
            </a:extLst>
          </p:cNvPr>
          <p:cNvSpPr/>
          <p:nvPr/>
        </p:nvSpPr>
        <p:spPr>
          <a:xfrm>
            <a:off x="1267144" y="7310136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size</a:t>
            </a: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F0F1008E-11F6-D0D6-0AFC-C87C3C194E0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7405960" y="7129347"/>
            <a:ext cx="988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7BBF89F4-91C4-E103-D27C-62AA813EAB3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835707" y="7129347"/>
            <a:ext cx="988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2CE1FF85-619D-3A91-8494-EFD987CABBD3}"/>
              </a:ext>
            </a:extLst>
          </p:cNvPr>
          <p:cNvCxnSpPr>
            <a:cxnSpLocks/>
          </p:cNvCxnSpPr>
          <p:nvPr/>
        </p:nvCxnSpPr>
        <p:spPr>
          <a:xfrm flipH="1">
            <a:off x="4678110" y="6398215"/>
            <a:ext cx="706460" cy="40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DA336FEA-0FF6-FF22-84DA-85707312545C}"/>
              </a:ext>
            </a:extLst>
          </p:cNvPr>
          <p:cNvCxnSpPr>
            <a:cxnSpLocks/>
          </p:cNvCxnSpPr>
          <p:nvPr/>
        </p:nvCxnSpPr>
        <p:spPr>
          <a:xfrm flipV="1">
            <a:off x="3481225" y="7653194"/>
            <a:ext cx="222606" cy="3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F01907-436E-47C7-F30D-9A6AB5E57ABE}"/>
              </a:ext>
            </a:extLst>
          </p:cNvPr>
          <p:cNvSpPr txBox="1"/>
          <p:nvPr/>
        </p:nvSpPr>
        <p:spPr>
          <a:xfrm>
            <a:off x="437077" y="4231313"/>
            <a:ext cx="1660139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 and plants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B43244-432C-340B-2829-DC13FEDB06F1}"/>
              </a:ext>
            </a:extLst>
          </p:cNvPr>
          <p:cNvCxnSpPr>
            <a:cxnSpLocks/>
          </p:cNvCxnSpPr>
          <p:nvPr/>
        </p:nvCxnSpPr>
        <p:spPr>
          <a:xfrm flipH="1">
            <a:off x="2786892" y="7286675"/>
            <a:ext cx="516676" cy="337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B4F5B3-FD54-988F-9DF7-63C41D0F27E3}"/>
              </a:ext>
            </a:extLst>
          </p:cNvPr>
          <p:cNvSpPr/>
          <p:nvPr/>
        </p:nvSpPr>
        <p:spPr>
          <a:xfrm>
            <a:off x="5175616" y="5856434"/>
            <a:ext cx="1879314" cy="64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D952D7-04D9-A27F-A872-ECF559F43691}"/>
              </a:ext>
            </a:extLst>
          </p:cNvPr>
          <p:cNvCxnSpPr>
            <a:cxnSpLocks/>
          </p:cNvCxnSpPr>
          <p:nvPr/>
        </p:nvCxnSpPr>
        <p:spPr>
          <a:xfrm flipH="1" flipV="1">
            <a:off x="6799358" y="7653194"/>
            <a:ext cx="255577" cy="3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947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Picture 109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073793-5926-5E80-D6C2-4CDC8E867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" t="44351" r="65962" b="51976"/>
          <a:stretch/>
        </p:blipFill>
        <p:spPr>
          <a:xfrm>
            <a:off x="4778810" y="6731528"/>
            <a:ext cx="1595509" cy="5445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87BA84-9A51-7793-F5BB-98DEC739DA12}"/>
              </a:ext>
            </a:extLst>
          </p:cNvPr>
          <p:cNvSpPr/>
          <p:nvPr/>
        </p:nvSpPr>
        <p:spPr>
          <a:xfrm>
            <a:off x="5411586" y="9062170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at maturity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5B7AD7-311B-BBB1-A405-A00EA8C2C786}"/>
              </a:ext>
            </a:extLst>
          </p:cNvPr>
          <p:cNvSpPr/>
          <p:nvPr/>
        </p:nvSpPr>
        <p:spPr>
          <a:xfrm>
            <a:off x="5155011" y="7183478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</a:t>
            </a:r>
          </a:p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10CF8E-B9DB-0E3E-1948-EA8BCA9C1F97}"/>
              </a:ext>
            </a:extLst>
          </p:cNvPr>
          <p:cNvSpPr/>
          <p:nvPr/>
        </p:nvSpPr>
        <p:spPr>
          <a:xfrm>
            <a:off x="4974836" y="8755922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clutch size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FDDB4FA-735E-F1F3-DB07-FD47C0A0A12B}"/>
              </a:ext>
            </a:extLst>
          </p:cNvPr>
          <p:cNvSpPr/>
          <p:nvPr/>
        </p:nvSpPr>
        <p:spPr>
          <a:xfrm>
            <a:off x="4778810" y="7634402"/>
            <a:ext cx="1277872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tendencies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80BA85-4730-9D0D-817C-8A0E0111C170}"/>
              </a:ext>
            </a:extLst>
          </p:cNvPr>
          <p:cNvSpPr/>
          <p:nvPr/>
        </p:nvSpPr>
        <p:spPr>
          <a:xfrm>
            <a:off x="4598472" y="7073986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shape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CD7E5D-4E5B-4048-3993-E5AB9793A89A}"/>
              </a:ext>
            </a:extLst>
          </p:cNvPr>
          <p:cNvSpPr/>
          <p:nvPr/>
        </p:nvSpPr>
        <p:spPr>
          <a:xfrm>
            <a:off x="5158562" y="4271046"/>
            <a:ext cx="1215757" cy="680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077607-3B63-5345-B3DB-43426B3E4B37}"/>
              </a:ext>
            </a:extLst>
          </p:cNvPr>
          <p:cNvSpPr/>
          <p:nvPr/>
        </p:nvSpPr>
        <p:spPr>
          <a:xfrm>
            <a:off x="3680486" y="4271219"/>
            <a:ext cx="1290619" cy="687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dispersal rate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D187A9-BC89-6F06-F6B2-9D94B49185D7}"/>
              </a:ext>
            </a:extLst>
          </p:cNvPr>
          <p:cNvSpPr/>
          <p:nvPr/>
        </p:nvSpPr>
        <p:spPr>
          <a:xfrm>
            <a:off x="2459602" y="3845605"/>
            <a:ext cx="1205496" cy="558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A37C2C-00BB-6AA1-712A-8FB43597CCA3}"/>
              </a:ext>
            </a:extLst>
          </p:cNvPr>
          <p:cNvSpPr/>
          <p:nvPr/>
        </p:nvSpPr>
        <p:spPr>
          <a:xfrm>
            <a:off x="6987521" y="6825883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release height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3B64F8-7BE1-5756-7A6C-54F906564B4A}"/>
              </a:ext>
            </a:extLst>
          </p:cNvPr>
          <p:cNvSpPr/>
          <p:nvPr/>
        </p:nvSpPr>
        <p:spPr>
          <a:xfrm>
            <a:off x="6806691" y="8853100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seeds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E43710-017C-B1CC-1106-785E851D734D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4971105" y="4611363"/>
            <a:ext cx="187457" cy="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55FC09-D0E0-A968-4D08-38B0982DAB88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3488557" y="4322467"/>
            <a:ext cx="380936" cy="4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2132EB9-F94D-BF01-BBB8-643A0205D0AB}"/>
              </a:ext>
            </a:extLst>
          </p:cNvPr>
          <p:cNvSpPr/>
          <p:nvPr/>
        </p:nvSpPr>
        <p:spPr>
          <a:xfrm>
            <a:off x="6479211" y="7088464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shape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37A225-3C40-AF0E-1A5B-A001D75B86CE}"/>
              </a:ext>
            </a:extLst>
          </p:cNvPr>
          <p:cNvSpPr/>
          <p:nvPr/>
        </p:nvSpPr>
        <p:spPr>
          <a:xfrm>
            <a:off x="6140142" y="9115167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 system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B95418-E35A-51FB-03FB-E2239546424E}"/>
              </a:ext>
            </a:extLst>
          </p:cNvPr>
          <p:cNvSpPr/>
          <p:nvPr/>
        </p:nvSpPr>
        <p:spPr>
          <a:xfrm>
            <a:off x="7055935" y="7375681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syndrome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51FADE-B8E2-E6DD-DBA7-BD9E65ADBEB6}"/>
              </a:ext>
            </a:extLst>
          </p:cNvPr>
          <p:cNvSpPr/>
          <p:nvPr/>
        </p:nvSpPr>
        <p:spPr>
          <a:xfrm>
            <a:off x="2459602" y="4859726"/>
            <a:ext cx="1205496" cy="528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7874EF-0EBC-6811-3F03-58605D427FBA}"/>
              </a:ext>
            </a:extLst>
          </p:cNvPr>
          <p:cNvCxnSpPr>
            <a:cxnSpLocks/>
            <a:stCxn id="50" idx="7"/>
            <a:endCxn id="36" idx="3"/>
          </p:cNvCxnSpPr>
          <p:nvPr/>
        </p:nvCxnSpPr>
        <p:spPr>
          <a:xfrm flipV="1">
            <a:off x="3488557" y="4858360"/>
            <a:ext cx="380936" cy="78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93E9D4-4FD3-198E-BB1A-D0E995A6D0FE}"/>
              </a:ext>
            </a:extLst>
          </p:cNvPr>
          <p:cNvSpPr/>
          <p:nvPr/>
        </p:nvSpPr>
        <p:spPr>
          <a:xfrm>
            <a:off x="6506485" y="3402889"/>
            <a:ext cx="4305071" cy="2561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34D80-C07F-AA6D-A662-231877E577B7}"/>
              </a:ext>
            </a:extLst>
          </p:cNvPr>
          <p:cNvSpPr/>
          <p:nvPr/>
        </p:nvSpPr>
        <p:spPr>
          <a:xfrm>
            <a:off x="2296636" y="6413706"/>
            <a:ext cx="8514920" cy="3471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1" name="Picture 109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3416E3-1B4A-9E9F-7B85-672814766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9" t="5719" r="73380" b="88725"/>
          <a:stretch/>
        </p:blipFill>
        <p:spPr>
          <a:xfrm>
            <a:off x="7617772" y="6969059"/>
            <a:ext cx="857027" cy="661963"/>
          </a:xfrm>
          <a:prstGeom prst="rect">
            <a:avLst/>
          </a:prstGeom>
        </p:spPr>
      </p:pic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C25635D-55DA-2F10-6B32-56215F306B04}"/>
              </a:ext>
            </a:extLst>
          </p:cNvPr>
          <p:cNvGrpSpPr/>
          <p:nvPr/>
        </p:nvGrpSpPr>
        <p:grpSpPr>
          <a:xfrm>
            <a:off x="6491867" y="6568793"/>
            <a:ext cx="681573" cy="624733"/>
            <a:chOff x="8583038" y="6168981"/>
            <a:chExt cx="681573" cy="624733"/>
          </a:xfrm>
        </p:grpSpPr>
        <p:pic>
          <p:nvPicPr>
            <p:cNvPr id="1094" name="Picture 109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5659068-770E-DAD6-EFE1-0E90B2F8B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10" t="50373" r="70119" b="44071"/>
            <a:stretch/>
          </p:blipFill>
          <p:spPr>
            <a:xfrm>
              <a:off x="8583038" y="6168981"/>
              <a:ext cx="617872" cy="477241"/>
            </a:xfrm>
            <a:prstGeom prst="rect">
              <a:avLst/>
            </a:prstGeom>
          </p:spPr>
        </p:pic>
        <p:pic>
          <p:nvPicPr>
            <p:cNvPr id="1095" name="Picture 109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9A3205C-208A-158E-7DA1-18D532CB3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4" t="80999" r="76370" b="15328"/>
            <a:stretch/>
          </p:blipFill>
          <p:spPr>
            <a:xfrm>
              <a:off x="8886967" y="6420223"/>
              <a:ext cx="377644" cy="373491"/>
            </a:xfrm>
            <a:prstGeom prst="rect">
              <a:avLst/>
            </a:prstGeom>
          </p:spPr>
        </p:pic>
      </p:grpSp>
      <p:sp>
        <p:nvSpPr>
          <p:cNvPr id="1097" name="Oval 1096">
            <a:extLst>
              <a:ext uri="{FF2B5EF4-FFF2-40B4-BE49-F238E27FC236}">
                <a16:creationId xmlns:a16="http://schemas.microsoft.com/office/drawing/2014/main" id="{AA894FDE-8DA1-746D-6554-F93F986E79D8}"/>
              </a:ext>
            </a:extLst>
          </p:cNvPr>
          <p:cNvSpPr/>
          <p:nvPr/>
        </p:nvSpPr>
        <p:spPr>
          <a:xfrm>
            <a:off x="6000753" y="6940820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2CB50645-FDC9-F796-5F70-910590D6CD58}"/>
              </a:ext>
            </a:extLst>
          </p:cNvPr>
          <p:cNvSpPr/>
          <p:nvPr/>
        </p:nvSpPr>
        <p:spPr>
          <a:xfrm>
            <a:off x="5568277" y="7011491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E190B66-DCBE-CEB1-428C-CB5C9AFEC2EB}"/>
              </a:ext>
            </a:extLst>
          </p:cNvPr>
          <p:cNvSpPr/>
          <p:nvPr/>
        </p:nvSpPr>
        <p:spPr>
          <a:xfrm>
            <a:off x="1488373" y="3192084"/>
            <a:ext cx="5881838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Maximum dispersal rate &lt; rate of climate change </a:t>
            </a: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C2A4066B-A029-8F18-6056-45891F8E49DC}"/>
              </a:ext>
            </a:extLst>
          </p:cNvPr>
          <p:cNvSpPr/>
          <p:nvPr/>
        </p:nvSpPr>
        <p:spPr>
          <a:xfrm>
            <a:off x="5761310" y="3208284"/>
            <a:ext cx="5428738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Maximum dispersal rate &gt; rate of climate change 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126EADD8-4485-DB48-0B99-7A0D56374FFD}"/>
              </a:ext>
            </a:extLst>
          </p:cNvPr>
          <p:cNvSpPr/>
          <p:nvPr/>
        </p:nvSpPr>
        <p:spPr>
          <a:xfrm>
            <a:off x="2296636" y="3403820"/>
            <a:ext cx="4209850" cy="2561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51BBE25B-69B0-CF63-76AC-F488DE433449}"/>
              </a:ext>
            </a:extLst>
          </p:cNvPr>
          <p:cNvSpPr/>
          <p:nvPr/>
        </p:nvSpPr>
        <p:spPr>
          <a:xfrm>
            <a:off x="7617772" y="8158455"/>
            <a:ext cx="1215757" cy="680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1D297D82-71D6-AF41-B319-D1DC0DFC740E}"/>
              </a:ext>
            </a:extLst>
          </p:cNvPr>
          <p:cNvSpPr/>
          <p:nvPr/>
        </p:nvSpPr>
        <p:spPr>
          <a:xfrm>
            <a:off x="5875645" y="7736409"/>
            <a:ext cx="1205496" cy="750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</a:p>
        </p:txBody>
      </p: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79408B79-6552-EA13-8696-3BBD4C5D7C9B}"/>
              </a:ext>
            </a:extLst>
          </p:cNvPr>
          <p:cNvCxnSpPr>
            <a:cxnSpLocks/>
            <a:stCxn id="1176" idx="6"/>
            <a:endCxn id="1174" idx="1"/>
          </p:cNvCxnSpPr>
          <p:nvPr/>
        </p:nvCxnSpPr>
        <p:spPr>
          <a:xfrm>
            <a:off x="7081141" y="8111496"/>
            <a:ext cx="714674" cy="146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Oval 1178">
            <a:extLst>
              <a:ext uri="{FF2B5EF4-FFF2-40B4-BE49-F238E27FC236}">
                <a16:creationId xmlns:a16="http://schemas.microsoft.com/office/drawing/2014/main" id="{4CDF743A-35E1-4AA7-8DAD-34C57A6E909F}"/>
              </a:ext>
            </a:extLst>
          </p:cNvPr>
          <p:cNvSpPr/>
          <p:nvPr/>
        </p:nvSpPr>
        <p:spPr>
          <a:xfrm>
            <a:off x="5875645" y="8629663"/>
            <a:ext cx="1205496" cy="648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2C439511-EA9A-5578-3002-BE1FD39BCDAA}"/>
              </a:ext>
            </a:extLst>
          </p:cNvPr>
          <p:cNvCxnSpPr>
            <a:cxnSpLocks/>
            <a:stCxn id="1179" idx="6"/>
            <a:endCxn id="1174" idx="3"/>
          </p:cNvCxnSpPr>
          <p:nvPr/>
        </p:nvCxnSpPr>
        <p:spPr>
          <a:xfrm flipV="1">
            <a:off x="7081141" y="8739412"/>
            <a:ext cx="714674" cy="214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EF7B0D-DF5D-B9C1-5BDE-D9DD7D7EF6F9}"/>
              </a:ext>
            </a:extLst>
          </p:cNvPr>
          <p:cNvSpPr txBox="1"/>
          <p:nvPr/>
        </p:nvSpPr>
        <p:spPr>
          <a:xfrm>
            <a:off x="4921494" y="3005624"/>
            <a:ext cx="36455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Limiting rate model of dispersal limitation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D143847-E5E8-8338-720E-71752C476958}"/>
              </a:ext>
            </a:extLst>
          </p:cNvPr>
          <p:cNvSpPr txBox="1"/>
          <p:nvPr/>
        </p:nvSpPr>
        <p:spPr>
          <a:xfrm>
            <a:off x="5237850" y="6062140"/>
            <a:ext cx="30887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Trait models of dispersal limitation</a:t>
            </a:r>
          </a:p>
        </p:txBody>
      </p:sp>
      <p:sp>
        <p:nvSpPr>
          <p:cNvPr id="1196" name="Oval 1195">
            <a:extLst>
              <a:ext uri="{FF2B5EF4-FFF2-40B4-BE49-F238E27FC236}">
                <a16:creationId xmlns:a16="http://schemas.microsoft.com/office/drawing/2014/main" id="{DCE8CF8D-6C07-3C09-F8E0-F2BC66CAA3C2}"/>
              </a:ext>
            </a:extLst>
          </p:cNvPr>
          <p:cNvSpPr/>
          <p:nvPr/>
        </p:nvSpPr>
        <p:spPr>
          <a:xfrm>
            <a:off x="4473361" y="5076582"/>
            <a:ext cx="1205496" cy="729010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climate change</a:t>
            </a:r>
          </a:p>
        </p:txBody>
      </p:sp>
      <p:cxnSp>
        <p:nvCxnSpPr>
          <p:cNvPr id="1197" name="Straight Arrow Connector 1196">
            <a:extLst>
              <a:ext uri="{FF2B5EF4-FFF2-40B4-BE49-F238E27FC236}">
                <a16:creationId xmlns:a16="http://schemas.microsoft.com/office/drawing/2014/main" id="{4A506CCC-F8B5-61F5-13FE-41CED87E7327}"/>
              </a:ext>
            </a:extLst>
          </p:cNvPr>
          <p:cNvCxnSpPr>
            <a:cxnSpLocks/>
            <a:stCxn id="1196" idx="0"/>
            <a:endCxn id="34" idx="3"/>
          </p:cNvCxnSpPr>
          <p:nvPr/>
        </p:nvCxnSpPr>
        <p:spPr>
          <a:xfrm flipV="1">
            <a:off x="5076109" y="4852003"/>
            <a:ext cx="260496" cy="2245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44FBE58-DEF7-4BF5-298D-0395CA3F2119}"/>
              </a:ext>
            </a:extLst>
          </p:cNvPr>
          <p:cNvSpPr/>
          <p:nvPr/>
        </p:nvSpPr>
        <p:spPr>
          <a:xfrm>
            <a:off x="9463633" y="4256419"/>
            <a:ext cx="1215757" cy="680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72A4CD-55A6-C1ED-492E-CE5BAB7B13E3}"/>
              </a:ext>
            </a:extLst>
          </p:cNvPr>
          <p:cNvSpPr/>
          <p:nvPr/>
        </p:nvSpPr>
        <p:spPr>
          <a:xfrm>
            <a:off x="7985557" y="4256592"/>
            <a:ext cx="1290619" cy="687878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dispersal rate   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DF1E6DE-49A3-D974-3A54-54B7A8AEE5B1}"/>
              </a:ext>
            </a:extLst>
          </p:cNvPr>
          <p:cNvSpPr/>
          <p:nvPr/>
        </p:nvSpPr>
        <p:spPr>
          <a:xfrm>
            <a:off x="6764673" y="3830978"/>
            <a:ext cx="1205496" cy="558678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AD4EA0-CC2F-E905-65AB-879C38EFD4A6}"/>
              </a:ext>
            </a:extLst>
          </p:cNvPr>
          <p:cNvCxnSpPr>
            <a:cxnSpLocks/>
            <a:stCxn id="3" idx="6"/>
            <a:endCxn id="2" idx="2"/>
          </p:cNvCxnSpPr>
          <p:nvPr/>
        </p:nvCxnSpPr>
        <p:spPr>
          <a:xfrm flipV="1">
            <a:off x="9276176" y="4596736"/>
            <a:ext cx="187457" cy="379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6FFDE1-78FD-F41B-8021-BA798E6BCF71}"/>
              </a:ext>
            </a:extLst>
          </p:cNvPr>
          <p:cNvCxnSpPr>
            <a:cxnSpLocks/>
            <a:stCxn id="4" idx="5"/>
            <a:endCxn id="3" idx="1"/>
          </p:cNvCxnSpPr>
          <p:nvPr/>
        </p:nvCxnSpPr>
        <p:spPr>
          <a:xfrm>
            <a:off x="7793628" y="4307840"/>
            <a:ext cx="380936" cy="4948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BB637FB5-6D5B-E285-7CE1-0971275A50FF}"/>
              </a:ext>
            </a:extLst>
          </p:cNvPr>
          <p:cNvSpPr/>
          <p:nvPr/>
        </p:nvSpPr>
        <p:spPr>
          <a:xfrm>
            <a:off x="6764673" y="4845099"/>
            <a:ext cx="1205496" cy="528014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E56913-4AA9-9D9E-66EE-F8E3F9DF07E7}"/>
              </a:ext>
            </a:extLst>
          </p:cNvPr>
          <p:cNvCxnSpPr>
            <a:cxnSpLocks/>
            <a:stCxn id="7" idx="7"/>
            <a:endCxn id="3" idx="3"/>
          </p:cNvCxnSpPr>
          <p:nvPr/>
        </p:nvCxnSpPr>
        <p:spPr>
          <a:xfrm flipV="1">
            <a:off x="7793628" y="4843733"/>
            <a:ext cx="380936" cy="78692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089D5B3-4E0F-B08B-1BA5-5CE3174CED21}"/>
              </a:ext>
            </a:extLst>
          </p:cNvPr>
          <p:cNvSpPr/>
          <p:nvPr/>
        </p:nvSpPr>
        <p:spPr>
          <a:xfrm>
            <a:off x="8778432" y="5061955"/>
            <a:ext cx="1205496" cy="729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climate change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7DE3C6-2F1A-F00C-BB4D-4E0353C5BA0C}"/>
              </a:ext>
            </a:extLst>
          </p:cNvPr>
          <p:cNvCxnSpPr>
            <a:cxnSpLocks/>
            <a:stCxn id="9" idx="0"/>
            <a:endCxn id="2" idx="3"/>
          </p:cNvCxnSpPr>
          <p:nvPr/>
        </p:nvCxnSpPr>
        <p:spPr>
          <a:xfrm flipV="1">
            <a:off x="9381180" y="4837376"/>
            <a:ext cx="260496" cy="224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8B6572-978E-F16A-83F1-39129B81A40E}"/>
              </a:ext>
            </a:extLst>
          </p:cNvPr>
          <p:cNvSpPr/>
          <p:nvPr/>
        </p:nvSpPr>
        <p:spPr>
          <a:xfrm>
            <a:off x="5589610" y="6452686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farthest dispersal distance</a:t>
            </a:r>
          </a:p>
        </p:txBody>
      </p:sp>
    </p:spTree>
    <p:extLst>
      <p:ext uri="{BB962C8B-B14F-4D97-AF65-F5344CB8AC3E}">
        <p14:creationId xmlns:p14="http://schemas.microsoft.com/office/powerpoint/2010/main" val="395330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9ECD9E-B511-75D9-611A-3C15EDCD1240}"/>
              </a:ext>
            </a:extLst>
          </p:cNvPr>
          <p:cNvSpPr/>
          <p:nvPr/>
        </p:nvSpPr>
        <p:spPr>
          <a:xfrm>
            <a:off x="8393988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14BA02-229D-79FA-A61D-8158024DB060}"/>
              </a:ext>
            </a:extLst>
          </p:cNvPr>
          <p:cNvSpPr/>
          <p:nvPr/>
        </p:nvSpPr>
        <p:spPr>
          <a:xfrm>
            <a:off x="5823735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dispersal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E4D99-C5A8-97F7-C0A3-5E51D08875E6}"/>
              </a:ext>
            </a:extLst>
          </p:cNvPr>
          <p:cNvSpPr/>
          <p:nvPr/>
        </p:nvSpPr>
        <p:spPr>
          <a:xfrm>
            <a:off x="3253482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realized dispersal distance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266304-6EA1-193C-7FB7-00AD6C9FDEB1}"/>
              </a:ext>
            </a:extLst>
          </p:cNvPr>
          <p:cNvSpPr/>
          <p:nvPr/>
        </p:nvSpPr>
        <p:spPr>
          <a:xfrm>
            <a:off x="6672213" y="7975523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at maturity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F2F532-CBBE-B749-E3DC-9B0AABD680B6}"/>
              </a:ext>
            </a:extLst>
          </p:cNvPr>
          <p:cNvSpPr/>
          <p:nvPr/>
        </p:nvSpPr>
        <p:spPr>
          <a:xfrm>
            <a:off x="2666142" y="8014772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release height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1DA034-2840-65F2-2EFB-2AC4F84C77E4}"/>
              </a:ext>
            </a:extLst>
          </p:cNvPr>
          <p:cNvSpPr/>
          <p:nvPr/>
        </p:nvSpPr>
        <p:spPr>
          <a:xfrm>
            <a:off x="1267144" y="7310136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seeds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32A1B4-213D-D281-87F5-5B9BF668C8E5}"/>
              </a:ext>
            </a:extLst>
          </p:cNvPr>
          <p:cNvSpPr/>
          <p:nvPr/>
        </p:nvSpPr>
        <p:spPr>
          <a:xfrm>
            <a:off x="1177246" y="6161143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mass</a:t>
            </a: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F0F1008E-11F6-D0D6-0AFC-C87C3C194E0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7405960" y="7129347"/>
            <a:ext cx="988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7BBF89F4-91C4-E103-D27C-62AA813EAB3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835707" y="7129347"/>
            <a:ext cx="988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2CE1FF85-619D-3A91-8494-EFD987CABBD3}"/>
              </a:ext>
            </a:extLst>
          </p:cNvPr>
          <p:cNvCxnSpPr>
            <a:cxnSpLocks/>
          </p:cNvCxnSpPr>
          <p:nvPr/>
        </p:nvCxnSpPr>
        <p:spPr>
          <a:xfrm flipH="1">
            <a:off x="4678110" y="6398215"/>
            <a:ext cx="706460" cy="40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DA336FEA-0FF6-FF22-84DA-85707312545C}"/>
              </a:ext>
            </a:extLst>
          </p:cNvPr>
          <p:cNvCxnSpPr>
            <a:cxnSpLocks/>
          </p:cNvCxnSpPr>
          <p:nvPr/>
        </p:nvCxnSpPr>
        <p:spPr>
          <a:xfrm flipV="1">
            <a:off x="3481225" y="7653194"/>
            <a:ext cx="222606" cy="3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F01907-436E-47C7-F30D-9A6AB5E57ABE}"/>
              </a:ext>
            </a:extLst>
          </p:cNvPr>
          <p:cNvSpPr txBox="1"/>
          <p:nvPr/>
        </p:nvSpPr>
        <p:spPr>
          <a:xfrm>
            <a:off x="86468" y="4180652"/>
            <a:ext cx="1582220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3D737C-2B28-495E-D678-3A5B97462F63}"/>
              </a:ext>
            </a:extLst>
          </p:cNvPr>
          <p:cNvSpPr/>
          <p:nvPr/>
        </p:nvSpPr>
        <p:spPr>
          <a:xfrm>
            <a:off x="2071525" y="5196228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shape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B43244-432C-340B-2829-DC13FEDB06F1}"/>
              </a:ext>
            </a:extLst>
          </p:cNvPr>
          <p:cNvCxnSpPr>
            <a:cxnSpLocks/>
          </p:cNvCxnSpPr>
          <p:nvPr/>
        </p:nvCxnSpPr>
        <p:spPr>
          <a:xfrm flipV="1">
            <a:off x="2759466" y="7300876"/>
            <a:ext cx="494016" cy="31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A924A-1CB3-272C-63C7-83B427D336E2}"/>
              </a:ext>
            </a:extLst>
          </p:cNvPr>
          <p:cNvSpPr/>
          <p:nvPr/>
        </p:nvSpPr>
        <p:spPr>
          <a:xfrm>
            <a:off x="4356241" y="7910318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 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A06EB1-988B-803C-6EBC-78754EB435AB}"/>
              </a:ext>
            </a:extLst>
          </p:cNvPr>
          <p:cNvCxnSpPr>
            <a:cxnSpLocks/>
          </p:cNvCxnSpPr>
          <p:nvPr/>
        </p:nvCxnSpPr>
        <p:spPr>
          <a:xfrm>
            <a:off x="2752612" y="6823966"/>
            <a:ext cx="523714" cy="12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F493E-9365-8E34-23FC-35EECC34A986}"/>
              </a:ext>
            </a:extLst>
          </p:cNvPr>
          <p:cNvCxnSpPr>
            <a:cxnSpLocks/>
          </p:cNvCxnSpPr>
          <p:nvPr/>
        </p:nvCxnSpPr>
        <p:spPr>
          <a:xfrm>
            <a:off x="3191243" y="6209132"/>
            <a:ext cx="448376" cy="4340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F7144-F1A4-35CF-0E64-5711BC4A8EC7}"/>
              </a:ext>
            </a:extLst>
          </p:cNvPr>
          <p:cNvCxnSpPr>
            <a:cxnSpLocks/>
          </p:cNvCxnSpPr>
          <p:nvPr/>
        </p:nvCxnSpPr>
        <p:spPr>
          <a:xfrm flipH="1" flipV="1">
            <a:off x="4437588" y="7611448"/>
            <a:ext cx="254281" cy="40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466C4A-957B-1EF9-0A99-F87B4B06FF3C}"/>
              </a:ext>
            </a:extLst>
          </p:cNvPr>
          <p:cNvSpPr/>
          <p:nvPr/>
        </p:nvSpPr>
        <p:spPr>
          <a:xfrm>
            <a:off x="3773613" y="5067666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syndrome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24DC5-0B82-DCC0-B0FB-9E802A7B90F7}"/>
              </a:ext>
            </a:extLst>
          </p:cNvPr>
          <p:cNvCxnSpPr>
            <a:cxnSpLocks/>
          </p:cNvCxnSpPr>
          <p:nvPr/>
        </p:nvCxnSpPr>
        <p:spPr>
          <a:xfrm flipH="1">
            <a:off x="4248362" y="6115360"/>
            <a:ext cx="196064" cy="49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B4F5B3-FD54-988F-9DF7-63C41D0F27E3}"/>
              </a:ext>
            </a:extLst>
          </p:cNvPr>
          <p:cNvSpPr/>
          <p:nvPr/>
        </p:nvSpPr>
        <p:spPr>
          <a:xfrm>
            <a:off x="5175616" y="5856434"/>
            <a:ext cx="1879314" cy="64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D952D7-04D9-A27F-A872-ECF559F43691}"/>
              </a:ext>
            </a:extLst>
          </p:cNvPr>
          <p:cNvCxnSpPr>
            <a:cxnSpLocks/>
          </p:cNvCxnSpPr>
          <p:nvPr/>
        </p:nvCxnSpPr>
        <p:spPr>
          <a:xfrm flipH="1" flipV="1">
            <a:off x="6799358" y="7653194"/>
            <a:ext cx="255577" cy="3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89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9ECD9E-B511-75D9-611A-3C15EDCD1240}"/>
              </a:ext>
            </a:extLst>
          </p:cNvPr>
          <p:cNvSpPr/>
          <p:nvPr/>
        </p:nvSpPr>
        <p:spPr>
          <a:xfrm>
            <a:off x="8393988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14BA02-229D-79FA-A61D-8158024DB060}"/>
              </a:ext>
            </a:extLst>
          </p:cNvPr>
          <p:cNvSpPr/>
          <p:nvPr/>
        </p:nvSpPr>
        <p:spPr>
          <a:xfrm>
            <a:off x="5823735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dispersal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E4D99-C5A8-97F7-C0A3-5E51D08875E6}"/>
              </a:ext>
            </a:extLst>
          </p:cNvPr>
          <p:cNvSpPr/>
          <p:nvPr/>
        </p:nvSpPr>
        <p:spPr>
          <a:xfrm>
            <a:off x="3253482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realized dispersal distance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266304-6EA1-193C-7FB7-00AD6C9FDEB1}"/>
              </a:ext>
            </a:extLst>
          </p:cNvPr>
          <p:cNvSpPr/>
          <p:nvPr/>
        </p:nvSpPr>
        <p:spPr>
          <a:xfrm>
            <a:off x="6672213" y="7975523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at maturity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9F2F532-CBBE-B749-E3DC-9B0AABD680B6}"/>
              </a:ext>
            </a:extLst>
          </p:cNvPr>
          <p:cNvSpPr/>
          <p:nvPr/>
        </p:nvSpPr>
        <p:spPr>
          <a:xfrm>
            <a:off x="2666142" y="8014772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size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61DA034-2840-65F2-2EFB-2AC4F84C77E4}"/>
              </a:ext>
            </a:extLst>
          </p:cNvPr>
          <p:cNvSpPr/>
          <p:nvPr/>
        </p:nvSpPr>
        <p:spPr>
          <a:xfrm>
            <a:off x="1267144" y="7310136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clutch size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32A1B4-213D-D281-87F5-5B9BF668C8E5}"/>
              </a:ext>
            </a:extLst>
          </p:cNvPr>
          <p:cNvSpPr/>
          <p:nvPr/>
        </p:nvSpPr>
        <p:spPr>
          <a:xfrm>
            <a:off x="1082252" y="6161143"/>
            <a:ext cx="1677214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tendencies</a:t>
            </a: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F0F1008E-11F6-D0D6-0AFC-C87C3C194E0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7405960" y="7129347"/>
            <a:ext cx="988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7BBF89F4-91C4-E103-D27C-62AA813EAB3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835707" y="7129347"/>
            <a:ext cx="9880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2CE1FF85-619D-3A91-8494-EFD987CABBD3}"/>
              </a:ext>
            </a:extLst>
          </p:cNvPr>
          <p:cNvCxnSpPr>
            <a:cxnSpLocks/>
          </p:cNvCxnSpPr>
          <p:nvPr/>
        </p:nvCxnSpPr>
        <p:spPr>
          <a:xfrm flipH="1">
            <a:off x="4678110" y="6398215"/>
            <a:ext cx="706460" cy="4017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Straight Arrow Connector 1142">
            <a:extLst>
              <a:ext uri="{FF2B5EF4-FFF2-40B4-BE49-F238E27FC236}">
                <a16:creationId xmlns:a16="http://schemas.microsoft.com/office/drawing/2014/main" id="{DA336FEA-0FF6-FF22-84DA-85707312545C}"/>
              </a:ext>
            </a:extLst>
          </p:cNvPr>
          <p:cNvCxnSpPr>
            <a:cxnSpLocks/>
          </p:cNvCxnSpPr>
          <p:nvPr/>
        </p:nvCxnSpPr>
        <p:spPr>
          <a:xfrm flipV="1">
            <a:off x="3481225" y="7653194"/>
            <a:ext cx="222606" cy="3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F01907-436E-47C7-F30D-9A6AB5E57ABE}"/>
              </a:ext>
            </a:extLst>
          </p:cNvPr>
          <p:cNvSpPr txBox="1"/>
          <p:nvPr/>
        </p:nvSpPr>
        <p:spPr>
          <a:xfrm>
            <a:off x="86468" y="4180652"/>
            <a:ext cx="1582220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3D737C-2B28-495E-D678-3A5B97462F63}"/>
              </a:ext>
            </a:extLst>
          </p:cNvPr>
          <p:cNvSpPr/>
          <p:nvPr/>
        </p:nvSpPr>
        <p:spPr>
          <a:xfrm>
            <a:off x="1841861" y="5423949"/>
            <a:ext cx="1835219" cy="704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B43244-432C-340B-2829-DC13FEDB06F1}"/>
              </a:ext>
            </a:extLst>
          </p:cNvPr>
          <p:cNvCxnSpPr>
            <a:cxnSpLocks/>
          </p:cNvCxnSpPr>
          <p:nvPr/>
        </p:nvCxnSpPr>
        <p:spPr>
          <a:xfrm flipV="1">
            <a:off x="2759466" y="7300876"/>
            <a:ext cx="494016" cy="314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E7A924A-1CB3-272C-63C7-83B427D336E2}"/>
              </a:ext>
            </a:extLst>
          </p:cNvPr>
          <p:cNvSpPr/>
          <p:nvPr/>
        </p:nvSpPr>
        <p:spPr>
          <a:xfrm>
            <a:off x="4356241" y="7910318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shape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A06EB1-988B-803C-6EBC-78754EB435AB}"/>
              </a:ext>
            </a:extLst>
          </p:cNvPr>
          <p:cNvCxnSpPr>
            <a:cxnSpLocks/>
          </p:cNvCxnSpPr>
          <p:nvPr/>
        </p:nvCxnSpPr>
        <p:spPr>
          <a:xfrm>
            <a:off x="2752612" y="6823966"/>
            <a:ext cx="523714" cy="124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0F493E-9365-8E34-23FC-35EECC34A986}"/>
              </a:ext>
            </a:extLst>
          </p:cNvPr>
          <p:cNvCxnSpPr>
            <a:cxnSpLocks/>
          </p:cNvCxnSpPr>
          <p:nvPr/>
        </p:nvCxnSpPr>
        <p:spPr>
          <a:xfrm>
            <a:off x="3112871" y="6119330"/>
            <a:ext cx="526753" cy="5238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0F7144-F1A4-35CF-0E64-5711BC4A8EC7}"/>
              </a:ext>
            </a:extLst>
          </p:cNvPr>
          <p:cNvCxnSpPr>
            <a:cxnSpLocks/>
          </p:cNvCxnSpPr>
          <p:nvPr/>
        </p:nvCxnSpPr>
        <p:spPr>
          <a:xfrm flipH="1" flipV="1">
            <a:off x="4437588" y="7611448"/>
            <a:ext cx="254281" cy="403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466C4A-957B-1EF9-0A99-F87B4B06FF3C}"/>
              </a:ext>
            </a:extLst>
          </p:cNvPr>
          <p:cNvSpPr/>
          <p:nvPr/>
        </p:nvSpPr>
        <p:spPr>
          <a:xfrm>
            <a:off x="3773613" y="5067666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fidelity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124DC5-0B82-DCC0-B0FB-9E802A7B90F7}"/>
              </a:ext>
            </a:extLst>
          </p:cNvPr>
          <p:cNvCxnSpPr>
            <a:cxnSpLocks/>
          </p:cNvCxnSpPr>
          <p:nvPr/>
        </p:nvCxnSpPr>
        <p:spPr>
          <a:xfrm flipH="1">
            <a:off x="4248362" y="6115360"/>
            <a:ext cx="196064" cy="49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BB4F5B3-FD54-988F-9DF7-63C41D0F27E3}"/>
              </a:ext>
            </a:extLst>
          </p:cNvPr>
          <p:cNvSpPr/>
          <p:nvPr/>
        </p:nvSpPr>
        <p:spPr>
          <a:xfrm>
            <a:off x="5175616" y="5856434"/>
            <a:ext cx="1879314" cy="64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stochasticity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D952D7-04D9-A27F-A872-ECF559F43691}"/>
              </a:ext>
            </a:extLst>
          </p:cNvPr>
          <p:cNvCxnSpPr>
            <a:cxnSpLocks/>
          </p:cNvCxnSpPr>
          <p:nvPr/>
        </p:nvCxnSpPr>
        <p:spPr>
          <a:xfrm flipH="1" flipV="1">
            <a:off x="6799358" y="7653194"/>
            <a:ext cx="255577" cy="3615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342929-DA97-2058-FDE3-8D7CB2885898}"/>
              </a:ext>
            </a:extLst>
          </p:cNvPr>
          <p:cNvSpPr txBox="1"/>
          <p:nvPr/>
        </p:nvSpPr>
        <p:spPr>
          <a:xfrm>
            <a:off x="7746719" y="5053833"/>
            <a:ext cx="3664593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dirty="0" err="1"/>
              <a:t>dags</a:t>
            </a:r>
            <a:r>
              <a:rPr lang="en-US" dirty="0"/>
              <a:t> shouldn’t include proxies…. </a:t>
            </a:r>
          </a:p>
        </p:txBody>
      </p:sp>
    </p:spTree>
    <p:extLst>
      <p:ext uri="{BB962C8B-B14F-4D97-AF65-F5344CB8AC3E}">
        <p14:creationId xmlns:p14="http://schemas.microsoft.com/office/powerpoint/2010/main" val="1918187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01907-436E-47C7-F30D-9A6AB5E57ABE}"/>
              </a:ext>
            </a:extLst>
          </p:cNvPr>
          <p:cNvSpPr txBox="1"/>
          <p:nvPr/>
        </p:nvSpPr>
        <p:spPr>
          <a:xfrm>
            <a:off x="86468" y="4180652"/>
            <a:ext cx="1582220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54348C-31B1-E935-774D-B25FFB8CB756}"/>
              </a:ext>
            </a:extLst>
          </p:cNvPr>
          <p:cNvGrpSpPr/>
          <p:nvPr/>
        </p:nvGrpSpPr>
        <p:grpSpPr>
          <a:xfrm>
            <a:off x="877578" y="4766391"/>
            <a:ext cx="8774362" cy="4803083"/>
            <a:chOff x="877578" y="986551"/>
            <a:chExt cx="8774362" cy="480308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9ECD9E-B511-75D9-611A-3C15EDCD1240}"/>
                </a:ext>
              </a:extLst>
            </p:cNvPr>
            <p:cNvSpPr/>
            <p:nvPr/>
          </p:nvSpPr>
          <p:spPr>
            <a:xfrm>
              <a:off x="8069720" y="282566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expansion rate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14BA02-229D-79FA-A61D-8158024DB060}"/>
                </a:ext>
              </a:extLst>
            </p:cNvPr>
            <p:cNvSpPr/>
            <p:nvPr/>
          </p:nvSpPr>
          <p:spPr>
            <a:xfrm>
              <a:off x="5645063" y="284463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rate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5E4D99-C5A8-97F7-C0A3-5E51D08875E6}"/>
                </a:ext>
              </a:extLst>
            </p:cNvPr>
            <p:cNvSpPr/>
            <p:nvPr/>
          </p:nvSpPr>
          <p:spPr>
            <a:xfrm>
              <a:off x="3417875" y="1858200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distance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266304-6EA1-193C-7FB7-00AD6C9FDEB1}"/>
                </a:ext>
              </a:extLst>
            </p:cNvPr>
            <p:cNvSpPr/>
            <p:nvPr/>
          </p:nvSpPr>
          <p:spPr>
            <a:xfrm>
              <a:off x="2273089" y="4015832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 at maturity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F2F532-CBBE-B749-E3DC-9B0AABD680B6}"/>
                </a:ext>
              </a:extLst>
            </p:cNvPr>
            <p:cNvSpPr/>
            <p:nvPr/>
          </p:nvSpPr>
          <p:spPr>
            <a:xfrm>
              <a:off x="2214681" y="1693922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seed release height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61DA034-2840-65F2-2EFB-2AC4F84C77E4}"/>
                </a:ext>
              </a:extLst>
            </p:cNvPr>
            <p:cNvSpPr/>
            <p:nvPr/>
          </p:nvSpPr>
          <p:spPr>
            <a:xfrm>
              <a:off x="3515598" y="4741940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seeds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032A1B4-213D-D281-87F5-5B9BF668C8E5}"/>
                </a:ext>
              </a:extLst>
            </p:cNvPr>
            <p:cNvSpPr/>
            <p:nvPr/>
          </p:nvSpPr>
          <p:spPr>
            <a:xfrm>
              <a:off x="2972650" y="1012726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seed 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</a:p>
          </p:txBody>
        </p:sp>
        <p:cxnSp>
          <p:nvCxnSpPr>
            <p:cNvPr id="1134" name="Straight Arrow Connector 1133">
              <a:extLst>
                <a:ext uri="{FF2B5EF4-FFF2-40B4-BE49-F238E27FC236}">
                  <a16:creationId xmlns:a16="http://schemas.microsoft.com/office/drawing/2014/main" id="{F0F1008E-11F6-D0D6-0AFC-C87C3C194E0C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 flipV="1">
              <a:off x="7227283" y="3349510"/>
              <a:ext cx="842437" cy="1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Arrow Connector 1134">
              <a:extLst>
                <a:ext uri="{FF2B5EF4-FFF2-40B4-BE49-F238E27FC236}">
                  <a16:creationId xmlns:a16="http://schemas.microsoft.com/office/drawing/2014/main" id="{7BBF89F4-91C4-E103-D27C-62AA813EAB39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4768384" y="2752463"/>
              <a:ext cx="1108390" cy="245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3D737C-2B28-495E-D678-3A5B97462F63}"/>
                </a:ext>
              </a:extLst>
            </p:cNvPr>
            <p:cNvSpPr/>
            <p:nvPr/>
          </p:nvSpPr>
          <p:spPr>
            <a:xfrm>
              <a:off x="3846816" y="986551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seed shape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7A924A-1CB3-272C-63C7-83B427D336E2}"/>
                </a:ext>
              </a:extLst>
            </p:cNvPr>
            <p:cNvSpPr/>
            <p:nvPr/>
          </p:nvSpPr>
          <p:spPr>
            <a:xfrm>
              <a:off x="4758107" y="4007818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breeding system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4466C4A-957B-1EF9-0A99-F87B4B06FF3C}"/>
                </a:ext>
              </a:extLst>
            </p:cNvPr>
            <p:cNvSpPr/>
            <p:nvPr/>
          </p:nvSpPr>
          <p:spPr>
            <a:xfrm>
              <a:off x="4720982" y="1815909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syndrome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BB4F5B3-FD54-988F-9DF7-63C41D0F27E3}"/>
                </a:ext>
              </a:extLst>
            </p:cNvPr>
            <p:cNvSpPr/>
            <p:nvPr/>
          </p:nvSpPr>
          <p:spPr>
            <a:xfrm>
              <a:off x="877578" y="3027923"/>
              <a:ext cx="1879314" cy="6431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stochasticity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DEC9E9-3D59-9B34-AFC6-C718D68BC806}"/>
                </a:ext>
              </a:extLst>
            </p:cNvPr>
            <p:cNvSpPr/>
            <p:nvPr/>
          </p:nvSpPr>
          <p:spPr>
            <a:xfrm>
              <a:off x="3452117" y="387335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frequency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1C9A08F-17E8-B668-6EDB-C7A67404F343}"/>
                </a:ext>
              </a:extLst>
            </p:cNvPr>
            <p:cNvCxnSpPr>
              <a:cxnSpLocks/>
              <a:stCxn id="10" idx="7"/>
              <a:endCxn id="5" idx="3"/>
            </p:cNvCxnSpPr>
            <p:nvPr/>
          </p:nvCxnSpPr>
          <p:spPr>
            <a:xfrm flipV="1">
              <a:off x="4802626" y="3738896"/>
              <a:ext cx="1074148" cy="287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C5468F-F77C-6BFD-72E7-BC487FAC10E6}"/>
                </a:ext>
              </a:extLst>
            </p:cNvPr>
            <p:cNvCxnSpPr>
              <a:cxnSpLocks/>
              <a:stCxn id="29" idx="5"/>
              <a:endCxn id="10" idx="1"/>
            </p:cNvCxnSpPr>
            <p:nvPr/>
          </p:nvCxnSpPr>
          <p:spPr>
            <a:xfrm>
              <a:off x="2481673" y="3576905"/>
              <a:ext cx="1202155" cy="44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907EDC-74E0-63F3-5370-44B0FFE27992}"/>
                </a:ext>
              </a:extLst>
            </p:cNvPr>
            <p:cNvCxnSpPr>
              <a:cxnSpLocks/>
              <a:stCxn id="29" idx="7"/>
              <a:endCxn id="6" idx="3"/>
            </p:cNvCxnSpPr>
            <p:nvPr/>
          </p:nvCxnSpPr>
          <p:spPr>
            <a:xfrm flipV="1">
              <a:off x="2481673" y="2752463"/>
              <a:ext cx="1167913" cy="369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A2EBA-438E-59E5-4A7E-6042D2FFA150}"/>
                </a:ext>
              </a:extLst>
            </p:cNvPr>
            <p:cNvSpPr/>
            <p:nvPr/>
          </p:nvSpPr>
          <p:spPr>
            <a:xfrm>
              <a:off x="6816293" y="398449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 of climate change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6347ABE-21B1-BE1F-0919-7E645F6D22E1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7607403" y="3343309"/>
              <a:ext cx="0" cy="641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3269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F01907-436E-47C7-F30D-9A6AB5E57ABE}"/>
              </a:ext>
            </a:extLst>
          </p:cNvPr>
          <p:cNvSpPr txBox="1"/>
          <p:nvPr/>
        </p:nvSpPr>
        <p:spPr>
          <a:xfrm>
            <a:off x="86468" y="4180652"/>
            <a:ext cx="1582220" cy="369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A9D076-293E-03EC-9875-E993DDD28CC9}"/>
              </a:ext>
            </a:extLst>
          </p:cNvPr>
          <p:cNvGrpSpPr/>
          <p:nvPr/>
        </p:nvGrpSpPr>
        <p:grpSpPr>
          <a:xfrm>
            <a:off x="877578" y="4781670"/>
            <a:ext cx="8774362" cy="4030358"/>
            <a:chOff x="877578" y="1001833"/>
            <a:chExt cx="8774362" cy="403035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9ECD9E-B511-75D9-611A-3C15EDCD1240}"/>
                </a:ext>
              </a:extLst>
            </p:cNvPr>
            <p:cNvSpPr/>
            <p:nvPr/>
          </p:nvSpPr>
          <p:spPr>
            <a:xfrm>
              <a:off x="8069720" y="282566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expansion rate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14BA02-229D-79FA-A61D-8158024DB060}"/>
                </a:ext>
              </a:extLst>
            </p:cNvPr>
            <p:cNvSpPr/>
            <p:nvPr/>
          </p:nvSpPr>
          <p:spPr>
            <a:xfrm>
              <a:off x="5645063" y="284463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rate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5E4D99-C5A8-97F7-C0A3-5E51D08875E6}"/>
                </a:ext>
              </a:extLst>
            </p:cNvPr>
            <p:cNvSpPr/>
            <p:nvPr/>
          </p:nvSpPr>
          <p:spPr>
            <a:xfrm>
              <a:off x="3417875" y="1858200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distance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0266304-6EA1-193C-7FB7-00AD6C9FDEB1}"/>
                </a:ext>
              </a:extLst>
            </p:cNvPr>
            <p:cNvSpPr/>
            <p:nvPr/>
          </p:nvSpPr>
          <p:spPr>
            <a:xfrm>
              <a:off x="2234721" y="3919905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 at maturity</a:t>
              </a:r>
            </a:p>
          </p:txBody>
        </p:sp>
        <p:cxnSp>
          <p:nvCxnSpPr>
            <p:cNvPr id="1134" name="Straight Arrow Connector 1133">
              <a:extLst>
                <a:ext uri="{FF2B5EF4-FFF2-40B4-BE49-F238E27FC236}">
                  <a16:creationId xmlns:a16="http://schemas.microsoft.com/office/drawing/2014/main" id="{F0F1008E-11F6-D0D6-0AFC-C87C3C194E0C}"/>
                </a:ext>
              </a:extLst>
            </p:cNvPr>
            <p:cNvCxnSpPr>
              <a:stCxn id="5" idx="6"/>
              <a:endCxn id="4" idx="2"/>
            </p:cNvCxnSpPr>
            <p:nvPr/>
          </p:nvCxnSpPr>
          <p:spPr>
            <a:xfrm flipV="1">
              <a:off x="7227283" y="3349510"/>
              <a:ext cx="842437" cy="1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5" name="Straight Arrow Connector 1134">
              <a:extLst>
                <a:ext uri="{FF2B5EF4-FFF2-40B4-BE49-F238E27FC236}">
                  <a16:creationId xmlns:a16="http://schemas.microsoft.com/office/drawing/2014/main" id="{7BBF89F4-91C4-E103-D27C-62AA813EAB39}"/>
                </a:ext>
              </a:extLst>
            </p:cNvPr>
            <p:cNvCxnSpPr>
              <a:cxnSpLocks/>
              <a:stCxn id="6" idx="5"/>
              <a:endCxn id="5" idx="1"/>
            </p:cNvCxnSpPr>
            <p:nvPr/>
          </p:nvCxnSpPr>
          <p:spPr>
            <a:xfrm>
              <a:off x="4768384" y="2752463"/>
              <a:ext cx="1108390" cy="245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BB4F5B3-FD54-988F-9DF7-63C41D0F27E3}"/>
                </a:ext>
              </a:extLst>
            </p:cNvPr>
            <p:cNvSpPr/>
            <p:nvPr/>
          </p:nvSpPr>
          <p:spPr>
            <a:xfrm>
              <a:off x="877578" y="3027923"/>
              <a:ext cx="1879314" cy="6431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stochasticity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5DEC9E9-3D59-9B34-AFC6-C718D68BC806}"/>
                </a:ext>
              </a:extLst>
            </p:cNvPr>
            <p:cNvSpPr/>
            <p:nvPr/>
          </p:nvSpPr>
          <p:spPr>
            <a:xfrm>
              <a:off x="3452117" y="387335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frequency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1C9A08F-17E8-B668-6EDB-C7A67404F343}"/>
                </a:ext>
              </a:extLst>
            </p:cNvPr>
            <p:cNvCxnSpPr>
              <a:cxnSpLocks/>
              <a:stCxn id="10" idx="7"/>
              <a:endCxn id="5" idx="3"/>
            </p:cNvCxnSpPr>
            <p:nvPr/>
          </p:nvCxnSpPr>
          <p:spPr>
            <a:xfrm flipV="1">
              <a:off x="4802626" y="3738896"/>
              <a:ext cx="1074148" cy="287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C5468F-F77C-6BFD-72E7-BC487FAC10E6}"/>
                </a:ext>
              </a:extLst>
            </p:cNvPr>
            <p:cNvCxnSpPr>
              <a:cxnSpLocks/>
              <a:stCxn id="29" idx="5"/>
              <a:endCxn id="10" idx="1"/>
            </p:cNvCxnSpPr>
            <p:nvPr/>
          </p:nvCxnSpPr>
          <p:spPr>
            <a:xfrm>
              <a:off x="2481673" y="3576905"/>
              <a:ext cx="1202155" cy="44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907EDC-74E0-63F3-5370-44B0FFE27992}"/>
                </a:ext>
              </a:extLst>
            </p:cNvPr>
            <p:cNvCxnSpPr>
              <a:cxnSpLocks/>
              <a:stCxn id="29" idx="7"/>
              <a:endCxn id="6" idx="3"/>
            </p:cNvCxnSpPr>
            <p:nvPr/>
          </p:nvCxnSpPr>
          <p:spPr>
            <a:xfrm flipV="1">
              <a:off x="2481673" y="2752463"/>
              <a:ext cx="1167913" cy="369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CBA2EBA-438E-59E5-4A7E-6042D2FFA150}"/>
                </a:ext>
              </a:extLst>
            </p:cNvPr>
            <p:cNvSpPr/>
            <p:nvPr/>
          </p:nvSpPr>
          <p:spPr>
            <a:xfrm>
              <a:off x="6816293" y="398449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 of climate change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6347ABE-21B1-BE1F-0919-7E645F6D22E1}"/>
                </a:ext>
              </a:extLst>
            </p:cNvPr>
            <p:cNvCxnSpPr>
              <a:cxnSpLocks/>
              <a:stCxn id="44" idx="0"/>
            </p:cNvCxnSpPr>
            <p:nvPr/>
          </p:nvCxnSpPr>
          <p:spPr>
            <a:xfrm flipV="1">
              <a:off x="7607403" y="3343309"/>
              <a:ext cx="0" cy="641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B7249AFD-6532-7A20-A54B-59CE4BECDC39}"/>
                </a:ext>
              </a:extLst>
            </p:cNvPr>
            <p:cNvSpPr/>
            <p:nvPr/>
          </p:nvSpPr>
          <p:spPr>
            <a:xfrm>
              <a:off x="4062843" y="1052705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16D67A-EEDF-21C5-5EDF-C4F3F505C70C}"/>
                </a:ext>
              </a:extLst>
            </p:cNvPr>
            <p:cNvSpPr/>
            <p:nvPr/>
          </p:nvSpPr>
          <p:spPr>
            <a:xfrm>
              <a:off x="4654272" y="3984497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clutch size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4ADB35-5974-8357-DDCD-B50D18D78EBB}"/>
                </a:ext>
              </a:extLst>
            </p:cNvPr>
            <p:cNvSpPr/>
            <p:nvPr/>
          </p:nvSpPr>
          <p:spPr>
            <a:xfrm>
              <a:off x="2810979" y="1001833"/>
              <a:ext cx="1677214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migration tendencies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53C48F-10A2-8524-D2F4-09782DDA1EC5}"/>
                </a:ext>
              </a:extLst>
            </p:cNvPr>
            <p:cNvSpPr/>
            <p:nvPr/>
          </p:nvSpPr>
          <p:spPr>
            <a:xfrm>
              <a:off x="4526265" y="1904285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shape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A054EFA-AF37-1F21-FBBE-B64F892B7C6D}"/>
                </a:ext>
              </a:extLst>
            </p:cNvPr>
            <p:cNvSpPr/>
            <p:nvPr/>
          </p:nvSpPr>
          <p:spPr>
            <a:xfrm>
              <a:off x="2256997" y="1864170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 fidelity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89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9ECD9E-B511-75D9-611A-3C15EDCD1240}"/>
              </a:ext>
            </a:extLst>
          </p:cNvPr>
          <p:cNvSpPr/>
          <p:nvPr/>
        </p:nvSpPr>
        <p:spPr>
          <a:xfrm>
            <a:off x="8069720" y="660550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E14BA02-229D-79FA-A61D-8158024DB060}"/>
              </a:ext>
            </a:extLst>
          </p:cNvPr>
          <p:cNvSpPr/>
          <p:nvPr/>
        </p:nvSpPr>
        <p:spPr>
          <a:xfrm>
            <a:off x="5645063" y="6624470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5E4D99-C5A8-97F7-C0A3-5E51D08875E6}"/>
              </a:ext>
            </a:extLst>
          </p:cNvPr>
          <p:cNvSpPr/>
          <p:nvPr/>
        </p:nvSpPr>
        <p:spPr>
          <a:xfrm>
            <a:off x="3417875" y="5638037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266304-6EA1-193C-7FB7-00AD6C9FDEB1}"/>
              </a:ext>
            </a:extLst>
          </p:cNvPr>
          <p:cNvSpPr/>
          <p:nvPr/>
        </p:nvSpPr>
        <p:spPr>
          <a:xfrm>
            <a:off x="2234721" y="7699742"/>
            <a:ext cx="1582220" cy="10476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at maturity</a:t>
            </a:r>
          </a:p>
        </p:txBody>
      </p:sp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F0F1008E-11F6-D0D6-0AFC-C87C3C194E0C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7227288" y="7129347"/>
            <a:ext cx="842437" cy="189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7BBF89F4-91C4-E103-D27C-62AA813EAB39}"/>
              </a:ext>
            </a:extLst>
          </p:cNvPr>
          <p:cNvCxnSpPr>
            <a:cxnSpLocks/>
            <a:stCxn id="6" idx="5"/>
            <a:endCxn id="5" idx="1"/>
          </p:cNvCxnSpPr>
          <p:nvPr/>
        </p:nvCxnSpPr>
        <p:spPr>
          <a:xfrm>
            <a:off x="4768384" y="6532305"/>
            <a:ext cx="1108390" cy="245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F01907-436E-47C7-F30D-9A6AB5E57ABE}"/>
              </a:ext>
            </a:extLst>
          </p:cNvPr>
          <p:cNvSpPr txBox="1"/>
          <p:nvPr/>
        </p:nvSpPr>
        <p:spPr>
          <a:xfrm>
            <a:off x="86470" y="4180654"/>
            <a:ext cx="2170529" cy="646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birds and plants</a:t>
            </a:r>
          </a:p>
          <a:p>
            <a:pPr algn="ctr"/>
            <a:endParaRPr lang="en-US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BB4F5B3-FD54-988F-9DF7-63C41D0F27E3}"/>
              </a:ext>
            </a:extLst>
          </p:cNvPr>
          <p:cNvSpPr/>
          <p:nvPr/>
        </p:nvSpPr>
        <p:spPr>
          <a:xfrm>
            <a:off x="877578" y="6807763"/>
            <a:ext cx="1879314" cy="6431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DEC9E9-3D59-9B34-AFC6-C718D68BC806}"/>
              </a:ext>
            </a:extLst>
          </p:cNvPr>
          <p:cNvSpPr/>
          <p:nvPr/>
        </p:nvSpPr>
        <p:spPr>
          <a:xfrm>
            <a:off x="3452117" y="7653194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C9A08F-17E8-B668-6EDB-C7A67404F343}"/>
              </a:ext>
            </a:extLst>
          </p:cNvPr>
          <p:cNvCxnSpPr>
            <a:cxnSpLocks/>
            <a:stCxn id="10" idx="7"/>
            <a:endCxn id="5" idx="3"/>
          </p:cNvCxnSpPr>
          <p:nvPr/>
        </p:nvCxnSpPr>
        <p:spPr>
          <a:xfrm flipV="1">
            <a:off x="4802626" y="7518733"/>
            <a:ext cx="1074148" cy="2878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C5468F-F77C-6BFD-72E7-BC487FAC10E6}"/>
              </a:ext>
            </a:extLst>
          </p:cNvPr>
          <p:cNvCxnSpPr>
            <a:cxnSpLocks/>
            <a:stCxn id="29" idx="5"/>
            <a:endCxn id="10" idx="1"/>
          </p:cNvCxnSpPr>
          <p:nvPr/>
        </p:nvCxnSpPr>
        <p:spPr>
          <a:xfrm>
            <a:off x="2481678" y="7356747"/>
            <a:ext cx="1202155" cy="449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8907EDC-74E0-63F3-5370-44B0FFE27992}"/>
              </a:ext>
            </a:extLst>
          </p:cNvPr>
          <p:cNvCxnSpPr>
            <a:cxnSpLocks/>
            <a:stCxn id="29" idx="7"/>
            <a:endCxn id="6" idx="3"/>
          </p:cNvCxnSpPr>
          <p:nvPr/>
        </p:nvCxnSpPr>
        <p:spPr>
          <a:xfrm flipV="1">
            <a:off x="2481678" y="6532305"/>
            <a:ext cx="1167913" cy="3696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BA2EBA-438E-59E5-4A7E-6042D2FFA150}"/>
              </a:ext>
            </a:extLst>
          </p:cNvPr>
          <p:cNvSpPr/>
          <p:nvPr/>
        </p:nvSpPr>
        <p:spPr>
          <a:xfrm>
            <a:off x="6816293" y="7764334"/>
            <a:ext cx="1582220" cy="10476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climate change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347ABE-21B1-BE1F-0919-7E645F6D22E1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7607403" y="7123146"/>
            <a:ext cx="0" cy="641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7249AFD-6532-7A20-A54B-59CE4BECDC39}"/>
              </a:ext>
            </a:extLst>
          </p:cNvPr>
          <p:cNvSpPr/>
          <p:nvPr/>
        </p:nvSpPr>
        <p:spPr>
          <a:xfrm>
            <a:off x="2481673" y="5018065"/>
            <a:ext cx="1582220" cy="10476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size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53C48F-10A2-8524-D2F4-09782DDA1EC5}"/>
              </a:ext>
            </a:extLst>
          </p:cNvPr>
          <p:cNvSpPr/>
          <p:nvPr/>
        </p:nvSpPr>
        <p:spPr>
          <a:xfrm>
            <a:off x="4294554" y="4976740"/>
            <a:ext cx="1582220" cy="104769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size</a:t>
            </a:r>
          </a:p>
        </p:txBody>
      </p:sp>
    </p:spTree>
    <p:extLst>
      <p:ext uri="{BB962C8B-B14F-4D97-AF65-F5344CB8AC3E}">
        <p14:creationId xmlns:p14="http://schemas.microsoft.com/office/powerpoint/2010/main" val="174497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Picture 109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073793-5926-5E80-D6C2-4CDC8E867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" t="44351" r="65962" b="51976"/>
          <a:stretch/>
        </p:blipFill>
        <p:spPr>
          <a:xfrm>
            <a:off x="2613994" y="6781113"/>
            <a:ext cx="1595509" cy="54458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BD1853-7062-9853-21E3-107AA8B205DB}"/>
              </a:ext>
            </a:extLst>
          </p:cNvPr>
          <p:cNvGrpSpPr>
            <a:grpSpLocks noChangeAspect="1"/>
          </p:cNvGrpSpPr>
          <p:nvPr/>
        </p:nvGrpSpPr>
        <p:grpSpPr>
          <a:xfrm>
            <a:off x="2507552" y="6718005"/>
            <a:ext cx="6685200" cy="3766901"/>
            <a:chOff x="877578" y="753341"/>
            <a:chExt cx="8774362" cy="49440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8A7AF0-0E48-A5BC-59D3-9FB6CC026C46}"/>
                </a:ext>
              </a:extLst>
            </p:cNvPr>
            <p:cNvSpPr/>
            <p:nvPr/>
          </p:nvSpPr>
          <p:spPr>
            <a:xfrm>
              <a:off x="8069720" y="282566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expansion rate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2EF32E6-F779-C340-4D56-7EAC4C0E8E04}"/>
                </a:ext>
              </a:extLst>
            </p:cNvPr>
            <p:cNvSpPr/>
            <p:nvPr/>
          </p:nvSpPr>
          <p:spPr>
            <a:xfrm>
              <a:off x="5645063" y="284463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rate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8800F0-A8A3-0D23-5162-55CBAB04FDA6}"/>
                </a:ext>
              </a:extLst>
            </p:cNvPr>
            <p:cNvSpPr/>
            <p:nvPr/>
          </p:nvSpPr>
          <p:spPr>
            <a:xfrm>
              <a:off x="3417875" y="1858200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distance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87BA84-9A51-7793-F5BB-98DEC739DA12}"/>
                </a:ext>
              </a:extLst>
            </p:cNvPr>
            <p:cNvSpPr/>
            <p:nvPr/>
          </p:nvSpPr>
          <p:spPr>
            <a:xfrm>
              <a:off x="2995714" y="4649724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 at maturity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1EE22FA-AFB2-95EC-B4DE-C78394FE40AB}"/>
                </a:ext>
              </a:extLst>
            </p:cNvPr>
            <p:cNvCxnSpPr>
              <a:stCxn id="12" idx="6"/>
              <a:endCxn id="9" idx="2"/>
            </p:cNvCxnSpPr>
            <p:nvPr/>
          </p:nvCxnSpPr>
          <p:spPr>
            <a:xfrm flipV="1">
              <a:off x="7227283" y="3349510"/>
              <a:ext cx="842437" cy="1897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868638-A0E4-5234-952D-E01D3A7C270F}"/>
                </a:ext>
              </a:extLst>
            </p:cNvPr>
            <p:cNvCxnSpPr>
              <a:cxnSpLocks/>
              <a:stCxn id="13" idx="5"/>
              <a:endCxn id="12" idx="1"/>
            </p:cNvCxnSpPr>
            <p:nvPr/>
          </p:nvCxnSpPr>
          <p:spPr>
            <a:xfrm>
              <a:off x="4768384" y="2752463"/>
              <a:ext cx="1108390" cy="2456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707ABD9-CAAB-6E14-A9E9-696AEEE3A9FD}"/>
                </a:ext>
              </a:extLst>
            </p:cNvPr>
            <p:cNvSpPr/>
            <p:nvPr/>
          </p:nvSpPr>
          <p:spPr>
            <a:xfrm>
              <a:off x="877578" y="3027923"/>
              <a:ext cx="1879314" cy="64317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stochasticity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935EE3-D878-1BCD-D639-AAC28088D97E}"/>
                </a:ext>
              </a:extLst>
            </p:cNvPr>
            <p:cNvSpPr/>
            <p:nvPr/>
          </p:nvSpPr>
          <p:spPr>
            <a:xfrm>
              <a:off x="3452117" y="387335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frequency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B8DF06-4673-4DA3-40F2-F3E6E88DB560}"/>
                </a:ext>
              </a:extLst>
            </p:cNvPr>
            <p:cNvCxnSpPr>
              <a:cxnSpLocks/>
              <a:stCxn id="20" idx="7"/>
              <a:endCxn id="12" idx="3"/>
            </p:cNvCxnSpPr>
            <p:nvPr/>
          </p:nvCxnSpPr>
          <p:spPr>
            <a:xfrm flipV="1">
              <a:off x="4802626" y="3738896"/>
              <a:ext cx="1074148" cy="2878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F4324EB-75D7-81AC-C3BE-EFBEF2306D4F}"/>
                </a:ext>
              </a:extLst>
            </p:cNvPr>
            <p:cNvCxnSpPr>
              <a:cxnSpLocks/>
              <a:stCxn id="19" idx="5"/>
              <a:endCxn id="20" idx="1"/>
            </p:cNvCxnSpPr>
            <p:nvPr/>
          </p:nvCxnSpPr>
          <p:spPr>
            <a:xfrm>
              <a:off x="2481673" y="3576905"/>
              <a:ext cx="1202155" cy="449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940D1DF-65BC-ECD4-A742-8115B57C9CF3}"/>
                </a:ext>
              </a:extLst>
            </p:cNvPr>
            <p:cNvCxnSpPr>
              <a:cxnSpLocks/>
              <a:stCxn id="19" idx="7"/>
              <a:endCxn id="13" idx="3"/>
            </p:cNvCxnSpPr>
            <p:nvPr/>
          </p:nvCxnSpPr>
          <p:spPr>
            <a:xfrm flipV="1">
              <a:off x="2481673" y="2752463"/>
              <a:ext cx="1167913" cy="3696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8BC1138-699B-E921-A254-D3F91976587D}"/>
                </a:ext>
              </a:extLst>
            </p:cNvPr>
            <p:cNvSpPr/>
            <p:nvPr/>
          </p:nvSpPr>
          <p:spPr>
            <a:xfrm>
              <a:off x="6816293" y="398449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rate of climate change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7C5BA17-6EE3-96F9-7DF6-FF085EF6F1EE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7607403" y="3343309"/>
              <a:ext cx="0" cy="6411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5B7AD7-311B-BBB1-A405-A00EA8C2C786}"/>
                </a:ext>
              </a:extLst>
            </p:cNvPr>
            <p:cNvSpPr/>
            <p:nvPr/>
          </p:nvSpPr>
          <p:spPr>
            <a:xfrm>
              <a:off x="2474863" y="1317546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</a:t>
              </a:r>
            </a:p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10CF8E-B9DB-0E3E-1948-EA8BCA9C1F97}"/>
                </a:ext>
              </a:extLst>
            </p:cNvPr>
            <p:cNvSpPr/>
            <p:nvPr/>
          </p:nvSpPr>
          <p:spPr>
            <a:xfrm>
              <a:off x="2298188" y="3939047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clutch size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FDDB4FA-735E-F1F3-DB07-FD47C0A0A12B}"/>
                </a:ext>
              </a:extLst>
            </p:cNvPr>
            <p:cNvSpPr/>
            <p:nvPr/>
          </p:nvSpPr>
          <p:spPr>
            <a:xfrm>
              <a:off x="1525688" y="1420952"/>
              <a:ext cx="1677214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migration tendencies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80BA85-4730-9D0D-817C-8A0E0111C170}"/>
                </a:ext>
              </a:extLst>
            </p:cNvPr>
            <p:cNvSpPr/>
            <p:nvPr/>
          </p:nvSpPr>
          <p:spPr>
            <a:xfrm>
              <a:off x="1965782" y="753341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shape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07C3EE-980D-6932-AF09-56069D51733F}"/>
                </a:ext>
              </a:extLst>
            </p:cNvPr>
            <p:cNvSpPr/>
            <p:nvPr/>
          </p:nvSpPr>
          <p:spPr>
            <a:xfrm>
              <a:off x="2256138" y="2025429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 fidelity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BCD7E5D-4E5B-4048-3993-E5AB9793A89A}"/>
              </a:ext>
            </a:extLst>
          </p:cNvPr>
          <p:cNvSpPr/>
          <p:nvPr/>
        </p:nvSpPr>
        <p:spPr>
          <a:xfrm>
            <a:off x="7987256" y="4293165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077607-3B63-5345-B3DB-43426B3E4B37}"/>
              </a:ext>
            </a:extLst>
          </p:cNvPr>
          <p:cNvSpPr/>
          <p:nvPr/>
        </p:nvSpPr>
        <p:spPr>
          <a:xfrm>
            <a:off x="6139906" y="4307619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rate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D187A9-BC89-6F06-F6B2-9D94B49185D7}"/>
              </a:ext>
            </a:extLst>
          </p:cNvPr>
          <p:cNvSpPr/>
          <p:nvPr/>
        </p:nvSpPr>
        <p:spPr>
          <a:xfrm>
            <a:off x="4443008" y="3556054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A37C2C-00BB-6AA1-712A-8FB43597CCA3}"/>
              </a:ext>
            </a:extLst>
          </p:cNvPr>
          <p:cNvSpPr/>
          <p:nvPr/>
        </p:nvSpPr>
        <p:spPr>
          <a:xfrm>
            <a:off x="5726185" y="6852970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release height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3B64F8-7BE1-5756-7A6C-54F906564B4A}"/>
              </a:ext>
            </a:extLst>
          </p:cNvPr>
          <p:cNvSpPr/>
          <p:nvPr/>
        </p:nvSpPr>
        <p:spPr>
          <a:xfrm>
            <a:off x="5411225" y="9107056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seeds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FC8736-5E2D-D3DD-8725-6A6492C15047}"/>
              </a:ext>
            </a:extLst>
          </p:cNvPr>
          <p:cNvSpPr/>
          <p:nvPr/>
        </p:nvSpPr>
        <p:spPr>
          <a:xfrm>
            <a:off x="5300989" y="7623563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</a:p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E43710-017C-B1CC-1106-785E851D734D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7345402" y="4692285"/>
            <a:ext cx="641854" cy="14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55FC09-D0E0-A968-4D08-38B0982DAB88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71963" y="4237394"/>
            <a:ext cx="844484" cy="18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2132EB9-F94D-BF01-BBB8-643A0205D0AB}"/>
              </a:ext>
            </a:extLst>
          </p:cNvPr>
          <p:cNvSpPr/>
          <p:nvPr/>
        </p:nvSpPr>
        <p:spPr>
          <a:xfrm>
            <a:off x="5164349" y="7061811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shape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37A225-3C40-AF0E-1A5B-A001D75B86CE}"/>
              </a:ext>
            </a:extLst>
          </p:cNvPr>
          <p:cNvSpPr/>
          <p:nvPr/>
        </p:nvSpPr>
        <p:spPr>
          <a:xfrm>
            <a:off x="5143147" y="9639607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 system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B95418-E35A-51FB-03FB-E2239546424E}"/>
              </a:ext>
            </a:extLst>
          </p:cNvPr>
          <p:cNvSpPr/>
          <p:nvPr/>
        </p:nvSpPr>
        <p:spPr>
          <a:xfrm>
            <a:off x="5911373" y="7458889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syndrome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A52286-DD5B-026E-D4B5-6412B4815830}"/>
              </a:ext>
            </a:extLst>
          </p:cNvPr>
          <p:cNvSpPr/>
          <p:nvPr/>
        </p:nvSpPr>
        <p:spPr>
          <a:xfrm>
            <a:off x="2507552" y="4447267"/>
            <a:ext cx="1431852" cy="490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51FADE-B8E2-E6DD-DBA7-BD9E65ADBEB6}"/>
              </a:ext>
            </a:extLst>
          </p:cNvPr>
          <p:cNvSpPr/>
          <p:nvPr/>
        </p:nvSpPr>
        <p:spPr>
          <a:xfrm>
            <a:off x="4469097" y="5091405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7874EF-0EBC-6811-3F03-58605D427FBA}"/>
              </a:ext>
            </a:extLst>
          </p:cNvPr>
          <p:cNvCxnSpPr>
            <a:cxnSpLocks/>
            <a:stCxn id="50" idx="7"/>
            <a:endCxn id="36" idx="3"/>
          </p:cNvCxnSpPr>
          <p:nvPr/>
        </p:nvCxnSpPr>
        <p:spPr>
          <a:xfrm flipV="1">
            <a:off x="5498052" y="4988959"/>
            <a:ext cx="818395" cy="219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62687D-AD0F-7966-B406-3527C5553F3D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3729714" y="4865538"/>
            <a:ext cx="915924" cy="34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14A9D4-2E3B-5708-2B84-9E261C9742B7}"/>
              </a:ext>
            </a:extLst>
          </p:cNvPr>
          <p:cNvCxnSpPr>
            <a:cxnSpLocks/>
            <a:stCxn id="49" idx="7"/>
            <a:endCxn id="37" idx="3"/>
          </p:cNvCxnSpPr>
          <p:nvPr/>
        </p:nvCxnSpPr>
        <p:spPr>
          <a:xfrm flipV="1">
            <a:off x="3729714" y="4237394"/>
            <a:ext cx="889835" cy="28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D07BDBC-751B-028D-B26D-3FDDB6448CBF}"/>
              </a:ext>
            </a:extLst>
          </p:cNvPr>
          <p:cNvSpPr/>
          <p:nvPr/>
        </p:nvSpPr>
        <p:spPr>
          <a:xfrm>
            <a:off x="7032268" y="5176082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climate change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3EBE17-8C5B-1BF5-FB2B-6D3A62BC925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7635016" y="4687560"/>
            <a:ext cx="0" cy="48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93E9D4-4FD3-198E-BB1A-D0E995A6D0FE}"/>
              </a:ext>
            </a:extLst>
          </p:cNvPr>
          <p:cNvSpPr/>
          <p:nvPr/>
        </p:nvSpPr>
        <p:spPr>
          <a:xfrm>
            <a:off x="2296635" y="3400925"/>
            <a:ext cx="7166343" cy="2703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34D80-C07F-AA6D-A662-231877E577B7}"/>
              </a:ext>
            </a:extLst>
          </p:cNvPr>
          <p:cNvSpPr/>
          <p:nvPr/>
        </p:nvSpPr>
        <p:spPr>
          <a:xfrm>
            <a:off x="2296636" y="6104861"/>
            <a:ext cx="7166343" cy="438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1" name="Picture 109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3416E3-1B4A-9E9F-7B85-672814766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9" t="5719" r="73380" b="88725"/>
          <a:stretch/>
        </p:blipFill>
        <p:spPr>
          <a:xfrm>
            <a:off x="6457202" y="6885031"/>
            <a:ext cx="857027" cy="661963"/>
          </a:xfrm>
          <a:prstGeom prst="rect">
            <a:avLst/>
          </a:prstGeom>
        </p:spPr>
      </p:pic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C25635D-55DA-2F10-6B32-56215F306B04}"/>
              </a:ext>
            </a:extLst>
          </p:cNvPr>
          <p:cNvGrpSpPr/>
          <p:nvPr/>
        </p:nvGrpSpPr>
        <p:grpSpPr>
          <a:xfrm>
            <a:off x="4691737" y="6189966"/>
            <a:ext cx="681573" cy="624733"/>
            <a:chOff x="8583038" y="6168981"/>
            <a:chExt cx="681573" cy="624733"/>
          </a:xfrm>
        </p:grpSpPr>
        <p:pic>
          <p:nvPicPr>
            <p:cNvPr id="1094" name="Picture 109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5659068-770E-DAD6-EFE1-0E90B2F8B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10" t="50373" r="70119" b="44071"/>
            <a:stretch/>
          </p:blipFill>
          <p:spPr>
            <a:xfrm>
              <a:off x="8583038" y="6168981"/>
              <a:ext cx="617872" cy="477241"/>
            </a:xfrm>
            <a:prstGeom prst="rect">
              <a:avLst/>
            </a:prstGeom>
          </p:spPr>
        </p:pic>
        <p:pic>
          <p:nvPicPr>
            <p:cNvPr id="1095" name="Picture 109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9A3205C-208A-158E-7DA1-18D532CB3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4" t="80999" r="76370" b="15328"/>
            <a:stretch/>
          </p:blipFill>
          <p:spPr>
            <a:xfrm>
              <a:off x="8886967" y="6420223"/>
              <a:ext cx="377644" cy="373491"/>
            </a:xfrm>
            <a:prstGeom prst="rect">
              <a:avLst/>
            </a:prstGeom>
          </p:spPr>
        </p:pic>
      </p:grpSp>
      <p:sp>
        <p:nvSpPr>
          <p:cNvPr id="1097" name="Oval 1096">
            <a:extLst>
              <a:ext uri="{FF2B5EF4-FFF2-40B4-BE49-F238E27FC236}">
                <a16:creationId xmlns:a16="http://schemas.microsoft.com/office/drawing/2014/main" id="{AA894FDE-8DA1-746D-6554-F93F986E79D8}"/>
              </a:ext>
            </a:extLst>
          </p:cNvPr>
          <p:cNvSpPr/>
          <p:nvPr/>
        </p:nvSpPr>
        <p:spPr>
          <a:xfrm>
            <a:off x="4705464" y="6859730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2CB50645-FDC9-F796-5F70-910590D6CD58}"/>
              </a:ext>
            </a:extLst>
          </p:cNvPr>
          <p:cNvSpPr/>
          <p:nvPr/>
        </p:nvSpPr>
        <p:spPr>
          <a:xfrm>
            <a:off x="4192475" y="6888383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EAFF63C0-3474-FA57-800B-BB05B5E46716}"/>
              </a:ext>
            </a:extLst>
          </p:cNvPr>
          <p:cNvSpPr/>
          <p:nvPr/>
        </p:nvSpPr>
        <p:spPr>
          <a:xfrm>
            <a:off x="1904023" y="5915483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E190B66-DCBE-CEB1-428C-CB5C9AFEC2EB}"/>
              </a:ext>
            </a:extLst>
          </p:cNvPr>
          <p:cNvSpPr/>
          <p:nvPr/>
        </p:nvSpPr>
        <p:spPr>
          <a:xfrm>
            <a:off x="1886996" y="3168971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35040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Picture 109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073793-5926-5E80-D6C2-4CDC8E867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" t="44351" r="65962" b="51976"/>
          <a:stretch/>
        </p:blipFill>
        <p:spPr>
          <a:xfrm>
            <a:off x="2613994" y="6781113"/>
            <a:ext cx="1595509" cy="54458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2BD1853-7062-9853-21E3-107AA8B205DB}"/>
              </a:ext>
            </a:extLst>
          </p:cNvPr>
          <p:cNvGrpSpPr>
            <a:grpSpLocks noChangeAspect="1"/>
          </p:cNvGrpSpPr>
          <p:nvPr/>
        </p:nvGrpSpPr>
        <p:grpSpPr>
          <a:xfrm>
            <a:off x="3001348" y="6718005"/>
            <a:ext cx="6191404" cy="3766901"/>
            <a:chOff x="1525688" y="753341"/>
            <a:chExt cx="8126252" cy="494407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8A7AF0-0E48-A5BC-59D3-9FB6CC026C46}"/>
                </a:ext>
              </a:extLst>
            </p:cNvPr>
            <p:cNvSpPr/>
            <p:nvPr/>
          </p:nvSpPr>
          <p:spPr>
            <a:xfrm>
              <a:off x="8069720" y="2825663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range expansion rate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8800F0-A8A3-0D23-5162-55CBAB04FDA6}"/>
                </a:ext>
              </a:extLst>
            </p:cNvPr>
            <p:cNvSpPr/>
            <p:nvPr/>
          </p:nvSpPr>
          <p:spPr>
            <a:xfrm>
              <a:off x="3417875" y="1858200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distance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F87BA84-9A51-7793-F5BB-98DEC739DA12}"/>
                </a:ext>
              </a:extLst>
            </p:cNvPr>
            <p:cNvSpPr/>
            <p:nvPr/>
          </p:nvSpPr>
          <p:spPr>
            <a:xfrm>
              <a:off x="2995714" y="4649724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age at maturity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7935EE3-D878-1BCD-D639-AAC28088D97E}"/>
                </a:ext>
              </a:extLst>
            </p:cNvPr>
            <p:cNvSpPr/>
            <p:nvPr/>
          </p:nvSpPr>
          <p:spPr>
            <a:xfrm>
              <a:off x="3452117" y="3873357"/>
              <a:ext cx="1582220" cy="10476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dispersal frequency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45B7AD7-311B-BBB1-A405-A00EA8C2C786}"/>
                </a:ext>
              </a:extLst>
            </p:cNvPr>
            <p:cNvSpPr/>
            <p:nvPr/>
          </p:nvSpPr>
          <p:spPr>
            <a:xfrm>
              <a:off x="2474863" y="1317546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</a:t>
              </a:r>
            </a:p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size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410CF8E-B9DB-0E3E-1948-EA8BCA9C1F97}"/>
                </a:ext>
              </a:extLst>
            </p:cNvPr>
            <p:cNvSpPr/>
            <p:nvPr/>
          </p:nvSpPr>
          <p:spPr>
            <a:xfrm>
              <a:off x="2298188" y="3939047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clutch size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FDDB4FA-735E-F1F3-DB07-FD47C0A0A12B}"/>
                </a:ext>
              </a:extLst>
            </p:cNvPr>
            <p:cNvSpPr/>
            <p:nvPr/>
          </p:nvSpPr>
          <p:spPr>
            <a:xfrm>
              <a:off x="1525688" y="1420952"/>
              <a:ext cx="1677214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migration tendencies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080BA85-4730-9D0D-817C-8A0E0111C170}"/>
                </a:ext>
              </a:extLst>
            </p:cNvPr>
            <p:cNvSpPr/>
            <p:nvPr/>
          </p:nvSpPr>
          <p:spPr>
            <a:xfrm>
              <a:off x="1965782" y="753341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wing shape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407C3EE-980D-6932-AF09-56069D51733F}"/>
                </a:ext>
              </a:extLst>
            </p:cNvPr>
            <p:cNvSpPr/>
            <p:nvPr/>
          </p:nvSpPr>
          <p:spPr>
            <a:xfrm>
              <a:off x="2256138" y="2025429"/>
              <a:ext cx="1582220" cy="1047694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00" dirty="0">
                  <a:solidFill>
                    <a:srgbClr val="E8934E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site fidelity</a:t>
              </a:r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CBCD7E5D-4E5B-4048-3993-E5AB9793A89A}"/>
              </a:ext>
            </a:extLst>
          </p:cNvPr>
          <p:cNvSpPr/>
          <p:nvPr/>
        </p:nvSpPr>
        <p:spPr>
          <a:xfrm>
            <a:off x="7987256" y="4293165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077607-3B63-5345-B3DB-43426B3E4B37}"/>
              </a:ext>
            </a:extLst>
          </p:cNvPr>
          <p:cNvSpPr/>
          <p:nvPr/>
        </p:nvSpPr>
        <p:spPr>
          <a:xfrm>
            <a:off x="6139906" y="4307619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rate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D187A9-BC89-6F06-F6B2-9D94B49185D7}"/>
              </a:ext>
            </a:extLst>
          </p:cNvPr>
          <p:cNvSpPr/>
          <p:nvPr/>
        </p:nvSpPr>
        <p:spPr>
          <a:xfrm>
            <a:off x="4443008" y="3556054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A37C2C-00BB-6AA1-712A-8FB43597CCA3}"/>
              </a:ext>
            </a:extLst>
          </p:cNvPr>
          <p:cNvSpPr/>
          <p:nvPr/>
        </p:nvSpPr>
        <p:spPr>
          <a:xfrm>
            <a:off x="5721373" y="6819351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release height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3B64F8-7BE1-5756-7A6C-54F906564B4A}"/>
              </a:ext>
            </a:extLst>
          </p:cNvPr>
          <p:cNvSpPr/>
          <p:nvPr/>
        </p:nvSpPr>
        <p:spPr>
          <a:xfrm>
            <a:off x="5411225" y="9107056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seeds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1FC8736-5E2D-D3DD-8725-6A6492C15047}"/>
              </a:ext>
            </a:extLst>
          </p:cNvPr>
          <p:cNvSpPr/>
          <p:nvPr/>
        </p:nvSpPr>
        <p:spPr>
          <a:xfrm>
            <a:off x="5296177" y="7589944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</a:t>
            </a:r>
          </a:p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E43710-017C-B1CC-1106-785E851D734D}"/>
              </a:ext>
            </a:extLst>
          </p:cNvPr>
          <p:cNvCxnSpPr>
            <a:stCxn id="36" idx="6"/>
            <a:endCxn id="34" idx="2"/>
          </p:cNvCxnSpPr>
          <p:nvPr/>
        </p:nvCxnSpPr>
        <p:spPr>
          <a:xfrm flipV="1">
            <a:off x="7345402" y="4692285"/>
            <a:ext cx="641854" cy="144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55FC09-D0E0-A968-4D08-38B0982DAB88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5471963" y="4237394"/>
            <a:ext cx="844484" cy="187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2132EB9-F94D-BF01-BBB8-643A0205D0AB}"/>
              </a:ext>
            </a:extLst>
          </p:cNvPr>
          <p:cNvSpPr/>
          <p:nvPr/>
        </p:nvSpPr>
        <p:spPr>
          <a:xfrm>
            <a:off x="5159537" y="7028192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shape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37A225-3C40-AF0E-1A5B-A001D75B86CE}"/>
              </a:ext>
            </a:extLst>
          </p:cNvPr>
          <p:cNvSpPr/>
          <p:nvPr/>
        </p:nvSpPr>
        <p:spPr>
          <a:xfrm>
            <a:off x="5143147" y="9639607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 system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B95418-E35A-51FB-03FB-E2239546424E}"/>
              </a:ext>
            </a:extLst>
          </p:cNvPr>
          <p:cNvSpPr/>
          <p:nvPr/>
        </p:nvSpPr>
        <p:spPr>
          <a:xfrm>
            <a:off x="5906561" y="7425270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syndrome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8A52286-DD5B-026E-D4B5-6412B4815830}"/>
              </a:ext>
            </a:extLst>
          </p:cNvPr>
          <p:cNvSpPr/>
          <p:nvPr/>
        </p:nvSpPr>
        <p:spPr>
          <a:xfrm>
            <a:off x="2507552" y="4447267"/>
            <a:ext cx="1431852" cy="49003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stochasticity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51FADE-B8E2-E6DD-DBA7-BD9E65ADBEB6}"/>
              </a:ext>
            </a:extLst>
          </p:cNvPr>
          <p:cNvSpPr/>
          <p:nvPr/>
        </p:nvSpPr>
        <p:spPr>
          <a:xfrm>
            <a:off x="4469097" y="5091405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7874EF-0EBC-6811-3F03-58605D427FBA}"/>
              </a:ext>
            </a:extLst>
          </p:cNvPr>
          <p:cNvCxnSpPr>
            <a:cxnSpLocks/>
            <a:stCxn id="50" idx="7"/>
            <a:endCxn id="36" idx="3"/>
          </p:cNvCxnSpPr>
          <p:nvPr/>
        </p:nvCxnSpPr>
        <p:spPr>
          <a:xfrm flipV="1">
            <a:off x="5498052" y="4988959"/>
            <a:ext cx="818395" cy="219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62687D-AD0F-7966-B406-3527C5553F3D}"/>
              </a:ext>
            </a:extLst>
          </p:cNvPr>
          <p:cNvCxnSpPr>
            <a:cxnSpLocks/>
            <a:stCxn id="49" idx="5"/>
            <a:endCxn id="50" idx="1"/>
          </p:cNvCxnSpPr>
          <p:nvPr/>
        </p:nvCxnSpPr>
        <p:spPr>
          <a:xfrm>
            <a:off x="3729714" y="4865538"/>
            <a:ext cx="915924" cy="3427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14A9D4-2E3B-5708-2B84-9E261C9742B7}"/>
              </a:ext>
            </a:extLst>
          </p:cNvPr>
          <p:cNvCxnSpPr>
            <a:cxnSpLocks/>
            <a:stCxn id="49" idx="7"/>
            <a:endCxn id="37" idx="3"/>
          </p:cNvCxnSpPr>
          <p:nvPr/>
        </p:nvCxnSpPr>
        <p:spPr>
          <a:xfrm flipV="1">
            <a:off x="3729714" y="4237394"/>
            <a:ext cx="889835" cy="281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D07BDBC-751B-028D-B26D-3FDDB6448CBF}"/>
              </a:ext>
            </a:extLst>
          </p:cNvPr>
          <p:cNvSpPr/>
          <p:nvPr/>
        </p:nvSpPr>
        <p:spPr>
          <a:xfrm>
            <a:off x="7032268" y="5176082"/>
            <a:ext cx="1205496" cy="7982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climate change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3EBE17-8C5B-1BF5-FB2B-6D3A62BC9254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7635016" y="4687560"/>
            <a:ext cx="0" cy="4885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93E9D4-4FD3-198E-BB1A-D0E995A6D0FE}"/>
              </a:ext>
            </a:extLst>
          </p:cNvPr>
          <p:cNvSpPr/>
          <p:nvPr/>
        </p:nvSpPr>
        <p:spPr>
          <a:xfrm>
            <a:off x="2296635" y="3400925"/>
            <a:ext cx="7166343" cy="2703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34D80-C07F-AA6D-A662-231877E577B7}"/>
              </a:ext>
            </a:extLst>
          </p:cNvPr>
          <p:cNvSpPr/>
          <p:nvPr/>
        </p:nvSpPr>
        <p:spPr>
          <a:xfrm>
            <a:off x="2296636" y="6104861"/>
            <a:ext cx="7166343" cy="438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1" name="Picture 109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3416E3-1B4A-9E9F-7B85-672814766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9" t="5719" r="73380" b="88725"/>
          <a:stretch/>
        </p:blipFill>
        <p:spPr>
          <a:xfrm>
            <a:off x="6452390" y="6851412"/>
            <a:ext cx="857027" cy="661963"/>
          </a:xfrm>
          <a:prstGeom prst="rect">
            <a:avLst/>
          </a:prstGeom>
        </p:spPr>
      </p:pic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C25635D-55DA-2F10-6B32-56215F306B04}"/>
              </a:ext>
            </a:extLst>
          </p:cNvPr>
          <p:cNvGrpSpPr/>
          <p:nvPr/>
        </p:nvGrpSpPr>
        <p:grpSpPr>
          <a:xfrm>
            <a:off x="4691737" y="6189966"/>
            <a:ext cx="681573" cy="624733"/>
            <a:chOff x="8583038" y="6168981"/>
            <a:chExt cx="681573" cy="624733"/>
          </a:xfrm>
        </p:grpSpPr>
        <p:pic>
          <p:nvPicPr>
            <p:cNvPr id="1094" name="Picture 109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5659068-770E-DAD6-EFE1-0E90B2F8B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10" t="50373" r="70119" b="44071"/>
            <a:stretch/>
          </p:blipFill>
          <p:spPr>
            <a:xfrm>
              <a:off x="8583038" y="6168981"/>
              <a:ext cx="617872" cy="477241"/>
            </a:xfrm>
            <a:prstGeom prst="rect">
              <a:avLst/>
            </a:prstGeom>
          </p:spPr>
        </p:pic>
        <p:pic>
          <p:nvPicPr>
            <p:cNvPr id="1095" name="Picture 109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9A3205C-208A-158E-7DA1-18D532CB3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4" t="80999" r="76370" b="15328"/>
            <a:stretch/>
          </p:blipFill>
          <p:spPr>
            <a:xfrm>
              <a:off x="8886967" y="6420223"/>
              <a:ext cx="377644" cy="373491"/>
            </a:xfrm>
            <a:prstGeom prst="rect">
              <a:avLst/>
            </a:prstGeom>
          </p:spPr>
        </p:pic>
      </p:grpSp>
      <p:sp>
        <p:nvSpPr>
          <p:cNvPr id="1097" name="Oval 1096">
            <a:extLst>
              <a:ext uri="{FF2B5EF4-FFF2-40B4-BE49-F238E27FC236}">
                <a16:creationId xmlns:a16="http://schemas.microsoft.com/office/drawing/2014/main" id="{AA894FDE-8DA1-746D-6554-F93F986E79D8}"/>
              </a:ext>
            </a:extLst>
          </p:cNvPr>
          <p:cNvSpPr/>
          <p:nvPr/>
        </p:nvSpPr>
        <p:spPr>
          <a:xfrm>
            <a:off x="4705464" y="6859730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2CB50645-FDC9-F796-5F70-910590D6CD58}"/>
              </a:ext>
            </a:extLst>
          </p:cNvPr>
          <p:cNvSpPr/>
          <p:nvPr/>
        </p:nvSpPr>
        <p:spPr>
          <a:xfrm>
            <a:off x="4192475" y="6888383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EAFF63C0-3474-FA57-800B-BB05B5E46716}"/>
              </a:ext>
            </a:extLst>
          </p:cNvPr>
          <p:cNvSpPr/>
          <p:nvPr/>
        </p:nvSpPr>
        <p:spPr>
          <a:xfrm>
            <a:off x="1904023" y="5915483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E190B66-DCBE-CEB1-428C-CB5C9AFEC2EB}"/>
              </a:ext>
            </a:extLst>
          </p:cNvPr>
          <p:cNvSpPr/>
          <p:nvPr/>
        </p:nvSpPr>
        <p:spPr>
          <a:xfrm>
            <a:off x="1886996" y="3168971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</p:spTree>
    <p:extLst>
      <p:ext uri="{BB962C8B-B14F-4D97-AF65-F5344CB8AC3E}">
        <p14:creationId xmlns:p14="http://schemas.microsoft.com/office/powerpoint/2010/main" val="384520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2" name="Picture 109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9073793-5926-5E80-D6C2-4CDC8E867E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3" t="44351" r="65962" b="51976"/>
          <a:stretch/>
        </p:blipFill>
        <p:spPr>
          <a:xfrm>
            <a:off x="2329205" y="7606994"/>
            <a:ext cx="1595509" cy="544587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F87BA84-9A51-7793-F5BB-98DEC739DA12}"/>
              </a:ext>
            </a:extLst>
          </p:cNvPr>
          <p:cNvSpPr/>
          <p:nvPr/>
        </p:nvSpPr>
        <p:spPr>
          <a:xfrm>
            <a:off x="3763457" y="9358860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at maturity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45B7AD7-311B-BBB1-A405-A00EA8C2C786}"/>
              </a:ext>
            </a:extLst>
          </p:cNvPr>
          <p:cNvSpPr/>
          <p:nvPr/>
        </p:nvSpPr>
        <p:spPr>
          <a:xfrm>
            <a:off x="3506882" y="7480168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</a:t>
            </a:r>
          </a:p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410CF8E-B9DB-0E3E-1948-EA8BCA9C1F97}"/>
              </a:ext>
            </a:extLst>
          </p:cNvPr>
          <p:cNvSpPr/>
          <p:nvPr/>
        </p:nvSpPr>
        <p:spPr>
          <a:xfrm>
            <a:off x="3326707" y="9052612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clutch size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FDDB4FA-735E-F1F3-DB07-FD47C0A0A12B}"/>
              </a:ext>
            </a:extLst>
          </p:cNvPr>
          <p:cNvSpPr/>
          <p:nvPr/>
        </p:nvSpPr>
        <p:spPr>
          <a:xfrm>
            <a:off x="3130681" y="7931092"/>
            <a:ext cx="1277872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migration tendencies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080BA85-4730-9D0D-817C-8A0E0111C170}"/>
              </a:ext>
            </a:extLst>
          </p:cNvPr>
          <p:cNvSpPr/>
          <p:nvPr/>
        </p:nvSpPr>
        <p:spPr>
          <a:xfrm>
            <a:off x="2967340" y="7426227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E8934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wing shape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BCD7E5D-4E5B-4048-3993-E5AB9793A89A}"/>
              </a:ext>
            </a:extLst>
          </p:cNvPr>
          <p:cNvSpPr/>
          <p:nvPr/>
        </p:nvSpPr>
        <p:spPr>
          <a:xfrm>
            <a:off x="5158562" y="4425425"/>
            <a:ext cx="1215757" cy="680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F077607-3B63-5345-B3DB-43426B3E4B37}"/>
              </a:ext>
            </a:extLst>
          </p:cNvPr>
          <p:cNvSpPr/>
          <p:nvPr/>
        </p:nvSpPr>
        <p:spPr>
          <a:xfrm>
            <a:off x="3680486" y="4425598"/>
            <a:ext cx="1290619" cy="6878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dispersal rate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DD187A9-BC89-6F06-F6B2-9D94B49185D7}"/>
              </a:ext>
            </a:extLst>
          </p:cNvPr>
          <p:cNvSpPr/>
          <p:nvPr/>
        </p:nvSpPr>
        <p:spPr>
          <a:xfrm>
            <a:off x="2459602" y="3999984"/>
            <a:ext cx="1205496" cy="5586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0A37C2C-00BB-6AA1-712A-8FB43597CCA3}"/>
              </a:ext>
            </a:extLst>
          </p:cNvPr>
          <p:cNvSpPr/>
          <p:nvPr/>
        </p:nvSpPr>
        <p:spPr>
          <a:xfrm>
            <a:off x="5339392" y="7122573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release height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3B64F8-7BE1-5756-7A6C-54F906564B4A}"/>
              </a:ext>
            </a:extLst>
          </p:cNvPr>
          <p:cNvSpPr/>
          <p:nvPr/>
        </p:nvSpPr>
        <p:spPr>
          <a:xfrm>
            <a:off x="5158562" y="9149790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seeds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5E43710-017C-B1CC-1106-785E851D734D}"/>
              </a:ext>
            </a:extLst>
          </p:cNvPr>
          <p:cNvCxnSpPr>
            <a:cxnSpLocks/>
            <a:stCxn id="36" idx="6"/>
            <a:endCxn id="34" idx="2"/>
          </p:cNvCxnSpPr>
          <p:nvPr/>
        </p:nvCxnSpPr>
        <p:spPr>
          <a:xfrm flipV="1">
            <a:off x="4971105" y="4765742"/>
            <a:ext cx="187457" cy="3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55FC09-D0E0-A968-4D08-38B0982DAB88}"/>
              </a:ext>
            </a:extLst>
          </p:cNvPr>
          <p:cNvCxnSpPr>
            <a:cxnSpLocks/>
            <a:stCxn id="37" idx="5"/>
            <a:endCxn id="36" idx="1"/>
          </p:cNvCxnSpPr>
          <p:nvPr/>
        </p:nvCxnSpPr>
        <p:spPr>
          <a:xfrm>
            <a:off x="3488557" y="4476846"/>
            <a:ext cx="380936" cy="49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2132EB9-F94D-BF01-BBB8-643A0205D0AB}"/>
              </a:ext>
            </a:extLst>
          </p:cNvPr>
          <p:cNvSpPr/>
          <p:nvPr/>
        </p:nvSpPr>
        <p:spPr>
          <a:xfrm>
            <a:off x="4831082" y="7385154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seed shape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D37A225-3C40-AF0E-1A5B-A001D75B86CE}"/>
              </a:ext>
            </a:extLst>
          </p:cNvPr>
          <p:cNvSpPr/>
          <p:nvPr/>
        </p:nvSpPr>
        <p:spPr>
          <a:xfrm>
            <a:off x="4492013" y="9411857"/>
            <a:ext cx="1205496" cy="7982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breeding system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1B95418-E35A-51FB-03FB-E2239546424E}"/>
              </a:ext>
            </a:extLst>
          </p:cNvPr>
          <p:cNvSpPr/>
          <p:nvPr/>
        </p:nvSpPr>
        <p:spPr>
          <a:xfrm>
            <a:off x="5407806" y="7672371"/>
            <a:ext cx="1205496" cy="7982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rgbClr val="2C5B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syndrome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951FADE-B8E2-E6DD-DBA7-BD9E65ADBEB6}"/>
              </a:ext>
            </a:extLst>
          </p:cNvPr>
          <p:cNvSpPr/>
          <p:nvPr/>
        </p:nvSpPr>
        <p:spPr>
          <a:xfrm>
            <a:off x="2459602" y="5014105"/>
            <a:ext cx="1205496" cy="5280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F7874EF-0EBC-6811-3F03-58605D427FBA}"/>
              </a:ext>
            </a:extLst>
          </p:cNvPr>
          <p:cNvCxnSpPr>
            <a:cxnSpLocks/>
            <a:stCxn id="50" idx="7"/>
            <a:endCxn id="36" idx="3"/>
          </p:cNvCxnSpPr>
          <p:nvPr/>
        </p:nvCxnSpPr>
        <p:spPr>
          <a:xfrm flipV="1">
            <a:off x="3488557" y="5012739"/>
            <a:ext cx="380936" cy="786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D07BDBC-751B-028D-B26D-3FDDB6448CBF}"/>
              </a:ext>
            </a:extLst>
          </p:cNvPr>
          <p:cNvSpPr/>
          <p:nvPr/>
        </p:nvSpPr>
        <p:spPr>
          <a:xfrm>
            <a:off x="6683242" y="4401693"/>
            <a:ext cx="1205496" cy="72901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 of climate change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13EBE17-8C5B-1BF5-FB2B-6D3A62BC9254}"/>
              </a:ext>
            </a:extLst>
          </p:cNvPr>
          <p:cNvCxnSpPr>
            <a:cxnSpLocks/>
            <a:stCxn id="54" idx="6"/>
            <a:endCxn id="1163" idx="2"/>
          </p:cNvCxnSpPr>
          <p:nvPr/>
        </p:nvCxnSpPr>
        <p:spPr>
          <a:xfrm>
            <a:off x="7888738" y="4766198"/>
            <a:ext cx="213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93E9D4-4FD3-198E-BB1A-D0E995A6D0FE}"/>
              </a:ext>
            </a:extLst>
          </p:cNvPr>
          <p:cNvSpPr/>
          <p:nvPr/>
        </p:nvSpPr>
        <p:spPr>
          <a:xfrm>
            <a:off x="6506486" y="3402889"/>
            <a:ext cx="2956492" cy="2703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4734D80-C07F-AA6D-A662-231877E577B7}"/>
              </a:ext>
            </a:extLst>
          </p:cNvPr>
          <p:cNvSpPr/>
          <p:nvPr/>
        </p:nvSpPr>
        <p:spPr>
          <a:xfrm>
            <a:off x="2296636" y="6738797"/>
            <a:ext cx="7166343" cy="34712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1" name="Picture 109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A3416E3-1B4A-9E9F-7B85-672814766E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349" t="5719" r="73380" b="88725"/>
          <a:stretch/>
        </p:blipFill>
        <p:spPr>
          <a:xfrm>
            <a:off x="5969643" y="7265749"/>
            <a:ext cx="857027" cy="661963"/>
          </a:xfrm>
          <a:prstGeom prst="rect">
            <a:avLst/>
          </a:prstGeom>
        </p:spPr>
      </p:pic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EC25635D-55DA-2F10-6B32-56215F306B04}"/>
              </a:ext>
            </a:extLst>
          </p:cNvPr>
          <p:cNvGrpSpPr/>
          <p:nvPr/>
        </p:nvGrpSpPr>
        <p:grpSpPr>
          <a:xfrm>
            <a:off x="4158055" y="6824728"/>
            <a:ext cx="681573" cy="624733"/>
            <a:chOff x="8583038" y="6168981"/>
            <a:chExt cx="681573" cy="624733"/>
          </a:xfrm>
        </p:grpSpPr>
        <p:pic>
          <p:nvPicPr>
            <p:cNvPr id="1094" name="Picture 1093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5659068-770E-DAD6-EFE1-0E90B2F8B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610" t="50373" r="70119" b="44071"/>
            <a:stretch/>
          </p:blipFill>
          <p:spPr>
            <a:xfrm>
              <a:off x="8583038" y="6168981"/>
              <a:ext cx="617872" cy="477241"/>
            </a:xfrm>
            <a:prstGeom prst="rect">
              <a:avLst/>
            </a:prstGeom>
          </p:spPr>
        </p:pic>
        <p:pic>
          <p:nvPicPr>
            <p:cNvPr id="1095" name="Picture 109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B9A3205C-208A-158E-7DA1-18D532CB35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3164" t="80999" r="76370" b="15328"/>
            <a:stretch/>
          </p:blipFill>
          <p:spPr>
            <a:xfrm>
              <a:off x="8886967" y="6420223"/>
              <a:ext cx="377644" cy="373491"/>
            </a:xfrm>
            <a:prstGeom prst="rect">
              <a:avLst/>
            </a:prstGeom>
          </p:spPr>
        </p:pic>
      </p:grpSp>
      <p:sp>
        <p:nvSpPr>
          <p:cNvPr id="1097" name="Oval 1096">
            <a:extLst>
              <a:ext uri="{FF2B5EF4-FFF2-40B4-BE49-F238E27FC236}">
                <a16:creationId xmlns:a16="http://schemas.microsoft.com/office/drawing/2014/main" id="{AA894FDE-8DA1-746D-6554-F93F986E79D8}"/>
              </a:ext>
            </a:extLst>
          </p:cNvPr>
          <p:cNvSpPr/>
          <p:nvPr/>
        </p:nvSpPr>
        <p:spPr>
          <a:xfrm>
            <a:off x="4352624" y="7237510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098" name="Oval 1097">
            <a:extLst>
              <a:ext uri="{FF2B5EF4-FFF2-40B4-BE49-F238E27FC236}">
                <a16:creationId xmlns:a16="http://schemas.microsoft.com/office/drawing/2014/main" id="{2CB50645-FDC9-F796-5F70-910590D6CD58}"/>
              </a:ext>
            </a:extLst>
          </p:cNvPr>
          <p:cNvSpPr/>
          <p:nvPr/>
        </p:nvSpPr>
        <p:spPr>
          <a:xfrm>
            <a:off x="3920148" y="7308181"/>
            <a:ext cx="1205876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</a:p>
        </p:txBody>
      </p:sp>
      <p:sp>
        <p:nvSpPr>
          <p:cNvPr id="1100" name="Oval 1099">
            <a:extLst>
              <a:ext uri="{FF2B5EF4-FFF2-40B4-BE49-F238E27FC236}">
                <a16:creationId xmlns:a16="http://schemas.microsoft.com/office/drawing/2014/main" id="{6E190B66-DCBE-CEB1-428C-CB5C9AFEC2EB}"/>
              </a:ext>
            </a:extLst>
          </p:cNvPr>
          <p:cNvSpPr/>
          <p:nvPr/>
        </p:nvSpPr>
        <p:spPr>
          <a:xfrm>
            <a:off x="1488373" y="3192084"/>
            <a:ext cx="5881838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Maximum dispersal rate &lt; rate of climate change </a:t>
            </a:r>
          </a:p>
        </p:txBody>
      </p:sp>
      <p:sp>
        <p:nvSpPr>
          <p:cNvPr id="1147" name="Oval 1146">
            <a:extLst>
              <a:ext uri="{FF2B5EF4-FFF2-40B4-BE49-F238E27FC236}">
                <a16:creationId xmlns:a16="http://schemas.microsoft.com/office/drawing/2014/main" id="{C2A4066B-A029-8F18-6056-45891F8E49DC}"/>
              </a:ext>
            </a:extLst>
          </p:cNvPr>
          <p:cNvSpPr/>
          <p:nvPr/>
        </p:nvSpPr>
        <p:spPr>
          <a:xfrm>
            <a:off x="5793444" y="3279666"/>
            <a:ext cx="5148567" cy="798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 Maximum dispersal rate &gt; rate of </a:t>
            </a:r>
          </a:p>
          <a:p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climate change </a:t>
            </a:r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1FD41E38-722C-F0FD-B74D-F171E1597781}"/>
              </a:ext>
            </a:extLst>
          </p:cNvPr>
          <p:cNvSpPr/>
          <p:nvPr/>
        </p:nvSpPr>
        <p:spPr>
          <a:xfrm>
            <a:off x="8102667" y="4425881"/>
            <a:ext cx="1215757" cy="680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1171" name="Rectangle 1170">
            <a:extLst>
              <a:ext uri="{FF2B5EF4-FFF2-40B4-BE49-F238E27FC236}">
                <a16:creationId xmlns:a16="http://schemas.microsoft.com/office/drawing/2014/main" id="{126EADD8-4485-DB48-0B99-7A0D56374FFD}"/>
              </a:ext>
            </a:extLst>
          </p:cNvPr>
          <p:cNvSpPr/>
          <p:nvPr/>
        </p:nvSpPr>
        <p:spPr>
          <a:xfrm>
            <a:off x="2296636" y="3403819"/>
            <a:ext cx="4209850" cy="27039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4" name="Oval 1173">
            <a:extLst>
              <a:ext uri="{FF2B5EF4-FFF2-40B4-BE49-F238E27FC236}">
                <a16:creationId xmlns:a16="http://schemas.microsoft.com/office/drawing/2014/main" id="{51BBE25B-69B0-CF63-76AC-F488DE433449}"/>
              </a:ext>
            </a:extLst>
          </p:cNvPr>
          <p:cNvSpPr/>
          <p:nvPr/>
        </p:nvSpPr>
        <p:spPr>
          <a:xfrm>
            <a:off x="6398156" y="8442956"/>
            <a:ext cx="1215757" cy="6806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 expansion rate</a:t>
            </a:r>
          </a:p>
        </p:txBody>
      </p:sp>
      <p:sp>
        <p:nvSpPr>
          <p:cNvPr id="1176" name="Oval 1175">
            <a:extLst>
              <a:ext uri="{FF2B5EF4-FFF2-40B4-BE49-F238E27FC236}">
                <a16:creationId xmlns:a16="http://schemas.microsoft.com/office/drawing/2014/main" id="{1D297D82-71D6-AF41-B319-D1DC0DFC740E}"/>
              </a:ext>
            </a:extLst>
          </p:cNvPr>
          <p:cNvSpPr/>
          <p:nvPr/>
        </p:nvSpPr>
        <p:spPr>
          <a:xfrm>
            <a:off x="4227516" y="8033099"/>
            <a:ext cx="1205496" cy="75017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distance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</a:p>
        </p:txBody>
      </p:sp>
      <p:cxnSp>
        <p:nvCxnSpPr>
          <p:cNvPr id="1178" name="Straight Arrow Connector 1177">
            <a:extLst>
              <a:ext uri="{FF2B5EF4-FFF2-40B4-BE49-F238E27FC236}">
                <a16:creationId xmlns:a16="http://schemas.microsoft.com/office/drawing/2014/main" id="{79408B79-6552-EA13-8696-3BBD4C5D7C9B}"/>
              </a:ext>
            </a:extLst>
          </p:cNvPr>
          <p:cNvCxnSpPr>
            <a:cxnSpLocks/>
            <a:stCxn id="1176" idx="6"/>
            <a:endCxn id="1174" idx="1"/>
          </p:cNvCxnSpPr>
          <p:nvPr/>
        </p:nvCxnSpPr>
        <p:spPr>
          <a:xfrm>
            <a:off x="5433012" y="8408186"/>
            <a:ext cx="1143187" cy="1344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9" name="Oval 1178">
            <a:extLst>
              <a:ext uri="{FF2B5EF4-FFF2-40B4-BE49-F238E27FC236}">
                <a16:creationId xmlns:a16="http://schemas.microsoft.com/office/drawing/2014/main" id="{4CDF743A-35E1-4AA7-8DAD-34C57A6E909F}"/>
              </a:ext>
            </a:extLst>
          </p:cNvPr>
          <p:cNvSpPr/>
          <p:nvPr/>
        </p:nvSpPr>
        <p:spPr>
          <a:xfrm>
            <a:off x="4227516" y="8926353"/>
            <a:ext cx="1205496" cy="64888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dispersal frequency</a:t>
            </a:r>
          </a:p>
          <a:p>
            <a:pPr algn="ctr"/>
            <a:r>
              <a:rPr lang="en-US" sz="13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traits</a:t>
            </a:r>
          </a:p>
        </p:txBody>
      </p:sp>
      <p:cxnSp>
        <p:nvCxnSpPr>
          <p:cNvPr id="1180" name="Straight Arrow Connector 1179">
            <a:extLst>
              <a:ext uri="{FF2B5EF4-FFF2-40B4-BE49-F238E27FC236}">
                <a16:creationId xmlns:a16="http://schemas.microsoft.com/office/drawing/2014/main" id="{2C439511-EA9A-5578-3002-BE1FD39BCDAA}"/>
              </a:ext>
            </a:extLst>
          </p:cNvPr>
          <p:cNvCxnSpPr>
            <a:cxnSpLocks/>
            <a:stCxn id="1179" idx="6"/>
            <a:endCxn id="1174" idx="3"/>
          </p:cNvCxnSpPr>
          <p:nvPr/>
        </p:nvCxnSpPr>
        <p:spPr>
          <a:xfrm flipV="1">
            <a:off x="5433012" y="9023913"/>
            <a:ext cx="1143187" cy="226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TextBox 1184">
            <a:extLst>
              <a:ext uri="{FF2B5EF4-FFF2-40B4-BE49-F238E27FC236}">
                <a16:creationId xmlns:a16="http://schemas.microsoft.com/office/drawing/2014/main" id="{7EEF7B0D-DF5D-B9C1-5BDE-D9DD7D7EF6F9}"/>
              </a:ext>
            </a:extLst>
          </p:cNvPr>
          <p:cNvSpPr txBox="1"/>
          <p:nvPr/>
        </p:nvSpPr>
        <p:spPr>
          <a:xfrm>
            <a:off x="4160345" y="2983598"/>
            <a:ext cx="34483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Limiting rate model of dispersal limitation</a:t>
            </a:r>
          </a:p>
        </p:txBody>
      </p:sp>
      <p:sp>
        <p:nvSpPr>
          <p:cNvPr id="1186" name="TextBox 1185">
            <a:extLst>
              <a:ext uri="{FF2B5EF4-FFF2-40B4-BE49-F238E27FC236}">
                <a16:creationId xmlns:a16="http://schemas.microsoft.com/office/drawing/2014/main" id="{8D143847-E5E8-8338-720E-71752C476958}"/>
              </a:ext>
            </a:extLst>
          </p:cNvPr>
          <p:cNvSpPr txBox="1"/>
          <p:nvPr/>
        </p:nvSpPr>
        <p:spPr>
          <a:xfrm>
            <a:off x="4257897" y="6324801"/>
            <a:ext cx="28838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Trait models of dispersal limitation</a:t>
            </a:r>
          </a:p>
        </p:txBody>
      </p:sp>
    </p:spTree>
    <p:extLst>
      <p:ext uri="{BB962C8B-B14F-4D97-AF65-F5344CB8AC3E}">
        <p14:creationId xmlns:p14="http://schemas.microsoft.com/office/powerpoint/2010/main" val="2062464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115404</TotalTime>
  <Words>1629</Words>
  <Application>Microsoft Macintosh PowerPoint</Application>
  <PresentationFormat>Custom</PresentationFormat>
  <Paragraphs>369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57</cp:revision>
  <dcterms:created xsi:type="dcterms:W3CDTF">2023-11-12T19:35:39Z</dcterms:created>
  <dcterms:modified xsi:type="dcterms:W3CDTF">2024-03-28T15:29:24Z</dcterms:modified>
</cp:coreProperties>
</file>