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5"/>
  </p:notesMasterIdLst>
  <p:sldIdLst>
    <p:sldId id="256" r:id="rId2"/>
    <p:sldId id="257" r:id="rId3"/>
    <p:sldId id="258" r:id="rId4"/>
  </p:sldIdLst>
  <p:sldSz cx="1800066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ABA"/>
    <a:srgbClr val="9C9EBE"/>
    <a:srgbClr val="FFFFFF"/>
    <a:srgbClr val="6A6A6A"/>
    <a:srgbClr val="444444"/>
    <a:srgbClr val="B217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93"/>
    <p:restoredTop sz="94737"/>
  </p:normalViewPr>
  <p:slideViewPr>
    <p:cSldViewPr snapToGrid="0" showGuides="1">
      <p:cViewPr>
        <p:scale>
          <a:sx n="119" d="100"/>
          <a:sy n="119" d="100"/>
        </p:scale>
        <p:origin x="128" y="-3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CE4BC6-D327-1C4F-8429-775CD9D39CD2}" type="datetimeFigureOut">
              <a:rPr lang="en-US" smtClean="0"/>
              <a:t>10/5/25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00188" y="1143000"/>
            <a:ext cx="3857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DDD83D-09B1-744F-A4D6-788A40015F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615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DDD83D-09B1-744F-A4D6-788A40015F4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01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DDD83D-09B1-744F-A4D6-788A40015F4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00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356703"/>
            <a:ext cx="15300564" cy="5013407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7563446"/>
            <a:ext cx="13500497" cy="3476717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B7A5-F096-CF4C-9C20-4BA2556B79B6}" type="datetimeFigureOut">
              <a:rPr lang="en-US" smtClean="0"/>
              <a:t>10/5/25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1C60-66E1-4544-BE25-0D9C09AA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59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B7A5-F096-CF4C-9C20-4BA2556B79B6}" type="datetimeFigureOut">
              <a:rPr lang="en-US" smtClean="0"/>
              <a:t>10/5/25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1C60-66E1-4544-BE25-0D9C09AA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21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766678"/>
            <a:ext cx="3881393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766678"/>
            <a:ext cx="11419171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B7A5-F096-CF4C-9C20-4BA2556B79B6}" type="datetimeFigureOut">
              <a:rPr lang="en-US" smtClean="0"/>
              <a:t>10/5/25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1C60-66E1-4544-BE25-0D9C09AA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49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B7A5-F096-CF4C-9C20-4BA2556B79B6}" type="datetimeFigureOut">
              <a:rPr lang="en-US" smtClean="0"/>
              <a:t>10/5/25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1C60-66E1-4544-BE25-0D9C09AA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59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3590057"/>
            <a:ext cx="15525572" cy="5990088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9636813"/>
            <a:ext cx="15525572" cy="3150046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B7A5-F096-CF4C-9C20-4BA2556B79B6}" type="datetimeFigureOut">
              <a:rPr lang="en-US" smtClean="0"/>
              <a:t>10/5/25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1C60-66E1-4544-BE25-0D9C09AA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64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3833390"/>
            <a:ext cx="7650282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3833390"/>
            <a:ext cx="7650282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B7A5-F096-CF4C-9C20-4BA2556B79B6}" type="datetimeFigureOut">
              <a:rPr lang="en-US" smtClean="0"/>
              <a:t>10/5/25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1C60-66E1-4544-BE25-0D9C09AA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63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766681"/>
            <a:ext cx="15525572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3530053"/>
            <a:ext cx="7615123" cy="173002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5260078"/>
            <a:ext cx="7615123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3530053"/>
            <a:ext cx="7652626" cy="173002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5260078"/>
            <a:ext cx="7652626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B7A5-F096-CF4C-9C20-4BA2556B79B6}" type="datetimeFigureOut">
              <a:rPr lang="en-US" smtClean="0"/>
              <a:t>10/5/25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1C60-66E1-4544-BE25-0D9C09AA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40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B7A5-F096-CF4C-9C20-4BA2556B79B6}" type="datetimeFigureOut">
              <a:rPr lang="en-US" smtClean="0"/>
              <a:t>10/5/25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1C60-66E1-4544-BE25-0D9C09AA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37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B7A5-F096-CF4C-9C20-4BA2556B79B6}" type="datetimeFigureOut">
              <a:rPr lang="en-US" smtClean="0"/>
              <a:t>10/5/25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1C60-66E1-4544-BE25-0D9C09AA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00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60014"/>
            <a:ext cx="5805682" cy="3360050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2073367"/>
            <a:ext cx="9112836" cy="10233485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4320064"/>
            <a:ext cx="5805682" cy="8003453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B7A5-F096-CF4C-9C20-4BA2556B79B6}" type="datetimeFigureOut">
              <a:rPr lang="en-US" smtClean="0"/>
              <a:t>10/5/25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1C60-66E1-4544-BE25-0D9C09AA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59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960014"/>
            <a:ext cx="5805682" cy="3360050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2073367"/>
            <a:ext cx="9112836" cy="10233485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4320064"/>
            <a:ext cx="5805682" cy="8003453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5B7A5-F096-CF4C-9C20-4BA2556B79B6}" type="datetimeFigureOut">
              <a:rPr lang="en-US" smtClean="0"/>
              <a:t>10/5/25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1C60-66E1-4544-BE25-0D9C09AA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87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766681"/>
            <a:ext cx="1552557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3833390"/>
            <a:ext cx="1552557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3346867"/>
            <a:ext cx="4050149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5B7A5-F096-CF4C-9C20-4BA2556B79B6}" type="datetimeFigureOut">
              <a:rPr lang="en-US" smtClean="0"/>
              <a:t>10/5/25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3346867"/>
            <a:ext cx="6075224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3346867"/>
            <a:ext cx="4050149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61C60-66E1-4544-BE25-0D9C09AA41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34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number of red and black dots&#10;&#10;Description automatically generated with medium confidence">
            <a:extLst>
              <a:ext uri="{FF2B5EF4-FFF2-40B4-BE49-F238E27FC236}">
                <a16:creationId xmlns:a16="http://schemas.microsoft.com/office/drawing/2014/main" id="{20E4CED3-E53B-3B22-0EE6-EC6242739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681" y="363551"/>
            <a:ext cx="11702847" cy="4065943"/>
          </a:xfrm>
          <a:prstGeom prst="rect">
            <a:avLst/>
          </a:prstGeom>
        </p:spPr>
      </p:pic>
      <p:pic>
        <p:nvPicPr>
          <p:cNvPr id="1052" name="Picture 1051" descr="A comparison of a graph&#10;&#10;Description automatically generated with medium confidence">
            <a:extLst>
              <a:ext uri="{FF2B5EF4-FFF2-40B4-BE49-F238E27FC236}">
                <a16:creationId xmlns:a16="http://schemas.microsoft.com/office/drawing/2014/main" id="{E1E79B07-2261-328E-1F10-033AE6B21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89" y="8511252"/>
            <a:ext cx="7800454" cy="36293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A9C912-3DC5-CAD2-3DCE-9063B0BE85E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2960" r="35373" b="41982"/>
          <a:stretch/>
        </p:blipFill>
        <p:spPr>
          <a:xfrm>
            <a:off x="13866179" y="666385"/>
            <a:ext cx="1055915" cy="2573008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B28AF64-5FE2-4177-B896-B673AA63A8AF}"/>
              </a:ext>
            </a:extLst>
          </p:cNvPr>
          <p:cNvCxnSpPr>
            <a:cxnSpLocks/>
          </p:cNvCxnSpPr>
          <p:nvPr/>
        </p:nvCxnSpPr>
        <p:spPr>
          <a:xfrm flipV="1">
            <a:off x="1293226" y="4951275"/>
            <a:ext cx="2338447" cy="2260401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15F6282-2B1B-228A-1F2A-09866CEF00ED}"/>
              </a:ext>
            </a:extLst>
          </p:cNvPr>
          <p:cNvCxnSpPr>
            <a:cxnSpLocks/>
          </p:cNvCxnSpPr>
          <p:nvPr/>
        </p:nvCxnSpPr>
        <p:spPr>
          <a:xfrm flipV="1">
            <a:off x="4625562" y="4951275"/>
            <a:ext cx="2338447" cy="2260401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66A50E0-3856-12B0-11FA-69AE0CB6C6F8}"/>
              </a:ext>
            </a:extLst>
          </p:cNvPr>
          <p:cNvSpPr txBox="1"/>
          <p:nvPr/>
        </p:nvSpPr>
        <p:spPr>
          <a:xfrm>
            <a:off x="1123728" y="7491849"/>
            <a:ext cx="2969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Potential dispersal rate (km/yr)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FA6EB6D-AE5C-F6C5-BA2C-2015A0A54EB3}"/>
              </a:ext>
            </a:extLst>
          </p:cNvPr>
          <p:cNvCxnSpPr>
            <a:cxnSpLocks/>
          </p:cNvCxnSpPr>
          <p:nvPr/>
        </p:nvCxnSpPr>
        <p:spPr>
          <a:xfrm flipV="1">
            <a:off x="2386662" y="5593803"/>
            <a:ext cx="562778" cy="562105"/>
          </a:xfrm>
          <a:prstGeom prst="line">
            <a:avLst/>
          </a:prstGeom>
          <a:ln w="38100">
            <a:solidFill>
              <a:srgbClr val="B217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BC36E59-43AB-2F5D-BD23-8D8DEC84B4D9}"/>
              </a:ext>
            </a:extLst>
          </p:cNvPr>
          <p:cNvCxnSpPr>
            <a:cxnSpLocks/>
          </p:cNvCxnSpPr>
          <p:nvPr/>
        </p:nvCxnSpPr>
        <p:spPr>
          <a:xfrm>
            <a:off x="2946773" y="5607303"/>
            <a:ext cx="1018602" cy="0"/>
          </a:xfrm>
          <a:prstGeom prst="line">
            <a:avLst/>
          </a:prstGeom>
          <a:ln w="38100">
            <a:solidFill>
              <a:srgbClr val="B217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508A0BF-C736-0203-97B0-7891F3034E3F}"/>
              </a:ext>
            </a:extLst>
          </p:cNvPr>
          <p:cNvCxnSpPr>
            <a:cxnSpLocks/>
          </p:cNvCxnSpPr>
          <p:nvPr/>
        </p:nvCxnSpPr>
        <p:spPr>
          <a:xfrm flipV="1">
            <a:off x="1304725" y="6114661"/>
            <a:ext cx="1119260" cy="1112760"/>
          </a:xfrm>
          <a:prstGeom prst="line">
            <a:avLst/>
          </a:prstGeom>
          <a:ln w="38100">
            <a:solidFill>
              <a:srgbClr val="F3CA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48454D4-21E2-538C-A81D-8504C6155B85}"/>
              </a:ext>
            </a:extLst>
          </p:cNvPr>
          <p:cNvCxnSpPr>
            <a:cxnSpLocks/>
          </p:cNvCxnSpPr>
          <p:nvPr/>
        </p:nvCxnSpPr>
        <p:spPr>
          <a:xfrm>
            <a:off x="2404693" y="6126798"/>
            <a:ext cx="1547982" cy="0"/>
          </a:xfrm>
          <a:prstGeom prst="line">
            <a:avLst/>
          </a:prstGeom>
          <a:ln w="38100">
            <a:solidFill>
              <a:srgbClr val="F3CA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F7C059A-F43D-26E2-8D16-8C364F870365}"/>
              </a:ext>
            </a:extLst>
          </p:cNvPr>
          <p:cNvCxnSpPr>
            <a:cxnSpLocks/>
          </p:cNvCxnSpPr>
          <p:nvPr/>
        </p:nvCxnSpPr>
        <p:spPr>
          <a:xfrm flipV="1">
            <a:off x="1287354" y="6681821"/>
            <a:ext cx="562490" cy="561187"/>
          </a:xfrm>
          <a:prstGeom prst="line">
            <a:avLst/>
          </a:prstGeom>
          <a:ln w="38100">
            <a:solidFill>
              <a:srgbClr val="9C9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581D6B6-C1BF-83D0-2BA4-3E84E59A7E0A}"/>
              </a:ext>
            </a:extLst>
          </p:cNvPr>
          <p:cNvCxnSpPr>
            <a:cxnSpLocks/>
          </p:cNvCxnSpPr>
          <p:nvPr/>
        </p:nvCxnSpPr>
        <p:spPr>
          <a:xfrm>
            <a:off x="1851037" y="6695886"/>
            <a:ext cx="2088939" cy="0"/>
          </a:xfrm>
          <a:prstGeom prst="line">
            <a:avLst/>
          </a:prstGeom>
          <a:ln w="38100">
            <a:solidFill>
              <a:srgbClr val="9C9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8E855DD-B14A-3F76-08DB-64105E5EBCFF}"/>
              </a:ext>
            </a:extLst>
          </p:cNvPr>
          <p:cNvSpPr txBox="1"/>
          <p:nvPr/>
        </p:nvSpPr>
        <p:spPr>
          <a:xfrm>
            <a:off x="977147" y="4262713"/>
            <a:ext cx="26962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D032D6-7700-C6E6-8D30-DA1490FD0ADF}"/>
              </a:ext>
            </a:extLst>
          </p:cNvPr>
          <p:cNvSpPr txBox="1"/>
          <p:nvPr/>
        </p:nvSpPr>
        <p:spPr>
          <a:xfrm>
            <a:off x="1754581" y="7272131"/>
            <a:ext cx="2891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1            2            3            4            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791573-3401-4971-ADA8-3AF61D544D21}"/>
              </a:ext>
            </a:extLst>
          </p:cNvPr>
          <p:cNvSpPr txBox="1"/>
          <p:nvPr/>
        </p:nvSpPr>
        <p:spPr>
          <a:xfrm>
            <a:off x="1191830" y="4680299"/>
            <a:ext cx="56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EE8699E-F273-6FF7-DC63-85059E130FD0}"/>
              </a:ext>
            </a:extLst>
          </p:cNvPr>
          <p:cNvSpPr/>
          <p:nvPr/>
        </p:nvSpPr>
        <p:spPr>
          <a:xfrm>
            <a:off x="1894849" y="6517743"/>
            <a:ext cx="141515" cy="130629"/>
          </a:xfrm>
          <a:prstGeom prst="ellipse">
            <a:avLst/>
          </a:prstGeom>
          <a:solidFill>
            <a:srgbClr val="B2172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54D3C8F-B1BA-6D29-DC90-52EDBF833981}"/>
              </a:ext>
            </a:extLst>
          </p:cNvPr>
          <p:cNvSpPr/>
          <p:nvPr/>
        </p:nvSpPr>
        <p:spPr>
          <a:xfrm>
            <a:off x="2747850" y="5656669"/>
            <a:ext cx="141515" cy="130629"/>
          </a:xfrm>
          <a:prstGeom prst="ellipse">
            <a:avLst/>
          </a:prstGeom>
          <a:solidFill>
            <a:srgbClr val="B2172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0BECA27-75D0-9CB3-CB85-06E4F830C2EA}"/>
              </a:ext>
            </a:extLst>
          </p:cNvPr>
          <p:cNvSpPr/>
          <p:nvPr/>
        </p:nvSpPr>
        <p:spPr>
          <a:xfrm>
            <a:off x="3394086" y="5545878"/>
            <a:ext cx="141515" cy="130629"/>
          </a:xfrm>
          <a:prstGeom prst="ellipse">
            <a:avLst/>
          </a:prstGeom>
          <a:solidFill>
            <a:srgbClr val="B2172B"/>
          </a:solidFill>
          <a:ln>
            <a:solidFill>
              <a:srgbClr val="B21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23A49DE-0586-7321-F6C6-EB2C3AC37273}"/>
              </a:ext>
            </a:extLst>
          </p:cNvPr>
          <p:cNvSpPr/>
          <p:nvPr/>
        </p:nvSpPr>
        <p:spPr>
          <a:xfrm>
            <a:off x="2460923" y="5960644"/>
            <a:ext cx="141515" cy="130629"/>
          </a:xfrm>
          <a:prstGeom prst="ellipse">
            <a:avLst/>
          </a:prstGeom>
          <a:solidFill>
            <a:srgbClr val="B2172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38696BA-A5E6-6909-9553-555066BC9A22}"/>
              </a:ext>
            </a:extLst>
          </p:cNvPr>
          <p:cNvCxnSpPr>
            <a:cxnSpLocks/>
          </p:cNvCxnSpPr>
          <p:nvPr/>
        </p:nvCxnSpPr>
        <p:spPr>
          <a:xfrm>
            <a:off x="4568658" y="4783827"/>
            <a:ext cx="0" cy="24916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C654A08-4197-1F28-F560-69090ED02B1C}"/>
              </a:ext>
            </a:extLst>
          </p:cNvPr>
          <p:cNvCxnSpPr>
            <a:cxnSpLocks/>
          </p:cNvCxnSpPr>
          <p:nvPr/>
        </p:nvCxnSpPr>
        <p:spPr>
          <a:xfrm flipH="1">
            <a:off x="4579544" y="7264623"/>
            <a:ext cx="26603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65315F1-FD2B-9078-9C44-2367AACD6439}"/>
              </a:ext>
            </a:extLst>
          </p:cNvPr>
          <p:cNvSpPr txBox="1"/>
          <p:nvPr/>
        </p:nvSpPr>
        <p:spPr>
          <a:xfrm>
            <a:off x="4152322" y="7473954"/>
            <a:ext cx="3610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Minimum of potential dispersal rate and velocity of climate change (km/yr)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E81AD1-9BE2-8851-3F5F-C9A721D7075B}"/>
              </a:ext>
            </a:extLst>
          </p:cNvPr>
          <p:cNvSpPr txBox="1"/>
          <p:nvPr/>
        </p:nvSpPr>
        <p:spPr>
          <a:xfrm>
            <a:off x="4262617" y="4276841"/>
            <a:ext cx="26962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618240-1B4F-D3A8-8997-1D703EBC5607}"/>
              </a:ext>
            </a:extLst>
          </p:cNvPr>
          <p:cNvSpPr txBox="1"/>
          <p:nvPr/>
        </p:nvSpPr>
        <p:spPr>
          <a:xfrm>
            <a:off x="5040051" y="7286259"/>
            <a:ext cx="2891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1            2            3            4           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27BEDD4-7EE8-86A2-AC37-766D65FFEB9F}"/>
              </a:ext>
            </a:extLst>
          </p:cNvPr>
          <p:cNvSpPr txBox="1"/>
          <p:nvPr/>
        </p:nvSpPr>
        <p:spPr>
          <a:xfrm>
            <a:off x="4484133" y="4680299"/>
            <a:ext cx="56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C5D6DC3-B351-79DF-ACBA-5621C4D99514}"/>
              </a:ext>
            </a:extLst>
          </p:cNvPr>
          <p:cNvSpPr/>
          <p:nvPr/>
        </p:nvSpPr>
        <p:spPr>
          <a:xfrm>
            <a:off x="2253085" y="6155908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B55F448-5A3A-7678-679C-EF543653C5E6}"/>
              </a:ext>
            </a:extLst>
          </p:cNvPr>
          <p:cNvSpPr/>
          <p:nvPr/>
        </p:nvSpPr>
        <p:spPr>
          <a:xfrm>
            <a:off x="2085921" y="6336883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568E85D-55A1-9036-1E99-C41BE5AA6547}"/>
              </a:ext>
            </a:extLst>
          </p:cNvPr>
          <p:cNvSpPr/>
          <p:nvPr/>
        </p:nvSpPr>
        <p:spPr>
          <a:xfrm>
            <a:off x="1341805" y="7046501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FFD6B70-1A5B-7BE6-2F22-D286152D13B0}"/>
              </a:ext>
            </a:extLst>
          </p:cNvPr>
          <p:cNvSpPr/>
          <p:nvPr/>
        </p:nvSpPr>
        <p:spPr>
          <a:xfrm>
            <a:off x="1589203" y="6798851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24" name="Oval 1023">
            <a:extLst>
              <a:ext uri="{FF2B5EF4-FFF2-40B4-BE49-F238E27FC236}">
                <a16:creationId xmlns:a16="http://schemas.microsoft.com/office/drawing/2014/main" id="{4D051B26-BA83-93C1-3718-04FF78D315FC}"/>
              </a:ext>
            </a:extLst>
          </p:cNvPr>
          <p:cNvSpPr/>
          <p:nvPr/>
        </p:nvSpPr>
        <p:spPr>
          <a:xfrm>
            <a:off x="2869295" y="6054471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25" name="Oval 1024">
            <a:extLst>
              <a:ext uri="{FF2B5EF4-FFF2-40B4-BE49-F238E27FC236}">
                <a16:creationId xmlns:a16="http://schemas.microsoft.com/office/drawing/2014/main" id="{CC525035-B838-0910-CEF9-79A16B107641}"/>
              </a:ext>
            </a:extLst>
          </p:cNvPr>
          <p:cNvSpPr/>
          <p:nvPr/>
        </p:nvSpPr>
        <p:spPr>
          <a:xfrm>
            <a:off x="3267022" y="6060340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27" name="Oval 1026">
            <a:extLst>
              <a:ext uri="{FF2B5EF4-FFF2-40B4-BE49-F238E27FC236}">
                <a16:creationId xmlns:a16="http://schemas.microsoft.com/office/drawing/2014/main" id="{18F2381D-1FE8-6B2B-448E-5F9F6974851A}"/>
              </a:ext>
            </a:extLst>
          </p:cNvPr>
          <p:cNvSpPr/>
          <p:nvPr/>
        </p:nvSpPr>
        <p:spPr>
          <a:xfrm>
            <a:off x="3742807" y="6058188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28" name="Oval 1027">
            <a:extLst>
              <a:ext uri="{FF2B5EF4-FFF2-40B4-BE49-F238E27FC236}">
                <a16:creationId xmlns:a16="http://schemas.microsoft.com/office/drawing/2014/main" id="{21937490-E407-683C-3052-B73439CE7ED2}"/>
              </a:ext>
            </a:extLst>
          </p:cNvPr>
          <p:cNvSpPr/>
          <p:nvPr/>
        </p:nvSpPr>
        <p:spPr>
          <a:xfrm>
            <a:off x="2233676" y="6633224"/>
            <a:ext cx="141515" cy="130629"/>
          </a:xfrm>
          <a:prstGeom prst="ellipse">
            <a:avLst/>
          </a:prstGeom>
          <a:solidFill>
            <a:srgbClr val="9C9EB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29" name="Oval 1028">
            <a:extLst>
              <a:ext uri="{FF2B5EF4-FFF2-40B4-BE49-F238E27FC236}">
                <a16:creationId xmlns:a16="http://schemas.microsoft.com/office/drawing/2014/main" id="{269DEF91-D307-5ADC-DE88-857F4A707774}"/>
              </a:ext>
            </a:extLst>
          </p:cNvPr>
          <p:cNvSpPr/>
          <p:nvPr/>
        </p:nvSpPr>
        <p:spPr>
          <a:xfrm>
            <a:off x="2772651" y="6626900"/>
            <a:ext cx="141515" cy="130629"/>
          </a:xfrm>
          <a:prstGeom prst="ellipse">
            <a:avLst/>
          </a:prstGeom>
          <a:solidFill>
            <a:srgbClr val="9C9EB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30" name="Oval 1029">
            <a:extLst>
              <a:ext uri="{FF2B5EF4-FFF2-40B4-BE49-F238E27FC236}">
                <a16:creationId xmlns:a16="http://schemas.microsoft.com/office/drawing/2014/main" id="{A87EEE3C-B534-3721-4898-0D709A2EB822}"/>
              </a:ext>
            </a:extLst>
          </p:cNvPr>
          <p:cNvSpPr/>
          <p:nvPr/>
        </p:nvSpPr>
        <p:spPr>
          <a:xfrm>
            <a:off x="3575539" y="6621620"/>
            <a:ext cx="141515" cy="130629"/>
          </a:xfrm>
          <a:prstGeom prst="ellipse">
            <a:avLst/>
          </a:prstGeom>
          <a:solidFill>
            <a:srgbClr val="9C9EB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9DC352BB-5D5F-FD38-8565-9B9F0DB1A9CF}"/>
              </a:ext>
            </a:extLst>
          </p:cNvPr>
          <p:cNvCxnSpPr>
            <a:cxnSpLocks/>
          </p:cNvCxnSpPr>
          <p:nvPr/>
        </p:nvCxnSpPr>
        <p:spPr>
          <a:xfrm flipH="1">
            <a:off x="1294075" y="7250495"/>
            <a:ext cx="26459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FFADD811-A3E1-5070-9969-4ACD8E3346DD}"/>
              </a:ext>
            </a:extLst>
          </p:cNvPr>
          <p:cNvCxnSpPr>
            <a:cxnSpLocks/>
          </p:cNvCxnSpPr>
          <p:nvPr/>
        </p:nvCxnSpPr>
        <p:spPr>
          <a:xfrm>
            <a:off x="1283188" y="4757271"/>
            <a:ext cx="0" cy="25041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AFAB3690-8F19-403D-1359-8FF4B9F82E8B}"/>
              </a:ext>
            </a:extLst>
          </p:cNvPr>
          <p:cNvSpPr txBox="1"/>
          <p:nvPr/>
        </p:nvSpPr>
        <p:spPr>
          <a:xfrm>
            <a:off x="2095183" y="4925351"/>
            <a:ext cx="2032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1:1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401F6452-4BCF-D391-4EE7-FBE4E6C7DB24}"/>
              </a:ext>
            </a:extLst>
          </p:cNvPr>
          <p:cNvSpPr txBox="1"/>
          <p:nvPr/>
        </p:nvSpPr>
        <p:spPr>
          <a:xfrm rot="16200000">
            <a:off x="-624630" y="5840607"/>
            <a:ext cx="2900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Range expansion rate (km/yr)</a:t>
            </a:r>
          </a:p>
        </p:txBody>
      </p:sp>
      <p:sp>
        <p:nvSpPr>
          <p:cNvPr id="1036" name="Oval 1035">
            <a:extLst>
              <a:ext uri="{FF2B5EF4-FFF2-40B4-BE49-F238E27FC236}">
                <a16:creationId xmlns:a16="http://schemas.microsoft.com/office/drawing/2014/main" id="{D2AA29B6-45C0-D1E7-02BF-7B7437742845}"/>
              </a:ext>
            </a:extLst>
          </p:cNvPr>
          <p:cNvSpPr/>
          <p:nvPr/>
        </p:nvSpPr>
        <p:spPr>
          <a:xfrm>
            <a:off x="3322721" y="4343409"/>
            <a:ext cx="141515" cy="13062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4F7285F9-E473-3351-BF40-14F3A0626619}"/>
              </a:ext>
            </a:extLst>
          </p:cNvPr>
          <p:cNvSpPr txBox="1"/>
          <p:nvPr/>
        </p:nvSpPr>
        <p:spPr>
          <a:xfrm>
            <a:off x="7189911" y="5012654"/>
            <a:ext cx="16552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Velocity of climate change (km/yr)</a:t>
            </a:r>
          </a:p>
        </p:txBody>
      </p:sp>
      <p:pic>
        <p:nvPicPr>
          <p:cNvPr id="1041" name="Picture 1040">
            <a:extLst>
              <a:ext uri="{FF2B5EF4-FFF2-40B4-BE49-F238E27FC236}">
                <a16:creationId xmlns:a16="http://schemas.microsoft.com/office/drawing/2014/main" id="{F9E775AE-8FE8-E0E4-329B-53DF68A23E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3777" y="8881407"/>
            <a:ext cx="1004705" cy="2466095"/>
          </a:xfrm>
          <a:prstGeom prst="rect">
            <a:avLst/>
          </a:prstGeom>
        </p:spPr>
      </p:pic>
      <p:sp>
        <p:nvSpPr>
          <p:cNvPr id="1042" name="TextBox 1041">
            <a:extLst>
              <a:ext uri="{FF2B5EF4-FFF2-40B4-BE49-F238E27FC236}">
                <a16:creationId xmlns:a16="http://schemas.microsoft.com/office/drawing/2014/main" id="{59A37552-565B-73B7-D48B-0D208304874F}"/>
              </a:ext>
            </a:extLst>
          </p:cNvPr>
          <p:cNvSpPr txBox="1"/>
          <p:nvPr/>
        </p:nvSpPr>
        <p:spPr>
          <a:xfrm>
            <a:off x="2484857" y="409168"/>
            <a:ext cx="56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7AE593D6-4D6F-F226-6938-DEE12E1EFF8C}"/>
              </a:ext>
            </a:extLst>
          </p:cNvPr>
          <p:cNvSpPr txBox="1"/>
          <p:nvPr/>
        </p:nvSpPr>
        <p:spPr>
          <a:xfrm>
            <a:off x="6388968" y="409168"/>
            <a:ext cx="56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846EEA31-9A99-17EF-B08B-9C844758696B}"/>
              </a:ext>
            </a:extLst>
          </p:cNvPr>
          <p:cNvSpPr txBox="1"/>
          <p:nvPr/>
        </p:nvSpPr>
        <p:spPr>
          <a:xfrm>
            <a:off x="2007763" y="1080517"/>
            <a:ext cx="2032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1:1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362CE27A-8293-CE36-E89A-B2F8F08F33A7}"/>
              </a:ext>
            </a:extLst>
          </p:cNvPr>
          <p:cNvSpPr txBox="1"/>
          <p:nvPr/>
        </p:nvSpPr>
        <p:spPr>
          <a:xfrm>
            <a:off x="10290072" y="409168"/>
            <a:ext cx="56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c)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35574FFE-88A9-EBA9-93A0-8D480D091E6E}"/>
              </a:ext>
            </a:extLst>
          </p:cNvPr>
          <p:cNvSpPr txBox="1"/>
          <p:nvPr/>
        </p:nvSpPr>
        <p:spPr>
          <a:xfrm>
            <a:off x="4720173" y="8597354"/>
            <a:ext cx="56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AE510EC9-F2D5-C6FB-6A49-9E5238F66796}"/>
              </a:ext>
            </a:extLst>
          </p:cNvPr>
          <p:cNvSpPr txBox="1"/>
          <p:nvPr/>
        </p:nvSpPr>
        <p:spPr>
          <a:xfrm>
            <a:off x="2705730" y="10045223"/>
            <a:ext cx="2032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1:1</a:t>
            </a:r>
          </a:p>
        </p:txBody>
      </p:sp>
      <p:sp>
        <p:nvSpPr>
          <p:cNvPr id="1058" name="Oval 1057">
            <a:extLst>
              <a:ext uri="{FF2B5EF4-FFF2-40B4-BE49-F238E27FC236}">
                <a16:creationId xmlns:a16="http://schemas.microsoft.com/office/drawing/2014/main" id="{E3449B27-44B5-366E-79CA-9E0AB9FEE90B}"/>
              </a:ext>
            </a:extLst>
          </p:cNvPr>
          <p:cNvSpPr/>
          <p:nvPr/>
        </p:nvSpPr>
        <p:spPr>
          <a:xfrm>
            <a:off x="5195298" y="6530540"/>
            <a:ext cx="141515" cy="130629"/>
          </a:xfrm>
          <a:prstGeom prst="ellipse">
            <a:avLst/>
          </a:prstGeom>
          <a:solidFill>
            <a:srgbClr val="B2172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59" name="Oval 1058">
            <a:extLst>
              <a:ext uri="{FF2B5EF4-FFF2-40B4-BE49-F238E27FC236}">
                <a16:creationId xmlns:a16="http://schemas.microsoft.com/office/drawing/2014/main" id="{5326EFE2-3069-3A3F-A7B0-003952C2FDAD}"/>
              </a:ext>
            </a:extLst>
          </p:cNvPr>
          <p:cNvSpPr/>
          <p:nvPr/>
        </p:nvSpPr>
        <p:spPr>
          <a:xfrm>
            <a:off x="6048299" y="5669466"/>
            <a:ext cx="141515" cy="130629"/>
          </a:xfrm>
          <a:prstGeom prst="ellipse">
            <a:avLst/>
          </a:prstGeom>
          <a:solidFill>
            <a:srgbClr val="B2172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60" name="Oval 1059">
            <a:extLst>
              <a:ext uri="{FF2B5EF4-FFF2-40B4-BE49-F238E27FC236}">
                <a16:creationId xmlns:a16="http://schemas.microsoft.com/office/drawing/2014/main" id="{98D03691-5D17-7DCC-547A-E87BD48D8222}"/>
              </a:ext>
            </a:extLst>
          </p:cNvPr>
          <p:cNvSpPr/>
          <p:nvPr/>
        </p:nvSpPr>
        <p:spPr>
          <a:xfrm>
            <a:off x="6178006" y="5558675"/>
            <a:ext cx="141515" cy="130629"/>
          </a:xfrm>
          <a:prstGeom prst="ellipse">
            <a:avLst/>
          </a:prstGeom>
          <a:solidFill>
            <a:srgbClr val="B2172B"/>
          </a:solidFill>
          <a:ln>
            <a:solidFill>
              <a:srgbClr val="B21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61" name="Oval 1060">
            <a:extLst>
              <a:ext uri="{FF2B5EF4-FFF2-40B4-BE49-F238E27FC236}">
                <a16:creationId xmlns:a16="http://schemas.microsoft.com/office/drawing/2014/main" id="{125C68A8-7EDD-D896-51A7-9A6DE998D4CB}"/>
              </a:ext>
            </a:extLst>
          </p:cNvPr>
          <p:cNvSpPr/>
          <p:nvPr/>
        </p:nvSpPr>
        <p:spPr>
          <a:xfrm>
            <a:off x="5761372" y="5973441"/>
            <a:ext cx="141515" cy="130629"/>
          </a:xfrm>
          <a:prstGeom prst="ellipse">
            <a:avLst/>
          </a:prstGeom>
          <a:solidFill>
            <a:srgbClr val="B2172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62" name="Oval 1061">
            <a:extLst>
              <a:ext uri="{FF2B5EF4-FFF2-40B4-BE49-F238E27FC236}">
                <a16:creationId xmlns:a16="http://schemas.microsoft.com/office/drawing/2014/main" id="{746D4208-CECA-D292-2444-98499F23E5DD}"/>
              </a:ext>
            </a:extLst>
          </p:cNvPr>
          <p:cNvSpPr/>
          <p:nvPr/>
        </p:nvSpPr>
        <p:spPr>
          <a:xfrm>
            <a:off x="5553534" y="6168705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63" name="Oval 1062">
            <a:extLst>
              <a:ext uri="{FF2B5EF4-FFF2-40B4-BE49-F238E27FC236}">
                <a16:creationId xmlns:a16="http://schemas.microsoft.com/office/drawing/2014/main" id="{EA92D02E-331B-B6B8-5247-1AFA99ABDC45}"/>
              </a:ext>
            </a:extLst>
          </p:cNvPr>
          <p:cNvSpPr/>
          <p:nvPr/>
        </p:nvSpPr>
        <p:spPr>
          <a:xfrm>
            <a:off x="5386370" y="6349680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64" name="Oval 1063">
            <a:extLst>
              <a:ext uri="{FF2B5EF4-FFF2-40B4-BE49-F238E27FC236}">
                <a16:creationId xmlns:a16="http://schemas.microsoft.com/office/drawing/2014/main" id="{4DB40CC1-3434-CAA9-DD60-C2C6017D5675}"/>
              </a:ext>
            </a:extLst>
          </p:cNvPr>
          <p:cNvSpPr/>
          <p:nvPr/>
        </p:nvSpPr>
        <p:spPr>
          <a:xfrm>
            <a:off x="4642254" y="7059298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65" name="Oval 1064">
            <a:extLst>
              <a:ext uri="{FF2B5EF4-FFF2-40B4-BE49-F238E27FC236}">
                <a16:creationId xmlns:a16="http://schemas.microsoft.com/office/drawing/2014/main" id="{4481A440-9345-0746-716B-94CC8F474C85}"/>
              </a:ext>
            </a:extLst>
          </p:cNvPr>
          <p:cNvSpPr/>
          <p:nvPr/>
        </p:nvSpPr>
        <p:spPr>
          <a:xfrm>
            <a:off x="4889652" y="6811648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66" name="Oval 1065">
            <a:extLst>
              <a:ext uri="{FF2B5EF4-FFF2-40B4-BE49-F238E27FC236}">
                <a16:creationId xmlns:a16="http://schemas.microsoft.com/office/drawing/2014/main" id="{81CBDB01-C765-7672-492F-326061403CEB}"/>
              </a:ext>
            </a:extLst>
          </p:cNvPr>
          <p:cNvSpPr/>
          <p:nvPr/>
        </p:nvSpPr>
        <p:spPr>
          <a:xfrm>
            <a:off x="5653215" y="6067268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69" name="Oval 1068">
            <a:extLst>
              <a:ext uri="{FF2B5EF4-FFF2-40B4-BE49-F238E27FC236}">
                <a16:creationId xmlns:a16="http://schemas.microsoft.com/office/drawing/2014/main" id="{59A71674-4F09-0D22-11D4-43D7926733FF}"/>
              </a:ext>
            </a:extLst>
          </p:cNvPr>
          <p:cNvSpPr/>
          <p:nvPr/>
        </p:nvSpPr>
        <p:spPr>
          <a:xfrm>
            <a:off x="5073438" y="6646021"/>
            <a:ext cx="141515" cy="130629"/>
          </a:xfrm>
          <a:prstGeom prst="ellipse">
            <a:avLst/>
          </a:prstGeom>
          <a:solidFill>
            <a:srgbClr val="9C9EB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9AC191C-F5C3-E748-3D26-6FF757FE93A5}"/>
              </a:ext>
            </a:extLst>
          </p:cNvPr>
          <p:cNvGrpSpPr/>
          <p:nvPr/>
        </p:nvGrpSpPr>
        <p:grpSpPr>
          <a:xfrm>
            <a:off x="8630225" y="5499892"/>
            <a:ext cx="3024597" cy="1136931"/>
            <a:chOff x="8524560" y="7193781"/>
            <a:chExt cx="2682403" cy="951930"/>
          </a:xfrm>
        </p:grpSpPr>
        <p:sp>
          <p:nvSpPr>
            <p:cNvPr id="1044" name="Oval 1043">
              <a:extLst>
                <a:ext uri="{FF2B5EF4-FFF2-40B4-BE49-F238E27FC236}">
                  <a16:creationId xmlns:a16="http://schemas.microsoft.com/office/drawing/2014/main" id="{F8E8711A-24F1-A5FF-40E4-B7A5E16F723A}"/>
                </a:ext>
              </a:extLst>
            </p:cNvPr>
            <p:cNvSpPr/>
            <p:nvPr/>
          </p:nvSpPr>
          <p:spPr>
            <a:xfrm>
              <a:off x="8524560" y="7462734"/>
              <a:ext cx="2682403" cy="3556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Dispersal rate &lt; velocity of climate change</a:t>
              </a:r>
            </a:p>
            <a:p>
              <a:pPr algn="ctr"/>
              <a:endParaRPr lang="en-US" sz="1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Dispersal rate &gt; velocity of climate change</a:t>
              </a: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5602B72B-26CA-0DEC-2B2B-2C80503C2ECD}"/>
                </a:ext>
              </a:extLst>
            </p:cNvPr>
            <p:cNvSpPr/>
            <p:nvPr/>
          </p:nvSpPr>
          <p:spPr>
            <a:xfrm>
              <a:off x="8877886" y="7193781"/>
              <a:ext cx="141515" cy="130629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1DCEAFC-4D9D-A13F-39AB-CB6642335A58}"/>
                </a:ext>
              </a:extLst>
            </p:cNvPr>
            <p:cNvSpPr/>
            <p:nvPr/>
          </p:nvSpPr>
          <p:spPr>
            <a:xfrm>
              <a:off x="8877888" y="8015082"/>
              <a:ext cx="141515" cy="13062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104C1C41-E8EF-C18F-8F13-FF04C9603BD2}"/>
              </a:ext>
            </a:extLst>
          </p:cNvPr>
          <p:cNvSpPr/>
          <p:nvPr/>
        </p:nvSpPr>
        <p:spPr>
          <a:xfrm>
            <a:off x="8660591" y="6332818"/>
            <a:ext cx="1979542" cy="52783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227FAF9-4CE5-FC2F-6272-ABB21E8B44F0}"/>
              </a:ext>
            </a:extLst>
          </p:cNvPr>
          <p:cNvGrpSpPr/>
          <p:nvPr/>
        </p:nvGrpSpPr>
        <p:grpSpPr>
          <a:xfrm>
            <a:off x="14584836" y="1447956"/>
            <a:ext cx="2682403" cy="1101530"/>
            <a:chOff x="8524560" y="6991381"/>
            <a:chExt cx="2682403" cy="110153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400B455-E943-3D43-C23B-701C34526CE8}"/>
                </a:ext>
              </a:extLst>
            </p:cNvPr>
            <p:cNvSpPr/>
            <p:nvPr/>
          </p:nvSpPr>
          <p:spPr>
            <a:xfrm>
              <a:off x="8524560" y="7462734"/>
              <a:ext cx="2682403" cy="3556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Dispersal rate &lt; velocity of climate change</a:t>
              </a:r>
            </a:p>
            <a:p>
              <a:pPr algn="ctr"/>
              <a:endParaRPr lang="en-US" sz="15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5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Dispersal rate &gt; velocity of climate change</a:t>
              </a:r>
            </a:p>
            <a:p>
              <a:pPr algn="ctr"/>
              <a:endParaRPr lang="en-US" sz="15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4721976-1D4E-83C8-D22B-92322A378D95}"/>
                </a:ext>
              </a:extLst>
            </p:cNvPr>
            <p:cNvSpPr/>
            <p:nvPr/>
          </p:nvSpPr>
          <p:spPr>
            <a:xfrm>
              <a:off x="8812638" y="6991381"/>
              <a:ext cx="141515" cy="130629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38E23D0-3BCD-5400-D453-D41CC8AEFCFC}"/>
                </a:ext>
              </a:extLst>
            </p:cNvPr>
            <p:cNvSpPr/>
            <p:nvPr/>
          </p:nvSpPr>
          <p:spPr>
            <a:xfrm>
              <a:off x="8812638" y="7962282"/>
              <a:ext cx="141515" cy="13062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7D507D7-D76D-B924-77F7-A742EAB8666C}"/>
              </a:ext>
            </a:extLst>
          </p:cNvPr>
          <p:cNvGrpSpPr/>
          <p:nvPr/>
        </p:nvGrpSpPr>
        <p:grpSpPr>
          <a:xfrm>
            <a:off x="4181765" y="1155940"/>
            <a:ext cx="1476462" cy="800029"/>
            <a:chOff x="4245026" y="1035170"/>
            <a:chExt cx="1476462" cy="800029"/>
          </a:xfrm>
        </p:grpSpPr>
        <p:pic>
          <p:nvPicPr>
            <p:cNvPr id="48" name="Picture 47" descr="A graph with numbers and a number&#10;&#10;Description automatically generated with medium confidence">
              <a:extLst>
                <a:ext uri="{FF2B5EF4-FFF2-40B4-BE49-F238E27FC236}">
                  <a16:creationId xmlns:a16="http://schemas.microsoft.com/office/drawing/2014/main" id="{BB7C6B30-0A97-2154-FBBC-13EAA9E9E4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87532" b="8515"/>
            <a:stretch/>
          </p:blipFill>
          <p:spPr>
            <a:xfrm>
              <a:off x="4245026" y="1603380"/>
              <a:ext cx="1465729" cy="231819"/>
            </a:xfrm>
            <a:prstGeom prst="rect">
              <a:avLst/>
            </a:prstGeom>
          </p:spPr>
        </p:pic>
        <p:pic>
          <p:nvPicPr>
            <p:cNvPr id="49" name="Picture 48" descr="A graph with numbers and a number&#10;&#10;Description automatically generated with medium confidence">
              <a:extLst>
                <a:ext uri="{FF2B5EF4-FFF2-40B4-BE49-F238E27FC236}">
                  <a16:creationId xmlns:a16="http://schemas.microsoft.com/office/drawing/2014/main" id="{4B16268D-19FA-FDF7-634F-04EE758CE0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75486" b="20340"/>
            <a:stretch/>
          </p:blipFill>
          <p:spPr>
            <a:xfrm>
              <a:off x="4255759" y="1220012"/>
              <a:ext cx="1465729" cy="244699"/>
            </a:xfrm>
            <a:prstGeom prst="rect">
              <a:avLst/>
            </a:prstGeom>
          </p:spPr>
        </p:pic>
        <p:pic>
          <p:nvPicPr>
            <p:cNvPr id="50" name="Picture 49" descr="A graph with numbers and a number&#10;&#10;Description automatically generated with medium confidence">
              <a:extLst>
                <a:ext uri="{FF2B5EF4-FFF2-40B4-BE49-F238E27FC236}">
                  <a16:creationId xmlns:a16="http://schemas.microsoft.com/office/drawing/2014/main" id="{24051341-3DFA-36FE-6AAE-9E0112E668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81857" b="14409"/>
            <a:stretch/>
          </p:blipFill>
          <p:spPr>
            <a:xfrm>
              <a:off x="4255759" y="1438953"/>
              <a:ext cx="1465729" cy="218941"/>
            </a:xfrm>
            <a:prstGeom prst="rect">
              <a:avLst/>
            </a:prstGeom>
          </p:spPr>
        </p:pic>
        <p:pic>
          <p:nvPicPr>
            <p:cNvPr id="52" name="Picture 51" descr="A graph with numbers and a number&#10;&#10;Description automatically generated with medium confidence">
              <a:extLst>
                <a:ext uri="{FF2B5EF4-FFF2-40B4-BE49-F238E27FC236}">
                  <a16:creationId xmlns:a16="http://schemas.microsoft.com/office/drawing/2014/main" id="{1984DC25-7778-4E51-1492-16BF744AE1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69636" b="26636"/>
            <a:stretch/>
          </p:blipFill>
          <p:spPr>
            <a:xfrm>
              <a:off x="4252883" y="1035170"/>
              <a:ext cx="1465729" cy="218535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23587D5-27E8-96D7-B72D-C7B17A6FE0F7}"/>
              </a:ext>
            </a:extLst>
          </p:cNvPr>
          <p:cNvGrpSpPr/>
          <p:nvPr/>
        </p:nvGrpSpPr>
        <p:grpSpPr>
          <a:xfrm>
            <a:off x="1106819" y="8711447"/>
            <a:ext cx="1476462" cy="800029"/>
            <a:chOff x="4245026" y="1035170"/>
            <a:chExt cx="1476462" cy="800029"/>
          </a:xfrm>
        </p:grpSpPr>
        <p:pic>
          <p:nvPicPr>
            <p:cNvPr id="55" name="Picture 54" descr="A graph with numbers and a number&#10;&#10;Description automatically generated with medium confidence">
              <a:extLst>
                <a:ext uri="{FF2B5EF4-FFF2-40B4-BE49-F238E27FC236}">
                  <a16:creationId xmlns:a16="http://schemas.microsoft.com/office/drawing/2014/main" id="{357987F2-56AC-B664-06D5-46469D01F3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87532" b="8515"/>
            <a:stretch/>
          </p:blipFill>
          <p:spPr>
            <a:xfrm>
              <a:off x="4245026" y="1603380"/>
              <a:ext cx="1465729" cy="231819"/>
            </a:xfrm>
            <a:prstGeom prst="rect">
              <a:avLst/>
            </a:prstGeom>
          </p:spPr>
        </p:pic>
        <p:pic>
          <p:nvPicPr>
            <p:cNvPr id="56" name="Picture 55" descr="A graph with numbers and a number&#10;&#10;Description automatically generated with medium confidence">
              <a:extLst>
                <a:ext uri="{FF2B5EF4-FFF2-40B4-BE49-F238E27FC236}">
                  <a16:creationId xmlns:a16="http://schemas.microsoft.com/office/drawing/2014/main" id="{B415400D-E4D6-EF48-5A3D-EF43CF0F65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75486" b="20340"/>
            <a:stretch/>
          </p:blipFill>
          <p:spPr>
            <a:xfrm>
              <a:off x="4255759" y="1220012"/>
              <a:ext cx="1465729" cy="244699"/>
            </a:xfrm>
            <a:prstGeom prst="rect">
              <a:avLst/>
            </a:prstGeom>
          </p:spPr>
        </p:pic>
        <p:pic>
          <p:nvPicPr>
            <p:cNvPr id="57" name="Picture 56" descr="A graph with numbers and a number&#10;&#10;Description automatically generated with medium confidence">
              <a:extLst>
                <a:ext uri="{FF2B5EF4-FFF2-40B4-BE49-F238E27FC236}">
                  <a16:creationId xmlns:a16="http://schemas.microsoft.com/office/drawing/2014/main" id="{54CCE401-8428-CBC4-9019-754C3655B5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81857" b="14409"/>
            <a:stretch/>
          </p:blipFill>
          <p:spPr>
            <a:xfrm>
              <a:off x="4255759" y="1438953"/>
              <a:ext cx="1465729" cy="218941"/>
            </a:xfrm>
            <a:prstGeom prst="rect">
              <a:avLst/>
            </a:prstGeom>
          </p:spPr>
        </p:pic>
        <p:pic>
          <p:nvPicPr>
            <p:cNvPr id="58" name="Picture 57" descr="A graph with numbers and a number&#10;&#10;Description automatically generated with medium confidence">
              <a:extLst>
                <a:ext uri="{FF2B5EF4-FFF2-40B4-BE49-F238E27FC236}">
                  <a16:creationId xmlns:a16="http://schemas.microsoft.com/office/drawing/2014/main" id="{36750186-DF63-2006-045C-949A6EAC85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69636" b="26636"/>
            <a:stretch/>
          </p:blipFill>
          <p:spPr>
            <a:xfrm>
              <a:off x="4252883" y="1035170"/>
              <a:ext cx="1465729" cy="218535"/>
            </a:xfrm>
            <a:prstGeom prst="rect">
              <a:avLst/>
            </a:prstGeom>
          </p:spPr>
        </p:pic>
      </p:grpSp>
      <p:sp>
        <p:nvSpPr>
          <p:cNvPr id="1026" name="TextBox 1025">
            <a:extLst>
              <a:ext uri="{FF2B5EF4-FFF2-40B4-BE49-F238E27FC236}">
                <a16:creationId xmlns:a16="http://schemas.microsoft.com/office/drawing/2014/main" id="{85F2FD1E-7123-5670-4492-0A73A4B876AC}"/>
              </a:ext>
            </a:extLst>
          </p:cNvPr>
          <p:cNvSpPr txBox="1"/>
          <p:nvPr/>
        </p:nvSpPr>
        <p:spPr>
          <a:xfrm>
            <a:off x="4959808" y="3363695"/>
            <a:ext cx="989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418</a:t>
            </a: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8C8FA091-E3AD-47CD-1CB2-E3DF1941FC34}"/>
              </a:ext>
            </a:extLst>
          </p:cNvPr>
          <p:cNvSpPr txBox="1"/>
          <p:nvPr/>
        </p:nvSpPr>
        <p:spPr>
          <a:xfrm>
            <a:off x="8893986" y="3363695"/>
            <a:ext cx="989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418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AB59456C-5DD6-BDD6-7FC6-69AD13849559}"/>
              </a:ext>
            </a:extLst>
          </p:cNvPr>
          <p:cNvSpPr txBox="1"/>
          <p:nvPr/>
        </p:nvSpPr>
        <p:spPr>
          <a:xfrm>
            <a:off x="12783008" y="3363695"/>
            <a:ext cx="989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418</a:t>
            </a:r>
          </a:p>
        </p:txBody>
      </p:sp>
      <p:sp>
        <p:nvSpPr>
          <p:cNvPr id="1055" name="TextBox 1054">
            <a:extLst>
              <a:ext uri="{FF2B5EF4-FFF2-40B4-BE49-F238E27FC236}">
                <a16:creationId xmlns:a16="http://schemas.microsoft.com/office/drawing/2014/main" id="{79F4CD25-E8D1-2659-3A9A-9B46C2CEEB21}"/>
              </a:ext>
            </a:extLst>
          </p:cNvPr>
          <p:cNvSpPr txBox="1"/>
          <p:nvPr/>
        </p:nvSpPr>
        <p:spPr>
          <a:xfrm>
            <a:off x="7184073" y="11268716"/>
            <a:ext cx="989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211</a:t>
            </a: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F2236158-84C7-54AA-0753-313B735A4922}"/>
              </a:ext>
            </a:extLst>
          </p:cNvPr>
          <p:cNvSpPr txBox="1"/>
          <p:nvPr/>
        </p:nvSpPr>
        <p:spPr>
          <a:xfrm>
            <a:off x="3309004" y="11256729"/>
            <a:ext cx="989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211</a:t>
            </a:r>
          </a:p>
        </p:txBody>
      </p:sp>
      <p:pic>
        <p:nvPicPr>
          <p:cNvPr id="1068" name="Picture 1067" descr="A diagram of a number of red and black dots&#10;&#10;Description automatically generated with medium confidence">
            <a:extLst>
              <a:ext uri="{FF2B5EF4-FFF2-40B4-BE49-F238E27FC236}">
                <a16:creationId xmlns:a16="http://schemas.microsoft.com/office/drawing/2014/main" id="{CF90136F-F9A6-9AAC-0841-766FC09964A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97191"/>
          <a:stretch/>
        </p:blipFill>
        <p:spPr>
          <a:xfrm>
            <a:off x="357259" y="8452467"/>
            <a:ext cx="328420" cy="4061806"/>
          </a:xfrm>
          <a:prstGeom prst="rect">
            <a:avLst/>
          </a:prstGeom>
        </p:spPr>
      </p:pic>
      <p:pic>
        <p:nvPicPr>
          <p:cNvPr id="1070" name="Picture 1069" descr="A diagram of a number of red and black dots&#10;&#10;Description automatically generated with medium confidence">
            <a:extLst>
              <a:ext uri="{FF2B5EF4-FFF2-40B4-BE49-F238E27FC236}">
                <a16:creationId xmlns:a16="http://schemas.microsoft.com/office/drawing/2014/main" id="{E3472721-E79D-663D-0DAB-6BEFAEAD649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97191"/>
          <a:stretch/>
        </p:blipFill>
        <p:spPr>
          <a:xfrm>
            <a:off x="4218631" y="8452467"/>
            <a:ext cx="328420" cy="4061806"/>
          </a:xfrm>
          <a:prstGeom prst="rect">
            <a:avLst/>
          </a:prstGeom>
        </p:spPr>
      </p:pic>
      <p:sp>
        <p:nvSpPr>
          <p:cNvPr id="1071" name="TextBox 1070">
            <a:extLst>
              <a:ext uri="{FF2B5EF4-FFF2-40B4-BE49-F238E27FC236}">
                <a16:creationId xmlns:a16="http://schemas.microsoft.com/office/drawing/2014/main" id="{51DC27EF-7EF7-23E2-930B-999BFD269F40}"/>
              </a:ext>
            </a:extLst>
          </p:cNvPr>
          <p:cNvSpPr txBox="1"/>
          <p:nvPr/>
        </p:nvSpPr>
        <p:spPr>
          <a:xfrm>
            <a:off x="5320363" y="3638759"/>
            <a:ext cx="98943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50" dirty="0">
                <a:solidFill>
                  <a:srgbClr val="6A6A6A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1200</a:t>
            </a:r>
          </a:p>
        </p:txBody>
      </p:sp>
      <p:sp>
        <p:nvSpPr>
          <p:cNvPr id="1075" name="TextBox 1074">
            <a:extLst>
              <a:ext uri="{FF2B5EF4-FFF2-40B4-BE49-F238E27FC236}">
                <a16:creationId xmlns:a16="http://schemas.microsoft.com/office/drawing/2014/main" id="{2CDA6199-DF73-A301-2FE1-617C5F38BA40}"/>
              </a:ext>
            </a:extLst>
          </p:cNvPr>
          <p:cNvSpPr txBox="1"/>
          <p:nvPr/>
        </p:nvSpPr>
        <p:spPr>
          <a:xfrm>
            <a:off x="3608827" y="11579219"/>
            <a:ext cx="98943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50" dirty="0">
                <a:solidFill>
                  <a:srgbClr val="6A6A6A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12.5</a:t>
            </a:r>
          </a:p>
        </p:txBody>
      </p:sp>
      <p:sp>
        <p:nvSpPr>
          <p:cNvPr id="1077" name="TextBox 1076">
            <a:extLst>
              <a:ext uri="{FF2B5EF4-FFF2-40B4-BE49-F238E27FC236}">
                <a16:creationId xmlns:a16="http://schemas.microsoft.com/office/drawing/2014/main" id="{4FAA6B6D-C5DE-A48D-D5CD-496CF5E0D926}"/>
              </a:ext>
            </a:extLst>
          </p:cNvPr>
          <p:cNvSpPr txBox="1"/>
          <p:nvPr/>
        </p:nvSpPr>
        <p:spPr>
          <a:xfrm>
            <a:off x="7501955" y="11579219"/>
            <a:ext cx="98943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50" dirty="0">
                <a:solidFill>
                  <a:srgbClr val="6A6A6A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12.5</a:t>
            </a:r>
          </a:p>
        </p:txBody>
      </p:sp>
      <p:sp>
        <p:nvSpPr>
          <p:cNvPr id="1078" name="TextBox 1077">
            <a:extLst>
              <a:ext uri="{FF2B5EF4-FFF2-40B4-BE49-F238E27FC236}">
                <a16:creationId xmlns:a16="http://schemas.microsoft.com/office/drawing/2014/main" id="{C0846134-3466-B727-5B64-3E62964A4D6E}"/>
              </a:ext>
            </a:extLst>
          </p:cNvPr>
          <p:cNvSpPr txBox="1"/>
          <p:nvPr/>
        </p:nvSpPr>
        <p:spPr>
          <a:xfrm>
            <a:off x="814258" y="8572847"/>
            <a:ext cx="56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grpSp>
        <p:nvGrpSpPr>
          <p:cNvPr id="1082" name="Group 1081">
            <a:extLst>
              <a:ext uri="{FF2B5EF4-FFF2-40B4-BE49-F238E27FC236}">
                <a16:creationId xmlns:a16="http://schemas.microsoft.com/office/drawing/2014/main" id="{71E9DCA9-DA9F-F3DC-B105-28D120711969}"/>
              </a:ext>
            </a:extLst>
          </p:cNvPr>
          <p:cNvGrpSpPr/>
          <p:nvPr/>
        </p:nvGrpSpPr>
        <p:grpSpPr>
          <a:xfrm>
            <a:off x="4459977" y="770708"/>
            <a:ext cx="251992" cy="270796"/>
            <a:chOff x="4459977" y="766354"/>
            <a:chExt cx="251992" cy="270796"/>
          </a:xfrm>
        </p:grpSpPr>
        <p:sp>
          <p:nvSpPr>
            <p:cNvPr id="1081" name="Rectangle 1080">
              <a:extLst>
                <a:ext uri="{FF2B5EF4-FFF2-40B4-BE49-F238E27FC236}">
                  <a16:creationId xmlns:a16="http://schemas.microsoft.com/office/drawing/2014/main" id="{EA405A46-05C6-5AA9-37B3-FEE1EF8214FF}"/>
                </a:ext>
              </a:extLst>
            </p:cNvPr>
            <p:cNvSpPr/>
            <p:nvPr/>
          </p:nvSpPr>
          <p:spPr>
            <a:xfrm>
              <a:off x="4558937" y="766354"/>
              <a:ext cx="121920" cy="2351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0" name="TextBox 1079">
              <a:extLst>
                <a:ext uri="{FF2B5EF4-FFF2-40B4-BE49-F238E27FC236}">
                  <a16:creationId xmlns:a16="http://schemas.microsoft.com/office/drawing/2014/main" id="{D913FFAE-49AC-E555-C569-9755D87ADAD6}"/>
                </a:ext>
              </a:extLst>
            </p:cNvPr>
            <p:cNvSpPr txBox="1"/>
            <p:nvPr/>
          </p:nvSpPr>
          <p:spPr>
            <a:xfrm>
              <a:off x="4459977" y="801188"/>
              <a:ext cx="251992" cy="235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aseline="30000" dirty="0"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1083" name="Group 1082">
            <a:extLst>
              <a:ext uri="{FF2B5EF4-FFF2-40B4-BE49-F238E27FC236}">
                <a16:creationId xmlns:a16="http://schemas.microsoft.com/office/drawing/2014/main" id="{E27CDF01-ACE6-DC2C-78FA-86659F1A51E7}"/>
              </a:ext>
            </a:extLst>
          </p:cNvPr>
          <p:cNvGrpSpPr/>
          <p:nvPr/>
        </p:nvGrpSpPr>
        <p:grpSpPr>
          <a:xfrm>
            <a:off x="8391897" y="770708"/>
            <a:ext cx="251992" cy="270796"/>
            <a:chOff x="4459977" y="766354"/>
            <a:chExt cx="251992" cy="270796"/>
          </a:xfrm>
        </p:grpSpPr>
        <p:sp>
          <p:nvSpPr>
            <p:cNvPr id="1084" name="Rectangle 1083">
              <a:extLst>
                <a:ext uri="{FF2B5EF4-FFF2-40B4-BE49-F238E27FC236}">
                  <a16:creationId xmlns:a16="http://schemas.microsoft.com/office/drawing/2014/main" id="{5E07A121-1387-12D5-A09B-7EB3F4C60712}"/>
                </a:ext>
              </a:extLst>
            </p:cNvPr>
            <p:cNvSpPr/>
            <p:nvPr/>
          </p:nvSpPr>
          <p:spPr>
            <a:xfrm>
              <a:off x="4558937" y="766354"/>
              <a:ext cx="121920" cy="2351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5" name="TextBox 1084">
              <a:extLst>
                <a:ext uri="{FF2B5EF4-FFF2-40B4-BE49-F238E27FC236}">
                  <a16:creationId xmlns:a16="http://schemas.microsoft.com/office/drawing/2014/main" id="{8C359446-1D1A-37A5-74EC-635799C5B9EB}"/>
                </a:ext>
              </a:extLst>
            </p:cNvPr>
            <p:cNvSpPr txBox="1"/>
            <p:nvPr/>
          </p:nvSpPr>
          <p:spPr>
            <a:xfrm>
              <a:off x="4459977" y="801188"/>
              <a:ext cx="251992" cy="235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aseline="30000" dirty="0"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1086" name="Group 1085">
            <a:extLst>
              <a:ext uri="{FF2B5EF4-FFF2-40B4-BE49-F238E27FC236}">
                <a16:creationId xmlns:a16="http://schemas.microsoft.com/office/drawing/2014/main" id="{A7640DF0-4589-5453-A179-29BE4D5D57B8}"/>
              </a:ext>
            </a:extLst>
          </p:cNvPr>
          <p:cNvGrpSpPr/>
          <p:nvPr/>
        </p:nvGrpSpPr>
        <p:grpSpPr>
          <a:xfrm>
            <a:off x="12293337" y="770708"/>
            <a:ext cx="251992" cy="270796"/>
            <a:chOff x="4459977" y="766354"/>
            <a:chExt cx="251992" cy="270796"/>
          </a:xfrm>
        </p:grpSpPr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44C67481-DBF8-CECD-B1D6-EA94766EC7A1}"/>
                </a:ext>
              </a:extLst>
            </p:cNvPr>
            <p:cNvSpPr/>
            <p:nvPr/>
          </p:nvSpPr>
          <p:spPr>
            <a:xfrm>
              <a:off x="4558937" y="766354"/>
              <a:ext cx="121920" cy="2351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8" name="TextBox 1087">
              <a:extLst>
                <a:ext uri="{FF2B5EF4-FFF2-40B4-BE49-F238E27FC236}">
                  <a16:creationId xmlns:a16="http://schemas.microsoft.com/office/drawing/2014/main" id="{B5FAB564-FF90-4E4F-A699-26C9616AF061}"/>
                </a:ext>
              </a:extLst>
            </p:cNvPr>
            <p:cNvSpPr txBox="1"/>
            <p:nvPr/>
          </p:nvSpPr>
          <p:spPr>
            <a:xfrm>
              <a:off x="4459977" y="801188"/>
              <a:ext cx="251992" cy="235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aseline="30000" dirty="0"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1089" name="Group 1088">
            <a:extLst>
              <a:ext uri="{FF2B5EF4-FFF2-40B4-BE49-F238E27FC236}">
                <a16:creationId xmlns:a16="http://schemas.microsoft.com/office/drawing/2014/main" id="{5E8B1D24-7A10-D71B-E33B-E7B33AA73721}"/>
              </a:ext>
            </a:extLst>
          </p:cNvPr>
          <p:cNvGrpSpPr/>
          <p:nvPr/>
        </p:nvGrpSpPr>
        <p:grpSpPr>
          <a:xfrm>
            <a:off x="2826824" y="8928118"/>
            <a:ext cx="251992" cy="251942"/>
            <a:chOff x="4474118" y="766354"/>
            <a:chExt cx="251992" cy="251942"/>
          </a:xfrm>
        </p:grpSpPr>
        <p:sp>
          <p:nvSpPr>
            <p:cNvPr id="1090" name="Rectangle 1089">
              <a:extLst>
                <a:ext uri="{FF2B5EF4-FFF2-40B4-BE49-F238E27FC236}">
                  <a16:creationId xmlns:a16="http://schemas.microsoft.com/office/drawing/2014/main" id="{3F6056D7-8145-6A26-308A-283903E9BAB6}"/>
                </a:ext>
              </a:extLst>
            </p:cNvPr>
            <p:cNvSpPr/>
            <p:nvPr/>
          </p:nvSpPr>
          <p:spPr>
            <a:xfrm>
              <a:off x="4558937" y="766354"/>
              <a:ext cx="121920" cy="2351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1" name="TextBox 1090">
              <a:extLst>
                <a:ext uri="{FF2B5EF4-FFF2-40B4-BE49-F238E27FC236}">
                  <a16:creationId xmlns:a16="http://schemas.microsoft.com/office/drawing/2014/main" id="{6F5587B4-1D97-771E-5B88-271B96D0D078}"/>
                </a:ext>
              </a:extLst>
            </p:cNvPr>
            <p:cNvSpPr txBox="1"/>
            <p:nvPr/>
          </p:nvSpPr>
          <p:spPr>
            <a:xfrm>
              <a:off x="4474118" y="782334"/>
              <a:ext cx="251992" cy="235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aseline="30000" dirty="0"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1094" name="Group 1093">
            <a:extLst>
              <a:ext uri="{FF2B5EF4-FFF2-40B4-BE49-F238E27FC236}">
                <a16:creationId xmlns:a16="http://schemas.microsoft.com/office/drawing/2014/main" id="{E07788E3-A122-9477-B12B-FC9A9304086F}"/>
              </a:ext>
            </a:extLst>
          </p:cNvPr>
          <p:cNvGrpSpPr/>
          <p:nvPr/>
        </p:nvGrpSpPr>
        <p:grpSpPr>
          <a:xfrm>
            <a:off x="6721666" y="8920262"/>
            <a:ext cx="251992" cy="251942"/>
            <a:chOff x="4474118" y="766354"/>
            <a:chExt cx="251992" cy="251942"/>
          </a:xfrm>
        </p:grpSpPr>
        <p:sp>
          <p:nvSpPr>
            <p:cNvPr id="1095" name="Rectangle 1094">
              <a:extLst>
                <a:ext uri="{FF2B5EF4-FFF2-40B4-BE49-F238E27FC236}">
                  <a16:creationId xmlns:a16="http://schemas.microsoft.com/office/drawing/2014/main" id="{B8599089-12F5-9449-560A-0D0D4D111882}"/>
                </a:ext>
              </a:extLst>
            </p:cNvPr>
            <p:cNvSpPr/>
            <p:nvPr/>
          </p:nvSpPr>
          <p:spPr>
            <a:xfrm>
              <a:off x="4558937" y="766354"/>
              <a:ext cx="121920" cy="2351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6" name="TextBox 1095">
              <a:extLst>
                <a:ext uri="{FF2B5EF4-FFF2-40B4-BE49-F238E27FC236}">
                  <a16:creationId xmlns:a16="http://schemas.microsoft.com/office/drawing/2014/main" id="{44CB2D26-6CE4-7CB2-0D64-1314C00A07AA}"/>
                </a:ext>
              </a:extLst>
            </p:cNvPr>
            <p:cNvSpPr txBox="1"/>
            <p:nvPr/>
          </p:nvSpPr>
          <p:spPr>
            <a:xfrm>
              <a:off x="4474118" y="782334"/>
              <a:ext cx="251992" cy="235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aseline="30000" dirty="0"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6B50931-B151-8947-205A-2AA548190C55}"/>
              </a:ext>
            </a:extLst>
          </p:cNvPr>
          <p:cNvGrpSpPr/>
          <p:nvPr/>
        </p:nvGrpSpPr>
        <p:grpSpPr>
          <a:xfrm>
            <a:off x="7839325" y="5955494"/>
            <a:ext cx="444660" cy="1384995"/>
            <a:chOff x="9460088" y="7144053"/>
            <a:chExt cx="444660" cy="1384995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ED1FCA3A-FBFE-B650-0663-2A8B5E9CC55D}"/>
                </a:ext>
              </a:extLst>
            </p:cNvPr>
            <p:cNvSpPr txBox="1"/>
            <p:nvPr/>
          </p:nvSpPr>
          <p:spPr>
            <a:xfrm>
              <a:off x="9635122" y="7144053"/>
              <a:ext cx="269626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  <a:p>
              <a:endParaRPr lang="en-US" sz="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endParaRPr lang="en-US" sz="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92DB8FD-2790-1008-4AF4-7A5403E1A0BB}"/>
                </a:ext>
              </a:extLst>
            </p:cNvPr>
            <p:cNvSpPr/>
            <p:nvPr/>
          </p:nvSpPr>
          <p:spPr>
            <a:xfrm>
              <a:off x="9460088" y="7191021"/>
              <a:ext cx="180622" cy="1919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707409E-5172-3234-5783-9DCCC47525DA}"/>
                </a:ext>
              </a:extLst>
            </p:cNvPr>
            <p:cNvSpPr/>
            <p:nvPr/>
          </p:nvSpPr>
          <p:spPr>
            <a:xfrm>
              <a:off x="9465733" y="7557910"/>
              <a:ext cx="180622" cy="191912"/>
            </a:xfrm>
            <a:prstGeom prst="rect">
              <a:avLst/>
            </a:prstGeom>
            <a:solidFill>
              <a:srgbClr val="9C9E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F02311C-131C-3092-6D15-B447EFFCF088}"/>
                </a:ext>
              </a:extLst>
            </p:cNvPr>
            <p:cNvSpPr/>
            <p:nvPr/>
          </p:nvSpPr>
          <p:spPr>
            <a:xfrm>
              <a:off x="9460089" y="7924798"/>
              <a:ext cx="180622" cy="191912"/>
            </a:xfrm>
            <a:prstGeom prst="rect">
              <a:avLst/>
            </a:prstGeom>
            <a:solidFill>
              <a:srgbClr val="F3C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0583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" name="Picture 1053" descr="A comparison of a graph&#10;&#10;Description automatically generated with medium confidence">
            <a:extLst>
              <a:ext uri="{FF2B5EF4-FFF2-40B4-BE49-F238E27FC236}">
                <a16:creationId xmlns:a16="http://schemas.microsoft.com/office/drawing/2014/main" id="{601CBA8F-E743-A9BD-E797-B7C1458B0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035" y="9926800"/>
            <a:ext cx="7962451" cy="3704752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B28AF64-5FE2-4177-B896-B673AA63A8AF}"/>
              </a:ext>
            </a:extLst>
          </p:cNvPr>
          <p:cNvCxnSpPr>
            <a:cxnSpLocks/>
          </p:cNvCxnSpPr>
          <p:nvPr/>
        </p:nvCxnSpPr>
        <p:spPr>
          <a:xfrm flipV="1">
            <a:off x="2947855" y="6388189"/>
            <a:ext cx="2338447" cy="2260401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15F6282-2B1B-228A-1F2A-09866CEF00ED}"/>
              </a:ext>
            </a:extLst>
          </p:cNvPr>
          <p:cNvCxnSpPr>
            <a:cxnSpLocks/>
          </p:cNvCxnSpPr>
          <p:nvPr/>
        </p:nvCxnSpPr>
        <p:spPr>
          <a:xfrm flipV="1">
            <a:off x="6280191" y="6388189"/>
            <a:ext cx="2338447" cy="2260401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66A50E0-3856-12B0-11FA-69AE0CB6C6F8}"/>
              </a:ext>
            </a:extLst>
          </p:cNvPr>
          <p:cNvSpPr txBox="1"/>
          <p:nvPr/>
        </p:nvSpPr>
        <p:spPr>
          <a:xfrm>
            <a:off x="2778357" y="8928763"/>
            <a:ext cx="2969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Potential dispersal rate (km/yr)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FA6EB6D-AE5C-F6C5-BA2C-2015A0A54EB3}"/>
              </a:ext>
            </a:extLst>
          </p:cNvPr>
          <p:cNvCxnSpPr>
            <a:cxnSpLocks/>
          </p:cNvCxnSpPr>
          <p:nvPr/>
        </p:nvCxnSpPr>
        <p:spPr>
          <a:xfrm flipV="1">
            <a:off x="4041291" y="7030717"/>
            <a:ext cx="562778" cy="562105"/>
          </a:xfrm>
          <a:prstGeom prst="line">
            <a:avLst/>
          </a:prstGeom>
          <a:ln w="38100">
            <a:solidFill>
              <a:srgbClr val="B217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BC36E59-43AB-2F5D-BD23-8D8DEC84B4D9}"/>
              </a:ext>
            </a:extLst>
          </p:cNvPr>
          <p:cNvCxnSpPr>
            <a:cxnSpLocks/>
          </p:cNvCxnSpPr>
          <p:nvPr/>
        </p:nvCxnSpPr>
        <p:spPr>
          <a:xfrm>
            <a:off x="4601402" y="7044217"/>
            <a:ext cx="1018602" cy="0"/>
          </a:xfrm>
          <a:prstGeom prst="line">
            <a:avLst/>
          </a:prstGeom>
          <a:ln w="38100">
            <a:solidFill>
              <a:srgbClr val="B2172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508A0BF-C736-0203-97B0-7891F3034E3F}"/>
              </a:ext>
            </a:extLst>
          </p:cNvPr>
          <p:cNvCxnSpPr>
            <a:cxnSpLocks/>
          </p:cNvCxnSpPr>
          <p:nvPr/>
        </p:nvCxnSpPr>
        <p:spPr>
          <a:xfrm flipV="1">
            <a:off x="2959354" y="7551575"/>
            <a:ext cx="1119260" cy="1112760"/>
          </a:xfrm>
          <a:prstGeom prst="line">
            <a:avLst/>
          </a:prstGeom>
          <a:ln w="38100">
            <a:solidFill>
              <a:srgbClr val="F3CA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48454D4-21E2-538C-A81D-8504C6155B85}"/>
              </a:ext>
            </a:extLst>
          </p:cNvPr>
          <p:cNvCxnSpPr>
            <a:cxnSpLocks/>
          </p:cNvCxnSpPr>
          <p:nvPr/>
        </p:nvCxnSpPr>
        <p:spPr>
          <a:xfrm>
            <a:off x="4059322" y="7563712"/>
            <a:ext cx="1547982" cy="0"/>
          </a:xfrm>
          <a:prstGeom prst="line">
            <a:avLst/>
          </a:prstGeom>
          <a:ln w="38100">
            <a:solidFill>
              <a:srgbClr val="F3CA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F7C059A-F43D-26E2-8D16-8C364F870365}"/>
              </a:ext>
            </a:extLst>
          </p:cNvPr>
          <p:cNvCxnSpPr>
            <a:cxnSpLocks/>
          </p:cNvCxnSpPr>
          <p:nvPr/>
        </p:nvCxnSpPr>
        <p:spPr>
          <a:xfrm flipV="1">
            <a:off x="2941983" y="8118735"/>
            <a:ext cx="562490" cy="561187"/>
          </a:xfrm>
          <a:prstGeom prst="line">
            <a:avLst/>
          </a:prstGeom>
          <a:ln w="38100">
            <a:solidFill>
              <a:srgbClr val="9C9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581D6B6-C1BF-83D0-2BA4-3E84E59A7E0A}"/>
              </a:ext>
            </a:extLst>
          </p:cNvPr>
          <p:cNvCxnSpPr>
            <a:cxnSpLocks/>
          </p:cNvCxnSpPr>
          <p:nvPr/>
        </p:nvCxnSpPr>
        <p:spPr>
          <a:xfrm>
            <a:off x="3505666" y="8132800"/>
            <a:ext cx="2088939" cy="0"/>
          </a:xfrm>
          <a:prstGeom prst="line">
            <a:avLst/>
          </a:prstGeom>
          <a:ln w="38100">
            <a:solidFill>
              <a:srgbClr val="9C9E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8E855DD-B14A-3F76-08DB-64105E5EBCFF}"/>
              </a:ext>
            </a:extLst>
          </p:cNvPr>
          <p:cNvSpPr txBox="1"/>
          <p:nvPr/>
        </p:nvSpPr>
        <p:spPr>
          <a:xfrm>
            <a:off x="2631776" y="5699627"/>
            <a:ext cx="26962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D032D6-7700-C6E6-8D30-DA1490FD0ADF}"/>
              </a:ext>
            </a:extLst>
          </p:cNvPr>
          <p:cNvSpPr txBox="1"/>
          <p:nvPr/>
        </p:nvSpPr>
        <p:spPr>
          <a:xfrm>
            <a:off x="3409210" y="8709045"/>
            <a:ext cx="2891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1            2            3            4            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791573-3401-4971-ADA8-3AF61D544D21}"/>
              </a:ext>
            </a:extLst>
          </p:cNvPr>
          <p:cNvSpPr txBox="1"/>
          <p:nvPr/>
        </p:nvSpPr>
        <p:spPr>
          <a:xfrm>
            <a:off x="2846459" y="6117213"/>
            <a:ext cx="56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EE8699E-F273-6FF7-DC63-85059E130FD0}"/>
              </a:ext>
            </a:extLst>
          </p:cNvPr>
          <p:cNvSpPr/>
          <p:nvPr/>
        </p:nvSpPr>
        <p:spPr>
          <a:xfrm>
            <a:off x="3549478" y="7954657"/>
            <a:ext cx="141515" cy="130629"/>
          </a:xfrm>
          <a:prstGeom prst="ellipse">
            <a:avLst/>
          </a:prstGeom>
          <a:solidFill>
            <a:srgbClr val="B2172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54D3C8F-B1BA-6D29-DC90-52EDBF833981}"/>
              </a:ext>
            </a:extLst>
          </p:cNvPr>
          <p:cNvSpPr/>
          <p:nvPr/>
        </p:nvSpPr>
        <p:spPr>
          <a:xfrm>
            <a:off x="4402479" y="7093583"/>
            <a:ext cx="141515" cy="130629"/>
          </a:xfrm>
          <a:prstGeom prst="ellipse">
            <a:avLst/>
          </a:prstGeom>
          <a:solidFill>
            <a:srgbClr val="B2172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0BECA27-75D0-9CB3-CB85-06E4F830C2EA}"/>
              </a:ext>
            </a:extLst>
          </p:cNvPr>
          <p:cNvSpPr/>
          <p:nvPr/>
        </p:nvSpPr>
        <p:spPr>
          <a:xfrm>
            <a:off x="5048715" y="6982792"/>
            <a:ext cx="141515" cy="130629"/>
          </a:xfrm>
          <a:prstGeom prst="ellipse">
            <a:avLst/>
          </a:prstGeom>
          <a:solidFill>
            <a:srgbClr val="B2172B"/>
          </a:solidFill>
          <a:ln>
            <a:solidFill>
              <a:srgbClr val="B21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23A49DE-0586-7321-F6C6-EB2C3AC37273}"/>
              </a:ext>
            </a:extLst>
          </p:cNvPr>
          <p:cNvSpPr/>
          <p:nvPr/>
        </p:nvSpPr>
        <p:spPr>
          <a:xfrm>
            <a:off x="4115552" y="7397558"/>
            <a:ext cx="141515" cy="130629"/>
          </a:xfrm>
          <a:prstGeom prst="ellipse">
            <a:avLst/>
          </a:prstGeom>
          <a:solidFill>
            <a:srgbClr val="B2172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38696BA-A5E6-6909-9553-555066BC9A22}"/>
              </a:ext>
            </a:extLst>
          </p:cNvPr>
          <p:cNvCxnSpPr>
            <a:cxnSpLocks/>
          </p:cNvCxnSpPr>
          <p:nvPr/>
        </p:nvCxnSpPr>
        <p:spPr>
          <a:xfrm>
            <a:off x="6223287" y="6220741"/>
            <a:ext cx="0" cy="24916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C654A08-4197-1F28-F560-69090ED02B1C}"/>
              </a:ext>
            </a:extLst>
          </p:cNvPr>
          <p:cNvCxnSpPr>
            <a:cxnSpLocks/>
          </p:cNvCxnSpPr>
          <p:nvPr/>
        </p:nvCxnSpPr>
        <p:spPr>
          <a:xfrm flipH="1">
            <a:off x="6234173" y="8701537"/>
            <a:ext cx="26603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65315F1-FD2B-9078-9C44-2367AACD6439}"/>
              </a:ext>
            </a:extLst>
          </p:cNvPr>
          <p:cNvSpPr txBox="1"/>
          <p:nvPr/>
        </p:nvSpPr>
        <p:spPr>
          <a:xfrm>
            <a:off x="5806951" y="8910868"/>
            <a:ext cx="36102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Minimum of potential dispersal rate and velocity of isotherm shift (km/yr)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E81AD1-9BE2-8851-3F5F-C9A721D7075B}"/>
              </a:ext>
            </a:extLst>
          </p:cNvPr>
          <p:cNvSpPr txBox="1"/>
          <p:nvPr/>
        </p:nvSpPr>
        <p:spPr>
          <a:xfrm>
            <a:off x="5917246" y="5713755"/>
            <a:ext cx="26962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1618240-1B4F-D3A8-8997-1D703EBC5607}"/>
              </a:ext>
            </a:extLst>
          </p:cNvPr>
          <p:cNvSpPr txBox="1"/>
          <p:nvPr/>
        </p:nvSpPr>
        <p:spPr>
          <a:xfrm>
            <a:off x="6694680" y="8723173"/>
            <a:ext cx="2891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1            2            3            4           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27BEDD4-7EE8-86A2-AC37-766D65FFEB9F}"/>
              </a:ext>
            </a:extLst>
          </p:cNvPr>
          <p:cNvSpPr txBox="1"/>
          <p:nvPr/>
        </p:nvSpPr>
        <p:spPr>
          <a:xfrm>
            <a:off x="6138762" y="6117213"/>
            <a:ext cx="56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C5D6DC3-B351-79DF-ACBA-5621C4D99514}"/>
              </a:ext>
            </a:extLst>
          </p:cNvPr>
          <p:cNvSpPr/>
          <p:nvPr/>
        </p:nvSpPr>
        <p:spPr>
          <a:xfrm>
            <a:off x="3907714" y="7592822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B55F448-5A3A-7678-679C-EF543653C5E6}"/>
              </a:ext>
            </a:extLst>
          </p:cNvPr>
          <p:cNvSpPr/>
          <p:nvPr/>
        </p:nvSpPr>
        <p:spPr>
          <a:xfrm>
            <a:off x="3740550" y="7773797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C568E85D-55A1-9036-1E99-C41BE5AA6547}"/>
              </a:ext>
            </a:extLst>
          </p:cNvPr>
          <p:cNvSpPr/>
          <p:nvPr/>
        </p:nvSpPr>
        <p:spPr>
          <a:xfrm>
            <a:off x="2996434" y="8483415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FFD6B70-1A5B-7BE6-2F22-D286152D13B0}"/>
              </a:ext>
            </a:extLst>
          </p:cNvPr>
          <p:cNvSpPr/>
          <p:nvPr/>
        </p:nvSpPr>
        <p:spPr>
          <a:xfrm>
            <a:off x="3243832" y="8235765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24" name="Oval 1023">
            <a:extLst>
              <a:ext uri="{FF2B5EF4-FFF2-40B4-BE49-F238E27FC236}">
                <a16:creationId xmlns:a16="http://schemas.microsoft.com/office/drawing/2014/main" id="{4D051B26-BA83-93C1-3718-04FF78D315FC}"/>
              </a:ext>
            </a:extLst>
          </p:cNvPr>
          <p:cNvSpPr/>
          <p:nvPr/>
        </p:nvSpPr>
        <p:spPr>
          <a:xfrm>
            <a:off x="4523924" y="7491385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25" name="Oval 1024">
            <a:extLst>
              <a:ext uri="{FF2B5EF4-FFF2-40B4-BE49-F238E27FC236}">
                <a16:creationId xmlns:a16="http://schemas.microsoft.com/office/drawing/2014/main" id="{CC525035-B838-0910-CEF9-79A16B107641}"/>
              </a:ext>
            </a:extLst>
          </p:cNvPr>
          <p:cNvSpPr/>
          <p:nvPr/>
        </p:nvSpPr>
        <p:spPr>
          <a:xfrm>
            <a:off x="4921651" y="7497254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27" name="Oval 1026">
            <a:extLst>
              <a:ext uri="{FF2B5EF4-FFF2-40B4-BE49-F238E27FC236}">
                <a16:creationId xmlns:a16="http://schemas.microsoft.com/office/drawing/2014/main" id="{18F2381D-1FE8-6B2B-448E-5F9F6974851A}"/>
              </a:ext>
            </a:extLst>
          </p:cNvPr>
          <p:cNvSpPr/>
          <p:nvPr/>
        </p:nvSpPr>
        <p:spPr>
          <a:xfrm>
            <a:off x="5397436" y="7495102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28" name="Oval 1027">
            <a:extLst>
              <a:ext uri="{FF2B5EF4-FFF2-40B4-BE49-F238E27FC236}">
                <a16:creationId xmlns:a16="http://schemas.microsoft.com/office/drawing/2014/main" id="{21937490-E407-683C-3052-B73439CE7ED2}"/>
              </a:ext>
            </a:extLst>
          </p:cNvPr>
          <p:cNvSpPr/>
          <p:nvPr/>
        </p:nvSpPr>
        <p:spPr>
          <a:xfrm>
            <a:off x="3888305" y="8070138"/>
            <a:ext cx="141515" cy="130629"/>
          </a:xfrm>
          <a:prstGeom prst="ellipse">
            <a:avLst/>
          </a:prstGeom>
          <a:solidFill>
            <a:srgbClr val="9C9EB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29" name="Oval 1028">
            <a:extLst>
              <a:ext uri="{FF2B5EF4-FFF2-40B4-BE49-F238E27FC236}">
                <a16:creationId xmlns:a16="http://schemas.microsoft.com/office/drawing/2014/main" id="{269DEF91-D307-5ADC-DE88-857F4A707774}"/>
              </a:ext>
            </a:extLst>
          </p:cNvPr>
          <p:cNvSpPr/>
          <p:nvPr/>
        </p:nvSpPr>
        <p:spPr>
          <a:xfrm>
            <a:off x="4427280" y="8063814"/>
            <a:ext cx="141515" cy="130629"/>
          </a:xfrm>
          <a:prstGeom prst="ellipse">
            <a:avLst/>
          </a:prstGeom>
          <a:solidFill>
            <a:srgbClr val="9C9EB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30" name="Oval 1029">
            <a:extLst>
              <a:ext uri="{FF2B5EF4-FFF2-40B4-BE49-F238E27FC236}">
                <a16:creationId xmlns:a16="http://schemas.microsoft.com/office/drawing/2014/main" id="{A87EEE3C-B534-3721-4898-0D709A2EB822}"/>
              </a:ext>
            </a:extLst>
          </p:cNvPr>
          <p:cNvSpPr/>
          <p:nvPr/>
        </p:nvSpPr>
        <p:spPr>
          <a:xfrm>
            <a:off x="5230168" y="8058534"/>
            <a:ext cx="141515" cy="130629"/>
          </a:xfrm>
          <a:prstGeom prst="ellipse">
            <a:avLst/>
          </a:prstGeom>
          <a:solidFill>
            <a:srgbClr val="9C9EB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9DC352BB-5D5F-FD38-8565-9B9F0DB1A9CF}"/>
              </a:ext>
            </a:extLst>
          </p:cNvPr>
          <p:cNvCxnSpPr>
            <a:cxnSpLocks/>
          </p:cNvCxnSpPr>
          <p:nvPr/>
        </p:nvCxnSpPr>
        <p:spPr>
          <a:xfrm flipH="1">
            <a:off x="2948704" y="8687409"/>
            <a:ext cx="264590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FFADD811-A3E1-5070-9969-4ACD8E3346DD}"/>
              </a:ext>
            </a:extLst>
          </p:cNvPr>
          <p:cNvCxnSpPr>
            <a:cxnSpLocks/>
          </p:cNvCxnSpPr>
          <p:nvPr/>
        </p:nvCxnSpPr>
        <p:spPr>
          <a:xfrm>
            <a:off x="2937817" y="6194185"/>
            <a:ext cx="0" cy="25041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AFAB3690-8F19-403D-1359-8FF4B9F82E8B}"/>
              </a:ext>
            </a:extLst>
          </p:cNvPr>
          <p:cNvSpPr txBox="1"/>
          <p:nvPr/>
        </p:nvSpPr>
        <p:spPr>
          <a:xfrm>
            <a:off x="3749812" y="6362265"/>
            <a:ext cx="2032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1:1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401F6452-4BCF-D391-4EE7-FBE4E6C7DB24}"/>
              </a:ext>
            </a:extLst>
          </p:cNvPr>
          <p:cNvSpPr txBox="1"/>
          <p:nvPr/>
        </p:nvSpPr>
        <p:spPr>
          <a:xfrm rot="16200000">
            <a:off x="1029999" y="7277521"/>
            <a:ext cx="29009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Range expansion rate (km/yr)</a:t>
            </a:r>
          </a:p>
        </p:txBody>
      </p:sp>
      <p:sp>
        <p:nvSpPr>
          <p:cNvPr id="1036" name="Oval 1035">
            <a:extLst>
              <a:ext uri="{FF2B5EF4-FFF2-40B4-BE49-F238E27FC236}">
                <a16:creationId xmlns:a16="http://schemas.microsoft.com/office/drawing/2014/main" id="{D2AA29B6-45C0-D1E7-02BF-7B7437742845}"/>
              </a:ext>
            </a:extLst>
          </p:cNvPr>
          <p:cNvSpPr/>
          <p:nvPr/>
        </p:nvSpPr>
        <p:spPr>
          <a:xfrm>
            <a:off x="4977350" y="5780323"/>
            <a:ext cx="141515" cy="130629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4F7285F9-E473-3351-BF40-14F3A0626619}"/>
              </a:ext>
            </a:extLst>
          </p:cNvPr>
          <p:cNvSpPr txBox="1"/>
          <p:nvPr/>
        </p:nvSpPr>
        <p:spPr>
          <a:xfrm>
            <a:off x="9107299" y="6260382"/>
            <a:ext cx="11317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Velocity of isotherm shift (km/yr)</a:t>
            </a: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35574FFE-88A9-EBA9-93A0-8D480D091E6E}"/>
              </a:ext>
            </a:extLst>
          </p:cNvPr>
          <p:cNvSpPr txBox="1"/>
          <p:nvPr/>
        </p:nvSpPr>
        <p:spPr>
          <a:xfrm>
            <a:off x="7104673" y="10174620"/>
            <a:ext cx="56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1050" name="TextBox 1049">
            <a:extLst>
              <a:ext uri="{FF2B5EF4-FFF2-40B4-BE49-F238E27FC236}">
                <a16:creationId xmlns:a16="http://schemas.microsoft.com/office/drawing/2014/main" id="{AE510EC9-F2D5-C6FB-6A49-9E5238F66796}"/>
              </a:ext>
            </a:extLst>
          </p:cNvPr>
          <p:cNvSpPr txBox="1"/>
          <p:nvPr/>
        </p:nvSpPr>
        <p:spPr>
          <a:xfrm>
            <a:off x="4992575" y="11604734"/>
            <a:ext cx="2032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1:1</a:t>
            </a:r>
          </a:p>
        </p:txBody>
      </p:sp>
      <p:sp>
        <p:nvSpPr>
          <p:cNvPr id="1058" name="Oval 1057">
            <a:extLst>
              <a:ext uri="{FF2B5EF4-FFF2-40B4-BE49-F238E27FC236}">
                <a16:creationId xmlns:a16="http://schemas.microsoft.com/office/drawing/2014/main" id="{E3449B27-44B5-366E-79CA-9E0AB9FEE90B}"/>
              </a:ext>
            </a:extLst>
          </p:cNvPr>
          <p:cNvSpPr/>
          <p:nvPr/>
        </p:nvSpPr>
        <p:spPr>
          <a:xfrm>
            <a:off x="6849927" y="7967454"/>
            <a:ext cx="141515" cy="130629"/>
          </a:xfrm>
          <a:prstGeom prst="ellipse">
            <a:avLst/>
          </a:prstGeom>
          <a:solidFill>
            <a:srgbClr val="B2172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59" name="Oval 1058">
            <a:extLst>
              <a:ext uri="{FF2B5EF4-FFF2-40B4-BE49-F238E27FC236}">
                <a16:creationId xmlns:a16="http://schemas.microsoft.com/office/drawing/2014/main" id="{5326EFE2-3069-3A3F-A7B0-003952C2FDAD}"/>
              </a:ext>
            </a:extLst>
          </p:cNvPr>
          <p:cNvSpPr/>
          <p:nvPr/>
        </p:nvSpPr>
        <p:spPr>
          <a:xfrm>
            <a:off x="7702928" y="7106380"/>
            <a:ext cx="141515" cy="130629"/>
          </a:xfrm>
          <a:prstGeom prst="ellipse">
            <a:avLst/>
          </a:prstGeom>
          <a:solidFill>
            <a:srgbClr val="B2172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60" name="Oval 1059">
            <a:extLst>
              <a:ext uri="{FF2B5EF4-FFF2-40B4-BE49-F238E27FC236}">
                <a16:creationId xmlns:a16="http://schemas.microsoft.com/office/drawing/2014/main" id="{98D03691-5D17-7DCC-547A-E87BD48D8222}"/>
              </a:ext>
            </a:extLst>
          </p:cNvPr>
          <p:cNvSpPr/>
          <p:nvPr/>
        </p:nvSpPr>
        <p:spPr>
          <a:xfrm>
            <a:off x="7832635" y="6995589"/>
            <a:ext cx="141515" cy="130629"/>
          </a:xfrm>
          <a:prstGeom prst="ellipse">
            <a:avLst/>
          </a:prstGeom>
          <a:solidFill>
            <a:srgbClr val="B2172B"/>
          </a:solidFill>
          <a:ln>
            <a:solidFill>
              <a:srgbClr val="B21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61" name="Oval 1060">
            <a:extLst>
              <a:ext uri="{FF2B5EF4-FFF2-40B4-BE49-F238E27FC236}">
                <a16:creationId xmlns:a16="http://schemas.microsoft.com/office/drawing/2014/main" id="{125C68A8-7EDD-D896-51A7-9A6DE998D4CB}"/>
              </a:ext>
            </a:extLst>
          </p:cNvPr>
          <p:cNvSpPr/>
          <p:nvPr/>
        </p:nvSpPr>
        <p:spPr>
          <a:xfrm>
            <a:off x="7416001" y="7410355"/>
            <a:ext cx="141515" cy="130629"/>
          </a:xfrm>
          <a:prstGeom prst="ellipse">
            <a:avLst/>
          </a:prstGeom>
          <a:solidFill>
            <a:srgbClr val="B2172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62" name="Oval 1061">
            <a:extLst>
              <a:ext uri="{FF2B5EF4-FFF2-40B4-BE49-F238E27FC236}">
                <a16:creationId xmlns:a16="http://schemas.microsoft.com/office/drawing/2014/main" id="{746D4208-CECA-D292-2444-98499F23E5DD}"/>
              </a:ext>
            </a:extLst>
          </p:cNvPr>
          <p:cNvSpPr/>
          <p:nvPr/>
        </p:nvSpPr>
        <p:spPr>
          <a:xfrm>
            <a:off x="7208163" y="7605619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63" name="Oval 1062">
            <a:extLst>
              <a:ext uri="{FF2B5EF4-FFF2-40B4-BE49-F238E27FC236}">
                <a16:creationId xmlns:a16="http://schemas.microsoft.com/office/drawing/2014/main" id="{EA92D02E-331B-B6B8-5247-1AFA99ABDC45}"/>
              </a:ext>
            </a:extLst>
          </p:cNvPr>
          <p:cNvSpPr/>
          <p:nvPr/>
        </p:nvSpPr>
        <p:spPr>
          <a:xfrm>
            <a:off x="7040999" y="7786594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64" name="Oval 1063">
            <a:extLst>
              <a:ext uri="{FF2B5EF4-FFF2-40B4-BE49-F238E27FC236}">
                <a16:creationId xmlns:a16="http://schemas.microsoft.com/office/drawing/2014/main" id="{4DB40CC1-3434-CAA9-DD60-C2C6017D5675}"/>
              </a:ext>
            </a:extLst>
          </p:cNvPr>
          <p:cNvSpPr/>
          <p:nvPr/>
        </p:nvSpPr>
        <p:spPr>
          <a:xfrm>
            <a:off x="6296883" y="8496212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65" name="Oval 1064">
            <a:extLst>
              <a:ext uri="{FF2B5EF4-FFF2-40B4-BE49-F238E27FC236}">
                <a16:creationId xmlns:a16="http://schemas.microsoft.com/office/drawing/2014/main" id="{4481A440-9345-0746-716B-94CC8F474C85}"/>
              </a:ext>
            </a:extLst>
          </p:cNvPr>
          <p:cNvSpPr/>
          <p:nvPr/>
        </p:nvSpPr>
        <p:spPr>
          <a:xfrm>
            <a:off x="6544281" y="8248562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66" name="Oval 1065">
            <a:extLst>
              <a:ext uri="{FF2B5EF4-FFF2-40B4-BE49-F238E27FC236}">
                <a16:creationId xmlns:a16="http://schemas.microsoft.com/office/drawing/2014/main" id="{81CBDB01-C765-7672-492F-326061403CEB}"/>
              </a:ext>
            </a:extLst>
          </p:cNvPr>
          <p:cNvSpPr/>
          <p:nvPr/>
        </p:nvSpPr>
        <p:spPr>
          <a:xfrm>
            <a:off x="7307844" y="7504182"/>
            <a:ext cx="141515" cy="130629"/>
          </a:xfrm>
          <a:prstGeom prst="ellipse">
            <a:avLst/>
          </a:prstGeom>
          <a:solidFill>
            <a:srgbClr val="F3CABA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069" name="Oval 1068">
            <a:extLst>
              <a:ext uri="{FF2B5EF4-FFF2-40B4-BE49-F238E27FC236}">
                <a16:creationId xmlns:a16="http://schemas.microsoft.com/office/drawing/2014/main" id="{59A71674-4F09-0D22-11D4-43D7926733FF}"/>
              </a:ext>
            </a:extLst>
          </p:cNvPr>
          <p:cNvSpPr/>
          <p:nvPr/>
        </p:nvSpPr>
        <p:spPr>
          <a:xfrm>
            <a:off x="6728067" y="8082935"/>
            <a:ext cx="141515" cy="130629"/>
          </a:xfrm>
          <a:prstGeom prst="ellipse">
            <a:avLst/>
          </a:prstGeom>
          <a:solidFill>
            <a:srgbClr val="9C9EB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9AC191C-F5C3-E748-3D26-6FF757FE93A5}"/>
              </a:ext>
            </a:extLst>
          </p:cNvPr>
          <p:cNvGrpSpPr/>
          <p:nvPr/>
        </p:nvGrpSpPr>
        <p:grpSpPr>
          <a:xfrm>
            <a:off x="10127199" y="6888147"/>
            <a:ext cx="3024597" cy="1101530"/>
            <a:chOff x="8524560" y="6991381"/>
            <a:chExt cx="2682403" cy="1101530"/>
          </a:xfrm>
        </p:grpSpPr>
        <p:sp>
          <p:nvSpPr>
            <p:cNvPr id="1044" name="Oval 1043">
              <a:extLst>
                <a:ext uri="{FF2B5EF4-FFF2-40B4-BE49-F238E27FC236}">
                  <a16:creationId xmlns:a16="http://schemas.microsoft.com/office/drawing/2014/main" id="{F8E8711A-24F1-A5FF-40E4-B7A5E16F723A}"/>
                </a:ext>
              </a:extLst>
            </p:cNvPr>
            <p:cNvSpPr/>
            <p:nvPr/>
          </p:nvSpPr>
          <p:spPr>
            <a:xfrm>
              <a:off x="8524560" y="7462734"/>
              <a:ext cx="2682403" cy="3556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Dispersal rate &lt; velocity of isotherm shift</a:t>
              </a:r>
            </a:p>
            <a:p>
              <a:pPr algn="ctr"/>
              <a:endParaRPr lang="en-US" sz="1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Dispersal rate &gt; velocity of isotherm shift</a:t>
              </a:r>
            </a:p>
            <a:p>
              <a:pPr algn="ctr"/>
              <a:endParaRPr lang="en-US" sz="1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5602B72B-26CA-0DEC-2B2B-2C80503C2ECD}"/>
                </a:ext>
              </a:extLst>
            </p:cNvPr>
            <p:cNvSpPr/>
            <p:nvPr/>
          </p:nvSpPr>
          <p:spPr>
            <a:xfrm>
              <a:off x="8812638" y="6991381"/>
              <a:ext cx="141515" cy="130629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1DCEAFC-4D9D-A13F-39AB-CB6642335A58}"/>
                </a:ext>
              </a:extLst>
            </p:cNvPr>
            <p:cNvSpPr/>
            <p:nvPr/>
          </p:nvSpPr>
          <p:spPr>
            <a:xfrm>
              <a:off x="8812638" y="7962282"/>
              <a:ext cx="141515" cy="13062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4" name="Oval 3">
            <a:extLst>
              <a:ext uri="{FF2B5EF4-FFF2-40B4-BE49-F238E27FC236}">
                <a16:creationId xmlns:a16="http://schemas.microsoft.com/office/drawing/2014/main" id="{104C1C41-E8EF-C18F-8F13-FF04C9603BD2}"/>
              </a:ext>
            </a:extLst>
          </p:cNvPr>
          <p:cNvSpPr/>
          <p:nvPr/>
        </p:nvSpPr>
        <p:spPr>
          <a:xfrm>
            <a:off x="10315220" y="7769732"/>
            <a:ext cx="1979542" cy="52783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227FAF9-4CE5-FC2F-6272-ABB21E8B44F0}"/>
              </a:ext>
            </a:extLst>
          </p:cNvPr>
          <p:cNvGrpSpPr/>
          <p:nvPr/>
        </p:nvGrpSpPr>
        <p:grpSpPr>
          <a:xfrm>
            <a:off x="13735341" y="1023213"/>
            <a:ext cx="3394419" cy="896594"/>
            <a:chOff x="8524560" y="7105104"/>
            <a:chExt cx="2682403" cy="76035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400B455-E943-3D43-C23B-701C34526CE8}"/>
                </a:ext>
              </a:extLst>
            </p:cNvPr>
            <p:cNvSpPr/>
            <p:nvPr/>
          </p:nvSpPr>
          <p:spPr>
            <a:xfrm>
              <a:off x="8524560" y="7462734"/>
              <a:ext cx="2682403" cy="3556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Dispersal rate &lt; velocity of isotherm shift</a:t>
              </a:r>
            </a:p>
            <a:p>
              <a:pPr algn="ctr"/>
              <a:endParaRPr lang="en-US" sz="1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Dispersal rate &gt; velocity of isotherm shift</a:t>
              </a:r>
            </a:p>
            <a:p>
              <a:pPr algn="ctr"/>
              <a:endParaRPr lang="en-US" sz="16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84721976-1D4E-83C8-D22B-92322A378D95}"/>
                </a:ext>
              </a:extLst>
            </p:cNvPr>
            <p:cNvSpPr/>
            <p:nvPr/>
          </p:nvSpPr>
          <p:spPr>
            <a:xfrm>
              <a:off x="8812638" y="7105104"/>
              <a:ext cx="141515" cy="130629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38E23D0-3BCD-5400-D453-D41CC8AEFCFC}"/>
                </a:ext>
              </a:extLst>
            </p:cNvPr>
            <p:cNvSpPr/>
            <p:nvPr/>
          </p:nvSpPr>
          <p:spPr>
            <a:xfrm>
              <a:off x="8812638" y="7734825"/>
              <a:ext cx="141515" cy="13062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55" name="TextBox 1054">
            <a:extLst>
              <a:ext uri="{FF2B5EF4-FFF2-40B4-BE49-F238E27FC236}">
                <a16:creationId xmlns:a16="http://schemas.microsoft.com/office/drawing/2014/main" id="{79F4CD25-E8D1-2659-3A9A-9B46C2CEEB21}"/>
              </a:ext>
            </a:extLst>
          </p:cNvPr>
          <p:cNvSpPr txBox="1"/>
          <p:nvPr/>
        </p:nvSpPr>
        <p:spPr>
          <a:xfrm>
            <a:off x="9426530" y="12837105"/>
            <a:ext cx="989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189</a:t>
            </a:r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F2236158-84C7-54AA-0753-313B735A4922}"/>
              </a:ext>
            </a:extLst>
          </p:cNvPr>
          <p:cNvSpPr txBox="1"/>
          <p:nvPr/>
        </p:nvSpPr>
        <p:spPr>
          <a:xfrm>
            <a:off x="5436051" y="12807362"/>
            <a:ext cx="989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189</a:t>
            </a:r>
          </a:p>
        </p:txBody>
      </p:sp>
      <p:sp>
        <p:nvSpPr>
          <p:cNvPr id="1078" name="TextBox 1077">
            <a:extLst>
              <a:ext uri="{FF2B5EF4-FFF2-40B4-BE49-F238E27FC236}">
                <a16:creationId xmlns:a16="http://schemas.microsoft.com/office/drawing/2014/main" id="{C0846134-3466-B727-5B64-3E62964A4D6E}"/>
              </a:ext>
            </a:extLst>
          </p:cNvPr>
          <p:cNvSpPr txBox="1"/>
          <p:nvPr/>
        </p:nvSpPr>
        <p:spPr>
          <a:xfrm>
            <a:off x="3145492" y="10185623"/>
            <a:ext cx="56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grpSp>
        <p:nvGrpSpPr>
          <p:cNvPr id="1089" name="Group 1088">
            <a:extLst>
              <a:ext uri="{FF2B5EF4-FFF2-40B4-BE49-F238E27FC236}">
                <a16:creationId xmlns:a16="http://schemas.microsoft.com/office/drawing/2014/main" id="{5E8B1D24-7A10-D71B-E33B-E7B33AA73721}"/>
              </a:ext>
            </a:extLst>
          </p:cNvPr>
          <p:cNvGrpSpPr/>
          <p:nvPr/>
        </p:nvGrpSpPr>
        <p:grpSpPr>
          <a:xfrm>
            <a:off x="5087037" y="10514261"/>
            <a:ext cx="251992" cy="251942"/>
            <a:chOff x="4474118" y="766354"/>
            <a:chExt cx="251992" cy="251942"/>
          </a:xfrm>
        </p:grpSpPr>
        <p:sp>
          <p:nvSpPr>
            <p:cNvPr id="1090" name="Rectangle 1089">
              <a:extLst>
                <a:ext uri="{FF2B5EF4-FFF2-40B4-BE49-F238E27FC236}">
                  <a16:creationId xmlns:a16="http://schemas.microsoft.com/office/drawing/2014/main" id="{3F6056D7-8145-6A26-308A-283903E9BAB6}"/>
                </a:ext>
              </a:extLst>
            </p:cNvPr>
            <p:cNvSpPr/>
            <p:nvPr/>
          </p:nvSpPr>
          <p:spPr>
            <a:xfrm>
              <a:off x="4558937" y="766354"/>
              <a:ext cx="121920" cy="2351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1" name="TextBox 1090">
              <a:extLst>
                <a:ext uri="{FF2B5EF4-FFF2-40B4-BE49-F238E27FC236}">
                  <a16:creationId xmlns:a16="http://schemas.microsoft.com/office/drawing/2014/main" id="{6F5587B4-1D97-771E-5B88-271B96D0D078}"/>
                </a:ext>
              </a:extLst>
            </p:cNvPr>
            <p:cNvSpPr txBox="1"/>
            <p:nvPr/>
          </p:nvSpPr>
          <p:spPr>
            <a:xfrm>
              <a:off x="4474118" y="782334"/>
              <a:ext cx="251992" cy="235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aseline="30000" dirty="0"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1094" name="Group 1093">
            <a:extLst>
              <a:ext uri="{FF2B5EF4-FFF2-40B4-BE49-F238E27FC236}">
                <a16:creationId xmlns:a16="http://schemas.microsoft.com/office/drawing/2014/main" id="{E07788E3-A122-9477-B12B-FC9A9304086F}"/>
              </a:ext>
            </a:extLst>
          </p:cNvPr>
          <p:cNvGrpSpPr/>
          <p:nvPr/>
        </p:nvGrpSpPr>
        <p:grpSpPr>
          <a:xfrm>
            <a:off x="9061778" y="10515283"/>
            <a:ext cx="251992" cy="251942"/>
            <a:chOff x="4474118" y="766354"/>
            <a:chExt cx="251992" cy="251942"/>
          </a:xfrm>
        </p:grpSpPr>
        <p:sp>
          <p:nvSpPr>
            <p:cNvPr id="1095" name="Rectangle 1094">
              <a:extLst>
                <a:ext uri="{FF2B5EF4-FFF2-40B4-BE49-F238E27FC236}">
                  <a16:creationId xmlns:a16="http://schemas.microsoft.com/office/drawing/2014/main" id="{B8599089-12F5-9449-560A-0D0D4D111882}"/>
                </a:ext>
              </a:extLst>
            </p:cNvPr>
            <p:cNvSpPr/>
            <p:nvPr/>
          </p:nvSpPr>
          <p:spPr>
            <a:xfrm>
              <a:off x="4558937" y="766354"/>
              <a:ext cx="121920" cy="2351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6" name="TextBox 1095">
              <a:extLst>
                <a:ext uri="{FF2B5EF4-FFF2-40B4-BE49-F238E27FC236}">
                  <a16:creationId xmlns:a16="http://schemas.microsoft.com/office/drawing/2014/main" id="{44CB2D26-6CE4-7CB2-0D64-1314C00A07AA}"/>
                </a:ext>
              </a:extLst>
            </p:cNvPr>
            <p:cNvSpPr txBox="1"/>
            <p:nvPr/>
          </p:nvSpPr>
          <p:spPr>
            <a:xfrm>
              <a:off x="4474118" y="782334"/>
              <a:ext cx="251992" cy="235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aseline="30000" dirty="0"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6B50931-B151-8947-205A-2AA548190C55}"/>
              </a:ext>
            </a:extLst>
          </p:cNvPr>
          <p:cNvGrpSpPr/>
          <p:nvPr/>
        </p:nvGrpSpPr>
        <p:grpSpPr>
          <a:xfrm>
            <a:off x="9493954" y="7392408"/>
            <a:ext cx="444660" cy="1384995"/>
            <a:chOff x="9460088" y="7144053"/>
            <a:chExt cx="444660" cy="1384995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ED1FCA3A-FBFE-B650-0663-2A8B5E9CC55D}"/>
                </a:ext>
              </a:extLst>
            </p:cNvPr>
            <p:cNvSpPr txBox="1"/>
            <p:nvPr/>
          </p:nvSpPr>
          <p:spPr>
            <a:xfrm>
              <a:off x="9635122" y="7144053"/>
              <a:ext cx="269626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  <a:p>
              <a:endParaRPr lang="en-US" sz="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  <a:p>
              <a:endParaRPr lang="en-US" sz="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92DB8FD-2790-1008-4AF4-7A5403E1A0BB}"/>
                </a:ext>
              </a:extLst>
            </p:cNvPr>
            <p:cNvSpPr/>
            <p:nvPr/>
          </p:nvSpPr>
          <p:spPr>
            <a:xfrm>
              <a:off x="9460088" y="7191021"/>
              <a:ext cx="180622" cy="19191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707409E-5172-3234-5783-9DCCC47525DA}"/>
                </a:ext>
              </a:extLst>
            </p:cNvPr>
            <p:cNvSpPr/>
            <p:nvPr/>
          </p:nvSpPr>
          <p:spPr>
            <a:xfrm>
              <a:off x="9465733" y="7557910"/>
              <a:ext cx="180622" cy="191912"/>
            </a:xfrm>
            <a:prstGeom prst="rect">
              <a:avLst/>
            </a:prstGeom>
            <a:solidFill>
              <a:srgbClr val="9C9E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F02311C-131C-3092-6D15-B447EFFCF088}"/>
                </a:ext>
              </a:extLst>
            </p:cNvPr>
            <p:cNvSpPr/>
            <p:nvPr/>
          </p:nvSpPr>
          <p:spPr>
            <a:xfrm>
              <a:off x="9460089" y="7924798"/>
              <a:ext cx="180622" cy="191912"/>
            </a:xfrm>
            <a:prstGeom prst="rect">
              <a:avLst/>
            </a:prstGeom>
            <a:solidFill>
              <a:srgbClr val="F3C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A diagram of a number of red dots&#10;&#10;Description automatically generated">
            <a:extLst>
              <a:ext uri="{FF2B5EF4-FFF2-40B4-BE49-F238E27FC236}">
                <a16:creationId xmlns:a16="http://schemas.microsoft.com/office/drawing/2014/main" id="{ADED19A7-84E8-CE2A-ACFB-A5008212BF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4751" y="808058"/>
            <a:ext cx="5600871" cy="471868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02576C4-FDC6-5DE8-36B3-127FA6105CAE}"/>
              </a:ext>
            </a:extLst>
          </p:cNvPr>
          <p:cNvSpPr txBox="1"/>
          <p:nvPr/>
        </p:nvSpPr>
        <p:spPr>
          <a:xfrm>
            <a:off x="12863690" y="4399118"/>
            <a:ext cx="989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421</a:t>
            </a:r>
          </a:p>
        </p:txBody>
      </p:sp>
      <p:pic>
        <p:nvPicPr>
          <p:cNvPr id="20" name="Picture 19" descr="A diagram of a number of birds&#10;&#10;Description automatically generated with medium confidence">
            <a:extLst>
              <a:ext uri="{FF2B5EF4-FFF2-40B4-BE49-F238E27FC236}">
                <a16:creationId xmlns:a16="http://schemas.microsoft.com/office/drawing/2014/main" id="{D40606D2-676B-3117-36AD-4829CFCF16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6180" y="530363"/>
            <a:ext cx="7373155" cy="509050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927037C-2455-5579-89A5-9148D55B4A1C}"/>
              </a:ext>
            </a:extLst>
          </p:cNvPr>
          <p:cNvSpPr txBox="1"/>
          <p:nvPr/>
        </p:nvSpPr>
        <p:spPr>
          <a:xfrm>
            <a:off x="2391160" y="1738627"/>
            <a:ext cx="66132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7095A4-E390-4C28-08B0-023D077343E1}"/>
              </a:ext>
            </a:extLst>
          </p:cNvPr>
          <p:cNvSpPr txBox="1"/>
          <p:nvPr/>
        </p:nvSpPr>
        <p:spPr>
          <a:xfrm>
            <a:off x="11674113" y="2657509"/>
            <a:ext cx="50892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A05D1CC-ADAE-DA59-3D2A-CD44C0CCBE6E}"/>
              </a:ext>
            </a:extLst>
          </p:cNvPr>
          <p:cNvSpPr txBox="1"/>
          <p:nvPr/>
        </p:nvSpPr>
        <p:spPr>
          <a:xfrm>
            <a:off x="5727784" y="4551519"/>
            <a:ext cx="9894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421</a:t>
            </a:r>
          </a:p>
        </p:txBody>
      </p:sp>
      <p:pic>
        <p:nvPicPr>
          <p:cNvPr id="51" name="Picture 50" descr="A diagram of a number of birds&#10;&#10;Description automatically generated with medium confidence">
            <a:extLst>
              <a:ext uri="{FF2B5EF4-FFF2-40B4-BE49-F238E27FC236}">
                <a16:creationId xmlns:a16="http://schemas.microsoft.com/office/drawing/2014/main" id="{FC6B891B-AC9C-C01F-30F0-8C52CC8E62D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7641" t="29549" r="839" b="17847"/>
          <a:stretch/>
        </p:blipFill>
        <p:spPr>
          <a:xfrm>
            <a:off x="13924879" y="2316480"/>
            <a:ext cx="1454649" cy="2454895"/>
          </a:xfrm>
          <a:prstGeom prst="rect">
            <a:avLst/>
          </a:prstGeom>
        </p:spPr>
      </p:pic>
      <p:pic>
        <p:nvPicPr>
          <p:cNvPr id="1039" name="Picture 1038" descr="A diagram of a number of birds&#10;&#10;Description automatically generated with medium confidence">
            <a:extLst>
              <a:ext uri="{FF2B5EF4-FFF2-40B4-BE49-F238E27FC236}">
                <a16:creationId xmlns:a16="http://schemas.microsoft.com/office/drawing/2014/main" id="{13142BF3-004A-7313-C0E7-9EDCFC00D60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9499" t="15321" r="6284" b="79206"/>
          <a:stretch/>
        </p:blipFill>
        <p:spPr>
          <a:xfrm>
            <a:off x="11900648" y="891987"/>
            <a:ext cx="944489" cy="251013"/>
          </a:xfrm>
          <a:prstGeom prst="rect">
            <a:avLst/>
          </a:prstGeom>
        </p:spPr>
      </p:pic>
      <p:pic>
        <p:nvPicPr>
          <p:cNvPr id="1040" name="Picture 1039" descr="A diagram of a number of birds&#10;&#10;Description automatically generated with medium confidence">
            <a:extLst>
              <a:ext uri="{FF2B5EF4-FFF2-40B4-BE49-F238E27FC236}">
                <a16:creationId xmlns:a16="http://schemas.microsoft.com/office/drawing/2014/main" id="{ADFCBEDB-009A-5C28-7460-D531F2340DD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9499" t="21815" r="6284" b="73640"/>
          <a:stretch/>
        </p:blipFill>
        <p:spPr>
          <a:xfrm>
            <a:off x="12711952" y="914399"/>
            <a:ext cx="995082" cy="219637"/>
          </a:xfrm>
          <a:prstGeom prst="rect">
            <a:avLst/>
          </a:prstGeom>
        </p:spPr>
      </p:pic>
      <p:sp>
        <p:nvSpPr>
          <p:cNvPr id="1057" name="TextBox 1056">
            <a:extLst>
              <a:ext uri="{FF2B5EF4-FFF2-40B4-BE49-F238E27FC236}">
                <a16:creationId xmlns:a16="http://schemas.microsoft.com/office/drawing/2014/main" id="{16E2F88A-F72E-BC61-20FC-68DE57209733}"/>
              </a:ext>
            </a:extLst>
          </p:cNvPr>
          <p:cNvSpPr txBox="1"/>
          <p:nvPr/>
        </p:nvSpPr>
        <p:spPr>
          <a:xfrm>
            <a:off x="15584557" y="118474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73" name="Picture 1072" descr="A graph of a speed limit&#10;&#10;Description automatically generated with medium confidence">
            <a:extLst>
              <a:ext uri="{FF2B5EF4-FFF2-40B4-BE49-F238E27FC236}">
                <a16:creationId xmlns:a16="http://schemas.microsoft.com/office/drawing/2014/main" id="{6CA5A2AE-49CB-680D-CF79-036B2B7AED5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8995" r="9760"/>
          <a:stretch/>
        </p:blipFill>
        <p:spPr>
          <a:xfrm>
            <a:off x="10491058" y="10478666"/>
            <a:ext cx="1091342" cy="295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95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62" descr="A comparison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5A1BFFD5-FFA3-1934-DC4A-4FB8DB4749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972"/>
          <a:stretch/>
        </p:blipFill>
        <p:spPr>
          <a:xfrm>
            <a:off x="5443369" y="9905654"/>
            <a:ext cx="3621350" cy="3810346"/>
          </a:xfrm>
          <a:prstGeom prst="rect">
            <a:avLst/>
          </a:prstGeom>
        </p:spPr>
      </p:pic>
      <p:pic>
        <p:nvPicPr>
          <p:cNvPr id="62" name="Picture 61" descr="A comparison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5F3B0331-B4AC-A356-07DA-E370DC1383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928"/>
          <a:stretch/>
        </p:blipFill>
        <p:spPr>
          <a:xfrm>
            <a:off x="1593300" y="9905654"/>
            <a:ext cx="3860827" cy="3810346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A977331-3A10-2AA2-4159-A41771328D12}"/>
              </a:ext>
            </a:extLst>
          </p:cNvPr>
          <p:cNvGrpSpPr/>
          <p:nvPr/>
        </p:nvGrpSpPr>
        <p:grpSpPr>
          <a:xfrm>
            <a:off x="1532186" y="5608977"/>
            <a:ext cx="7973267" cy="3942721"/>
            <a:chOff x="9605032" y="8887755"/>
            <a:chExt cx="7973267" cy="3942721"/>
          </a:xfrm>
        </p:grpSpPr>
        <p:pic>
          <p:nvPicPr>
            <p:cNvPr id="5" name="Picture 4" descr="A comparison of a number of numbers&#10;&#10;Description automatically generated with medium confidence">
              <a:extLst>
                <a:ext uri="{FF2B5EF4-FFF2-40B4-BE49-F238E27FC236}">
                  <a16:creationId xmlns:a16="http://schemas.microsoft.com/office/drawing/2014/main" id="{D66EF849-EEA1-95C3-43D5-8A8403E45E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50802"/>
            <a:stretch/>
          </p:blipFill>
          <p:spPr>
            <a:xfrm>
              <a:off x="9605032" y="8887755"/>
              <a:ext cx="4124031" cy="3942721"/>
            </a:xfrm>
            <a:prstGeom prst="rect">
              <a:avLst/>
            </a:prstGeom>
          </p:spPr>
        </p:pic>
        <p:pic>
          <p:nvPicPr>
            <p:cNvPr id="6" name="Picture 5" descr="A comparison of a number of numbers&#10;&#10;Description automatically generated with medium confidence">
              <a:extLst>
                <a:ext uri="{FF2B5EF4-FFF2-40B4-BE49-F238E27FC236}">
                  <a16:creationId xmlns:a16="http://schemas.microsoft.com/office/drawing/2014/main" id="{090CD19D-8A6D-BAC7-8064-B5ECD60EE8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3769"/>
            <a:stretch/>
          </p:blipFill>
          <p:spPr>
            <a:xfrm>
              <a:off x="13702939" y="8887755"/>
              <a:ext cx="3875360" cy="3942721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5DCB04A-1679-181A-C48A-5C8976A33C98}"/>
              </a:ext>
            </a:extLst>
          </p:cNvPr>
          <p:cNvSpPr txBox="1"/>
          <p:nvPr/>
        </p:nvSpPr>
        <p:spPr>
          <a:xfrm>
            <a:off x="1982898" y="5587496"/>
            <a:ext cx="56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FA91EC-2692-A102-B567-CA96379F9A10}"/>
              </a:ext>
            </a:extLst>
          </p:cNvPr>
          <p:cNvSpPr txBox="1"/>
          <p:nvPr/>
        </p:nvSpPr>
        <p:spPr>
          <a:xfrm>
            <a:off x="5772261" y="5589557"/>
            <a:ext cx="56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BD2FF3-C6BB-E532-BED6-20A96FDB6371}"/>
              </a:ext>
            </a:extLst>
          </p:cNvPr>
          <p:cNvSpPr txBox="1"/>
          <p:nvPr/>
        </p:nvSpPr>
        <p:spPr>
          <a:xfrm>
            <a:off x="1491729" y="6288152"/>
            <a:ext cx="20322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DDB2A1A-B631-E8BE-93BD-E0B5FE6E52BD}"/>
              </a:ext>
            </a:extLst>
          </p:cNvPr>
          <p:cNvSpPr txBox="1"/>
          <p:nvPr/>
        </p:nvSpPr>
        <p:spPr>
          <a:xfrm>
            <a:off x="6830083" y="7185135"/>
            <a:ext cx="20322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1:1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8B0B9F7-3836-9606-EDEA-7A85282427A6}"/>
              </a:ext>
            </a:extLst>
          </p:cNvPr>
          <p:cNvGrpSpPr/>
          <p:nvPr/>
        </p:nvGrpSpPr>
        <p:grpSpPr>
          <a:xfrm>
            <a:off x="9440113" y="6095999"/>
            <a:ext cx="1491510" cy="2329544"/>
            <a:chOff x="9440113" y="6095999"/>
            <a:chExt cx="1491510" cy="2329544"/>
          </a:xfrm>
        </p:grpSpPr>
        <p:pic>
          <p:nvPicPr>
            <p:cNvPr id="34" name="Picture 33" descr="A graph of a speed limit&#10;&#10;Description automatically generated">
              <a:extLst>
                <a:ext uri="{FF2B5EF4-FFF2-40B4-BE49-F238E27FC236}">
                  <a16:creationId xmlns:a16="http://schemas.microsoft.com/office/drawing/2014/main" id="{70F231E0-1B11-9F23-802C-3CB67D99E9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3824" b="14354"/>
            <a:stretch/>
          </p:blipFill>
          <p:spPr>
            <a:xfrm>
              <a:off x="9679599" y="6831874"/>
              <a:ext cx="1252024" cy="1593669"/>
            </a:xfrm>
            <a:prstGeom prst="rect">
              <a:avLst/>
            </a:prstGeom>
          </p:spPr>
        </p:pic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14F6EAF-4C7F-0DC9-73AF-1AA925F15BBF}"/>
                </a:ext>
              </a:extLst>
            </p:cNvPr>
            <p:cNvGrpSpPr/>
            <p:nvPr/>
          </p:nvGrpSpPr>
          <p:grpSpPr>
            <a:xfrm>
              <a:off x="9440113" y="6095999"/>
              <a:ext cx="1339109" cy="683623"/>
              <a:chOff x="9440113" y="6095999"/>
              <a:chExt cx="1339109" cy="683623"/>
            </a:xfrm>
          </p:grpSpPr>
          <p:pic>
            <p:nvPicPr>
              <p:cNvPr id="35" name="Picture 34" descr="A graph of a speed limit&#10;&#10;Description automatically generated">
                <a:extLst>
                  <a:ext uri="{FF2B5EF4-FFF2-40B4-BE49-F238E27FC236}">
                    <a16:creationId xmlns:a16="http://schemas.microsoft.com/office/drawing/2014/main" id="{79801BCA-5B9B-66E9-6334-16FE4AE5B98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39218" b="47132"/>
              <a:stretch/>
            </p:blipFill>
            <p:spPr>
              <a:xfrm>
                <a:off x="9440113" y="6095999"/>
                <a:ext cx="1252024" cy="683623"/>
              </a:xfrm>
              <a:prstGeom prst="rect">
                <a:avLst/>
              </a:prstGeom>
            </p:spPr>
          </p:pic>
          <p:pic>
            <p:nvPicPr>
              <p:cNvPr id="36" name="Picture 35" descr="A graph of a speed limit&#10;&#10;Description automatically generated">
                <a:extLst>
                  <a:ext uri="{FF2B5EF4-FFF2-40B4-BE49-F238E27FC236}">
                    <a16:creationId xmlns:a16="http://schemas.microsoft.com/office/drawing/2014/main" id="{882A5B41-C2FB-360A-47DF-59250925F09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t="44870" b="50957"/>
              <a:stretch/>
            </p:blipFill>
            <p:spPr>
              <a:xfrm>
                <a:off x="9527198" y="6374673"/>
                <a:ext cx="1252024" cy="209005"/>
              </a:xfrm>
              <a:prstGeom prst="rect">
                <a:avLst/>
              </a:prstGeom>
            </p:spPr>
          </p:pic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BFA5765-5379-C65F-1ADE-7CA7118C7A72}"/>
              </a:ext>
            </a:extLst>
          </p:cNvPr>
          <p:cNvGrpSpPr/>
          <p:nvPr/>
        </p:nvGrpSpPr>
        <p:grpSpPr>
          <a:xfrm>
            <a:off x="10325935" y="7032127"/>
            <a:ext cx="3394419" cy="896594"/>
            <a:chOff x="8524560" y="7105104"/>
            <a:chExt cx="2682403" cy="76035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4E38108-195F-3969-7BD2-B2A38B7FCCB0}"/>
                </a:ext>
              </a:extLst>
            </p:cNvPr>
            <p:cNvSpPr/>
            <p:nvPr/>
          </p:nvSpPr>
          <p:spPr>
            <a:xfrm>
              <a:off x="8524560" y="7462734"/>
              <a:ext cx="2682403" cy="355600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5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Dispersal rate &lt; velocity of isotherm shift</a:t>
              </a:r>
            </a:p>
            <a:p>
              <a:pPr algn="ctr"/>
              <a:endParaRPr lang="en-US" sz="15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15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Dispersal rate &gt; velocity of isotherm shift</a:t>
              </a:r>
            </a:p>
            <a:p>
              <a:pPr algn="ctr"/>
              <a:endParaRPr lang="en-US" sz="15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F1D8C11-FFF0-DAFE-A764-4D905687D305}"/>
                </a:ext>
              </a:extLst>
            </p:cNvPr>
            <p:cNvSpPr/>
            <p:nvPr/>
          </p:nvSpPr>
          <p:spPr>
            <a:xfrm>
              <a:off x="8812638" y="7105104"/>
              <a:ext cx="141515" cy="130629"/>
            </a:xfrm>
            <a:prstGeom prst="ellipse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34A499D-0A55-36AD-5AC1-DC726DC315A8}"/>
                </a:ext>
              </a:extLst>
            </p:cNvPr>
            <p:cNvSpPr/>
            <p:nvPr/>
          </p:nvSpPr>
          <p:spPr>
            <a:xfrm>
              <a:off x="8812638" y="7734825"/>
              <a:ext cx="141515" cy="130629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6C85EF0D-91E4-F66F-44A9-FB56D4B42C90}"/>
              </a:ext>
            </a:extLst>
          </p:cNvPr>
          <p:cNvSpPr txBox="1"/>
          <p:nvPr/>
        </p:nvSpPr>
        <p:spPr>
          <a:xfrm>
            <a:off x="5598603" y="10142347"/>
            <a:ext cx="56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6117A35-79FA-97BD-DFC8-B3D9C0FCF0CB}"/>
              </a:ext>
            </a:extLst>
          </p:cNvPr>
          <p:cNvSpPr txBox="1"/>
          <p:nvPr/>
        </p:nvSpPr>
        <p:spPr>
          <a:xfrm>
            <a:off x="3680142" y="11690796"/>
            <a:ext cx="203223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74F646B-4A7A-FA9E-BDE7-531CCBB0639D}"/>
              </a:ext>
            </a:extLst>
          </p:cNvPr>
          <p:cNvSpPr txBox="1"/>
          <p:nvPr/>
        </p:nvSpPr>
        <p:spPr>
          <a:xfrm>
            <a:off x="7974248" y="12966197"/>
            <a:ext cx="989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189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499E649-1029-DBEB-2BED-D897BC4DD20E}"/>
              </a:ext>
            </a:extLst>
          </p:cNvPr>
          <p:cNvSpPr txBox="1"/>
          <p:nvPr/>
        </p:nvSpPr>
        <p:spPr>
          <a:xfrm>
            <a:off x="4424832" y="12968727"/>
            <a:ext cx="989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189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72BF206-B97C-FC73-10B5-41A217B357C3}"/>
              </a:ext>
            </a:extLst>
          </p:cNvPr>
          <p:cNvSpPr txBox="1"/>
          <p:nvPr/>
        </p:nvSpPr>
        <p:spPr>
          <a:xfrm>
            <a:off x="2058970" y="10131835"/>
            <a:ext cx="569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a)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9F5A916-91E7-14CC-E288-C1F880241F46}"/>
              </a:ext>
            </a:extLst>
          </p:cNvPr>
          <p:cNvGrpSpPr/>
          <p:nvPr/>
        </p:nvGrpSpPr>
        <p:grpSpPr>
          <a:xfrm>
            <a:off x="4000515" y="10481988"/>
            <a:ext cx="251992" cy="251942"/>
            <a:chOff x="4474118" y="766354"/>
            <a:chExt cx="251992" cy="25194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8D143C4-45EF-90F2-DCFE-FAC3E9AED632}"/>
                </a:ext>
              </a:extLst>
            </p:cNvPr>
            <p:cNvSpPr/>
            <p:nvPr/>
          </p:nvSpPr>
          <p:spPr>
            <a:xfrm>
              <a:off x="4558937" y="766354"/>
              <a:ext cx="121920" cy="2351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142AC8A-96E6-66FA-1E33-07EFC802AE5A}"/>
                </a:ext>
              </a:extLst>
            </p:cNvPr>
            <p:cNvSpPr txBox="1"/>
            <p:nvPr/>
          </p:nvSpPr>
          <p:spPr>
            <a:xfrm>
              <a:off x="4474118" y="782334"/>
              <a:ext cx="251992" cy="235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aseline="30000" dirty="0"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3A10A4B-F7CE-FD79-C19D-8533AF380C14}"/>
              </a:ext>
            </a:extLst>
          </p:cNvPr>
          <p:cNvGrpSpPr/>
          <p:nvPr/>
        </p:nvGrpSpPr>
        <p:grpSpPr>
          <a:xfrm>
            <a:off x="7534192" y="10472253"/>
            <a:ext cx="251992" cy="251942"/>
            <a:chOff x="4474118" y="766354"/>
            <a:chExt cx="251992" cy="251942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0EDA8B7-22D3-4D87-453F-794B13814ACD}"/>
                </a:ext>
              </a:extLst>
            </p:cNvPr>
            <p:cNvSpPr/>
            <p:nvPr/>
          </p:nvSpPr>
          <p:spPr>
            <a:xfrm>
              <a:off x="4558937" y="766354"/>
              <a:ext cx="121920" cy="2351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19BF3D3-3654-CBF7-2F6C-A6F6A2216E79}"/>
                </a:ext>
              </a:extLst>
            </p:cNvPr>
            <p:cNvSpPr txBox="1"/>
            <p:nvPr/>
          </p:nvSpPr>
          <p:spPr>
            <a:xfrm>
              <a:off x="4474118" y="782334"/>
              <a:ext cx="251992" cy="2359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aseline="30000" dirty="0">
                  <a:highlight>
                    <a:srgbClr val="FF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</p:grpSp>
      <p:pic>
        <p:nvPicPr>
          <p:cNvPr id="55" name="Picture 54" descr="A graph of a speed limit&#10;&#10;Description automatically generated with medium confidence">
            <a:extLst>
              <a:ext uri="{FF2B5EF4-FFF2-40B4-BE49-F238E27FC236}">
                <a16:creationId xmlns:a16="http://schemas.microsoft.com/office/drawing/2014/main" id="{6342B4BB-991E-657C-AD57-84E173C767A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2768" r="9760"/>
          <a:stretch/>
        </p:blipFill>
        <p:spPr>
          <a:xfrm>
            <a:off x="9167866" y="11241742"/>
            <a:ext cx="1091342" cy="2284826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3281B7CB-EF65-171B-811C-FF87BDC4ED6B}"/>
              </a:ext>
            </a:extLst>
          </p:cNvPr>
          <p:cNvSpPr txBox="1"/>
          <p:nvPr/>
        </p:nvSpPr>
        <p:spPr>
          <a:xfrm>
            <a:off x="4652535" y="8613673"/>
            <a:ext cx="989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421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338CEBE-B365-9E90-2280-43AD0E4BECC6}"/>
              </a:ext>
            </a:extLst>
          </p:cNvPr>
          <p:cNvSpPr txBox="1"/>
          <p:nvPr/>
        </p:nvSpPr>
        <p:spPr>
          <a:xfrm>
            <a:off x="8419504" y="8604708"/>
            <a:ext cx="989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421</a:t>
            </a:r>
          </a:p>
        </p:txBody>
      </p:sp>
      <p:pic>
        <p:nvPicPr>
          <p:cNvPr id="67" name="Picture 66" descr="A graph of a speed limit&#10;&#10;Description automatically generated">
            <a:extLst>
              <a:ext uri="{FF2B5EF4-FFF2-40B4-BE49-F238E27FC236}">
                <a16:creationId xmlns:a16="http://schemas.microsoft.com/office/drawing/2014/main" id="{79D98A51-28D8-4F0A-4C51-72763FC8A8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9218" b="47132"/>
          <a:stretch/>
        </p:blipFill>
        <p:spPr>
          <a:xfrm>
            <a:off x="8914781" y="10572974"/>
            <a:ext cx="1252024" cy="683623"/>
          </a:xfrm>
          <a:prstGeom prst="rect">
            <a:avLst/>
          </a:prstGeom>
        </p:spPr>
      </p:pic>
      <p:pic>
        <p:nvPicPr>
          <p:cNvPr id="68" name="Picture 67" descr="A graph of a speed limit&#10;&#10;Description automatically generated">
            <a:extLst>
              <a:ext uri="{FF2B5EF4-FFF2-40B4-BE49-F238E27FC236}">
                <a16:creationId xmlns:a16="http://schemas.microsoft.com/office/drawing/2014/main" id="{CD61F50E-CD07-FD12-D0D5-9DAAEA0CFA4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4870" b="50957"/>
          <a:stretch/>
        </p:blipFill>
        <p:spPr>
          <a:xfrm>
            <a:off x="9001866" y="10851648"/>
            <a:ext cx="1252024" cy="209005"/>
          </a:xfrm>
          <a:prstGeom prst="rect">
            <a:avLst/>
          </a:prstGeom>
        </p:spPr>
      </p:pic>
      <p:pic>
        <p:nvPicPr>
          <p:cNvPr id="69" name="Picture 68" descr="A diagram of a number of birds&#10;&#10;Description automatically generated with medium confidence">
            <a:extLst>
              <a:ext uri="{FF2B5EF4-FFF2-40B4-BE49-F238E27FC236}">
                <a16:creationId xmlns:a16="http://schemas.microsoft.com/office/drawing/2014/main" id="{64B7A782-5DDE-AADB-BFD5-4C7D0F662CB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9499" t="15321" r="6284" b="79206"/>
          <a:stretch/>
        </p:blipFill>
        <p:spPr>
          <a:xfrm>
            <a:off x="2523246" y="10214514"/>
            <a:ext cx="821610" cy="218356"/>
          </a:xfrm>
          <a:prstGeom prst="rect">
            <a:avLst/>
          </a:prstGeom>
        </p:spPr>
      </p:pic>
      <p:pic>
        <p:nvPicPr>
          <p:cNvPr id="70" name="Picture 69" descr="A diagram of a number of birds&#10;&#10;Description automatically generated with medium confidence">
            <a:extLst>
              <a:ext uri="{FF2B5EF4-FFF2-40B4-BE49-F238E27FC236}">
                <a16:creationId xmlns:a16="http://schemas.microsoft.com/office/drawing/2014/main" id="{2C06BEAD-C479-82E6-79FE-0E6360EA2FF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9499" t="21815" r="6284" b="73640"/>
          <a:stretch/>
        </p:blipFill>
        <p:spPr>
          <a:xfrm>
            <a:off x="2511255" y="10428258"/>
            <a:ext cx="809986" cy="178782"/>
          </a:xfrm>
          <a:prstGeom prst="rect">
            <a:avLst/>
          </a:prstGeom>
        </p:spPr>
      </p:pic>
      <p:pic>
        <p:nvPicPr>
          <p:cNvPr id="71" name="Picture 70" descr="A diagram of a number of birds&#10;&#10;Description automatically generated with medium confidence">
            <a:extLst>
              <a:ext uri="{FF2B5EF4-FFF2-40B4-BE49-F238E27FC236}">
                <a16:creationId xmlns:a16="http://schemas.microsoft.com/office/drawing/2014/main" id="{B5029ABA-5DF9-E029-A8F0-F30AD8F4BDD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9499" t="15321" r="6284" b="79206"/>
          <a:stretch/>
        </p:blipFill>
        <p:spPr>
          <a:xfrm>
            <a:off x="4655053" y="5665822"/>
            <a:ext cx="821610" cy="218356"/>
          </a:xfrm>
          <a:prstGeom prst="rect">
            <a:avLst/>
          </a:prstGeom>
        </p:spPr>
      </p:pic>
      <p:pic>
        <p:nvPicPr>
          <p:cNvPr id="72" name="Picture 71" descr="A diagram of a number of birds&#10;&#10;Description automatically generated with medium confidence">
            <a:extLst>
              <a:ext uri="{FF2B5EF4-FFF2-40B4-BE49-F238E27FC236}">
                <a16:creationId xmlns:a16="http://schemas.microsoft.com/office/drawing/2014/main" id="{4D882B4D-A6EF-269D-9FAC-156AD0B1B28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9499" t="21815" r="6284" b="73640"/>
          <a:stretch/>
        </p:blipFill>
        <p:spPr>
          <a:xfrm>
            <a:off x="4643062" y="5879566"/>
            <a:ext cx="809986" cy="17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01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28423</TotalTime>
  <Words>281</Words>
  <Application>Microsoft Macintosh PowerPoint</Application>
  <PresentationFormat>Custom</PresentationFormat>
  <Paragraphs>149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Nikki Moore</dc:creator>
  <cp:lastModifiedBy>Nikki Moore</cp:lastModifiedBy>
  <cp:revision>46</cp:revision>
  <cp:lastPrinted>2025-02-11T18:55:52Z</cp:lastPrinted>
  <dcterms:created xsi:type="dcterms:W3CDTF">2024-11-27T18:09:46Z</dcterms:created>
  <dcterms:modified xsi:type="dcterms:W3CDTF">2025-10-08T13:13:36Z</dcterms:modified>
</cp:coreProperties>
</file>