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5"/>
  </p:notesMasterIdLst>
  <p:sldIdLst>
    <p:sldId id="256" r:id="rId2"/>
    <p:sldId id="257" r:id="rId3"/>
    <p:sldId id="258" r:id="rId4"/>
  </p:sldIdLst>
  <p:sldSz cx="18000663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ABA"/>
    <a:srgbClr val="9C9EBE"/>
    <a:srgbClr val="FFFFFF"/>
    <a:srgbClr val="6A6A6A"/>
    <a:srgbClr val="444444"/>
    <a:srgbClr val="B217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11"/>
    <p:restoredTop sz="94737"/>
  </p:normalViewPr>
  <p:slideViewPr>
    <p:cSldViewPr snapToGrid="0" showGuides="1">
      <p:cViewPr>
        <p:scale>
          <a:sx n="135" d="100"/>
          <a:sy n="135" d="100"/>
        </p:scale>
        <p:origin x="-712" y="-3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CE4BC6-D327-1C4F-8429-775CD9D39CD2}" type="datetimeFigureOut">
              <a:rPr lang="en-US" smtClean="0"/>
              <a:t>10/22/25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00188" y="1143000"/>
            <a:ext cx="3857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DD83D-09B1-744F-A4D6-788A40015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615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0188" y="1143000"/>
            <a:ext cx="3857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DDD83D-09B1-744F-A4D6-788A40015F4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01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0188" y="1143000"/>
            <a:ext cx="3857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DDD83D-09B1-744F-A4D6-788A40015F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800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DDD83D-09B1-744F-A4D6-788A40015F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43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356703"/>
            <a:ext cx="15300564" cy="501340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7563446"/>
            <a:ext cx="13500497" cy="3476717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B7A5-F096-CF4C-9C20-4BA2556B79B6}" type="datetimeFigureOut">
              <a:rPr lang="en-US" smtClean="0"/>
              <a:t>10/22/25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1C60-66E1-4544-BE25-0D9C09AA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459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B7A5-F096-CF4C-9C20-4BA2556B79B6}" type="datetimeFigureOut">
              <a:rPr lang="en-US" smtClean="0"/>
              <a:t>10/22/25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1C60-66E1-4544-BE25-0D9C09AA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721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766678"/>
            <a:ext cx="3881393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766678"/>
            <a:ext cx="11419171" cy="122035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B7A5-F096-CF4C-9C20-4BA2556B79B6}" type="datetimeFigureOut">
              <a:rPr lang="en-US" smtClean="0"/>
              <a:t>10/22/25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1C60-66E1-4544-BE25-0D9C09AA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49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B7A5-F096-CF4C-9C20-4BA2556B79B6}" type="datetimeFigureOut">
              <a:rPr lang="en-US" smtClean="0"/>
              <a:t>10/22/25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1C60-66E1-4544-BE25-0D9C09AA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59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3590057"/>
            <a:ext cx="15525572" cy="5990088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9636813"/>
            <a:ext cx="15525572" cy="3150046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B7A5-F096-CF4C-9C20-4BA2556B79B6}" type="datetimeFigureOut">
              <a:rPr lang="en-US" smtClean="0"/>
              <a:t>10/22/25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1C60-66E1-4544-BE25-0D9C09AA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64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3833390"/>
            <a:ext cx="7650282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3833390"/>
            <a:ext cx="7650282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B7A5-F096-CF4C-9C20-4BA2556B79B6}" type="datetimeFigureOut">
              <a:rPr lang="en-US" smtClean="0"/>
              <a:t>10/22/25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1C60-66E1-4544-BE25-0D9C09AA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663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766681"/>
            <a:ext cx="15525572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3530053"/>
            <a:ext cx="7615123" cy="1730025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5260078"/>
            <a:ext cx="7615123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3530053"/>
            <a:ext cx="7652626" cy="1730025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5260078"/>
            <a:ext cx="7652626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B7A5-F096-CF4C-9C20-4BA2556B79B6}" type="datetimeFigureOut">
              <a:rPr lang="en-US" smtClean="0"/>
              <a:t>10/22/25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1C60-66E1-4544-BE25-0D9C09AA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40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B7A5-F096-CF4C-9C20-4BA2556B79B6}" type="datetimeFigureOut">
              <a:rPr lang="en-US" smtClean="0"/>
              <a:t>10/22/25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1C60-66E1-4544-BE25-0D9C09AA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37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B7A5-F096-CF4C-9C20-4BA2556B79B6}" type="datetimeFigureOut">
              <a:rPr lang="en-US" smtClean="0"/>
              <a:t>10/22/25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1C60-66E1-4544-BE25-0D9C09AA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007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60014"/>
            <a:ext cx="5805682" cy="3360050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073367"/>
            <a:ext cx="9112836" cy="10233485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4320064"/>
            <a:ext cx="5805682" cy="8003453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B7A5-F096-CF4C-9C20-4BA2556B79B6}" type="datetimeFigureOut">
              <a:rPr lang="en-US" smtClean="0"/>
              <a:t>10/22/25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1C60-66E1-4544-BE25-0D9C09AA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59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60014"/>
            <a:ext cx="5805682" cy="3360050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073367"/>
            <a:ext cx="9112836" cy="10233485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4320064"/>
            <a:ext cx="5805682" cy="8003453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B7A5-F096-CF4C-9C20-4BA2556B79B6}" type="datetimeFigureOut">
              <a:rPr lang="en-US" smtClean="0"/>
              <a:t>10/22/25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1C60-66E1-4544-BE25-0D9C09AA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8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766681"/>
            <a:ext cx="1552557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3833390"/>
            <a:ext cx="1552557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3346867"/>
            <a:ext cx="4050149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5B7A5-F096-CF4C-9C20-4BA2556B79B6}" type="datetimeFigureOut">
              <a:rPr lang="en-US" smtClean="0"/>
              <a:t>10/22/25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3346867"/>
            <a:ext cx="607522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3346867"/>
            <a:ext cx="4050149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61C60-66E1-4544-BE25-0D9C09AA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34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7.png"/><Relationship Id="rId5" Type="http://schemas.openxmlformats.org/officeDocument/2006/relationships/image" Target="../media/image13.png"/><Relationship Id="rId10" Type="http://schemas.openxmlformats.org/officeDocument/2006/relationships/image" Target="../media/image10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iagram of a number of red and black dots&#10;&#10;Description automatically generated with medium confidence">
            <a:extLst>
              <a:ext uri="{FF2B5EF4-FFF2-40B4-BE49-F238E27FC236}">
                <a16:creationId xmlns:a16="http://schemas.microsoft.com/office/drawing/2014/main" id="{20E4CED3-E53B-3B22-0EE6-EC6242739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681" y="363551"/>
            <a:ext cx="11702847" cy="4065943"/>
          </a:xfrm>
          <a:prstGeom prst="rect">
            <a:avLst/>
          </a:prstGeom>
        </p:spPr>
      </p:pic>
      <p:pic>
        <p:nvPicPr>
          <p:cNvPr id="1052" name="Picture 1051" descr="A comparison of a graph&#10;&#10;Description automatically generated with medium confidence">
            <a:extLst>
              <a:ext uri="{FF2B5EF4-FFF2-40B4-BE49-F238E27FC236}">
                <a16:creationId xmlns:a16="http://schemas.microsoft.com/office/drawing/2014/main" id="{E1E79B07-2261-328E-1F10-033AE6B21C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989" y="8511252"/>
            <a:ext cx="7800454" cy="36293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A9C912-3DC5-CAD2-3DCE-9063B0BE85E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960" r="35373" b="41982"/>
          <a:stretch/>
        </p:blipFill>
        <p:spPr>
          <a:xfrm>
            <a:off x="13866179" y="666385"/>
            <a:ext cx="1055915" cy="2573008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B28AF64-5FE2-4177-B896-B673AA63A8AF}"/>
              </a:ext>
            </a:extLst>
          </p:cNvPr>
          <p:cNvCxnSpPr>
            <a:cxnSpLocks/>
          </p:cNvCxnSpPr>
          <p:nvPr/>
        </p:nvCxnSpPr>
        <p:spPr>
          <a:xfrm flipV="1">
            <a:off x="1293226" y="4951275"/>
            <a:ext cx="2338447" cy="2260401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15F6282-2B1B-228A-1F2A-09866CEF00ED}"/>
              </a:ext>
            </a:extLst>
          </p:cNvPr>
          <p:cNvCxnSpPr>
            <a:cxnSpLocks/>
          </p:cNvCxnSpPr>
          <p:nvPr/>
        </p:nvCxnSpPr>
        <p:spPr>
          <a:xfrm flipV="1">
            <a:off x="4860695" y="4951275"/>
            <a:ext cx="2338447" cy="2260401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66A50E0-3856-12B0-11FA-69AE0CB6C6F8}"/>
              </a:ext>
            </a:extLst>
          </p:cNvPr>
          <p:cNvSpPr txBox="1"/>
          <p:nvPr/>
        </p:nvSpPr>
        <p:spPr>
          <a:xfrm>
            <a:off x="1123728" y="7491849"/>
            <a:ext cx="29690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Potential dispersal rate (km/yr)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FA6EB6D-AE5C-F6C5-BA2C-2015A0A54EB3}"/>
              </a:ext>
            </a:extLst>
          </p:cNvPr>
          <p:cNvCxnSpPr>
            <a:cxnSpLocks/>
          </p:cNvCxnSpPr>
          <p:nvPr/>
        </p:nvCxnSpPr>
        <p:spPr>
          <a:xfrm flipV="1">
            <a:off x="2386662" y="5593803"/>
            <a:ext cx="562778" cy="562105"/>
          </a:xfrm>
          <a:prstGeom prst="line">
            <a:avLst/>
          </a:prstGeom>
          <a:ln w="38100">
            <a:solidFill>
              <a:srgbClr val="B217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BC36E59-43AB-2F5D-BD23-8D8DEC84B4D9}"/>
              </a:ext>
            </a:extLst>
          </p:cNvPr>
          <p:cNvCxnSpPr>
            <a:cxnSpLocks/>
          </p:cNvCxnSpPr>
          <p:nvPr/>
        </p:nvCxnSpPr>
        <p:spPr>
          <a:xfrm>
            <a:off x="2946773" y="5607303"/>
            <a:ext cx="1018602" cy="0"/>
          </a:xfrm>
          <a:prstGeom prst="line">
            <a:avLst/>
          </a:prstGeom>
          <a:ln w="38100">
            <a:solidFill>
              <a:srgbClr val="B217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508A0BF-C736-0203-97B0-7891F3034E3F}"/>
              </a:ext>
            </a:extLst>
          </p:cNvPr>
          <p:cNvCxnSpPr>
            <a:cxnSpLocks/>
          </p:cNvCxnSpPr>
          <p:nvPr/>
        </p:nvCxnSpPr>
        <p:spPr>
          <a:xfrm flipV="1">
            <a:off x="1304725" y="6114661"/>
            <a:ext cx="1119260" cy="1112760"/>
          </a:xfrm>
          <a:prstGeom prst="line">
            <a:avLst/>
          </a:prstGeom>
          <a:ln w="38100">
            <a:solidFill>
              <a:srgbClr val="F3CA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48454D4-21E2-538C-A81D-8504C6155B85}"/>
              </a:ext>
            </a:extLst>
          </p:cNvPr>
          <p:cNvCxnSpPr>
            <a:cxnSpLocks/>
          </p:cNvCxnSpPr>
          <p:nvPr/>
        </p:nvCxnSpPr>
        <p:spPr>
          <a:xfrm>
            <a:off x="2404693" y="6126798"/>
            <a:ext cx="1547982" cy="0"/>
          </a:xfrm>
          <a:prstGeom prst="line">
            <a:avLst/>
          </a:prstGeom>
          <a:ln w="38100">
            <a:solidFill>
              <a:srgbClr val="F3CA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F7C059A-F43D-26E2-8D16-8C364F870365}"/>
              </a:ext>
            </a:extLst>
          </p:cNvPr>
          <p:cNvCxnSpPr>
            <a:cxnSpLocks/>
          </p:cNvCxnSpPr>
          <p:nvPr/>
        </p:nvCxnSpPr>
        <p:spPr>
          <a:xfrm flipV="1">
            <a:off x="1287354" y="6681821"/>
            <a:ext cx="562490" cy="561187"/>
          </a:xfrm>
          <a:prstGeom prst="line">
            <a:avLst/>
          </a:prstGeom>
          <a:ln w="38100">
            <a:solidFill>
              <a:srgbClr val="9C9E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581D6B6-C1BF-83D0-2BA4-3E84E59A7E0A}"/>
              </a:ext>
            </a:extLst>
          </p:cNvPr>
          <p:cNvCxnSpPr>
            <a:cxnSpLocks/>
          </p:cNvCxnSpPr>
          <p:nvPr/>
        </p:nvCxnSpPr>
        <p:spPr>
          <a:xfrm>
            <a:off x="1851037" y="6695886"/>
            <a:ext cx="2088939" cy="0"/>
          </a:xfrm>
          <a:prstGeom prst="line">
            <a:avLst/>
          </a:prstGeom>
          <a:ln w="38100">
            <a:solidFill>
              <a:srgbClr val="9C9E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8E855DD-B14A-3F76-08DB-64105E5EBCFF}"/>
              </a:ext>
            </a:extLst>
          </p:cNvPr>
          <p:cNvSpPr txBox="1"/>
          <p:nvPr/>
        </p:nvSpPr>
        <p:spPr>
          <a:xfrm>
            <a:off x="995315" y="4274825"/>
            <a:ext cx="26962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CD032D6-7700-C6E6-8D30-DA1490FD0ADF}"/>
              </a:ext>
            </a:extLst>
          </p:cNvPr>
          <p:cNvSpPr txBox="1"/>
          <p:nvPr/>
        </p:nvSpPr>
        <p:spPr>
          <a:xfrm>
            <a:off x="1742469" y="7272131"/>
            <a:ext cx="2891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1           2          3           4            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791573-3401-4971-ADA8-3AF61D544D21}"/>
              </a:ext>
            </a:extLst>
          </p:cNvPr>
          <p:cNvSpPr txBox="1"/>
          <p:nvPr/>
        </p:nvSpPr>
        <p:spPr>
          <a:xfrm>
            <a:off x="1191830" y="4680299"/>
            <a:ext cx="569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EE8699E-F273-6FF7-DC63-85059E130FD0}"/>
              </a:ext>
            </a:extLst>
          </p:cNvPr>
          <p:cNvSpPr/>
          <p:nvPr/>
        </p:nvSpPr>
        <p:spPr>
          <a:xfrm>
            <a:off x="1894849" y="6517743"/>
            <a:ext cx="141515" cy="130629"/>
          </a:xfrm>
          <a:prstGeom prst="ellipse">
            <a:avLst/>
          </a:prstGeom>
          <a:solidFill>
            <a:srgbClr val="B2172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54D3C8F-B1BA-6D29-DC90-52EDBF833981}"/>
              </a:ext>
            </a:extLst>
          </p:cNvPr>
          <p:cNvSpPr/>
          <p:nvPr/>
        </p:nvSpPr>
        <p:spPr>
          <a:xfrm>
            <a:off x="2747850" y="5656669"/>
            <a:ext cx="141515" cy="130629"/>
          </a:xfrm>
          <a:prstGeom prst="ellipse">
            <a:avLst/>
          </a:prstGeom>
          <a:solidFill>
            <a:srgbClr val="B2172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0BECA27-75D0-9CB3-CB85-06E4F830C2EA}"/>
              </a:ext>
            </a:extLst>
          </p:cNvPr>
          <p:cNvSpPr/>
          <p:nvPr/>
        </p:nvSpPr>
        <p:spPr>
          <a:xfrm>
            <a:off x="3394086" y="5545878"/>
            <a:ext cx="141515" cy="130629"/>
          </a:xfrm>
          <a:prstGeom prst="ellipse">
            <a:avLst/>
          </a:prstGeom>
          <a:solidFill>
            <a:srgbClr val="B2172B"/>
          </a:solidFill>
          <a:ln>
            <a:solidFill>
              <a:srgbClr val="B217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23A49DE-0586-7321-F6C6-EB2C3AC37273}"/>
              </a:ext>
            </a:extLst>
          </p:cNvPr>
          <p:cNvSpPr/>
          <p:nvPr/>
        </p:nvSpPr>
        <p:spPr>
          <a:xfrm>
            <a:off x="2460923" y="5960644"/>
            <a:ext cx="141515" cy="130629"/>
          </a:xfrm>
          <a:prstGeom prst="ellipse">
            <a:avLst/>
          </a:prstGeom>
          <a:solidFill>
            <a:srgbClr val="B2172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38696BA-A5E6-6909-9553-555066BC9A22}"/>
              </a:ext>
            </a:extLst>
          </p:cNvPr>
          <p:cNvCxnSpPr>
            <a:cxnSpLocks/>
          </p:cNvCxnSpPr>
          <p:nvPr/>
        </p:nvCxnSpPr>
        <p:spPr>
          <a:xfrm>
            <a:off x="4803791" y="4783827"/>
            <a:ext cx="0" cy="24916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C654A08-4197-1F28-F560-69090ED02B1C}"/>
              </a:ext>
            </a:extLst>
          </p:cNvPr>
          <p:cNvCxnSpPr>
            <a:cxnSpLocks/>
          </p:cNvCxnSpPr>
          <p:nvPr/>
        </p:nvCxnSpPr>
        <p:spPr>
          <a:xfrm flipH="1">
            <a:off x="4814677" y="7264623"/>
            <a:ext cx="26603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65315F1-FD2B-9078-9C44-2367AACD6439}"/>
              </a:ext>
            </a:extLst>
          </p:cNvPr>
          <p:cNvSpPr txBox="1"/>
          <p:nvPr/>
        </p:nvSpPr>
        <p:spPr>
          <a:xfrm>
            <a:off x="4387455" y="7473954"/>
            <a:ext cx="36102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Minimum of potential dispersal rate and velocity of climate change (km/yr)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7E81AD1-9BE2-8851-3F5F-C9A721D7075B}"/>
              </a:ext>
            </a:extLst>
          </p:cNvPr>
          <p:cNvSpPr txBox="1"/>
          <p:nvPr/>
        </p:nvSpPr>
        <p:spPr>
          <a:xfrm>
            <a:off x="4497750" y="4274825"/>
            <a:ext cx="26962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1618240-1B4F-D3A8-8997-1D703EBC5607}"/>
              </a:ext>
            </a:extLst>
          </p:cNvPr>
          <p:cNvSpPr txBox="1"/>
          <p:nvPr/>
        </p:nvSpPr>
        <p:spPr>
          <a:xfrm>
            <a:off x="5253752" y="7286259"/>
            <a:ext cx="2891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1           2          3           4           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27BEDD4-7EE8-86A2-AC37-766D65FFEB9F}"/>
              </a:ext>
            </a:extLst>
          </p:cNvPr>
          <p:cNvSpPr txBox="1"/>
          <p:nvPr/>
        </p:nvSpPr>
        <p:spPr>
          <a:xfrm>
            <a:off x="4719266" y="4690459"/>
            <a:ext cx="569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C5D6DC3-B351-79DF-ACBA-5621C4D99514}"/>
              </a:ext>
            </a:extLst>
          </p:cNvPr>
          <p:cNvSpPr/>
          <p:nvPr/>
        </p:nvSpPr>
        <p:spPr>
          <a:xfrm>
            <a:off x="2253085" y="6155908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EB55F448-5A3A-7678-679C-EF543653C5E6}"/>
              </a:ext>
            </a:extLst>
          </p:cNvPr>
          <p:cNvSpPr/>
          <p:nvPr/>
        </p:nvSpPr>
        <p:spPr>
          <a:xfrm>
            <a:off x="2085921" y="6336883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568E85D-55A1-9036-1E99-C41BE5AA6547}"/>
              </a:ext>
            </a:extLst>
          </p:cNvPr>
          <p:cNvSpPr/>
          <p:nvPr/>
        </p:nvSpPr>
        <p:spPr>
          <a:xfrm>
            <a:off x="1341805" y="7046501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FFD6B70-1A5B-7BE6-2F22-D286152D13B0}"/>
              </a:ext>
            </a:extLst>
          </p:cNvPr>
          <p:cNvSpPr/>
          <p:nvPr/>
        </p:nvSpPr>
        <p:spPr>
          <a:xfrm>
            <a:off x="1589203" y="6798851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24" name="Oval 1023">
            <a:extLst>
              <a:ext uri="{FF2B5EF4-FFF2-40B4-BE49-F238E27FC236}">
                <a16:creationId xmlns:a16="http://schemas.microsoft.com/office/drawing/2014/main" id="{4D051B26-BA83-93C1-3718-04FF78D315FC}"/>
              </a:ext>
            </a:extLst>
          </p:cNvPr>
          <p:cNvSpPr/>
          <p:nvPr/>
        </p:nvSpPr>
        <p:spPr>
          <a:xfrm>
            <a:off x="2869295" y="6054471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25" name="Oval 1024">
            <a:extLst>
              <a:ext uri="{FF2B5EF4-FFF2-40B4-BE49-F238E27FC236}">
                <a16:creationId xmlns:a16="http://schemas.microsoft.com/office/drawing/2014/main" id="{CC525035-B838-0910-CEF9-79A16B107641}"/>
              </a:ext>
            </a:extLst>
          </p:cNvPr>
          <p:cNvSpPr/>
          <p:nvPr/>
        </p:nvSpPr>
        <p:spPr>
          <a:xfrm>
            <a:off x="3267022" y="6060340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27" name="Oval 1026">
            <a:extLst>
              <a:ext uri="{FF2B5EF4-FFF2-40B4-BE49-F238E27FC236}">
                <a16:creationId xmlns:a16="http://schemas.microsoft.com/office/drawing/2014/main" id="{18F2381D-1FE8-6B2B-448E-5F9F6974851A}"/>
              </a:ext>
            </a:extLst>
          </p:cNvPr>
          <p:cNvSpPr/>
          <p:nvPr/>
        </p:nvSpPr>
        <p:spPr>
          <a:xfrm>
            <a:off x="3742807" y="6058188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28" name="Oval 1027">
            <a:extLst>
              <a:ext uri="{FF2B5EF4-FFF2-40B4-BE49-F238E27FC236}">
                <a16:creationId xmlns:a16="http://schemas.microsoft.com/office/drawing/2014/main" id="{21937490-E407-683C-3052-B73439CE7ED2}"/>
              </a:ext>
            </a:extLst>
          </p:cNvPr>
          <p:cNvSpPr/>
          <p:nvPr/>
        </p:nvSpPr>
        <p:spPr>
          <a:xfrm>
            <a:off x="2233676" y="6633224"/>
            <a:ext cx="141515" cy="130629"/>
          </a:xfrm>
          <a:prstGeom prst="ellipse">
            <a:avLst/>
          </a:prstGeom>
          <a:solidFill>
            <a:srgbClr val="9C9EB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29" name="Oval 1028">
            <a:extLst>
              <a:ext uri="{FF2B5EF4-FFF2-40B4-BE49-F238E27FC236}">
                <a16:creationId xmlns:a16="http://schemas.microsoft.com/office/drawing/2014/main" id="{269DEF91-D307-5ADC-DE88-857F4A707774}"/>
              </a:ext>
            </a:extLst>
          </p:cNvPr>
          <p:cNvSpPr/>
          <p:nvPr/>
        </p:nvSpPr>
        <p:spPr>
          <a:xfrm>
            <a:off x="2772651" y="6626900"/>
            <a:ext cx="141515" cy="130629"/>
          </a:xfrm>
          <a:prstGeom prst="ellipse">
            <a:avLst/>
          </a:prstGeom>
          <a:solidFill>
            <a:srgbClr val="9C9EB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30" name="Oval 1029">
            <a:extLst>
              <a:ext uri="{FF2B5EF4-FFF2-40B4-BE49-F238E27FC236}">
                <a16:creationId xmlns:a16="http://schemas.microsoft.com/office/drawing/2014/main" id="{A87EEE3C-B534-3721-4898-0D709A2EB822}"/>
              </a:ext>
            </a:extLst>
          </p:cNvPr>
          <p:cNvSpPr/>
          <p:nvPr/>
        </p:nvSpPr>
        <p:spPr>
          <a:xfrm>
            <a:off x="3575539" y="6621620"/>
            <a:ext cx="141515" cy="130629"/>
          </a:xfrm>
          <a:prstGeom prst="ellipse">
            <a:avLst/>
          </a:prstGeom>
          <a:solidFill>
            <a:srgbClr val="9C9EB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9DC352BB-5D5F-FD38-8565-9B9F0DB1A9CF}"/>
              </a:ext>
            </a:extLst>
          </p:cNvPr>
          <p:cNvCxnSpPr>
            <a:cxnSpLocks/>
          </p:cNvCxnSpPr>
          <p:nvPr/>
        </p:nvCxnSpPr>
        <p:spPr>
          <a:xfrm flipH="1">
            <a:off x="1294075" y="7250495"/>
            <a:ext cx="26459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Connector 1031">
            <a:extLst>
              <a:ext uri="{FF2B5EF4-FFF2-40B4-BE49-F238E27FC236}">
                <a16:creationId xmlns:a16="http://schemas.microsoft.com/office/drawing/2014/main" id="{FFADD811-A3E1-5070-9969-4ACD8E3346DD}"/>
              </a:ext>
            </a:extLst>
          </p:cNvPr>
          <p:cNvCxnSpPr>
            <a:cxnSpLocks/>
          </p:cNvCxnSpPr>
          <p:nvPr/>
        </p:nvCxnSpPr>
        <p:spPr>
          <a:xfrm>
            <a:off x="1283188" y="4757271"/>
            <a:ext cx="0" cy="25041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TextBox 1032">
            <a:extLst>
              <a:ext uri="{FF2B5EF4-FFF2-40B4-BE49-F238E27FC236}">
                <a16:creationId xmlns:a16="http://schemas.microsoft.com/office/drawing/2014/main" id="{AFAB3690-8F19-403D-1359-8FF4B9F82E8B}"/>
              </a:ext>
            </a:extLst>
          </p:cNvPr>
          <p:cNvSpPr txBox="1"/>
          <p:nvPr/>
        </p:nvSpPr>
        <p:spPr>
          <a:xfrm>
            <a:off x="2095183" y="4925351"/>
            <a:ext cx="2032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1:1</a:t>
            </a: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401F6452-4BCF-D391-4EE7-FBE4E6C7DB24}"/>
              </a:ext>
            </a:extLst>
          </p:cNvPr>
          <p:cNvSpPr txBox="1"/>
          <p:nvPr/>
        </p:nvSpPr>
        <p:spPr>
          <a:xfrm rot="16200000">
            <a:off x="-624630" y="5840607"/>
            <a:ext cx="2900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Range expansion rate (km/yr)</a:t>
            </a:r>
          </a:p>
        </p:txBody>
      </p:sp>
      <p:sp>
        <p:nvSpPr>
          <p:cNvPr id="1036" name="Oval 1035">
            <a:extLst>
              <a:ext uri="{FF2B5EF4-FFF2-40B4-BE49-F238E27FC236}">
                <a16:creationId xmlns:a16="http://schemas.microsoft.com/office/drawing/2014/main" id="{D2AA29B6-45C0-D1E7-02BF-7B7437742845}"/>
              </a:ext>
            </a:extLst>
          </p:cNvPr>
          <p:cNvSpPr/>
          <p:nvPr/>
        </p:nvSpPr>
        <p:spPr>
          <a:xfrm>
            <a:off x="3322721" y="4343409"/>
            <a:ext cx="141515" cy="13062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4F7285F9-E473-3351-BF40-14F3A0626619}"/>
              </a:ext>
            </a:extLst>
          </p:cNvPr>
          <p:cNvSpPr txBox="1"/>
          <p:nvPr/>
        </p:nvSpPr>
        <p:spPr>
          <a:xfrm>
            <a:off x="7425044" y="5012654"/>
            <a:ext cx="16552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Velocity of climate change (km/yr)</a:t>
            </a:r>
          </a:p>
        </p:txBody>
      </p:sp>
      <p:pic>
        <p:nvPicPr>
          <p:cNvPr id="1041" name="Picture 1040">
            <a:extLst>
              <a:ext uri="{FF2B5EF4-FFF2-40B4-BE49-F238E27FC236}">
                <a16:creationId xmlns:a16="http://schemas.microsoft.com/office/drawing/2014/main" id="{F9E775AE-8FE8-E0E4-329B-53DF68A23E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33777" y="8881407"/>
            <a:ext cx="1004705" cy="2466095"/>
          </a:xfrm>
          <a:prstGeom prst="rect">
            <a:avLst/>
          </a:prstGeom>
        </p:spPr>
      </p:pic>
      <p:sp>
        <p:nvSpPr>
          <p:cNvPr id="1042" name="TextBox 1041">
            <a:extLst>
              <a:ext uri="{FF2B5EF4-FFF2-40B4-BE49-F238E27FC236}">
                <a16:creationId xmlns:a16="http://schemas.microsoft.com/office/drawing/2014/main" id="{59A37552-565B-73B7-D48B-0D208304874F}"/>
              </a:ext>
            </a:extLst>
          </p:cNvPr>
          <p:cNvSpPr txBox="1"/>
          <p:nvPr/>
        </p:nvSpPr>
        <p:spPr>
          <a:xfrm>
            <a:off x="2484857" y="409168"/>
            <a:ext cx="569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7AE593D6-4D6F-F226-6938-DEE12E1EFF8C}"/>
              </a:ext>
            </a:extLst>
          </p:cNvPr>
          <p:cNvSpPr txBox="1"/>
          <p:nvPr/>
        </p:nvSpPr>
        <p:spPr>
          <a:xfrm>
            <a:off x="6388968" y="409168"/>
            <a:ext cx="569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1046" name="TextBox 1045">
            <a:extLst>
              <a:ext uri="{FF2B5EF4-FFF2-40B4-BE49-F238E27FC236}">
                <a16:creationId xmlns:a16="http://schemas.microsoft.com/office/drawing/2014/main" id="{846EEA31-9A99-17EF-B08B-9C844758696B}"/>
              </a:ext>
            </a:extLst>
          </p:cNvPr>
          <p:cNvSpPr txBox="1"/>
          <p:nvPr/>
        </p:nvSpPr>
        <p:spPr>
          <a:xfrm>
            <a:off x="2007763" y="1080517"/>
            <a:ext cx="2032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1:1</a:t>
            </a:r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362CE27A-8293-CE36-E89A-B2F8F08F33A7}"/>
              </a:ext>
            </a:extLst>
          </p:cNvPr>
          <p:cNvSpPr txBox="1"/>
          <p:nvPr/>
        </p:nvSpPr>
        <p:spPr>
          <a:xfrm>
            <a:off x="10290072" y="409168"/>
            <a:ext cx="569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35574FFE-88A9-EBA9-93A0-8D480D091E6E}"/>
              </a:ext>
            </a:extLst>
          </p:cNvPr>
          <p:cNvSpPr txBox="1"/>
          <p:nvPr/>
        </p:nvSpPr>
        <p:spPr>
          <a:xfrm>
            <a:off x="4720173" y="8597354"/>
            <a:ext cx="569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AE510EC9-F2D5-C6FB-6A49-9E5238F66796}"/>
              </a:ext>
            </a:extLst>
          </p:cNvPr>
          <p:cNvSpPr txBox="1"/>
          <p:nvPr/>
        </p:nvSpPr>
        <p:spPr>
          <a:xfrm>
            <a:off x="2705730" y="10045223"/>
            <a:ext cx="2032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1:1</a:t>
            </a:r>
          </a:p>
        </p:txBody>
      </p:sp>
      <p:sp>
        <p:nvSpPr>
          <p:cNvPr id="1058" name="Oval 1057">
            <a:extLst>
              <a:ext uri="{FF2B5EF4-FFF2-40B4-BE49-F238E27FC236}">
                <a16:creationId xmlns:a16="http://schemas.microsoft.com/office/drawing/2014/main" id="{E3449B27-44B5-366E-79CA-9E0AB9FEE90B}"/>
              </a:ext>
            </a:extLst>
          </p:cNvPr>
          <p:cNvSpPr/>
          <p:nvPr/>
        </p:nvSpPr>
        <p:spPr>
          <a:xfrm>
            <a:off x="5430431" y="6530540"/>
            <a:ext cx="141515" cy="130629"/>
          </a:xfrm>
          <a:prstGeom prst="ellipse">
            <a:avLst/>
          </a:prstGeom>
          <a:solidFill>
            <a:srgbClr val="B2172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59" name="Oval 1058">
            <a:extLst>
              <a:ext uri="{FF2B5EF4-FFF2-40B4-BE49-F238E27FC236}">
                <a16:creationId xmlns:a16="http://schemas.microsoft.com/office/drawing/2014/main" id="{5326EFE2-3069-3A3F-A7B0-003952C2FDAD}"/>
              </a:ext>
            </a:extLst>
          </p:cNvPr>
          <p:cNvSpPr/>
          <p:nvPr/>
        </p:nvSpPr>
        <p:spPr>
          <a:xfrm>
            <a:off x="6283432" y="5669466"/>
            <a:ext cx="141515" cy="130629"/>
          </a:xfrm>
          <a:prstGeom prst="ellipse">
            <a:avLst/>
          </a:prstGeom>
          <a:solidFill>
            <a:srgbClr val="B2172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60" name="Oval 1059">
            <a:extLst>
              <a:ext uri="{FF2B5EF4-FFF2-40B4-BE49-F238E27FC236}">
                <a16:creationId xmlns:a16="http://schemas.microsoft.com/office/drawing/2014/main" id="{98D03691-5D17-7DCC-547A-E87BD48D8222}"/>
              </a:ext>
            </a:extLst>
          </p:cNvPr>
          <p:cNvSpPr/>
          <p:nvPr/>
        </p:nvSpPr>
        <p:spPr>
          <a:xfrm>
            <a:off x="6413139" y="5558675"/>
            <a:ext cx="141515" cy="130629"/>
          </a:xfrm>
          <a:prstGeom prst="ellipse">
            <a:avLst/>
          </a:prstGeom>
          <a:solidFill>
            <a:srgbClr val="B2172B"/>
          </a:solidFill>
          <a:ln>
            <a:solidFill>
              <a:srgbClr val="B217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61" name="Oval 1060">
            <a:extLst>
              <a:ext uri="{FF2B5EF4-FFF2-40B4-BE49-F238E27FC236}">
                <a16:creationId xmlns:a16="http://schemas.microsoft.com/office/drawing/2014/main" id="{125C68A8-7EDD-D896-51A7-9A6DE998D4CB}"/>
              </a:ext>
            </a:extLst>
          </p:cNvPr>
          <p:cNvSpPr/>
          <p:nvPr/>
        </p:nvSpPr>
        <p:spPr>
          <a:xfrm>
            <a:off x="5996505" y="5973441"/>
            <a:ext cx="141515" cy="130629"/>
          </a:xfrm>
          <a:prstGeom prst="ellipse">
            <a:avLst/>
          </a:prstGeom>
          <a:solidFill>
            <a:srgbClr val="B2172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62" name="Oval 1061">
            <a:extLst>
              <a:ext uri="{FF2B5EF4-FFF2-40B4-BE49-F238E27FC236}">
                <a16:creationId xmlns:a16="http://schemas.microsoft.com/office/drawing/2014/main" id="{746D4208-CECA-D292-2444-98499F23E5DD}"/>
              </a:ext>
            </a:extLst>
          </p:cNvPr>
          <p:cNvSpPr/>
          <p:nvPr/>
        </p:nvSpPr>
        <p:spPr>
          <a:xfrm>
            <a:off x="5788667" y="6168705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63" name="Oval 1062">
            <a:extLst>
              <a:ext uri="{FF2B5EF4-FFF2-40B4-BE49-F238E27FC236}">
                <a16:creationId xmlns:a16="http://schemas.microsoft.com/office/drawing/2014/main" id="{EA92D02E-331B-B6B8-5247-1AFA99ABDC45}"/>
              </a:ext>
            </a:extLst>
          </p:cNvPr>
          <p:cNvSpPr/>
          <p:nvPr/>
        </p:nvSpPr>
        <p:spPr>
          <a:xfrm>
            <a:off x="5621503" y="6349680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64" name="Oval 1063">
            <a:extLst>
              <a:ext uri="{FF2B5EF4-FFF2-40B4-BE49-F238E27FC236}">
                <a16:creationId xmlns:a16="http://schemas.microsoft.com/office/drawing/2014/main" id="{4DB40CC1-3434-CAA9-DD60-C2C6017D5675}"/>
              </a:ext>
            </a:extLst>
          </p:cNvPr>
          <p:cNvSpPr/>
          <p:nvPr/>
        </p:nvSpPr>
        <p:spPr>
          <a:xfrm>
            <a:off x="4877387" y="7059298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65" name="Oval 1064">
            <a:extLst>
              <a:ext uri="{FF2B5EF4-FFF2-40B4-BE49-F238E27FC236}">
                <a16:creationId xmlns:a16="http://schemas.microsoft.com/office/drawing/2014/main" id="{4481A440-9345-0746-716B-94CC8F474C85}"/>
              </a:ext>
            </a:extLst>
          </p:cNvPr>
          <p:cNvSpPr/>
          <p:nvPr/>
        </p:nvSpPr>
        <p:spPr>
          <a:xfrm>
            <a:off x="5124785" y="6811648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66" name="Oval 1065">
            <a:extLst>
              <a:ext uri="{FF2B5EF4-FFF2-40B4-BE49-F238E27FC236}">
                <a16:creationId xmlns:a16="http://schemas.microsoft.com/office/drawing/2014/main" id="{81CBDB01-C765-7672-492F-326061403CEB}"/>
              </a:ext>
            </a:extLst>
          </p:cNvPr>
          <p:cNvSpPr/>
          <p:nvPr/>
        </p:nvSpPr>
        <p:spPr>
          <a:xfrm>
            <a:off x="5888348" y="6067268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69" name="Oval 1068">
            <a:extLst>
              <a:ext uri="{FF2B5EF4-FFF2-40B4-BE49-F238E27FC236}">
                <a16:creationId xmlns:a16="http://schemas.microsoft.com/office/drawing/2014/main" id="{59A71674-4F09-0D22-11D4-43D7926733FF}"/>
              </a:ext>
            </a:extLst>
          </p:cNvPr>
          <p:cNvSpPr/>
          <p:nvPr/>
        </p:nvSpPr>
        <p:spPr>
          <a:xfrm>
            <a:off x="5308571" y="6646021"/>
            <a:ext cx="141515" cy="130629"/>
          </a:xfrm>
          <a:prstGeom prst="ellipse">
            <a:avLst/>
          </a:prstGeom>
          <a:solidFill>
            <a:srgbClr val="9C9EB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9AC191C-F5C3-E748-3D26-6FF757FE93A5}"/>
              </a:ext>
            </a:extLst>
          </p:cNvPr>
          <p:cNvGrpSpPr/>
          <p:nvPr/>
        </p:nvGrpSpPr>
        <p:grpSpPr>
          <a:xfrm>
            <a:off x="8734728" y="5499892"/>
            <a:ext cx="3024597" cy="1136931"/>
            <a:chOff x="8524560" y="7193781"/>
            <a:chExt cx="2682403" cy="951930"/>
          </a:xfrm>
        </p:grpSpPr>
        <p:sp>
          <p:nvSpPr>
            <p:cNvPr id="1044" name="Oval 1043">
              <a:extLst>
                <a:ext uri="{FF2B5EF4-FFF2-40B4-BE49-F238E27FC236}">
                  <a16:creationId xmlns:a16="http://schemas.microsoft.com/office/drawing/2014/main" id="{F8E8711A-24F1-A5FF-40E4-B7A5E16F723A}"/>
                </a:ext>
              </a:extLst>
            </p:cNvPr>
            <p:cNvSpPr/>
            <p:nvPr/>
          </p:nvSpPr>
          <p:spPr>
            <a:xfrm>
              <a:off x="8524560" y="7462734"/>
              <a:ext cx="2682403" cy="3556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Dispersal rate &lt; velocity of climate change</a:t>
              </a:r>
            </a:p>
            <a:p>
              <a:pPr algn="ctr"/>
              <a:endParaRPr lang="en-US" sz="16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Dispersal rate &gt; velocity of climate change</a:t>
              </a:r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5602B72B-26CA-0DEC-2B2B-2C80503C2ECD}"/>
                </a:ext>
              </a:extLst>
            </p:cNvPr>
            <p:cNvSpPr/>
            <p:nvPr/>
          </p:nvSpPr>
          <p:spPr>
            <a:xfrm>
              <a:off x="8877886" y="7193781"/>
              <a:ext cx="141515" cy="130629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1DCEAFC-4D9D-A13F-39AB-CB6642335A58}"/>
                </a:ext>
              </a:extLst>
            </p:cNvPr>
            <p:cNvSpPr/>
            <p:nvPr/>
          </p:nvSpPr>
          <p:spPr>
            <a:xfrm>
              <a:off x="8877888" y="8015082"/>
              <a:ext cx="141515" cy="13062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104C1C41-E8EF-C18F-8F13-FF04C9603BD2}"/>
              </a:ext>
            </a:extLst>
          </p:cNvPr>
          <p:cNvSpPr/>
          <p:nvPr/>
        </p:nvSpPr>
        <p:spPr>
          <a:xfrm>
            <a:off x="8895724" y="6332818"/>
            <a:ext cx="1979542" cy="52783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227FAF9-4CE5-FC2F-6272-ABB21E8B44F0}"/>
              </a:ext>
            </a:extLst>
          </p:cNvPr>
          <p:cNvGrpSpPr/>
          <p:nvPr/>
        </p:nvGrpSpPr>
        <p:grpSpPr>
          <a:xfrm>
            <a:off x="14584836" y="1447956"/>
            <a:ext cx="2682403" cy="1101530"/>
            <a:chOff x="8524560" y="6991381"/>
            <a:chExt cx="2682403" cy="110153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400B455-E943-3D43-C23B-701C34526CE8}"/>
                </a:ext>
              </a:extLst>
            </p:cNvPr>
            <p:cNvSpPr/>
            <p:nvPr/>
          </p:nvSpPr>
          <p:spPr>
            <a:xfrm>
              <a:off x="8524560" y="7462734"/>
              <a:ext cx="2682403" cy="3556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Dispersal rate &lt; velocity of climate change</a:t>
              </a:r>
            </a:p>
            <a:p>
              <a:pPr algn="ctr"/>
              <a:endParaRPr lang="en-US" sz="15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5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Dispersal rate &gt; velocity of climate change</a:t>
              </a:r>
            </a:p>
            <a:p>
              <a:pPr algn="ctr"/>
              <a:endParaRPr lang="en-US" sz="15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4721976-1D4E-83C8-D22B-92322A378D95}"/>
                </a:ext>
              </a:extLst>
            </p:cNvPr>
            <p:cNvSpPr/>
            <p:nvPr/>
          </p:nvSpPr>
          <p:spPr>
            <a:xfrm>
              <a:off x="8812638" y="6991381"/>
              <a:ext cx="141515" cy="130629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38E23D0-3BCD-5400-D453-D41CC8AEFCFC}"/>
                </a:ext>
              </a:extLst>
            </p:cNvPr>
            <p:cNvSpPr/>
            <p:nvPr/>
          </p:nvSpPr>
          <p:spPr>
            <a:xfrm>
              <a:off x="8812638" y="7962282"/>
              <a:ext cx="141515" cy="13062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7D507D7-D76D-B924-77F7-A742EAB8666C}"/>
              </a:ext>
            </a:extLst>
          </p:cNvPr>
          <p:cNvGrpSpPr/>
          <p:nvPr/>
        </p:nvGrpSpPr>
        <p:grpSpPr>
          <a:xfrm>
            <a:off x="4181765" y="1155940"/>
            <a:ext cx="1476462" cy="800029"/>
            <a:chOff x="4245026" y="1035170"/>
            <a:chExt cx="1476462" cy="800029"/>
          </a:xfrm>
        </p:grpSpPr>
        <p:pic>
          <p:nvPicPr>
            <p:cNvPr id="48" name="Picture 47" descr="A graph with numbers and a number&#10;&#10;Description automatically generated with medium confidence">
              <a:extLst>
                <a:ext uri="{FF2B5EF4-FFF2-40B4-BE49-F238E27FC236}">
                  <a16:creationId xmlns:a16="http://schemas.microsoft.com/office/drawing/2014/main" id="{BB7C6B30-0A97-2154-FBBC-13EAA9E9E4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87532" b="8515"/>
            <a:stretch/>
          </p:blipFill>
          <p:spPr>
            <a:xfrm>
              <a:off x="4245026" y="1603380"/>
              <a:ext cx="1465729" cy="231819"/>
            </a:xfrm>
            <a:prstGeom prst="rect">
              <a:avLst/>
            </a:prstGeom>
          </p:spPr>
        </p:pic>
        <p:pic>
          <p:nvPicPr>
            <p:cNvPr id="49" name="Picture 48" descr="A graph with numbers and a number&#10;&#10;Description automatically generated with medium confidence">
              <a:extLst>
                <a:ext uri="{FF2B5EF4-FFF2-40B4-BE49-F238E27FC236}">
                  <a16:creationId xmlns:a16="http://schemas.microsoft.com/office/drawing/2014/main" id="{4B16268D-19FA-FDF7-634F-04EE758CE0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75486" b="20340"/>
            <a:stretch/>
          </p:blipFill>
          <p:spPr>
            <a:xfrm>
              <a:off x="4255759" y="1220012"/>
              <a:ext cx="1465729" cy="244699"/>
            </a:xfrm>
            <a:prstGeom prst="rect">
              <a:avLst/>
            </a:prstGeom>
          </p:spPr>
        </p:pic>
        <p:pic>
          <p:nvPicPr>
            <p:cNvPr id="50" name="Picture 49" descr="A graph with numbers and a number&#10;&#10;Description automatically generated with medium confidence">
              <a:extLst>
                <a:ext uri="{FF2B5EF4-FFF2-40B4-BE49-F238E27FC236}">
                  <a16:creationId xmlns:a16="http://schemas.microsoft.com/office/drawing/2014/main" id="{24051341-3DFA-36FE-6AAE-9E0112E668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81857" b="14409"/>
            <a:stretch/>
          </p:blipFill>
          <p:spPr>
            <a:xfrm>
              <a:off x="4255759" y="1438953"/>
              <a:ext cx="1465729" cy="218941"/>
            </a:xfrm>
            <a:prstGeom prst="rect">
              <a:avLst/>
            </a:prstGeom>
          </p:spPr>
        </p:pic>
        <p:pic>
          <p:nvPicPr>
            <p:cNvPr id="52" name="Picture 51" descr="A graph with numbers and a number&#10;&#10;Description automatically generated with medium confidence">
              <a:extLst>
                <a:ext uri="{FF2B5EF4-FFF2-40B4-BE49-F238E27FC236}">
                  <a16:creationId xmlns:a16="http://schemas.microsoft.com/office/drawing/2014/main" id="{1984DC25-7778-4E51-1492-16BF744AE1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69636" b="26636"/>
            <a:stretch/>
          </p:blipFill>
          <p:spPr>
            <a:xfrm>
              <a:off x="4252883" y="1035170"/>
              <a:ext cx="1465729" cy="218535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23587D5-27E8-96D7-B72D-C7B17A6FE0F7}"/>
              </a:ext>
            </a:extLst>
          </p:cNvPr>
          <p:cNvGrpSpPr/>
          <p:nvPr/>
        </p:nvGrpSpPr>
        <p:grpSpPr>
          <a:xfrm>
            <a:off x="1106819" y="8711447"/>
            <a:ext cx="1476462" cy="800029"/>
            <a:chOff x="4245026" y="1035170"/>
            <a:chExt cx="1476462" cy="800029"/>
          </a:xfrm>
        </p:grpSpPr>
        <p:pic>
          <p:nvPicPr>
            <p:cNvPr id="55" name="Picture 54" descr="A graph with numbers and a number&#10;&#10;Description automatically generated with medium confidence">
              <a:extLst>
                <a:ext uri="{FF2B5EF4-FFF2-40B4-BE49-F238E27FC236}">
                  <a16:creationId xmlns:a16="http://schemas.microsoft.com/office/drawing/2014/main" id="{357987F2-56AC-B664-06D5-46469D01F3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87532" b="8515"/>
            <a:stretch/>
          </p:blipFill>
          <p:spPr>
            <a:xfrm>
              <a:off x="4245026" y="1603380"/>
              <a:ext cx="1465729" cy="231819"/>
            </a:xfrm>
            <a:prstGeom prst="rect">
              <a:avLst/>
            </a:prstGeom>
          </p:spPr>
        </p:pic>
        <p:pic>
          <p:nvPicPr>
            <p:cNvPr id="56" name="Picture 55" descr="A graph with numbers and a number&#10;&#10;Description automatically generated with medium confidence">
              <a:extLst>
                <a:ext uri="{FF2B5EF4-FFF2-40B4-BE49-F238E27FC236}">
                  <a16:creationId xmlns:a16="http://schemas.microsoft.com/office/drawing/2014/main" id="{B415400D-E4D6-EF48-5A3D-EF43CF0F65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75486" b="20340"/>
            <a:stretch/>
          </p:blipFill>
          <p:spPr>
            <a:xfrm>
              <a:off x="4255759" y="1220012"/>
              <a:ext cx="1465729" cy="244699"/>
            </a:xfrm>
            <a:prstGeom prst="rect">
              <a:avLst/>
            </a:prstGeom>
          </p:spPr>
        </p:pic>
        <p:pic>
          <p:nvPicPr>
            <p:cNvPr id="57" name="Picture 56" descr="A graph with numbers and a number&#10;&#10;Description automatically generated with medium confidence">
              <a:extLst>
                <a:ext uri="{FF2B5EF4-FFF2-40B4-BE49-F238E27FC236}">
                  <a16:creationId xmlns:a16="http://schemas.microsoft.com/office/drawing/2014/main" id="{54CCE401-8428-CBC4-9019-754C3655B5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81857" b="14409"/>
            <a:stretch/>
          </p:blipFill>
          <p:spPr>
            <a:xfrm>
              <a:off x="4255759" y="1438953"/>
              <a:ext cx="1465729" cy="218941"/>
            </a:xfrm>
            <a:prstGeom prst="rect">
              <a:avLst/>
            </a:prstGeom>
          </p:spPr>
        </p:pic>
        <p:pic>
          <p:nvPicPr>
            <p:cNvPr id="58" name="Picture 57" descr="A graph with numbers and a number&#10;&#10;Description automatically generated with medium confidence">
              <a:extLst>
                <a:ext uri="{FF2B5EF4-FFF2-40B4-BE49-F238E27FC236}">
                  <a16:creationId xmlns:a16="http://schemas.microsoft.com/office/drawing/2014/main" id="{36750186-DF63-2006-045C-949A6EAC85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69636" b="26636"/>
            <a:stretch/>
          </p:blipFill>
          <p:spPr>
            <a:xfrm>
              <a:off x="4252883" y="1035170"/>
              <a:ext cx="1465729" cy="218535"/>
            </a:xfrm>
            <a:prstGeom prst="rect">
              <a:avLst/>
            </a:prstGeom>
          </p:spPr>
        </p:pic>
      </p:grpSp>
      <p:sp>
        <p:nvSpPr>
          <p:cNvPr id="1026" name="TextBox 1025">
            <a:extLst>
              <a:ext uri="{FF2B5EF4-FFF2-40B4-BE49-F238E27FC236}">
                <a16:creationId xmlns:a16="http://schemas.microsoft.com/office/drawing/2014/main" id="{85F2FD1E-7123-5670-4492-0A73A4B876AC}"/>
              </a:ext>
            </a:extLst>
          </p:cNvPr>
          <p:cNvSpPr txBox="1"/>
          <p:nvPr/>
        </p:nvSpPr>
        <p:spPr>
          <a:xfrm>
            <a:off x="4959808" y="3363695"/>
            <a:ext cx="989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418</a:t>
            </a: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8C8FA091-E3AD-47CD-1CB2-E3DF1941FC34}"/>
              </a:ext>
            </a:extLst>
          </p:cNvPr>
          <p:cNvSpPr txBox="1"/>
          <p:nvPr/>
        </p:nvSpPr>
        <p:spPr>
          <a:xfrm>
            <a:off x="8893986" y="3363695"/>
            <a:ext cx="989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418</a:t>
            </a: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AB59456C-5DD6-BDD6-7FC6-69AD13849559}"/>
              </a:ext>
            </a:extLst>
          </p:cNvPr>
          <p:cNvSpPr txBox="1"/>
          <p:nvPr/>
        </p:nvSpPr>
        <p:spPr>
          <a:xfrm>
            <a:off x="12783008" y="3363695"/>
            <a:ext cx="989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418</a:t>
            </a:r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79F4CD25-E8D1-2659-3A9A-9B46C2CEEB21}"/>
              </a:ext>
            </a:extLst>
          </p:cNvPr>
          <p:cNvSpPr txBox="1"/>
          <p:nvPr/>
        </p:nvSpPr>
        <p:spPr>
          <a:xfrm>
            <a:off x="7184073" y="11268716"/>
            <a:ext cx="989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211</a:t>
            </a:r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F2236158-84C7-54AA-0753-313B735A4922}"/>
              </a:ext>
            </a:extLst>
          </p:cNvPr>
          <p:cNvSpPr txBox="1"/>
          <p:nvPr/>
        </p:nvSpPr>
        <p:spPr>
          <a:xfrm>
            <a:off x="3309004" y="11256729"/>
            <a:ext cx="989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211</a:t>
            </a:r>
          </a:p>
        </p:txBody>
      </p:sp>
      <p:pic>
        <p:nvPicPr>
          <p:cNvPr id="1068" name="Picture 1067" descr="A diagram of a number of red and black dots&#10;&#10;Description automatically generated with medium confidence">
            <a:extLst>
              <a:ext uri="{FF2B5EF4-FFF2-40B4-BE49-F238E27FC236}">
                <a16:creationId xmlns:a16="http://schemas.microsoft.com/office/drawing/2014/main" id="{CF90136F-F9A6-9AAC-0841-766FC09964A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97191"/>
          <a:stretch/>
        </p:blipFill>
        <p:spPr>
          <a:xfrm>
            <a:off x="357259" y="8452467"/>
            <a:ext cx="328420" cy="4061806"/>
          </a:xfrm>
          <a:prstGeom prst="rect">
            <a:avLst/>
          </a:prstGeom>
        </p:spPr>
      </p:pic>
      <p:pic>
        <p:nvPicPr>
          <p:cNvPr id="1070" name="Picture 1069" descr="A diagram of a number of red and black dots&#10;&#10;Description automatically generated with medium confidence">
            <a:extLst>
              <a:ext uri="{FF2B5EF4-FFF2-40B4-BE49-F238E27FC236}">
                <a16:creationId xmlns:a16="http://schemas.microsoft.com/office/drawing/2014/main" id="{E3472721-E79D-663D-0DAB-6BEFAEAD649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97191"/>
          <a:stretch/>
        </p:blipFill>
        <p:spPr>
          <a:xfrm>
            <a:off x="4218631" y="8452467"/>
            <a:ext cx="328420" cy="4061806"/>
          </a:xfrm>
          <a:prstGeom prst="rect">
            <a:avLst/>
          </a:prstGeom>
        </p:spPr>
      </p:pic>
      <p:sp>
        <p:nvSpPr>
          <p:cNvPr id="1071" name="TextBox 1070">
            <a:extLst>
              <a:ext uri="{FF2B5EF4-FFF2-40B4-BE49-F238E27FC236}">
                <a16:creationId xmlns:a16="http://schemas.microsoft.com/office/drawing/2014/main" id="{51DC27EF-7EF7-23E2-930B-999BFD269F40}"/>
              </a:ext>
            </a:extLst>
          </p:cNvPr>
          <p:cNvSpPr txBox="1"/>
          <p:nvPr/>
        </p:nvSpPr>
        <p:spPr>
          <a:xfrm>
            <a:off x="5320363" y="3638759"/>
            <a:ext cx="98943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50" dirty="0">
                <a:solidFill>
                  <a:srgbClr val="6A6A6A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1200</a:t>
            </a:r>
          </a:p>
        </p:txBody>
      </p:sp>
      <p:sp>
        <p:nvSpPr>
          <p:cNvPr id="1075" name="TextBox 1074">
            <a:extLst>
              <a:ext uri="{FF2B5EF4-FFF2-40B4-BE49-F238E27FC236}">
                <a16:creationId xmlns:a16="http://schemas.microsoft.com/office/drawing/2014/main" id="{2CDA6199-DF73-A301-2FE1-617C5F38BA40}"/>
              </a:ext>
            </a:extLst>
          </p:cNvPr>
          <p:cNvSpPr txBox="1"/>
          <p:nvPr/>
        </p:nvSpPr>
        <p:spPr>
          <a:xfrm>
            <a:off x="3608827" y="11579219"/>
            <a:ext cx="98943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50" dirty="0">
                <a:solidFill>
                  <a:srgbClr val="6A6A6A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12.5</a:t>
            </a:r>
          </a:p>
        </p:txBody>
      </p:sp>
      <p:sp>
        <p:nvSpPr>
          <p:cNvPr id="1077" name="TextBox 1076">
            <a:extLst>
              <a:ext uri="{FF2B5EF4-FFF2-40B4-BE49-F238E27FC236}">
                <a16:creationId xmlns:a16="http://schemas.microsoft.com/office/drawing/2014/main" id="{4FAA6B6D-C5DE-A48D-D5CD-496CF5E0D926}"/>
              </a:ext>
            </a:extLst>
          </p:cNvPr>
          <p:cNvSpPr txBox="1"/>
          <p:nvPr/>
        </p:nvSpPr>
        <p:spPr>
          <a:xfrm>
            <a:off x="7501955" y="11579219"/>
            <a:ext cx="98943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50" dirty="0">
                <a:solidFill>
                  <a:srgbClr val="6A6A6A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12.5</a:t>
            </a:r>
          </a:p>
        </p:txBody>
      </p:sp>
      <p:sp>
        <p:nvSpPr>
          <p:cNvPr id="1078" name="TextBox 1077">
            <a:extLst>
              <a:ext uri="{FF2B5EF4-FFF2-40B4-BE49-F238E27FC236}">
                <a16:creationId xmlns:a16="http://schemas.microsoft.com/office/drawing/2014/main" id="{C0846134-3466-B727-5B64-3E62964A4D6E}"/>
              </a:ext>
            </a:extLst>
          </p:cNvPr>
          <p:cNvSpPr txBox="1"/>
          <p:nvPr/>
        </p:nvSpPr>
        <p:spPr>
          <a:xfrm>
            <a:off x="814258" y="8572847"/>
            <a:ext cx="569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grpSp>
        <p:nvGrpSpPr>
          <p:cNvPr id="1082" name="Group 1081">
            <a:extLst>
              <a:ext uri="{FF2B5EF4-FFF2-40B4-BE49-F238E27FC236}">
                <a16:creationId xmlns:a16="http://schemas.microsoft.com/office/drawing/2014/main" id="{71E9DCA9-DA9F-F3DC-B105-28D120711969}"/>
              </a:ext>
            </a:extLst>
          </p:cNvPr>
          <p:cNvGrpSpPr/>
          <p:nvPr/>
        </p:nvGrpSpPr>
        <p:grpSpPr>
          <a:xfrm>
            <a:off x="4459977" y="770708"/>
            <a:ext cx="251992" cy="270796"/>
            <a:chOff x="4459977" y="766354"/>
            <a:chExt cx="251992" cy="270796"/>
          </a:xfrm>
        </p:grpSpPr>
        <p:sp>
          <p:nvSpPr>
            <p:cNvPr id="1081" name="Rectangle 1080">
              <a:extLst>
                <a:ext uri="{FF2B5EF4-FFF2-40B4-BE49-F238E27FC236}">
                  <a16:creationId xmlns:a16="http://schemas.microsoft.com/office/drawing/2014/main" id="{EA405A46-05C6-5AA9-37B3-FEE1EF8214FF}"/>
                </a:ext>
              </a:extLst>
            </p:cNvPr>
            <p:cNvSpPr/>
            <p:nvPr/>
          </p:nvSpPr>
          <p:spPr>
            <a:xfrm>
              <a:off x="4558937" y="766354"/>
              <a:ext cx="121920" cy="2351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0" name="TextBox 1079">
              <a:extLst>
                <a:ext uri="{FF2B5EF4-FFF2-40B4-BE49-F238E27FC236}">
                  <a16:creationId xmlns:a16="http://schemas.microsoft.com/office/drawing/2014/main" id="{D913FFAE-49AC-E555-C569-9755D87ADAD6}"/>
                </a:ext>
              </a:extLst>
            </p:cNvPr>
            <p:cNvSpPr txBox="1"/>
            <p:nvPr/>
          </p:nvSpPr>
          <p:spPr>
            <a:xfrm>
              <a:off x="4459977" y="801188"/>
              <a:ext cx="251992" cy="235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aseline="30000" dirty="0">
                  <a:highlight>
                    <a:srgbClr val="FF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1083" name="Group 1082">
            <a:extLst>
              <a:ext uri="{FF2B5EF4-FFF2-40B4-BE49-F238E27FC236}">
                <a16:creationId xmlns:a16="http://schemas.microsoft.com/office/drawing/2014/main" id="{E27CDF01-ACE6-DC2C-78FA-86659F1A51E7}"/>
              </a:ext>
            </a:extLst>
          </p:cNvPr>
          <p:cNvGrpSpPr/>
          <p:nvPr/>
        </p:nvGrpSpPr>
        <p:grpSpPr>
          <a:xfrm>
            <a:off x="8391897" y="770708"/>
            <a:ext cx="251992" cy="270796"/>
            <a:chOff x="4459977" y="766354"/>
            <a:chExt cx="251992" cy="270796"/>
          </a:xfrm>
        </p:grpSpPr>
        <p:sp>
          <p:nvSpPr>
            <p:cNvPr id="1084" name="Rectangle 1083">
              <a:extLst>
                <a:ext uri="{FF2B5EF4-FFF2-40B4-BE49-F238E27FC236}">
                  <a16:creationId xmlns:a16="http://schemas.microsoft.com/office/drawing/2014/main" id="{5E07A121-1387-12D5-A09B-7EB3F4C60712}"/>
                </a:ext>
              </a:extLst>
            </p:cNvPr>
            <p:cNvSpPr/>
            <p:nvPr/>
          </p:nvSpPr>
          <p:spPr>
            <a:xfrm>
              <a:off x="4558937" y="766354"/>
              <a:ext cx="121920" cy="2351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5" name="TextBox 1084">
              <a:extLst>
                <a:ext uri="{FF2B5EF4-FFF2-40B4-BE49-F238E27FC236}">
                  <a16:creationId xmlns:a16="http://schemas.microsoft.com/office/drawing/2014/main" id="{8C359446-1D1A-37A5-74EC-635799C5B9EB}"/>
                </a:ext>
              </a:extLst>
            </p:cNvPr>
            <p:cNvSpPr txBox="1"/>
            <p:nvPr/>
          </p:nvSpPr>
          <p:spPr>
            <a:xfrm>
              <a:off x="4459977" y="801188"/>
              <a:ext cx="251992" cy="235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aseline="30000" dirty="0">
                  <a:highlight>
                    <a:srgbClr val="FF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1086" name="Group 1085">
            <a:extLst>
              <a:ext uri="{FF2B5EF4-FFF2-40B4-BE49-F238E27FC236}">
                <a16:creationId xmlns:a16="http://schemas.microsoft.com/office/drawing/2014/main" id="{A7640DF0-4589-5453-A179-29BE4D5D57B8}"/>
              </a:ext>
            </a:extLst>
          </p:cNvPr>
          <p:cNvGrpSpPr/>
          <p:nvPr/>
        </p:nvGrpSpPr>
        <p:grpSpPr>
          <a:xfrm>
            <a:off x="12293337" y="770708"/>
            <a:ext cx="251992" cy="270796"/>
            <a:chOff x="4459977" y="766354"/>
            <a:chExt cx="251992" cy="270796"/>
          </a:xfrm>
        </p:grpSpPr>
        <p:sp>
          <p:nvSpPr>
            <p:cNvPr id="1087" name="Rectangle 1086">
              <a:extLst>
                <a:ext uri="{FF2B5EF4-FFF2-40B4-BE49-F238E27FC236}">
                  <a16:creationId xmlns:a16="http://schemas.microsoft.com/office/drawing/2014/main" id="{44C67481-DBF8-CECD-B1D6-EA94766EC7A1}"/>
                </a:ext>
              </a:extLst>
            </p:cNvPr>
            <p:cNvSpPr/>
            <p:nvPr/>
          </p:nvSpPr>
          <p:spPr>
            <a:xfrm>
              <a:off x="4558937" y="766354"/>
              <a:ext cx="121920" cy="2351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8" name="TextBox 1087">
              <a:extLst>
                <a:ext uri="{FF2B5EF4-FFF2-40B4-BE49-F238E27FC236}">
                  <a16:creationId xmlns:a16="http://schemas.microsoft.com/office/drawing/2014/main" id="{B5FAB564-FF90-4E4F-A699-26C9616AF061}"/>
                </a:ext>
              </a:extLst>
            </p:cNvPr>
            <p:cNvSpPr txBox="1"/>
            <p:nvPr/>
          </p:nvSpPr>
          <p:spPr>
            <a:xfrm>
              <a:off x="4459977" y="801188"/>
              <a:ext cx="251992" cy="235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aseline="30000" dirty="0">
                  <a:highlight>
                    <a:srgbClr val="FF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1089" name="Group 1088">
            <a:extLst>
              <a:ext uri="{FF2B5EF4-FFF2-40B4-BE49-F238E27FC236}">
                <a16:creationId xmlns:a16="http://schemas.microsoft.com/office/drawing/2014/main" id="{5E8B1D24-7A10-D71B-E33B-E7B33AA73721}"/>
              </a:ext>
            </a:extLst>
          </p:cNvPr>
          <p:cNvGrpSpPr/>
          <p:nvPr/>
        </p:nvGrpSpPr>
        <p:grpSpPr>
          <a:xfrm>
            <a:off x="2826824" y="8928118"/>
            <a:ext cx="251992" cy="251942"/>
            <a:chOff x="4474118" y="766354"/>
            <a:chExt cx="251992" cy="251942"/>
          </a:xfrm>
        </p:grpSpPr>
        <p:sp>
          <p:nvSpPr>
            <p:cNvPr id="1090" name="Rectangle 1089">
              <a:extLst>
                <a:ext uri="{FF2B5EF4-FFF2-40B4-BE49-F238E27FC236}">
                  <a16:creationId xmlns:a16="http://schemas.microsoft.com/office/drawing/2014/main" id="{3F6056D7-8145-6A26-308A-283903E9BAB6}"/>
                </a:ext>
              </a:extLst>
            </p:cNvPr>
            <p:cNvSpPr/>
            <p:nvPr/>
          </p:nvSpPr>
          <p:spPr>
            <a:xfrm>
              <a:off x="4558937" y="766354"/>
              <a:ext cx="121920" cy="2351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1" name="TextBox 1090">
              <a:extLst>
                <a:ext uri="{FF2B5EF4-FFF2-40B4-BE49-F238E27FC236}">
                  <a16:creationId xmlns:a16="http://schemas.microsoft.com/office/drawing/2014/main" id="{6F5587B4-1D97-771E-5B88-271B96D0D078}"/>
                </a:ext>
              </a:extLst>
            </p:cNvPr>
            <p:cNvSpPr txBox="1"/>
            <p:nvPr/>
          </p:nvSpPr>
          <p:spPr>
            <a:xfrm>
              <a:off x="4474118" y="782334"/>
              <a:ext cx="251992" cy="235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aseline="30000" dirty="0">
                  <a:highlight>
                    <a:srgbClr val="FF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1094" name="Group 1093">
            <a:extLst>
              <a:ext uri="{FF2B5EF4-FFF2-40B4-BE49-F238E27FC236}">
                <a16:creationId xmlns:a16="http://schemas.microsoft.com/office/drawing/2014/main" id="{E07788E3-A122-9477-B12B-FC9A9304086F}"/>
              </a:ext>
            </a:extLst>
          </p:cNvPr>
          <p:cNvGrpSpPr/>
          <p:nvPr/>
        </p:nvGrpSpPr>
        <p:grpSpPr>
          <a:xfrm>
            <a:off x="6721666" y="8920262"/>
            <a:ext cx="251992" cy="251942"/>
            <a:chOff x="4474118" y="766354"/>
            <a:chExt cx="251992" cy="251942"/>
          </a:xfrm>
        </p:grpSpPr>
        <p:sp>
          <p:nvSpPr>
            <p:cNvPr id="1095" name="Rectangle 1094">
              <a:extLst>
                <a:ext uri="{FF2B5EF4-FFF2-40B4-BE49-F238E27FC236}">
                  <a16:creationId xmlns:a16="http://schemas.microsoft.com/office/drawing/2014/main" id="{B8599089-12F5-9449-560A-0D0D4D111882}"/>
                </a:ext>
              </a:extLst>
            </p:cNvPr>
            <p:cNvSpPr/>
            <p:nvPr/>
          </p:nvSpPr>
          <p:spPr>
            <a:xfrm>
              <a:off x="4558937" y="766354"/>
              <a:ext cx="121920" cy="2351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6" name="TextBox 1095">
              <a:extLst>
                <a:ext uri="{FF2B5EF4-FFF2-40B4-BE49-F238E27FC236}">
                  <a16:creationId xmlns:a16="http://schemas.microsoft.com/office/drawing/2014/main" id="{44CB2D26-6CE4-7CB2-0D64-1314C00A07AA}"/>
                </a:ext>
              </a:extLst>
            </p:cNvPr>
            <p:cNvSpPr txBox="1"/>
            <p:nvPr/>
          </p:nvSpPr>
          <p:spPr>
            <a:xfrm>
              <a:off x="4474118" y="782334"/>
              <a:ext cx="251992" cy="235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aseline="30000" dirty="0">
                  <a:highlight>
                    <a:srgbClr val="FF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6B50931-B151-8947-205A-2AA548190C55}"/>
              </a:ext>
            </a:extLst>
          </p:cNvPr>
          <p:cNvGrpSpPr/>
          <p:nvPr/>
        </p:nvGrpSpPr>
        <p:grpSpPr>
          <a:xfrm>
            <a:off x="8074458" y="5955494"/>
            <a:ext cx="444660" cy="1384995"/>
            <a:chOff x="9460088" y="7144053"/>
            <a:chExt cx="444660" cy="1384995"/>
          </a:xfrm>
        </p:grpSpPr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ED1FCA3A-FBFE-B650-0663-2A8B5E9CC55D}"/>
                </a:ext>
              </a:extLst>
            </p:cNvPr>
            <p:cNvSpPr txBox="1"/>
            <p:nvPr/>
          </p:nvSpPr>
          <p:spPr>
            <a:xfrm>
              <a:off x="9635122" y="7144053"/>
              <a:ext cx="269626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  <a:p>
              <a:endParaRPr lang="en-US" sz="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  <a:p>
              <a:endParaRPr lang="en-US" sz="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92DB8FD-2790-1008-4AF4-7A5403E1A0BB}"/>
                </a:ext>
              </a:extLst>
            </p:cNvPr>
            <p:cNvSpPr/>
            <p:nvPr/>
          </p:nvSpPr>
          <p:spPr>
            <a:xfrm>
              <a:off x="9460088" y="7191021"/>
              <a:ext cx="180622" cy="19191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707409E-5172-3234-5783-9DCCC47525DA}"/>
                </a:ext>
              </a:extLst>
            </p:cNvPr>
            <p:cNvSpPr/>
            <p:nvPr/>
          </p:nvSpPr>
          <p:spPr>
            <a:xfrm>
              <a:off x="9465733" y="7557910"/>
              <a:ext cx="180622" cy="191912"/>
            </a:xfrm>
            <a:prstGeom prst="rect">
              <a:avLst/>
            </a:prstGeom>
            <a:solidFill>
              <a:srgbClr val="9C9E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F02311C-131C-3092-6D15-B447EFFCF088}"/>
                </a:ext>
              </a:extLst>
            </p:cNvPr>
            <p:cNvSpPr/>
            <p:nvPr/>
          </p:nvSpPr>
          <p:spPr>
            <a:xfrm>
              <a:off x="9460089" y="7924798"/>
              <a:ext cx="180622" cy="191912"/>
            </a:xfrm>
            <a:prstGeom prst="rect">
              <a:avLst/>
            </a:prstGeom>
            <a:solidFill>
              <a:srgbClr val="F3CA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0583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" name="Picture 1053" descr="A comparison of a graph&#10;&#10;Description automatically generated with medium confidence">
            <a:extLst>
              <a:ext uri="{FF2B5EF4-FFF2-40B4-BE49-F238E27FC236}">
                <a16:creationId xmlns:a16="http://schemas.microsoft.com/office/drawing/2014/main" id="{601CBA8F-E743-A9BD-E797-B7C1458B0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035" y="9926800"/>
            <a:ext cx="7962451" cy="370475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66A50E0-3856-12B0-11FA-69AE0CB6C6F8}"/>
              </a:ext>
            </a:extLst>
          </p:cNvPr>
          <p:cNvSpPr txBox="1"/>
          <p:nvPr/>
        </p:nvSpPr>
        <p:spPr>
          <a:xfrm>
            <a:off x="3013135" y="8928763"/>
            <a:ext cx="29690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Potential dispersal rate (km/yr)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65315F1-FD2B-9078-9C44-2367AACD6439}"/>
              </a:ext>
            </a:extLst>
          </p:cNvPr>
          <p:cNvSpPr txBox="1"/>
          <p:nvPr/>
        </p:nvSpPr>
        <p:spPr>
          <a:xfrm>
            <a:off x="6206610" y="8898512"/>
            <a:ext cx="36102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Minimum of potential dispersal rate and velocity of climate change (km/yr)</a:t>
            </a: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401F6452-4BCF-D391-4EE7-FBE4E6C7DB24}"/>
              </a:ext>
            </a:extLst>
          </p:cNvPr>
          <p:cNvSpPr txBox="1"/>
          <p:nvPr/>
        </p:nvSpPr>
        <p:spPr>
          <a:xfrm rot="16200000">
            <a:off x="650389" y="7184851"/>
            <a:ext cx="3720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Local range expansion rate (km/yr)</a:t>
            </a:r>
          </a:p>
        </p:txBody>
      </p:sp>
      <p:sp>
        <p:nvSpPr>
          <p:cNvPr id="1036" name="Oval 1035">
            <a:extLst>
              <a:ext uri="{FF2B5EF4-FFF2-40B4-BE49-F238E27FC236}">
                <a16:creationId xmlns:a16="http://schemas.microsoft.com/office/drawing/2014/main" id="{D2AA29B6-45C0-D1E7-02BF-7B7437742845}"/>
              </a:ext>
            </a:extLst>
          </p:cNvPr>
          <p:cNvSpPr/>
          <p:nvPr/>
        </p:nvSpPr>
        <p:spPr>
          <a:xfrm>
            <a:off x="4977350" y="5780323"/>
            <a:ext cx="141515" cy="13062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4F7285F9-E473-3351-BF40-14F3A0626619}"/>
              </a:ext>
            </a:extLst>
          </p:cNvPr>
          <p:cNvSpPr txBox="1"/>
          <p:nvPr/>
        </p:nvSpPr>
        <p:spPr>
          <a:xfrm>
            <a:off x="9240982" y="6474162"/>
            <a:ext cx="1551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Velocity of climate change (km/yr)</a:t>
            </a: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35574FFE-88A9-EBA9-93A0-8D480D091E6E}"/>
              </a:ext>
            </a:extLst>
          </p:cNvPr>
          <p:cNvSpPr txBox="1"/>
          <p:nvPr/>
        </p:nvSpPr>
        <p:spPr>
          <a:xfrm>
            <a:off x="7104673" y="10174620"/>
            <a:ext cx="569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AE510EC9-F2D5-C6FB-6A49-9E5238F66796}"/>
              </a:ext>
            </a:extLst>
          </p:cNvPr>
          <p:cNvSpPr txBox="1"/>
          <p:nvPr/>
        </p:nvSpPr>
        <p:spPr>
          <a:xfrm>
            <a:off x="4992575" y="11604734"/>
            <a:ext cx="2032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B28AF64-5FE2-4177-B896-B673AA63A8AF}"/>
              </a:ext>
            </a:extLst>
          </p:cNvPr>
          <p:cNvCxnSpPr>
            <a:cxnSpLocks/>
          </p:cNvCxnSpPr>
          <p:nvPr/>
        </p:nvCxnSpPr>
        <p:spPr>
          <a:xfrm flipV="1">
            <a:off x="2989523" y="6053204"/>
            <a:ext cx="2646721" cy="2550296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15F6282-2B1B-228A-1F2A-09866CEF00ED}"/>
              </a:ext>
            </a:extLst>
          </p:cNvPr>
          <p:cNvCxnSpPr>
            <a:cxnSpLocks/>
          </p:cNvCxnSpPr>
          <p:nvPr/>
        </p:nvCxnSpPr>
        <p:spPr>
          <a:xfrm flipV="1">
            <a:off x="6518263" y="6053204"/>
            <a:ext cx="2646721" cy="2550296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FA6EB6D-AE5C-F6C5-BA2C-2015A0A54EB3}"/>
              </a:ext>
            </a:extLst>
          </p:cNvPr>
          <p:cNvCxnSpPr>
            <a:cxnSpLocks/>
          </p:cNvCxnSpPr>
          <p:nvPr/>
        </p:nvCxnSpPr>
        <p:spPr>
          <a:xfrm flipV="1">
            <a:off x="4227104" y="6778136"/>
            <a:ext cx="636968" cy="634195"/>
          </a:xfrm>
          <a:prstGeom prst="line">
            <a:avLst/>
          </a:prstGeom>
          <a:ln w="38100">
            <a:solidFill>
              <a:srgbClr val="B217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BC36E59-43AB-2F5D-BD23-8D8DEC84B4D9}"/>
              </a:ext>
            </a:extLst>
          </p:cNvPr>
          <p:cNvCxnSpPr>
            <a:cxnSpLocks/>
          </p:cNvCxnSpPr>
          <p:nvPr/>
        </p:nvCxnSpPr>
        <p:spPr>
          <a:xfrm>
            <a:off x="4861054" y="6793367"/>
            <a:ext cx="1152883" cy="0"/>
          </a:xfrm>
          <a:prstGeom prst="line">
            <a:avLst/>
          </a:prstGeom>
          <a:ln w="38100">
            <a:solidFill>
              <a:srgbClr val="B217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508A0BF-C736-0203-97B0-7891F3034E3F}"/>
              </a:ext>
            </a:extLst>
          </p:cNvPr>
          <p:cNvCxnSpPr>
            <a:cxnSpLocks/>
          </p:cNvCxnSpPr>
          <p:nvPr/>
        </p:nvCxnSpPr>
        <p:spPr>
          <a:xfrm flipV="1">
            <a:off x="3002537" y="7365794"/>
            <a:ext cx="1266810" cy="1255471"/>
          </a:xfrm>
          <a:prstGeom prst="line">
            <a:avLst/>
          </a:prstGeom>
          <a:ln w="38100">
            <a:solidFill>
              <a:srgbClr val="F3CA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48454D4-21E2-538C-A81D-8504C6155B85}"/>
              </a:ext>
            </a:extLst>
          </p:cNvPr>
          <p:cNvCxnSpPr>
            <a:cxnSpLocks/>
          </p:cNvCxnSpPr>
          <p:nvPr/>
        </p:nvCxnSpPr>
        <p:spPr>
          <a:xfrm>
            <a:off x="4247512" y="7379487"/>
            <a:ext cx="1752050" cy="0"/>
          </a:xfrm>
          <a:prstGeom prst="line">
            <a:avLst/>
          </a:prstGeom>
          <a:ln w="38100">
            <a:solidFill>
              <a:srgbClr val="F3CA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F7C059A-F43D-26E2-8D16-8C364F870365}"/>
              </a:ext>
            </a:extLst>
          </p:cNvPr>
          <p:cNvCxnSpPr>
            <a:cxnSpLocks/>
          </p:cNvCxnSpPr>
          <p:nvPr/>
        </p:nvCxnSpPr>
        <p:spPr>
          <a:xfrm flipV="1">
            <a:off x="2982876" y="8005691"/>
            <a:ext cx="636642" cy="633159"/>
          </a:xfrm>
          <a:prstGeom prst="line">
            <a:avLst/>
          </a:prstGeom>
          <a:ln w="38100">
            <a:solidFill>
              <a:srgbClr val="9C9E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581D6B6-C1BF-83D0-2BA4-3E84E59A7E0A}"/>
              </a:ext>
            </a:extLst>
          </p:cNvPr>
          <p:cNvCxnSpPr>
            <a:cxnSpLocks/>
          </p:cNvCxnSpPr>
          <p:nvPr/>
        </p:nvCxnSpPr>
        <p:spPr>
          <a:xfrm>
            <a:off x="3620869" y="8021560"/>
            <a:ext cx="2364320" cy="0"/>
          </a:xfrm>
          <a:prstGeom prst="line">
            <a:avLst/>
          </a:prstGeom>
          <a:ln w="38100">
            <a:solidFill>
              <a:srgbClr val="9C9E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8E855DD-B14A-3F76-08DB-64105E5EBCFF}"/>
              </a:ext>
            </a:extLst>
          </p:cNvPr>
          <p:cNvSpPr txBox="1"/>
          <p:nvPr/>
        </p:nvSpPr>
        <p:spPr>
          <a:xfrm>
            <a:off x="2668845" y="5325762"/>
            <a:ext cx="30517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CD032D6-7700-C6E6-8D30-DA1490FD0ADF}"/>
              </a:ext>
            </a:extLst>
          </p:cNvPr>
          <p:cNvSpPr txBox="1"/>
          <p:nvPr/>
        </p:nvSpPr>
        <p:spPr>
          <a:xfrm>
            <a:off x="3524053" y="8696423"/>
            <a:ext cx="3272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1          2          3          4            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791573-3401-4971-ADA8-3AF61D544D21}"/>
              </a:ext>
            </a:extLst>
          </p:cNvPr>
          <p:cNvSpPr txBox="1"/>
          <p:nvPr/>
        </p:nvSpPr>
        <p:spPr>
          <a:xfrm>
            <a:off x="2874760" y="5769778"/>
            <a:ext cx="644555" cy="381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EE8699E-F273-6FF7-DC63-85059E130FD0}"/>
              </a:ext>
            </a:extLst>
          </p:cNvPr>
          <p:cNvSpPr/>
          <p:nvPr/>
        </p:nvSpPr>
        <p:spPr>
          <a:xfrm>
            <a:off x="3670456" y="7820571"/>
            <a:ext cx="160171" cy="147382"/>
          </a:xfrm>
          <a:prstGeom prst="ellipse">
            <a:avLst/>
          </a:prstGeom>
          <a:solidFill>
            <a:srgbClr val="B2172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54D3C8F-B1BA-6D29-DC90-52EDBF833981}"/>
              </a:ext>
            </a:extLst>
          </p:cNvPr>
          <p:cNvSpPr/>
          <p:nvPr/>
        </p:nvSpPr>
        <p:spPr>
          <a:xfrm>
            <a:off x="4635907" y="6849064"/>
            <a:ext cx="160171" cy="147382"/>
          </a:xfrm>
          <a:prstGeom prst="ellipse">
            <a:avLst/>
          </a:prstGeom>
          <a:solidFill>
            <a:srgbClr val="B2172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0BECA27-75D0-9CB3-CB85-06E4F830C2EA}"/>
              </a:ext>
            </a:extLst>
          </p:cNvPr>
          <p:cNvSpPr/>
          <p:nvPr/>
        </p:nvSpPr>
        <p:spPr>
          <a:xfrm>
            <a:off x="5367335" y="6724065"/>
            <a:ext cx="160171" cy="147382"/>
          </a:xfrm>
          <a:prstGeom prst="ellipse">
            <a:avLst/>
          </a:prstGeom>
          <a:solidFill>
            <a:srgbClr val="B2172B"/>
          </a:solidFill>
          <a:ln>
            <a:solidFill>
              <a:srgbClr val="B217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23A49DE-0586-7321-F6C6-EB2C3AC37273}"/>
              </a:ext>
            </a:extLst>
          </p:cNvPr>
          <p:cNvSpPr/>
          <p:nvPr/>
        </p:nvSpPr>
        <p:spPr>
          <a:xfrm>
            <a:off x="4311155" y="7192024"/>
            <a:ext cx="160171" cy="147382"/>
          </a:xfrm>
          <a:prstGeom prst="ellipse">
            <a:avLst/>
          </a:prstGeom>
          <a:solidFill>
            <a:srgbClr val="B2172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38696BA-A5E6-6909-9553-555066BC9A22}"/>
              </a:ext>
            </a:extLst>
          </p:cNvPr>
          <p:cNvCxnSpPr>
            <a:cxnSpLocks/>
          </p:cNvCxnSpPr>
          <p:nvPr/>
        </p:nvCxnSpPr>
        <p:spPr>
          <a:xfrm>
            <a:off x="6453857" y="5864281"/>
            <a:ext cx="0" cy="28112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C654A08-4197-1F28-F560-69090ED02B1C}"/>
              </a:ext>
            </a:extLst>
          </p:cNvPr>
          <p:cNvCxnSpPr>
            <a:cxnSpLocks/>
          </p:cNvCxnSpPr>
          <p:nvPr/>
        </p:nvCxnSpPr>
        <p:spPr>
          <a:xfrm flipH="1">
            <a:off x="6466178" y="8663237"/>
            <a:ext cx="3011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27BEDD4-7EE8-86A2-AC37-766D65FFEB9F}"/>
              </a:ext>
            </a:extLst>
          </p:cNvPr>
          <p:cNvSpPr txBox="1"/>
          <p:nvPr/>
        </p:nvSpPr>
        <p:spPr>
          <a:xfrm>
            <a:off x="6358189" y="5803231"/>
            <a:ext cx="644555" cy="381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C5D6DC3-B351-79DF-ACBA-5621C4D99514}"/>
              </a:ext>
            </a:extLst>
          </p:cNvPr>
          <p:cNvSpPr/>
          <p:nvPr/>
        </p:nvSpPr>
        <p:spPr>
          <a:xfrm>
            <a:off x="4075918" y="7412330"/>
            <a:ext cx="160171" cy="147382"/>
          </a:xfrm>
          <a:prstGeom prst="ellipse">
            <a:avLst/>
          </a:prstGeom>
          <a:solidFill>
            <a:srgbClr val="F3CAB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EB55F448-5A3A-7678-679C-EF543653C5E6}"/>
              </a:ext>
            </a:extLst>
          </p:cNvPr>
          <p:cNvSpPr/>
          <p:nvPr/>
        </p:nvSpPr>
        <p:spPr>
          <a:xfrm>
            <a:off x="3886717" y="7616515"/>
            <a:ext cx="160171" cy="147382"/>
          </a:xfrm>
          <a:prstGeom prst="ellipse">
            <a:avLst/>
          </a:prstGeom>
          <a:solidFill>
            <a:srgbClr val="F3CAB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568E85D-55A1-9036-1E99-C41BE5AA6547}"/>
              </a:ext>
            </a:extLst>
          </p:cNvPr>
          <p:cNvSpPr/>
          <p:nvPr/>
        </p:nvSpPr>
        <p:spPr>
          <a:xfrm>
            <a:off x="3044506" y="8417141"/>
            <a:ext cx="160171" cy="147382"/>
          </a:xfrm>
          <a:prstGeom prst="ellipse">
            <a:avLst/>
          </a:prstGeom>
          <a:solidFill>
            <a:srgbClr val="F3CAB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FFD6B70-1A5B-7BE6-2F22-D286152D13B0}"/>
              </a:ext>
            </a:extLst>
          </p:cNvPr>
          <p:cNvSpPr/>
          <p:nvPr/>
        </p:nvSpPr>
        <p:spPr>
          <a:xfrm>
            <a:off x="3324518" y="8137730"/>
            <a:ext cx="160171" cy="147382"/>
          </a:xfrm>
          <a:prstGeom prst="ellipse">
            <a:avLst/>
          </a:prstGeom>
          <a:solidFill>
            <a:srgbClr val="F3CAB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24" name="Oval 1023">
            <a:extLst>
              <a:ext uri="{FF2B5EF4-FFF2-40B4-BE49-F238E27FC236}">
                <a16:creationId xmlns:a16="http://schemas.microsoft.com/office/drawing/2014/main" id="{4D051B26-BA83-93C1-3718-04FF78D315FC}"/>
              </a:ext>
            </a:extLst>
          </p:cNvPr>
          <p:cNvSpPr/>
          <p:nvPr/>
        </p:nvSpPr>
        <p:spPr>
          <a:xfrm>
            <a:off x="4773362" y="7297884"/>
            <a:ext cx="160171" cy="147382"/>
          </a:xfrm>
          <a:prstGeom prst="ellipse">
            <a:avLst/>
          </a:prstGeom>
          <a:solidFill>
            <a:srgbClr val="F3CAB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25" name="Oval 1024">
            <a:extLst>
              <a:ext uri="{FF2B5EF4-FFF2-40B4-BE49-F238E27FC236}">
                <a16:creationId xmlns:a16="http://schemas.microsoft.com/office/drawing/2014/main" id="{CC525035-B838-0910-CEF9-79A16B107641}"/>
              </a:ext>
            </a:extLst>
          </p:cNvPr>
          <p:cNvSpPr/>
          <p:nvPr/>
        </p:nvSpPr>
        <p:spPr>
          <a:xfrm>
            <a:off x="5223521" y="7304506"/>
            <a:ext cx="160171" cy="147382"/>
          </a:xfrm>
          <a:prstGeom prst="ellipse">
            <a:avLst/>
          </a:prstGeom>
          <a:solidFill>
            <a:srgbClr val="F3CAB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27" name="Oval 1026">
            <a:extLst>
              <a:ext uri="{FF2B5EF4-FFF2-40B4-BE49-F238E27FC236}">
                <a16:creationId xmlns:a16="http://schemas.microsoft.com/office/drawing/2014/main" id="{18F2381D-1FE8-6B2B-448E-5F9F6974851A}"/>
              </a:ext>
            </a:extLst>
          </p:cNvPr>
          <p:cNvSpPr/>
          <p:nvPr/>
        </p:nvSpPr>
        <p:spPr>
          <a:xfrm>
            <a:off x="5762028" y="7302078"/>
            <a:ext cx="160171" cy="147382"/>
          </a:xfrm>
          <a:prstGeom prst="ellipse">
            <a:avLst/>
          </a:prstGeom>
          <a:solidFill>
            <a:srgbClr val="F3CAB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28" name="Oval 1027">
            <a:extLst>
              <a:ext uri="{FF2B5EF4-FFF2-40B4-BE49-F238E27FC236}">
                <a16:creationId xmlns:a16="http://schemas.microsoft.com/office/drawing/2014/main" id="{21937490-E407-683C-3052-B73439CE7ED2}"/>
              </a:ext>
            </a:extLst>
          </p:cNvPr>
          <p:cNvSpPr/>
          <p:nvPr/>
        </p:nvSpPr>
        <p:spPr>
          <a:xfrm>
            <a:off x="4053950" y="7950862"/>
            <a:ext cx="160171" cy="147382"/>
          </a:xfrm>
          <a:prstGeom prst="ellipse">
            <a:avLst/>
          </a:prstGeom>
          <a:solidFill>
            <a:srgbClr val="9C9EB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29" name="Oval 1028">
            <a:extLst>
              <a:ext uri="{FF2B5EF4-FFF2-40B4-BE49-F238E27FC236}">
                <a16:creationId xmlns:a16="http://schemas.microsoft.com/office/drawing/2014/main" id="{269DEF91-D307-5ADC-DE88-857F4A707774}"/>
              </a:ext>
            </a:extLst>
          </p:cNvPr>
          <p:cNvSpPr/>
          <p:nvPr/>
        </p:nvSpPr>
        <p:spPr>
          <a:xfrm>
            <a:off x="4663978" y="7943727"/>
            <a:ext cx="160171" cy="147382"/>
          </a:xfrm>
          <a:prstGeom prst="ellipse">
            <a:avLst/>
          </a:prstGeom>
          <a:solidFill>
            <a:srgbClr val="9C9EB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30" name="Oval 1029">
            <a:extLst>
              <a:ext uri="{FF2B5EF4-FFF2-40B4-BE49-F238E27FC236}">
                <a16:creationId xmlns:a16="http://schemas.microsoft.com/office/drawing/2014/main" id="{A87EEE3C-B534-3721-4898-0D709A2EB822}"/>
              </a:ext>
            </a:extLst>
          </p:cNvPr>
          <p:cNvSpPr/>
          <p:nvPr/>
        </p:nvSpPr>
        <p:spPr>
          <a:xfrm>
            <a:off x="5572709" y="7937770"/>
            <a:ext cx="160171" cy="147382"/>
          </a:xfrm>
          <a:prstGeom prst="ellipse">
            <a:avLst/>
          </a:prstGeom>
          <a:solidFill>
            <a:srgbClr val="9C9EB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9DC352BB-5D5F-FD38-8565-9B9F0DB1A9CF}"/>
              </a:ext>
            </a:extLst>
          </p:cNvPr>
          <p:cNvCxnSpPr>
            <a:cxnSpLocks/>
          </p:cNvCxnSpPr>
          <p:nvPr/>
        </p:nvCxnSpPr>
        <p:spPr>
          <a:xfrm flipH="1">
            <a:off x="2990483" y="8647298"/>
            <a:ext cx="299470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Connector 1031">
            <a:extLst>
              <a:ext uri="{FF2B5EF4-FFF2-40B4-BE49-F238E27FC236}">
                <a16:creationId xmlns:a16="http://schemas.microsoft.com/office/drawing/2014/main" id="{FFADD811-A3E1-5070-9969-4ACD8E3346DD}"/>
              </a:ext>
            </a:extLst>
          </p:cNvPr>
          <p:cNvCxnSpPr>
            <a:cxnSpLocks/>
          </p:cNvCxnSpPr>
          <p:nvPr/>
        </p:nvCxnSpPr>
        <p:spPr>
          <a:xfrm>
            <a:off x="2978161" y="5834319"/>
            <a:ext cx="0" cy="28252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TextBox 1032">
            <a:extLst>
              <a:ext uri="{FF2B5EF4-FFF2-40B4-BE49-F238E27FC236}">
                <a16:creationId xmlns:a16="http://schemas.microsoft.com/office/drawing/2014/main" id="{AFAB3690-8F19-403D-1359-8FF4B9F82E8B}"/>
              </a:ext>
            </a:extLst>
          </p:cNvPr>
          <p:cNvSpPr txBox="1"/>
          <p:nvPr/>
        </p:nvSpPr>
        <p:spPr>
          <a:xfrm>
            <a:off x="3897200" y="6023955"/>
            <a:ext cx="2300138" cy="381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1:1</a:t>
            </a:r>
          </a:p>
        </p:txBody>
      </p:sp>
      <p:sp>
        <p:nvSpPr>
          <p:cNvPr id="1058" name="Oval 1057">
            <a:extLst>
              <a:ext uri="{FF2B5EF4-FFF2-40B4-BE49-F238E27FC236}">
                <a16:creationId xmlns:a16="http://schemas.microsoft.com/office/drawing/2014/main" id="{E3449B27-44B5-366E-79CA-9E0AB9FEE90B}"/>
              </a:ext>
            </a:extLst>
          </p:cNvPr>
          <p:cNvSpPr/>
          <p:nvPr/>
        </p:nvSpPr>
        <p:spPr>
          <a:xfrm>
            <a:off x="7163106" y="7835009"/>
            <a:ext cx="160171" cy="147382"/>
          </a:xfrm>
          <a:prstGeom prst="ellipse">
            <a:avLst/>
          </a:prstGeom>
          <a:solidFill>
            <a:srgbClr val="B2172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59" name="Oval 1058">
            <a:extLst>
              <a:ext uri="{FF2B5EF4-FFF2-40B4-BE49-F238E27FC236}">
                <a16:creationId xmlns:a16="http://schemas.microsoft.com/office/drawing/2014/main" id="{5326EFE2-3069-3A3F-A7B0-003952C2FDAD}"/>
              </a:ext>
            </a:extLst>
          </p:cNvPr>
          <p:cNvSpPr/>
          <p:nvPr/>
        </p:nvSpPr>
        <p:spPr>
          <a:xfrm>
            <a:off x="8128557" y="6863503"/>
            <a:ext cx="160171" cy="147382"/>
          </a:xfrm>
          <a:prstGeom prst="ellipse">
            <a:avLst/>
          </a:prstGeom>
          <a:solidFill>
            <a:srgbClr val="B2172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60" name="Oval 1059">
            <a:extLst>
              <a:ext uri="{FF2B5EF4-FFF2-40B4-BE49-F238E27FC236}">
                <a16:creationId xmlns:a16="http://schemas.microsoft.com/office/drawing/2014/main" id="{98D03691-5D17-7DCC-547A-E87BD48D8222}"/>
              </a:ext>
            </a:extLst>
          </p:cNvPr>
          <p:cNvSpPr/>
          <p:nvPr/>
        </p:nvSpPr>
        <p:spPr>
          <a:xfrm>
            <a:off x="8275363" y="6738503"/>
            <a:ext cx="160171" cy="147382"/>
          </a:xfrm>
          <a:prstGeom prst="ellipse">
            <a:avLst/>
          </a:prstGeom>
          <a:solidFill>
            <a:srgbClr val="B2172B"/>
          </a:solidFill>
          <a:ln>
            <a:solidFill>
              <a:srgbClr val="B217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61" name="Oval 1060">
            <a:extLst>
              <a:ext uri="{FF2B5EF4-FFF2-40B4-BE49-F238E27FC236}">
                <a16:creationId xmlns:a16="http://schemas.microsoft.com/office/drawing/2014/main" id="{125C68A8-7EDD-D896-51A7-9A6DE998D4CB}"/>
              </a:ext>
            </a:extLst>
          </p:cNvPr>
          <p:cNvSpPr/>
          <p:nvPr/>
        </p:nvSpPr>
        <p:spPr>
          <a:xfrm>
            <a:off x="7803805" y="7206462"/>
            <a:ext cx="160171" cy="147382"/>
          </a:xfrm>
          <a:prstGeom prst="ellipse">
            <a:avLst/>
          </a:prstGeom>
          <a:solidFill>
            <a:srgbClr val="B2172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62" name="Oval 1061">
            <a:extLst>
              <a:ext uri="{FF2B5EF4-FFF2-40B4-BE49-F238E27FC236}">
                <a16:creationId xmlns:a16="http://schemas.microsoft.com/office/drawing/2014/main" id="{746D4208-CECA-D292-2444-98499F23E5DD}"/>
              </a:ext>
            </a:extLst>
          </p:cNvPr>
          <p:cNvSpPr/>
          <p:nvPr/>
        </p:nvSpPr>
        <p:spPr>
          <a:xfrm>
            <a:off x="7568568" y="7426769"/>
            <a:ext cx="160171" cy="147382"/>
          </a:xfrm>
          <a:prstGeom prst="ellipse">
            <a:avLst/>
          </a:prstGeom>
          <a:solidFill>
            <a:srgbClr val="F3CAB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63" name="Oval 1062">
            <a:extLst>
              <a:ext uri="{FF2B5EF4-FFF2-40B4-BE49-F238E27FC236}">
                <a16:creationId xmlns:a16="http://schemas.microsoft.com/office/drawing/2014/main" id="{EA92D02E-331B-B6B8-5247-1AFA99ABDC45}"/>
              </a:ext>
            </a:extLst>
          </p:cNvPr>
          <p:cNvSpPr/>
          <p:nvPr/>
        </p:nvSpPr>
        <p:spPr>
          <a:xfrm>
            <a:off x="7379367" y="7630954"/>
            <a:ext cx="160171" cy="147382"/>
          </a:xfrm>
          <a:prstGeom prst="ellipse">
            <a:avLst/>
          </a:prstGeom>
          <a:solidFill>
            <a:srgbClr val="F3CAB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64" name="Oval 1063">
            <a:extLst>
              <a:ext uri="{FF2B5EF4-FFF2-40B4-BE49-F238E27FC236}">
                <a16:creationId xmlns:a16="http://schemas.microsoft.com/office/drawing/2014/main" id="{4DB40CC1-3434-CAA9-DD60-C2C6017D5675}"/>
              </a:ext>
            </a:extLst>
          </p:cNvPr>
          <p:cNvSpPr/>
          <p:nvPr/>
        </p:nvSpPr>
        <p:spPr>
          <a:xfrm>
            <a:off x="6537155" y="8431580"/>
            <a:ext cx="160171" cy="147382"/>
          </a:xfrm>
          <a:prstGeom prst="ellipse">
            <a:avLst/>
          </a:prstGeom>
          <a:solidFill>
            <a:srgbClr val="F3CAB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65" name="Oval 1064">
            <a:extLst>
              <a:ext uri="{FF2B5EF4-FFF2-40B4-BE49-F238E27FC236}">
                <a16:creationId xmlns:a16="http://schemas.microsoft.com/office/drawing/2014/main" id="{4481A440-9345-0746-716B-94CC8F474C85}"/>
              </a:ext>
            </a:extLst>
          </p:cNvPr>
          <p:cNvSpPr/>
          <p:nvPr/>
        </p:nvSpPr>
        <p:spPr>
          <a:xfrm>
            <a:off x="6817167" y="8152169"/>
            <a:ext cx="160171" cy="147382"/>
          </a:xfrm>
          <a:prstGeom prst="ellipse">
            <a:avLst/>
          </a:prstGeom>
          <a:solidFill>
            <a:srgbClr val="F3CAB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66" name="Oval 1065">
            <a:extLst>
              <a:ext uri="{FF2B5EF4-FFF2-40B4-BE49-F238E27FC236}">
                <a16:creationId xmlns:a16="http://schemas.microsoft.com/office/drawing/2014/main" id="{81CBDB01-C765-7672-492F-326061403CEB}"/>
              </a:ext>
            </a:extLst>
          </p:cNvPr>
          <p:cNvSpPr/>
          <p:nvPr/>
        </p:nvSpPr>
        <p:spPr>
          <a:xfrm>
            <a:off x="7681389" y="7312322"/>
            <a:ext cx="160171" cy="147382"/>
          </a:xfrm>
          <a:prstGeom prst="ellipse">
            <a:avLst/>
          </a:prstGeom>
          <a:solidFill>
            <a:srgbClr val="F3CAB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69" name="Oval 1068">
            <a:extLst>
              <a:ext uri="{FF2B5EF4-FFF2-40B4-BE49-F238E27FC236}">
                <a16:creationId xmlns:a16="http://schemas.microsoft.com/office/drawing/2014/main" id="{59A71674-4F09-0D22-11D4-43D7926733FF}"/>
              </a:ext>
            </a:extLst>
          </p:cNvPr>
          <p:cNvSpPr/>
          <p:nvPr/>
        </p:nvSpPr>
        <p:spPr>
          <a:xfrm>
            <a:off x="7025181" y="7965300"/>
            <a:ext cx="160171" cy="147382"/>
          </a:xfrm>
          <a:prstGeom prst="ellipse">
            <a:avLst/>
          </a:prstGeom>
          <a:solidFill>
            <a:srgbClr val="9C9EB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9AC191C-F5C3-E748-3D26-6FF757FE93A5}"/>
              </a:ext>
            </a:extLst>
          </p:cNvPr>
          <p:cNvGrpSpPr/>
          <p:nvPr/>
        </p:nvGrpSpPr>
        <p:grpSpPr>
          <a:xfrm>
            <a:off x="10637463" y="6830165"/>
            <a:ext cx="3024597" cy="1305849"/>
            <a:chOff x="8524560" y="6991381"/>
            <a:chExt cx="2682403" cy="1101530"/>
          </a:xfrm>
        </p:grpSpPr>
        <p:sp>
          <p:nvSpPr>
            <p:cNvPr id="1044" name="Oval 1043">
              <a:extLst>
                <a:ext uri="{FF2B5EF4-FFF2-40B4-BE49-F238E27FC236}">
                  <a16:creationId xmlns:a16="http://schemas.microsoft.com/office/drawing/2014/main" id="{F8E8711A-24F1-A5FF-40E4-B7A5E16F723A}"/>
                </a:ext>
              </a:extLst>
            </p:cNvPr>
            <p:cNvSpPr/>
            <p:nvPr/>
          </p:nvSpPr>
          <p:spPr>
            <a:xfrm>
              <a:off x="8524560" y="7462734"/>
              <a:ext cx="2682403" cy="3556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Dispersal rate &lt; velocity of climate change</a:t>
              </a:r>
            </a:p>
            <a:p>
              <a:pPr algn="ctr"/>
              <a:endParaRPr lang="en-US" sz="16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Dispersal rate &gt; velocity of climate change</a:t>
              </a:r>
            </a:p>
            <a:p>
              <a:pPr algn="ctr"/>
              <a:endParaRPr lang="en-US" sz="16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5602B72B-26CA-0DEC-2B2B-2C80503C2ECD}"/>
                </a:ext>
              </a:extLst>
            </p:cNvPr>
            <p:cNvSpPr/>
            <p:nvPr/>
          </p:nvSpPr>
          <p:spPr>
            <a:xfrm>
              <a:off x="8812638" y="6991381"/>
              <a:ext cx="141515" cy="130629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1DCEAFC-4D9D-A13F-39AB-CB6642335A58}"/>
                </a:ext>
              </a:extLst>
            </p:cNvPr>
            <p:cNvSpPr/>
            <p:nvPr/>
          </p:nvSpPr>
          <p:spPr>
            <a:xfrm>
              <a:off x="8812638" y="7962282"/>
              <a:ext cx="141515" cy="13062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104C1C41-E8EF-C18F-8F13-FF04C9603BD2}"/>
              </a:ext>
            </a:extLst>
          </p:cNvPr>
          <p:cNvSpPr/>
          <p:nvPr/>
        </p:nvSpPr>
        <p:spPr>
          <a:xfrm>
            <a:off x="10702523" y="7782089"/>
            <a:ext cx="1979542" cy="52783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227FAF9-4CE5-FC2F-6272-ABB21E8B44F0}"/>
              </a:ext>
            </a:extLst>
          </p:cNvPr>
          <p:cNvGrpSpPr/>
          <p:nvPr/>
        </p:nvGrpSpPr>
        <p:grpSpPr>
          <a:xfrm>
            <a:off x="13735341" y="1023213"/>
            <a:ext cx="3394419" cy="896594"/>
            <a:chOff x="8524560" y="7105104"/>
            <a:chExt cx="2682403" cy="76035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400B455-E943-3D43-C23B-701C34526CE8}"/>
                </a:ext>
              </a:extLst>
            </p:cNvPr>
            <p:cNvSpPr/>
            <p:nvPr/>
          </p:nvSpPr>
          <p:spPr>
            <a:xfrm>
              <a:off x="8524560" y="7462734"/>
              <a:ext cx="2682403" cy="3556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Dispersal rate &lt; velocity of isotherm shift</a:t>
              </a:r>
            </a:p>
            <a:p>
              <a:pPr algn="ctr"/>
              <a:endParaRPr lang="en-US" sz="16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Dispersal rate &gt; velocity of isotherm shift</a:t>
              </a:r>
            </a:p>
            <a:p>
              <a:pPr algn="ctr"/>
              <a:endParaRPr lang="en-US" sz="16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4721976-1D4E-83C8-D22B-92322A378D95}"/>
                </a:ext>
              </a:extLst>
            </p:cNvPr>
            <p:cNvSpPr/>
            <p:nvPr/>
          </p:nvSpPr>
          <p:spPr>
            <a:xfrm>
              <a:off x="8812638" y="7105104"/>
              <a:ext cx="141515" cy="130629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38E23D0-3BCD-5400-D453-D41CC8AEFCFC}"/>
                </a:ext>
              </a:extLst>
            </p:cNvPr>
            <p:cNvSpPr/>
            <p:nvPr/>
          </p:nvSpPr>
          <p:spPr>
            <a:xfrm>
              <a:off x="8812638" y="7734825"/>
              <a:ext cx="141515" cy="13062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55" name="TextBox 1054">
            <a:extLst>
              <a:ext uri="{FF2B5EF4-FFF2-40B4-BE49-F238E27FC236}">
                <a16:creationId xmlns:a16="http://schemas.microsoft.com/office/drawing/2014/main" id="{79F4CD25-E8D1-2659-3A9A-9B46C2CEEB21}"/>
              </a:ext>
            </a:extLst>
          </p:cNvPr>
          <p:cNvSpPr txBox="1"/>
          <p:nvPr/>
        </p:nvSpPr>
        <p:spPr>
          <a:xfrm>
            <a:off x="9426530" y="12837105"/>
            <a:ext cx="989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189</a:t>
            </a:r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F2236158-84C7-54AA-0753-313B735A4922}"/>
              </a:ext>
            </a:extLst>
          </p:cNvPr>
          <p:cNvSpPr txBox="1"/>
          <p:nvPr/>
        </p:nvSpPr>
        <p:spPr>
          <a:xfrm>
            <a:off x="5436051" y="12807362"/>
            <a:ext cx="989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189</a:t>
            </a:r>
          </a:p>
        </p:txBody>
      </p:sp>
      <p:sp>
        <p:nvSpPr>
          <p:cNvPr id="1078" name="TextBox 1077">
            <a:extLst>
              <a:ext uri="{FF2B5EF4-FFF2-40B4-BE49-F238E27FC236}">
                <a16:creationId xmlns:a16="http://schemas.microsoft.com/office/drawing/2014/main" id="{C0846134-3466-B727-5B64-3E62964A4D6E}"/>
              </a:ext>
            </a:extLst>
          </p:cNvPr>
          <p:cNvSpPr txBox="1"/>
          <p:nvPr/>
        </p:nvSpPr>
        <p:spPr>
          <a:xfrm>
            <a:off x="3145492" y="10185623"/>
            <a:ext cx="569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grpSp>
        <p:nvGrpSpPr>
          <p:cNvPr id="1089" name="Group 1088">
            <a:extLst>
              <a:ext uri="{FF2B5EF4-FFF2-40B4-BE49-F238E27FC236}">
                <a16:creationId xmlns:a16="http://schemas.microsoft.com/office/drawing/2014/main" id="{5E8B1D24-7A10-D71B-E33B-E7B33AA73721}"/>
              </a:ext>
            </a:extLst>
          </p:cNvPr>
          <p:cNvGrpSpPr/>
          <p:nvPr/>
        </p:nvGrpSpPr>
        <p:grpSpPr>
          <a:xfrm>
            <a:off x="5087037" y="10514261"/>
            <a:ext cx="251992" cy="251942"/>
            <a:chOff x="4474118" y="766354"/>
            <a:chExt cx="251992" cy="251942"/>
          </a:xfrm>
        </p:grpSpPr>
        <p:sp>
          <p:nvSpPr>
            <p:cNvPr id="1090" name="Rectangle 1089">
              <a:extLst>
                <a:ext uri="{FF2B5EF4-FFF2-40B4-BE49-F238E27FC236}">
                  <a16:creationId xmlns:a16="http://schemas.microsoft.com/office/drawing/2014/main" id="{3F6056D7-8145-6A26-308A-283903E9BAB6}"/>
                </a:ext>
              </a:extLst>
            </p:cNvPr>
            <p:cNvSpPr/>
            <p:nvPr/>
          </p:nvSpPr>
          <p:spPr>
            <a:xfrm>
              <a:off x="4558937" y="766354"/>
              <a:ext cx="121920" cy="2351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1" name="TextBox 1090">
              <a:extLst>
                <a:ext uri="{FF2B5EF4-FFF2-40B4-BE49-F238E27FC236}">
                  <a16:creationId xmlns:a16="http://schemas.microsoft.com/office/drawing/2014/main" id="{6F5587B4-1D97-771E-5B88-271B96D0D078}"/>
                </a:ext>
              </a:extLst>
            </p:cNvPr>
            <p:cNvSpPr txBox="1"/>
            <p:nvPr/>
          </p:nvSpPr>
          <p:spPr>
            <a:xfrm>
              <a:off x="4474118" y="782334"/>
              <a:ext cx="251992" cy="235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aseline="30000" dirty="0">
                  <a:highlight>
                    <a:srgbClr val="FF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1094" name="Group 1093">
            <a:extLst>
              <a:ext uri="{FF2B5EF4-FFF2-40B4-BE49-F238E27FC236}">
                <a16:creationId xmlns:a16="http://schemas.microsoft.com/office/drawing/2014/main" id="{E07788E3-A122-9477-B12B-FC9A9304086F}"/>
              </a:ext>
            </a:extLst>
          </p:cNvPr>
          <p:cNvGrpSpPr/>
          <p:nvPr/>
        </p:nvGrpSpPr>
        <p:grpSpPr>
          <a:xfrm>
            <a:off x="9061778" y="10515283"/>
            <a:ext cx="251992" cy="251942"/>
            <a:chOff x="4474118" y="766354"/>
            <a:chExt cx="251992" cy="251942"/>
          </a:xfrm>
        </p:grpSpPr>
        <p:sp>
          <p:nvSpPr>
            <p:cNvPr id="1095" name="Rectangle 1094">
              <a:extLst>
                <a:ext uri="{FF2B5EF4-FFF2-40B4-BE49-F238E27FC236}">
                  <a16:creationId xmlns:a16="http://schemas.microsoft.com/office/drawing/2014/main" id="{B8599089-12F5-9449-560A-0D0D4D111882}"/>
                </a:ext>
              </a:extLst>
            </p:cNvPr>
            <p:cNvSpPr/>
            <p:nvPr/>
          </p:nvSpPr>
          <p:spPr>
            <a:xfrm>
              <a:off x="4558937" y="766354"/>
              <a:ext cx="121920" cy="2351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6" name="TextBox 1095">
              <a:extLst>
                <a:ext uri="{FF2B5EF4-FFF2-40B4-BE49-F238E27FC236}">
                  <a16:creationId xmlns:a16="http://schemas.microsoft.com/office/drawing/2014/main" id="{44CB2D26-6CE4-7CB2-0D64-1314C00A07AA}"/>
                </a:ext>
              </a:extLst>
            </p:cNvPr>
            <p:cNvSpPr txBox="1"/>
            <p:nvPr/>
          </p:nvSpPr>
          <p:spPr>
            <a:xfrm>
              <a:off x="4474118" y="782334"/>
              <a:ext cx="251992" cy="235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aseline="30000" dirty="0">
                  <a:highlight>
                    <a:srgbClr val="FF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6B50931-B151-8947-205A-2AA548190C55}"/>
              </a:ext>
            </a:extLst>
          </p:cNvPr>
          <p:cNvGrpSpPr/>
          <p:nvPr/>
        </p:nvGrpSpPr>
        <p:grpSpPr>
          <a:xfrm>
            <a:off x="9881257" y="7369596"/>
            <a:ext cx="444660" cy="1384995"/>
            <a:chOff x="9460088" y="7144053"/>
            <a:chExt cx="444660" cy="1384995"/>
          </a:xfrm>
        </p:grpSpPr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ED1FCA3A-FBFE-B650-0663-2A8B5E9CC55D}"/>
                </a:ext>
              </a:extLst>
            </p:cNvPr>
            <p:cNvSpPr txBox="1"/>
            <p:nvPr/>
          </p:nvSpPr>
          <p:spPr>
            <a:xfrm>
              <a:off x="9635122" y="7144053"/>
              <a:ext cx="269626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  <a:p>
              <a:endParaRPr lang="en-US" sz="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  <a:p>
              <a:endParaRPr lang="en-US" sz="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92DB8FD-2790-1008-4AF4-7A5403E1A0BB}"/>
                </a:ext>
              </a:extLst>
            </p:cNvPr>
            <p:cNvSpPr/>
            <p:nvPr/>
          </p:nvSpPr>
          <p:spPr>
            <a:xfrm>
              <a:off x="9460088" y="7191021"/>
              <a:ext cx="180622" cy="19191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707409E-5172-3234-5783-9DCCC47525DA}"/>
                </a:ext>
              </a:extLst>
            </p:cNvPr>
            <p:cNvSpPr/>
            <p:nvPr/>
          </p:nvSpPr>
          <p:spPr>
            <a:xfrm>
              <a:off x="9465733" y="7557910"/>
              <a:ext cx="180622" cy="191912"/>
            </a:xfrm>
            <a:prstGeom prst="rect">
              <a:avLst/>
            </a:prstGeom>
            <a:solidFill>
              <a:srgbClr val="9C9E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F02311C-131C-3092-6D15-B447EFFCF088}"/>
                </a:ext>
              </a:extLst>
            </p:cNvPr>
            <p:cNvSpPr/>
            <p:nvPr/>
          </p:nvSpPr>
          <p:spPr>
            <a:xfrm>
              <a:off x="9460089" y="7924798"/>
              <a:ext cx="180622" cy="191912"/>
            </a:xfrm>
            <a:prstGeom prst="rect">
              <a:avLst/>
            </a:prstGeom>
            <a:solidFill>
              <a:srgbClr val="F3CA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A diagram of a number of red dots&#10;&#10;Description automatically generated">
            <a:extLst>
              <a:ext uri="{FF2B5EF4-FFF2-40B4-BE49-F238E27FC236}">
                <a16:creationId xmlns:a16="http://schemas.microsoft.com/office/drawing/2014/main" id="{ADED19A7-84E8-CE2A-ACFB-A5008212BF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4751" y="808058"/>
            <a:ext cx="5600871" cy="471868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02576C4-FDC6-5DE8-36B3-127FA6105CAE}"/>
              </a:ext>
            </a:extLst>
          </p:cNvPr>
          <p:cNvSpPr txBox="1"/>
          <p:nvPr/>
        </p:nvSpPr>
        <p:spPr>
          <a:xfrm>
            <a:off x="12863690" y="4399118"/>
            <a:ext cx="989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421</a:t>
            </a:r>
          </a:p>
        </p:txBody>
      </p:sp>
      <p:pic>
        <p:nvPicPr>
          <p:cNvPr id="20" name="Picture 19" descr="A diagram of a number of birds&#10;&#10;Description automatically generated with medium confidence">
            <a:extLst>
              <a:ext uri="{FF2B5EF4-FFF2-40B4-BE49-F238E27FC236}">
                <a16:creationId xmlns:a16="http://schemas.microsoft.com/office/drawing/2014/main" id="{D40606D2-676B-3117-36AD-4829CFCF16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6180" y="530363"/>
            <a:ext cx="7373155" cy="509050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927037C-2455-5579-89A5-9148D55B4A1C}"/>
              </a:ext>
            </a:extLst>
          </p:cNvPr>
          <p:cNvSpPr txBox="1"/>
          <p:nvPr/>
        </p:nvSpPr>
        <p:spPr>
          <a:xfrm>
            <a:off x="2391160" y="1738627"/>
            <a:ext cx="66132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7095A4-E390-4C28-08B0-023D077343E1}"/>
              </a:ext>
            </a:extLst>
          </p:cNvPr>
          <p:cNvSpPr txBox="1"/>
          <p:nvPr/>
        </p:nvSpPr>
        <p:spPr>
          <a:xfrm>
            <a:off x="11674113" y="2657509"/>
            <a:ext cx="50892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A05D1CC-ADAE-DA59-3D2A-CD44C0CCBE6E}"/>
              </a:ext>
            </a:extLst>
          </p:cNvPr>
          <p:cNvSpPr txBox="1"/>
          <p:nvPr/>
        </p:nvSpPr>
        <p:spPr>
          <a:xfrm>
            <a:off x="5727784" y="4551519"/>
            <a:ext cx="989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421</a:t>
            </a:r>
          </a:p>
        </p:txBody>
      </p:sp>
      <p:pic>
        <p:nvPicPr>
          <p:cNvPr id="51" name="Picture 50" descr="A diagram of a number of birds&#10;&#10;Description automatically generated with medium confidence">
            <a:extLst>
              <a:ext uri="{FF2B5EF4-FFF2-40B4-BE49-F238E27FC236}">
                <a16:creationId xmlns:a16="http://schemas.microsoft.com/office/drawing/2014/main" id="{FC6B891B-AC9C-C01F-30F0-8C52CC8E62D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7641" t="29549" r="839" b="17847"/>
          <a:stretch/>
        </p:blipFill>
        <p:spPr>
          <a:xfrm>
            <a:off x="13924879" y="2316480"/>
            <a:ext cx="1454649" cy="2454895"/>
          </a:xfrm>
          <a:prstGeom prst="rect">
            <a:avLst/>
          </a:prstGeom>
        </p:spPr>
      </p:pic>
      <p:pic>
        <p:nvPicPr>
          <p:cNvPr id="1039" name="Picture 1038" descr="A diagram of a number of birds&#10;&#10;Description automatically generated with medium confidence">
            <a:extLst>
              <a:ext uri="{FF2B5EF4-FFF2-40B4-BE49-F238E27FC236}">
                <a16:creationId xmlns:a16="http://schemas.microsoft.com/office/drawing/2014/main" id="{13142BF3-004A-7313-C0E7-9EDCFC00D60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9499" t="15321" r="6284" b="79206"/>
          <a:stretch/>
        </p:blipFill>
        <p:spPr>
          <a:xfrm>
            <a:off x="11900648" y="891987"/>
            <a:ext cx="944489" cy="251013"/>
          </a:xfrm>
          <a:prstGeom prst="rect">
            <a:avLst/>
          </a:prstGeom>
        </p:spPr>
      </p:pic>
      <p:pic>
        <p:nvPicPr>
          <p:cNvPr id="1040" name="Picture 1039" descr="A diagram of a number of birds&#10;&#10;Description automatically generated with medium confidence">
            <a:extLst>
              <a:ext uri="{FF2B5EF4-FFF2-40B4-BE49-F238E27FC236}">
                <a16:creationId xmlns:a16="http://schemas.microsoft.com/office/drawing/2014/main" id="{ADFCBEDB-009A-5C28-7460-D531F2340DD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9499" t="21815" r="6284" b="73640"/>
          <a:stretch/>
        </p:blipFill>
        <p:spPr>
          <a:xfrm>
            <a:off x="12711952" y="914399"/>
            <a:ext cx="995082" cy="219637"/>
          </a:xfrm>
          <a:prstGeom prst="rect">
            <a:avLst/>
          </a:prstGeom>
        </p:spPr>
      </p:pic>
      <p:sp>
        <p:nvSpPr>
          <p:cNvPr id="1057" name="TextBox 1056">
            <a:extLst>
              <a:ext uri="{FF2B5EF4-FFF2-40B4-BE49-F238E27FC236}">
                <a16:creationId xmlns:a16="http://schemas.microsoft.com/office/drawing/2014/main" id="{16E2F88A-F72E-BC61-20FC-68DE57209733}"/>
              </a:ext>
            </a:extLst>
          </p:cNvPr>
          <p:cNvSpPr txBox="1"/>
          <p:nvPr/>
        </p:nvSpPr>
        <p:spPr>
          <a:xfrm>
            <a:off x="15584557" y="118474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73" name="Picture 1072" descr="A graph of a speed limit&#10;&#10;Description automatically generated with medium confidence">
            <a:extLst>
              <a:ext uri="{FF2B5EF4-FFF2-40B4-BE49-F238E27FC236}">
                <a16:creationId xmlns:a16="http://schemas.microsoft.com/office/drawing/2014/main" id="{6CA5A2AE-49CB-680D-CF79-036B2B7AED5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8995" r="9760"/>
          <a:stretch/>
        </p:blipFill>
        <p:spPr>
          <a:xfrm>
            <a:off x="10491058" y="10478666"/>
            <a:ext cx="1091342" cy="2951082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86D9514E-E554-6334-2B8B-151DC97DE63C}"/>
              </a:ext>
            </a:extLst>
          </p:cNvPr>
          <p:cNvSpPr txBox="1"/>
          <p:nvPr/>
        </p:nvSpPr>
        <p:spPr>
          <a:xfrm>
            <a:off x="6087672" y="5366952"/>
            <a:ext cx="30517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CB6A9B7-2A90-1B83-A778-00B3174235D1}"/>
              </a:ext>
            </a:extLst>
          </p:cNvPr>
          <p:cNvSpPr txBox="1"/>
          <p:nvPr/>
        </p:nvSpPr>
        <p:spPr>
          <a:xfrm>
            <a:off x="7004664" y="8700542"/>
            <a:ext cx="3272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1          2          3          4             </a:t>
            </a:r>
          </a:p>
        </p:txBody>
      </p:sp>
    </p:spTree>
    <p:extLst>
      <p:ext uri="{BB962C8B-B14F-4D97-AF65-F5344CB8AC3E}">
        <p14:creationId xmlns:p14="http://schemas.microsoft.com/office/powerpoint/2010/main" val="2974795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 descr="A comparison of a number of objects&#10;&#10;Description automatically generated with medium confidence">
            <a:extLst>
              <a:ext uri="{FF2B5EF4-FFF2-40B4-BE49-F238E27FC236}">
                <a16:creationId xmlns:a16="http://schemas.microsoft.com/office/drawing/2014/main" id="{D4337A6E-724D-8388-5BE0-8ADAECE337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566"/>
          <a:stretch/>
        </p:blipFill>
        <p:spPr>
          <a:xfrm>
            <a:off x="5769622" y="5616876"/>
            <a:ext cx="4024002" cy="4076033"/>
          </a:xfrm>
          <a:prstGeom prst="rect">
            <a:avLst/>
          </a:prstGeom>
        </p:spPr>
      </p:pic>
      <p:pic>
        <p:nvPicPr>
          <p:cNvPr id="41" name="Picture 40" descr="A comparison of a number of objects&#10;&#10;Description automatically generated with medium confidence">
            <a:extLst>
              <a:ext uri="{FF2B5EF4-FFF2-40B4-BE49-F238E27FC236}">
                <a16:creationId xmlns:a16="http://schemas.microsoft.com/office/drawing/2014/main" id="{9CB35665-4F1C-524F-85C5-BB962161AA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119"/>
          <a:stretch/>
        </p:blipFill>
        <p:spPr>
          <a:xfrm>
            <a:off x="1501206" y="5618224"/>
            <a:ext cx="4236048" cy="4076033"/>
          </a:xfrm>
          <a:prstGeom prst="rect">
            <a:avLst/>
          </a:prstGeom>
        </p:spPr>
      </p:pic>
      <p:pic>
        <p:nvPicPr>
          <p:cNvPr id="6" name="Picture 5" descr="A comparison of a graph&#10;&#10;Description automatically generated with medium confidence">
            <a:extLst>
              <a:ext uri="{FF2B5EF4-FFF2-40B4-BE49-F238E27FC236}">
                <a16:creationId xmlns:a16="http://schemas.microsoft.com/office/drawing/2014/main" id="{4FC85D9A-B0F0-0A20-9911-409F75CAB9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885"/>
          <a:stretch/>
        </p:blipFill>
        <p:spPr>
          <a:xfrm>
            <a:off x="5407742" y="9923640"/>
            <a:ext cx="3653164" cy="3836603"/>
          </a:xfrm>
          <a:prstGeom prst="rect">
            <a:avLst/>
          </a:prstGeom>
        </p:spPr>
      </p:pic>
      <p:pic>
        <p:nvPicPr>
          <p:cNvPr id="5" name="Picture 4" descr="A comparison of a graph&#10;&#10;Description automatically generated with medium confidence">
            <a:extLst>
              <a:ext uri="{FF2B5EF4-FFF2-40B4-BE49-F238E27FC236}">
                <a16:creationId xmlns:a16="http://schemas.microsoft.com/office/drawing/2014/main" id="{00C137BC-AAEC-9B39-3FBC-6508B38E5E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3003"/>
          <a:stretch/>
        </p:blipFill>
        <p:spPr>
          <a:xfrm>
            <a:off x="1566735" y="9918725"/>
            <a:ext cx="3723020" cy="3836603"/>
          </a:xfrm>
          <a:prstGeom prst="rect">
            <a:avLst/>
          </a:prstGeom>
        </p:spPr>
      </p:pic>
      <p:pic>
        <p:nvPicPr>
          <p:cNvPr id="3" name="Picture 2" descr="A graph of a number of objects&#10;&#10;Description automatically generated with medium confidence">
            <a:extLst>
              <a:ext uri="{FF2B5EF4-FFF2-40B4-BE49-F238E27FC236}">
                <a16:creationId xmlns:a16="http://schemas.microsoft.com/office/drawing/2014/main" id="{55C24E93-6E3C-7352-5CD4-6220EAD0F8B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3483"/>
          <a:stretch/>
        </p:blipFill>
        <p:spPr>
          <a:xfrm>
            <a:off x="944901" y="1060563"/>
            <a:ext cx="8242641" cy="40830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DCB04A-1679-181A-C48A-5C8976A33C98}"/>
              </a:ext>
            </a:extLst>
          </p:cNvPr>
          <p:cNvSpPr txBox="1"/>
          <p:nvPr/>
        </p:nvSpPr>
        <p:spPr>
          <a:xfrm>
            <a:off x="1982898" y="5587496"/>
            <a:ext cx="569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FA91EC-2692-A102-B567-CA96379F9A10}"/>
              </a:ext>
            </a:extLst>
          </p:cNvPr>
          <p:cNvSpPr txBox="1"/>
          <p:nvPr/>
        </p:nvSpPr>
        <p:spPr>
          <a:xfrm>
            <a:off x="5951062" y="5581465"/>
            <a:ext cx="569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BD2FF3-C6BB-E532-BED6-20A96FDB6371}"/>
              </a:ext>
            </a:extLst>
          </p:cNvPr>
          <p:cNvSpPr txBox="1"/>
          <p:nvPr/>
        </p:nvSpPr>
        <p:spPr>
          <a:xfrm>
            <a:off x="1474311" y="6288152"/>
            <a:ext cx="20322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i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DB2A1A-B631-E8BE-93BD-E0B5FE6E52BD}"/>
              </a:ext>
            </a:extLst>
          </p:cNvPr>
          <p:cNvSpPr txBox="1"/>
          <p:nvPr/>
        </p:nvSpPr>
        <p:spPr>
          <a:xfrm>
            <a:off x="7039088" y="7307055"/>
            <a:ext cx="20322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i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1:1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8B0B9F7-3836-9606-EDEA-7A85282427A6}"/>
              </a:ext>
            </a:extLst>
          </p:cNvPr>
          <p:cNvGrpSpPr/>
          <p:nvPr/>
        </p:nvGrpSpPr>
        <p:grpSpPr>
          <a:xfrm>
            <a:off x="9746595" y="6128657"/>
            <a:ext cx="1491510" cy="2329544"/>
            <a:chOff x="9440113" y="6095999"/>
            <a:chExt cx="1491510" cy="2329544"/>
          </a:xfrm>
        </p:grpSpPr>
        <p:pic>
          <p:nvPicPr>
            <p:cNvPr id="34" name="Picture 33" descr="A graph of a speed limit&#10;&#10;Description automatically generated">
              <a:extLst>
                <a:ext uri="{FF2B5EF4-FFF2-40B4-BE49-F238E27FC236}">
                  <a16:creationId xmlns:a16="http://schemas.microsoft.com/office/drawing/2014/main" id="{70F231E0-1B11-9F23-802C-3CB67D99E9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53824" b="14354"/>
            <a:stretch/>
          </p:blipFill>
          <p:spPr>
            <a:xfrm>
              <a:off x="9679599" y="6831874"/>
              <a:ext cx="1252024" cy="1593669"/>
            </a:xfrm>
            <a:prstGeom prst="rect">
              <a:avLst/>
            </a:prstGeom>
          </p:spPr>
        </p:pic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14F6EAF-4C7F-0DC9-73AF-1AA925F15BBF}"/>
                </a:ext>
              </a:extLst>
            </p:cNvPr>
            <p:cNvGrpSpPr/>
            <p:nvPr/>
          </p:nvGrpSpPr>
          <p:grpSpPr>
            <a:xfrm>
              <a:off x="9440113" y="6095999"/>
              <a:ext cx="1339109" cy="683623"/>
              <a:chOff x="9440113" y="6095999"/>
              <a:chExt cx="1339109" cy="683623"/>
            </a:xfrm>
          </p:grpSpPr>
          <p:pic>
            <p:nvPicPr>
              <p:cNvPr id="35" name="Picture 34" descr="A graph of a speed limit&#10;&#10;Description automatically generated">
                <a:extLst>
                  <a:ext uri="{FF2B5EF4-FFF2-40B4-BE49-F238E27FC236}">
                    <a16:creationId xmlns:a16="http://schemas.microsoft.com/office/drawing/2014/main" id="{79801BCA-5B9B-66E9-6334-16FE4AE5B98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t="39218" b="47132"/>
              <a:stretch/>
            </p:blipFill>
            <p:spPr>
              <a:xfrm>
                <a:off x="9440113" y="6095999"/>
                <a:ext cx="1252024" cy="683623"/>
              </a:xfrm>
              <a:prstGeom prst="rect">
                <a:avLst/>
              </a:prstGeom>
            </p:spPr>
          </p:pic>
          <p:pic>
            <p:nvPicPr>
              <p:cNvPr id="36" name="Picture 35" descr="A graph of a speed limit&#10;&#10;Description automatically generated">
                <a:extLst>
                  <a:ext uri="{FF2B5EF4-FFF2-40B4-BE49-F238E27FC236}">
                    <a16:creationId xmlns:a16="http://schemas.microsoft.com/office/drawing/2014/main" id="{882A5B41-C2FB-360A-47DF-59250925F09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t="44870" b="50957"/>
              <a:stretch/>
            </p:blipFill>
            <p:spPr>
              <a:xfrm>
                <a:off x="9527198" y="6374673"/>
                <a:ext cx="1252024" cy="209005"/>
              </a:xfrm>
              <a:prstGeom prst="rect">
                <a:avLst/>
              </a:prstGeom>
            </p:spPr>
          </p:pic>
        </p:grp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6C85EF0D-91E4-F66F-44A9-FB56D4B42C90}"/>
              </a:ext>
            </a:extLst>
          </p:cNvPr>
          <p:cNvSpPr txBox="1"/>
          <p:nvPr/>
        </p:nvSpPr>
        <p:spPr>
          <a:xfrm>
            <a:off x="5598603" y="10171843"/>
            <a:ext cx="569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6117A35-79FA-97BD-DFC8-B3D9C0FCF0CB}"/>
              </a:ext>
            </a:extLst>
          </p:cNvPr>
          <p:cNvSpPr txBox="1"/>
          <p:nvPr/>
        </p:nvSpPr>
        <p:spPr>
          <a:xfrm>
            <a:off x="3680142" y="11690796"/>
            <a:ext cx="20322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i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74F646B-4A7A-FA9E-BDE7-531CCBB0639D}"/>
              </a:ext>
            </a:extLst>
          </p:cNvPr>
          <p:cNvSpPr txBox="1"/>
          <p:nvPr/>
        </p:nvSpPr>
        <p:spPr>
          <a:xfrm>
            <a:off x="7974248" y="12966197"/>
            <a:ext cx="989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189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499E649-1029-DBEB-2BED-D897BC4DD20E}"/>
              </a:ext>
            </a:extLst>
          </p:cNvPr>
          <p:cNvSpPr txBox="1"/>
          <p:nvPr/>
        </p:nvSpPr>
        <p:spPr>
          <a:xfrm>
            <a:off x="4424832" y="12968727"/>
            <a:ext cx="989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189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72BF206-B97C-FC73-10B5-41A217B357C3}"/>
              </a:ext>
            </a:extLst>
          </p:cNvPr>
          <p:cNvSpPr txBox="1"/>
          <p:nvPr/>
        </p:nvSpPr>
        <p:spPr>
          <a:xfrm>
            <a:off x="2058970" y="10161331"/>
            <a:ext cx="569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9F5A916-91E7-14CC-E288-C1F880241F46}"/>
              </a:ext>
            </a:extLst>
          </p:cNvPr>
          <p:cNvGrpSpPr/>
          <p:nvPr/>
        </p:nvGrpSpPr>
        <p:grpSpPr>
          <a:xfrm>
            <a:off x="4000515" y="10481988"/>
            <a:ext cx="251992" cy="251942"/>
            <a:chOff x="4474118" y="766354"/>
            <a:chExt cx="251992" cy="25194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8D143C4-45EF-90F2-DCFE-FAC3E9AED632}"/>
                </a:ext>
              </a:extLst>
            </p:cNvPr>
            <p:cNvSpPr/>
            <p:nvPr/>
          </p:nvSpPr>
          <p:spPr>
            <a:xfrm>
              <a:off x="4558937" y="766354"/>
              <a:ext cx="121920" cy="2351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142AC8A-96E6-66FA-1E33-07EFC802AE5A}"/>
                </a:ext>
              </a:extLst>
            </p:cNvPr>
            <p:cNvSpPr txBox="1"/>
            <p:nvPr/>
          </p:nvSpPr>
          <p:spPr>
            <a:xfrm>
              <a:off x="4474118" y="782334"/>
              <a:ext cx="251992" cy="235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aseline="30000" dirty="0">
                  <a:highlight>
                    <a:srgbClr val="FF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3A10A4B-F7CE-FD79-C19D-8533AF380C14}"/>
              </a:ext>
            </a:extLst>
          </p:cNvPr>
          <p:cNvGrpSpPr/>
          <p:nvPr/>
        </p:nvGrpSpPr>
        <p:grpSpPr>
          <a:xfrm>
            <a:off x="7534192" y="10472253"/>
            <a:ext cx="251992" cy="251942"/>
            <a:chOff x="4474118" y="766354"/>
            <a:chExt cx="251992" cy="251942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0EDA8B7-22D3-4D87-453F-794B13814ACD}"/>
                </a:ext>
              </a:extLst>
            </p:cNvPr>
            <p:cNvSpPr/>
            <p:nvPr/>
          </p:nvSpPr>
          <p:spPr>
            <a:xfrm>
              <a:off x="4558937" y="766354"/>
              <a:ext cx="121920" cy="2351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19BF3D3-3654-CBF7-2F6C-A6F6A2216E79}"/>
                </a:ext>
              </a:extLst>
            </p:cNvPr>
            <p:cNvSpPr txBox="1"/>
            <p:nvPr/>
          </p:nvSpPr>
          <p:spPr>
            <a:xfrm>
              <a:off x="4474118" y="782334"/>
              <a:ext cx="251992" cy="235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aseline="30000" dirty="0">
                  <a:highlight>
                    <a:srgbClr val="FF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281B7CB-EF65-171B-811C-FF87BDC4ED6B}"/>
              </a:ext>
            </a:extLst>
          </p:cNvPr>
          <p:cNvSpPr txBox="1"/>
          <p:nvPr/>
        </p:nvSpPr>
        <p:spPr>
          <a:xfrm>
            <a:off x="4749638" y="8735053"/>
            <a:ext cx="989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421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338CEBE-B365-9E90-2280-43AD0E4BECC6}"/>
              </a:ext>
            </a:extLst>
          </p:cNvPr>
          <p:cNvSpPr txBox="1"/>
          <p:nvPr/>
        </p:nvSpPr>
        <p:spPr>
          <a:xfrm>
            <a:off x="8724118" y="8734180"/>
            <a:ext cx="989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421</a:t>
            </a:r>
          </a:p>
        </p:txBody>
      </p:sp>
      <p:pic>
        <p:nvPicPr>
          <p:cNvPr id="69" name="Picture 68" descr="A diagram of a number of birds&#10;&#10;Description automatically generated with medium confidence">
            <a:extLst>
              <a:ext uri="{FF2B5EF4-FFF2-40B4-BE49-F238E27FC236}">
                <a16:creationId xmlns:a16="http://schemas.microsoft.com/office/drawing/2014/main" id="{64B7A782-5DDE-AADB-BFD5-4C7D0F662CB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9499" t="15321" r="6284" b="79206"/>
          <a:stretch/>
        </p:blipFill>
        <p:spPr>
          <a:xfrm>
            <a:off x="2523246" y="10214514"/>
            <a:ext cx="821610" cy="218356"/>
          </a:xfrm>
          <a:prstGeom prst="rect">
            <a:avLst/>
          </a:prstGeom>
        </p:spPr>
      </p:pic>
      <p:pic>
        <p:nvPicPr>
          <p:cNvPr id="70" name="Picture 69" descr="A diagram of a number of birds&#10;&#10;Description automatically generated with medium confidence">
            <a:extLst>
              <a:ext uri="{FF2B5EF4-FFF2-40B4-BE49-F238E27FC236}">
                <a16:creationId xmlns:a16="http://schemas.microsoft.com/office/drawing/2014/main" id="{2C06BEAD-C479-82E6-79FE-0E6360EA2FF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9499" t="21815" r="6284" b="73640"/>
          <a:stretch/>
        </p:blipFill>
        <p:spPr>
          <a:xfrm>
            <a:off x="2511255" y="10428258"/>
            <a:ext cx="809986" cy="178782"/>
          </a:xfrm>
          <a:prstGeom prst="rect">
            <a:avLst/>
          </a:prstGeom>
        </p:spPr>
      </p:pic>
      <p:pic>
        <p:nvPicPr>
          <p:cNvPr id="71" name="Picture 70" descr="A diagram of a number of birds&#10;&#10;Description automatically generated with medium confidence">
            <a:extLst>
              <a:ext uri="{FF2B5EF4-FFF2-40B4-BE49-F238E27FC236}">
                <a16:creationId xmlns:a16="http://schemas.microsoft.com/office/drawing/2014/main" id="{B5029ABA-5DF9-E029-A8F0-F30AD8F4BDD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9499" t="15321" r="6284" b="79206"/>
          <a:stretch/>
        </p:blipFill>
        <p:spPr>
          <a:xfrm>
            <a:off x="4655053" y="5665822"/>
            <a:ext cx="821610" cy="218356"/>
          </a:xfrm>
          <a:prstGeom prst="rect">
            <a:avLst/>
          </a:prstGeom>
        </p:spPr>
      </p:pic>
      <p:pic>
        <p:nvPicPr>
          <p:cNvPr id="72" name="Picture 71" descr="A diagram of a number of birds&#10;&#10;Description automatically generated with medium confidence">
            <a:extLst>
              <a:ext uri="{FF2B5EF4-FFF2-40B4-BE49-F238E27FC236}">
                <a16:creationId xmlns:a16="http://schemas.microsoft.com/office/drawing/2014/main" id="{4D882B4D-A6EF-269D-9FAC-156AD0B1B28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9499" t="21815" r="6284" b="73640"/>
          <a:stretch/>
        </p:blipFill>
        <p:spPr>
          <a:xfrm>
            <a:off x="4643062" y="5879566"/>
            <a:ext cx="809986" cy="178782"/>
          </a:xfrm>
          <a:prstGeom prst="rect">
            <a:avLst/>
          </a:prstGeom>
        </p:spPr>
      </p:pic>
      <p:pic>
        <p:nvPicPr>
          <p:cNvPr id="9" name="Picture 8" descr="A graph showing the rate of a car&#10;&#10;Description automatically generated with medium confidence">
            <a:extLst>
              <a:ext uri="{FF2B5EF4-FFF2-40B4-BE49-F238E27FC236}">
                <a16:creationId xmlns:a16="http://schemas.microsoft.com/office/drawing/2014/main" id="{B108A4A2-BA40-77D9-6DD5-3F71B6067A0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88999" t="31362" r="2029" b="38886"/>
          <a:stretch/>
        </p:blipFill>
        <p:spPr>
          <a:xfrm>
            <a:off x="12180081" y="1447282"/>
            <a:ext cx="941740" cy="892176"/>
          </a:xfrm>
          <a:prstGeom prst="rect">
            <a:avLst/>
          </a:prstGeom>
        </p:spPr>
      </p:pic>
      <p:pic>
        <p:nvPicPr>
          <p:cNvPr id="13" name="Picture 12" descr="A diagram of a bird&#10;&#10;Description automatically generated">
            <a:extLst>
              <a:ext uri="{FF2B5EF4-FFF2-40B4-BE49-F238E27FC236}">
                <a16:creationId xmlns:a16="http://schemas.microsoft.com/office/drawing/2014/main" id="{71963C4B-97B2-8801-D8AB-79163F0E6C5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4363" b="28420"/>
          <a:stretch/>
        </p:blipFill>
        <p:spPr>
          <a:xfrm>
            <a:off x="6883119" y="1241978"/>
            <a:ext cx="2220687" cy="1822769"/>
          </a:xfrm>
          <a:prstGeom prst="rect">
            <a:avLst/>
          </a:prstGeom>
        </p:spPr>
      </p:pic>
      <p:pic>
        <p:nvPicPr>
          <p:cNvPr id="14" name="Picture 13" descr="A diagram of a bird&#10;&#10;Description automatically generated">
            <a:extLst>
              <a:ext uri="{FF2B5EF4-FFF2-40B4-BE49-F238E27FC236}">
                <a16:creationId xmlns:a16="http://schemas.microsoft.com/office/drawing/2014/main" id="{04B7C0B9-C4FC-F200-39A6-8676AEC9179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71919"/>
          <a:stretch/>
        </p:blipFill>
        <p:spPr>
          <a:xfrm>
            <a:off x="6975029" y="3104941"/>
            <a:ext cx="2026184" cy="69480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5025AAF8-558A-9416-DDFC-3983E6844218}"/>
              </a:ext>
            </a:extLst>
          </p:cNvPr>
          <p:cNvGrpSpPr/>
          <p:nvPr/>
        </p:nvGrpSpPr>
        <p:grpSpPr>
          <a:xfrm>
            <a:off x="10665494" y="6889863"/>
            <a:ext cx="3024597" cy="1136931"/>
            <a:chOff x="8524560" y="7193781"/>
            <a:chExt cx="2682403" cy="95193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F1FBE36-8E3A-769E-56CD-9FECA23ED622}"/>
                </a:ext>
              </a:extLst>
            </p:cNvPr>
            <p:cNvSpPr/>
            <p:nvPr/>
          </p:nvSpPr>
          <p:spPr>
            <a:xfrm>
              <a:off x="8524560" y="7462734"/>
              <a:ext cx="2682403" cy="3556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Dispersal rate &lt; velocity of isotherm shifts</a:t>
              </a:r>
            </a:p>
            <a:p>
              <a:pPr algn="ctr"/>
              <a:endParaRPr lang="en-US" sz="16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Dispersal rate &gt; velocity of isotherm shifts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DA0A25B-BD88-2C88-E006-A20CE850FC38}"/>
                </a:ext>
              </a:extLst>
            </p:cNvPr>
            <p:cNvSpPr/>
            <p:nvPr/>
          </p:nvSpPr>
          <p:spPr>
            <a:xfrm>
              <a:off x="8877886" y="7193781"/>
              <a:ext cx="141515" cy="130629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929C1BA-CA18-67C3-7065-663FF6F03D0F}"/>
                </a:ext>
              </a:extLst>
            </p:cNvPr>
            <p:cNvSpPr/>
            <p:nvPr/>
          </p:nvSpPr>
          <p:spPr>
            <a:xfrm>
              <a:off x="8877888" y="8015082"/>
              <a:ext cx="141515" cy="13062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pic>
        <p:nvPicPr>
          <p:cNvPr id="32" name="Picture 31" descr="A graph of a speed limit&#10;&#10;Description automatically generated with medium confidence">
            <a:extLst>
              <a:ext uri="{FF2B5EF4-FFF2-40B4-BE49-F238E27FC236}">
                <a16:creationId xmlns:a16="http://schemas.microsoft.com/office/drawing/2014/main" id="{76D73B77-0B83-6378-C81A-F354B3A04250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54119" r="9760"/>
          <a:stretch/>
        </p:blipFill>
        <p:spPr>
          <a:xfrm>
            <a:off x="9167866" y="11307096"/>
            <a:ext cx="1091342" cy="2219471"/>
          </a:xfrm>
          <a:prstGeom prst="rect">
            <a:avLst/>
          </a:prstGeom>
        </p:spPr>
      </p:pic>
      <p:pic>
        <p:nvPicPr>
          <p:cNvPr id="4" name="Picture 3" descr="A diagram of a bird&#10;&#10;Description automatically generated">
            <a:extLst>
              <a:ext uri="{FF2B5EF4-FFF2-40B4-BE49-F238E27FC236}">
                <a16:creationId xmlns:a16="http://schemas.microsoft.com/office/drawing/2014/main" id="{11CC1B4D-134F-DE57-F106-62E648A021B5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3995" t="89331" r="71284" b="5412"/>
          <a:stretch/>
        </p:blipFill>
        <p:spPr>
          <a:xfrm>
            <a:off x="8455981" y="3538345"/>
            <a:ext cx="95649" cy="130082"/>
          </a:xfrm>
          <a:prstGeom prst="rect">
            <a:avLst/>
          </a:prstGeom>
        </p:spPr>
      </p:pic>
      <p:pic>
        <p:nvPicPr>
          <p:cNvPr id="22" name="Picture 21" descr="A graph of a speed limit&#10;&#10;Description automatically generated with medium confidence">
            <a:extLst>
              <a:ext uri="{FF2B5EF4-FFF2-40B4-BE49-F238E27FC236}">
                <a16:creationId xmlns:a16="http://schemas.microsoft.com/office/drawing/2014/main" id="{8020DB17-F0E9-858A-A7EF-CE76784DE51E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39404" b="47019"/>
          <a:stretch/>
        </p:blipFill>
        <p:spPr>
          <a:xfrm>
            <a:off x="8882888" y="10547553"/>
            <a:ext cx="1261574" cy="685092"/>
          </a:xfrm>
          <a:prstGeom prst="rect">
            <a:avLst/>
          </a:prstGeom>
        </p:spPr>
      </p:pic>
      <p:pic>
        <p:nvPicPr>
          <p:cNvPr id="29" name="Picture 28" descr="A graph of a speed limit&#10;&#10;Description automatically generated with medium confidence">
            <a:extLst>
              <a:ext uri="{FF2B5EF4-FFF2-40B4-BE49-F238E27FC236}">
                <a16:creationId xmlns:a16="http://schemas.microsoft.com/office/drawing/2014/main" id="{82842D58-4A3E-41C9-BBA6-1A3C76D35F86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39404" b="47019"/>
          <a:stretch/>
        </p:blipFill>
        <p:spPr>
          <a:xfrm>
            <a:off x="9686015" y="6149854"/>
            <a:ext cx="1261574" cy="68509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973EEDF-2A40-A18D-AC8C-2575743C4E16}"/>
              </a:ext>
            </a:extLst>
          </p:cNvPr>
          <p:cNvSpPr txBox="1"/>
          <p:nvPr/>
        </p:nvSpPr>
        <p:spPr>
          <a:xfrm>
            <a:off x="7152518" y="11716587"/>
            <a:ext cx="20322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i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1:1</a:t>
            </a:r>
          </a:p>
        </p:txBody>
      </p:sp>
    </p:spTree>
    <p:extLst>
      <p:ext uri="{BB962C8B-B14F-4D97-AF65-F5344CB8AC3E}">
        <p14:creationId xmlns:p14="http://schemas.microsoft.com/office/powerpoint/2010/main" val="3099801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34353</TotalTime>
  <Words>290</Words>
  <Application>Microsoft Macintosh PowerPoint</Application>
  <PresentationFormat>Custom</PresentationFormat>
  <Paragraphs>151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Nikki Moore</dc:creator>
  <cp:lastModifiedBy>Nikki Moore</cp:lastModifiedBy>
  <cp:revision>63</cp:revision>
  <cp:lastPrinted>2025-02-11T18:55:52Z</cp:lastPrinted>
  <dcterms:created xsi:type="dcterms:W3CDTF">2024-11-27T18:09:46Z</dcterms:created>
  <dcterms:modified xsi:type="dcterms:W3CDTF">2025-10-22T16:02:29Z</dcterms:modified>
</cp:coreProperties>
</file>