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9" r:id="rId3"/>
    <p:sldId id="302" r:id="rId4"/>
    <p:sldId id="291" r:id="rId5"/>
    <p:sldId id="262" r:id="rId6"/>
    <p:sldId id="304" r:id="rId7"/>
    <p:sldId id="303" r:id="rId8"/>
    <p:sldId id="292" r:id="rId9"/>
    <p:sldId id="263" r:id="rId10"/>
    <p:sldId id="260" r:id="rId11"/>
    <p:sldId id="293" r:id="rId12"/>
    <p:sldId id="299" r:id="rId13"/>
    <p:sldId id="300" r:id="rId14"/>
    <p:sldId id="301" r:id="rId15"/>
    <p:sldId id="270" r:id="rId1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 Medium" panose="020B05030500000200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FC4"/>
    <a:srgbClr val="F9766D"/>
    <a:srgbClr val="FFE4EA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0546B8-39AB-4AC0-91D3-FF0B22EA8537}">
  <a:tblStyle styleId="{FD0546B8-39AB-4AC0-91D3-FF0B22EA85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>
        <p:guide orient="horz" pos="4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9c3506b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9c3506b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eed3741b0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eed3741b0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99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eed3741b0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eed3741b0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40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eed3741b0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eed3741b0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274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9c3506b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9c3506b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84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ed3741b0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eed3741b0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edacfe9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edacfe9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45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09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0a06130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0a06130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81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3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92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ebe43da0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ebe43da0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p21">
            <a:extLst>
              <a:ext uri="{FF2B5EF4-FFF2-40B4-BE49-F238E27FC236}">
                <a16:creationId xmlns:a16="http://schemas.microsoft.com/office/drawing/2014/main" id="{51040216-1780-5423-A236-B10E517B33CA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oundRect">
            <a:avLst>
              <a:gd name="adj" fmla="val 0"/>
            </a:avLst>
          </a:prstGeom>
          <a:solidFill>
            <a:schemeClr val="accent6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" name="Google Shape;212;p21">
            <a:extLst>
              <a:ext uri="{FF2B5EF4-FFF2-40B4-BE49-F238E27FC236}">
                <a16:creationId xmlns:a16="http://schemas.microsoft.com/office/drawing/2014/main" id="{498C0901-6807-EA26-99AF-FDA1F68E1A73}"/>
              </a:ext>
            </a:extLst>
          </p:cNvPr>
          <p:cNvSpPr/>
          <p:nvPr/>
        </p:nvSpPr>
        <p:spPr>
          <a:xfrm>
            <a:off x="4571999" y="0"/>
            <a:ext cx="4571999" cy="51435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4979491" y="1072217"/>
            <a:ext cx="3962328" cy="24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 Campaign Analysis</a:t>
            </a:r>
            <a:endParaRPr b="0" dirty="0"/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4979491" y="3535563"/>
            <a:ext cx="43407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Nicole 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69BFB-0B7A-8F17-4630-51C3FD272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01"/>
          <a:stretch/>
        </p:blipFill>
        <p:spPr>
          <a:xfrm>
            <a:off x="761702" y="1281953"/>
            <a:ext cx="2946495" cy="2027611"/>
          </a:xfrm>
          <a:prstGeom prst="rect">
            <a:avLst/>
          </a:prstGeom>
        </p:spPr>
      </p:pic>
      <p:sp>
        <p:nvSpPr>
          <p:cNvPr id="4" name="Google Shape;64;p17">
            <a:extLst>
              <a:ext uri="{FF2B5EF4-FFF2-40B4-BE49-F238E27FC236}">
                <a16:creationId xmlns:a16="http://schemas.microsoft.com/office/drawing/2014/main" id="{90E6B0FD-02CD-2674-F385-08F6EB902F6D}"/>
              </a:ext>
            </a:extLst>
          </p:cNvPr>
          <p:cNvSpPr/>
          <p:nvPr/>
        </p:nvSpPr>
        <p:spPr>
          <a:xfrm rot="5400000">
            <a:off x="3319751" y="2240347"/>
            <a:ext cx="2474190" cy="116243"/>
          </a:xfrm>
          <a:prstGeom prst="roundRect">
            <a:avLst>
              <a:gd name="adj" fmla="val 50000"/>
            </a:avLst>
          </a:prstGeom>
          <a:solidFill>
            <a:srgbClr val="003D68">
              <a:alpha val="651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0" y="0"/>
            <a:ext cx="4572000" cy="5143500"/>
          </a:xfrm>
          <a:prstGeom prst="roundRect">
            <a:avLst>
              <a:gd name="adj" fmla="val 0"/>
            </a:avLst>
          </a:prstGeom>
          <a:solidFill>
            <a:schemeClr val="accent6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4571999" y="0"/>
            <a:ext cx="4571999" cy="51435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4587721" y="3595664"/>
            <a:ext cx="45405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Customer Segments</a:t>
            </a:r>
            <a:br>
              <a:rPr lang="en" dirty="0"/>
            </a:br>
            <a:endParaRPr dirty="0"/>
          </a:p>
        </p:txBody>
      </p:sp>
      <p:grpSp>
        <p:nvGrpSpPr>
          <p:cNvPr id="2" name="Google Shape;62;p17">
            <a:extLst>
              <a:ext uri="{FF2B5EF4-FFF2-40B4-BE49-F238E27FC236}">
                <a16:creationId xmlns:a16="http://schemas.microsoft.com/office/drawing/2014/main" id="{03B02EDB-E1BF-BFE0-5F65-C47F1A8AEDDB}"/>
              </a:ext>
            </a:extLst>
          </p:cNvPr>
          <p:cNvGrpSpPr/>
          <p:nvPr/>
        </p:nvGrpSpPr>
        <p:grpSpPr>
          <a:xfrm>
            <a:off x="5650205" y="853404"/>
            <a:ext cx="2417081" cy="2696227"/>
            <a:chOff x="508631" y="1000986"/>
            <a:chExt cx="2862626" cy="3193228"/>
          </a:xfrm>
        </p:grpSpPr>
        <p:sp>
          <p:nvSpPr>
            <p:cNvPr id="3" name="Google Shape;63;p17">
              <a:extLst>
                <a:ext uri="{FF2B5EF4-FFF2-40B4-BE49-F238E27FC236}">
                  <a16:creationId xmlns:a16="http://schemas.microsoft.com/office/drawing/2014/main" id="{C38DEDFA-8C17-250E-CFC4-A59A2DD68A05}"/>
                </a:ext>
              </a:extLst>
            </p:cNvPr>
            <p:cNvSpPr/>
            <p:nvPr/>
          </p:nvSpPr>
          <p:spPr>
            <a:xfrm>
              <a:off x="508631" y="1000986"/>
              <a:ext cx="2862626" cy="3193228"/>
            </a:xfrm>
            <a:prstGeom prst="roundRect">
              <a:avLst>
                <a:gd name="adj" fmla="val 522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;p17">
              <a:extLst>
                <a:ext uri="{FF2B5EF4-FFF2-40B4-BE49-F238E27FC236}">
                  <a16:creationId xmlns:a16="http://schemas.microsoft.com/office/drawing/2014/main" id="{0D19A85A-C291-8493-B0F6-E6A693E82148}"/>
                </a:ext>
              </a:extLst>
            </p:cNvPr>
            <p:cNvSpPr/>
            <p:nvPr/>
          </p:nvSpPr>
          <p:spPr>
            <a:xfrm>
              <a:off x="702873" y="1172905"/>
              <a:ext cx="2474190" cy="116243"/>
            </a:xfrm>
            <a:prstGeom prst="roundRect">
              <a:avLst>
                <a:gd name="adj" fmla="val 50000"/>
              </a:avLst>
            </a:prstGeom>
            <a:solidFill>
              <a:srgbClr val="003D68">
                <a:alpha val="651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65;p17">
              <a:extLst>
                <a:ext uri="{FF2B5EF4-FFF2-40B4-BE49-F238E27FC236}">
                  <a16:creationId xmlns:a16="http://schemas.microsoft.com/office/drawing/2014/main" id="{B721804B-5D1B-FDD3-7721-A97A0C30F7C0}"/>
                </a:ext>
              </a:extLst>
            </p:cNvPr>
            <p:cNvGrpSpPr/>
            <p:nvPr/>
          </p:nvGrpSpPr>
          <p:grpSpPr>
            <a:xfrm>
              <a:off x="703496" y="1613531"/>
              <a:ext cx="614235" cy="614821"/>
              <a:chOff x="703496" y="1613531"/>
              <a:chExt cx="614235" cy="614821"/>
            </a:xfrm>
          </p:grpSpPr>
          <p:sp>
            <p:nvSpPr>
              <p:cNvPr id="12" name="Google Shape;66;p17">
                <a:extLst>
                  <a:ext uri="{FF2B5EF4-FFF2-40B4-BE49-F238E27FC236}">
                    <a16:creationId xmlns:a16="http://schemas.microsoft.com/office/drawing/2014/main" id="{79BD3030-398E-1098-7EEA-C505E3E1C86D}"/>
                  </a:ext>
                </a:extLst>
              </p:cNvPr>
              <p:cNvSpPr/>
              <p:nvPr/>
            </p:nvSpPr>
            <p:spPr>
              <a:xfrm>
                <a:off x="703496" y="1613531"/>
                <a:ext cx="614235" cy="614235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9514" extrusionOk="0">
                    <a:moveTo>
                      <a:pt x="4757" y="0"/>
                    </a:moveTo>
                    <a:cubicBezTo>
                      <a:pt x="2130" y="0"/>
                      <a:pt x="0" y="2130"/>
                      <a:pt x="0" y="4757"/>
                    </a:cubicBezTo>
                    <a:cubicBezTo>
                      <a:pt x="0" y="7384"/>
                      <a:pt x="2130" y="9514"/>
                      <a:pt x="4757" y="9514"/>
                    </a:cubicBezTo>
                    <a:cubicBezTo>
                      <a:pt x="7384" y="9514"/>
                      <a:pt x="9514" y="7384"/>
                      <a:pt x="9514" y="4757"/>
                    </a:cubicBezTo>
                    <a:cubicBezTo>
                      <a:pt x="9514" y="2130"/>
                      <a:pt x="7384" y="0"/>
                      <a:pt x="4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7;p17">
                <a:extLst>
                  <a:ext uri="{FF2B5EF4-FFF2-40B4-BE49-F238E27FC236}">
                    <a16:creationId xmlns:a16="http://schemas.microsoft.com/office/drawing/2014/main" id="{427F7B75-FF8F-6977-B01B-BA40FD57B008}"/>
                  </a:ext>
                </a:extLst>
              </p:cNvPr>
              <p:cNvSpPr/>
              <p:nvPr/>
            </p:nvSpPr>
            <p:spPr>
              <a:xfrm>
                <a:off x="788345" y="1677010"/>
                <a:ext cx="444625" cy="551342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8540" extrusionOk="0">
                    <a:moveTo>
                      <a:pt x="3452" y="1"/>
                    </a:moveTo>
                    <a:cubicBezTo>
                      <a:pt x="2112" y="1"/>
                      <a:pt x="1010" y="1451"/>
                      <a:pt x="1010" y="3232"/>
                    </a:cubicBezTo>
                    <a:cubicBezTo>
                      <a:pt x="1010" y="3968"/>
                      <a:pt x="1213" y="4647"/>
                      <a:pt x="1526" y="5180"/>
                    </a:cubicBezTo>
                    <a:lnTo>
                      <a:pt x="2606" y="5180"/>
                    </a:lnTo>
                    <a:lnTo>
                      <a:pt x="2606" y="5639"/>
                    </a:lnTo>
                    <a:cubicBezTo>
                      <a:pt x="1376" y="5802"/>
                      <a:pt x="384" y="6353"/>
                      <a:pt x="0" y="7072"/>
                    </a:cubicBezTo>
                    <a:cubicBezTo>
                      <a:pt x="882" y="7971"/>
                      <a:pt x="2094" y="8540"/>
                      <a:pt x="3452" y="8540"/>
                    </a:cubicBezTo>
                    <a:cubicBezTo>
                      <a:pt x="4810" y="8540"/>
                      <a:pt x="6022" y="7971"/>
                      <a:pt x="6886" y="7072"/>
                    </a:cubicBezTo>
                    <a:cubicBezTo>
                      <a:pt x="6520" y="6353"/>
                      <a:pt x="5528" y="5802"/>
                      <a:pt x="4281" y="5639"/>
                    </a:cubicBezTo>
                    <a:lnTo>
                      <a:pt x="4281" y="5180"/>
                    </a:lnTo>
                    <a:lnTo>
                      <a:pt x="5383" y="5180"/>
                    </a:lnTo>
                    <a:cubicBezTo>
                      <a:pt x="5691" y="4647"/>
                      <a:pt x="5877" y="3968"/>
                      <a:pt x="5877" y="3232"/>
                    </a:cubicBezTo>
                    <a:cubicBezTo>
                      <a:pt x="5877" y="1451"/>
                      <a:pt x="4792" y="1"/>
                      <a:pt x="3452" y="1"/>
                    </a:cubicBezTo>
                    <a:close/>
                  </a:path>
                </a:pathLst>
              </a:custGeom>
              <a:solidFill>
                <a:srgbClr val="FFFFFF">
                  <a:alpha val="8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68;p17">
              <a:extLst>
                <a:ext uri="{FF2B5EF4-FFF2-40B4-BE49-F238E27FC236}">
                  <a16:creationId xmlns:a16="http://schemas.microsoft.com/office/drawing/2014/main" id="{CFE4C746-4C3F-9994-E470-69AEDC162D6C}"/>
                </a:ext>
              </a:extLst>
            </p:cNvPr>
            <p:cNvSpPr/>
            <p:nvPr/>
          </p:nvSpPr>
          <p:spPr>
            <a:xfrm>
              <a:off x="1525229" y="1613539"/>
              <a:ext cx="1651858" cy="116243"/>
            </a:xfrm>
            <a:prstGeom prst="roundRect">
              <a:avLst>
                <a:gd name="adj" fmla="val 50000"/>
              </a:avLst>
            </a:prstGeom>
            <a:solidFill>
              <a:srgbClr val="003D68">
                <a:alpha val="651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;p17">
              <a:extLst>
                <a:ext uri="{FF2B5EF4-FFF2-40B4-BE49-F238E27FC236}">
                  <a16:creationId xmlns:a16="http://schemas.microsoft.com/office/drawing/2014/main" id="{746369BC-6308-FC5E-320A-CF1383987DB0}"/>
                </a:ext>
              </a:extLst>
            </p:cNvPr>
            <p:cNvSpPr/>
            <p:nvPr/>
          </p:nvSpPr>
          <p:spPr>
            <a:xfrm>
              <a:off x="1525229" y="1802865"/>
              <a:ext cx="1651858" cy="437062"/>
            </a:xfrm>
            <a:prstGeom prst="roundRect">
              <a:avLst>
                <a:gd name="adj" fmla="val 21533"/>
              </a:avLst>
            </a:prstGeom>
            <a:solidFill>
              <a:srgbClr val="2F8CA6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;p17">
              <a:extLst>
                <a:ext uri="{FF2B5EF4-FFF2-40B4-BE49-F238E27FC236}">
                  <a16:creationId xmlns:a16="http://schemas.microsoft.com/office/drawing/2014/main" id="{B04F62BD-9117-46C6-F2C2-1FF568FC7D90}"/>
                </a:ext>
              </a:extLst>
            </p:cNvPr>
            <p:cNvSpPr/>
            <p:nvPr/>
          </p:nvSpPr>
          <p:spPr>
            <a:xfrm>
              <a:off x="702897" y="3257676"/>
              <a:ext cx="2474190" cy="116243"/>
            </a:xfrm>
            <a:prstGeom prst="roundRect">
              <a:avLst>
                <a:gd name="adj" fmla="val 50000"/>
              </a:avLst>
            </a:prstGeom>
            <a:solidFill>
              <a:srgbClr val="003D68">
                <a:alpha val="651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;p17">
              <a:extLst>
                <a:ext uri="{FF2B5EF4-FFF2-40B4-BE49-F238E27FC236}">
                  <a16:creationId xmlns:a16="http://schemas.microsoft.com/office/drawing/2014/main" id="{49BFF9D4-FD2D-7B53-73A0-6AE44DCA8D09}"/>
                </a:ext>
              </a:extLst>
            </p:cNvPr>
            <p:cNvSpPr/>
            <p:nvPr/>
          </p:nvSpPr>
          <p:spPr>
            <a:xfrm>
              <a:off x="1525229" y="2583429"/>
              <a:ext cx="1651858" cy="437062"/>
            </a:xfrm>
            <a:prstGeom prst="roundRect">
              <a:avLst>
                <a:gd name="adj" fmla="val 21533"/>
              </a:avLst>
            </a:prstGeom>
            <a:solidFill>
              <a:srgbClr val="2F8CA6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;p17">
              <a:extLst>
                <a:ext uri="{FF2B5EF4-FFF2-40B4-BE49-F238E27FC236}">
                  <a16:creationId xmlns:a16="http://schemas.microsoft.com/office/drawing/2014/main" id="{BE797C80-2C5E-B7B6-0DDA-80A59FA62ECE}"/>
                </a:ext>
              </a:extLst>
            </p:cNvPr>
            <p:cNvSpPr/>
            <p:nvPr/>
          </p:nvSpPr>
          <p:spPr>
            <a:xfrm>
              <a:off x="1525229" y="3447003"/>
              <a:ext cx="1651858" cy="437062"/>
            </a:xfrm>
            <a:prstGeom prst="roundRect">
              <a:avLst>
                <a:gd name="adj" fmla="val 21533"/>
              </a:avLst>
            </a:prstGeom>
            <a:solidFill>
              <a:srgbClr val="2F8CA6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;p17">
              <a:extLst>
                <a:ext uri="{FF2B5EF4-FFF2-40B4-BE49-F238E27FC236}">
                  <a16:creationId xmlns:a16="http://schemas.microsoft.com/office/drawing/2014/main" id="{0F3CFFD3-D667-C896-216E-69765A21E935}"/>
                </a:ext>
              </a:extLst>
            </p:cNvPr>
            <p:cNvSpPr/>
            <p:nvPr/>
          </p:nvSpPr>
          <p:spPr>
            <a:xfrm>
              <a:off x="702897" y="2392976"/>
              <a:ext cx="2474190" cy="116243"/>
            </a:xfrm>
            <a:prstGeom prst="roundRect">
              <a:avLst>
                <a:gd name="adj" fmla="val 50000"/>
              </a:avLst>
            </a:prstGeom>
            <a:solidFill>
              <a:srgbClr val="003D68">
                <a:alpha val="651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70;p17">
            <a:extLst>
              <a:ext uri="{FF2B5EF4-FFF2-40B4-BE49-F238E27FC236}">
                <a16:creationId xmlns:a16="http://schemas.microsoft.com/office/drawing/2014/main" id="{24992DFB-3604-8056-1042-A66C552244C5}"/>
              </a:ext>
            </a:extLst>
          </p:cNvPr>
          <p:cNvSpPr/>
          <p:nvPr/>
        </p:nvSpPr>
        <p:spPr>
          <a:xfrm>
            <a:off x="4638118" y="4173853"/>
            <a:ext cx="2474190" cy="116243"/>
          </a:xfrm>
          <a:prstGeom prst="roundRect">
            <a:avLst>
              <a:gd name="adj" fmla="val 50000"/>
            </a:avLst>
          </a:prstGeom>
          <a:solidFill>
            <a:srgbClr val="003D68">
              <a:alpha val="651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3CA05B-CD0F-613D-D432-C0B358E8F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3" r="4917"/>
          <a:stretch/>
        </p:blipFill>
        <p:spPr>
          <a:xfrm>
            <a:off x="203200" y="1096716"/>
            <a:ext cx="4122028" cy="30155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046A31-10BF-9B76-6900-28812181AFF0}"/>
              </a:ext>
            </a:extLst>
          </p:cNvPr>
          <p:cNvSpPr txBox="1"/>
          <p:nvPr/>
        </p:nvSpPr>
        <p:spPr>
          <a:xfrm>
            <a:off x="529212" y="2633294"/>
            <a:ext cx="453558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Big spenders (mean overall purchase amount ~ $1,197)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Love to buy meat and wines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Span the older age brackets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L</a:t>
            </a: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ittle number of children at home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Enjoy store shopping the mos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0" name="Google Shape;770;p36"/>
          <p:cNvSpPr/>
          <p:nvPr/>
        </p:nvSpPr>
        <p:spPr>
          <a:xfrm>
            <a:off x="144157" y="4258764"/>
            <a:ext cx="5157047" cy="83099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Marketing Message Suggestion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catalog mailer, in-store customer services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Offer</a:t>
            </a: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10% off on prime steak/imported wines if purchase &gt; $75 on weekdays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3" name="Google Shape;773;p3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Retired Elites</a:t>
            </a:r>
            <a:endParaRPr dirty="0"/>
          </a:p>
        </p:txBody>
      </p:sp>
      <p:grpSp>
        <p:nvGrpSpPr>
          <p:cNvPr id="788" name="Google Shape;788;p36"/>
          <p:cNvGrpSpPr/>
          <p:nvPr/>
        </p:nvGrpSpPr>
        <p:grpSpPr>
          <a:xfrm>
            <a:off x="2797006" y="384410"/>
            <a:ext cx="1690550" cy="309108"/>
            <a:chOff x="1664550" y="1330442"/>
            <a:chExt cx="1690550" cy="309108"/>
          </a:xfrm>
        </p:grpSpPr>
        <p:sp>
          <p:nvSpPr>
            <p:cNvPr id="789" name="Google Shape;789;p36"/>
            <p:cNvSpPr txBox="1"/>
            <p:nvPr/>
          </p:nvSpPr>
          <p:spPr>
            <a:xfrm>
              <a:off x="1664550" y="1355150"/>
              <a:ext cx="9489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Age: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0" name="Google Shape;790;p36"/>
            <p:cNvSpPr txBox="1"/>
            <p:nvPr/>
          </p:nvSpPr>
          <p:spPr>
            <a:xfrm>
              <a:off x="2657000" y="1330442"/>
              <a:ext cx="698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~55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2797006" y="726513"/>
            <a:ext cx="2300405" cy="307193"/>
            <a:chOff x="1664550" y="1672545"/>
            <a:chExt cx="2300405" cy="307193"/>
          </a:xfrm>
        </p:grpSpPr>
        <p:sp>
          <p:nvSpPr>
            <p:cNvPr id="792" name="Google Shape;792;p36"/>
            <p:cNvSpPr txBox="1"/>
            <p:nvPr/>
          </p:nvSpPr>
          <p:spPr>
            <a:xfrm>
              <a:off x="1664550" y="1695338"/>
              <a:ext cx="9489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Income: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3" name="Google Shape;793;p36"/>
            <p:cNvSpPr txBox="1"/>
            <p:nvPr/>
          </p:nvSpPr>
          <p:spPr>
            <a:xfrm>
              <a:off x="2657006" y="1672545"/>
              <a:ext cx="1307949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N" sz="1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~$74,230.12</a:t>
              </a:r>
              <a:endParaRPr sz="105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794" name="Google Shape;794;p36"/>
          <p:cNvGrpSpPr/>
          <p:nvPr/>
        </p:nvGrpSpPr>
        <p:grpSpPr>
          <a:xfrm>
            <a:off x="2797006" y="1045659"/>
            <a:ext cx="2577634" cy="328235"/>
            <a:chOff x="1664550" y="1991691"/>
            <a:chExt cx="2577634" cy="328235"/>
          </a:xfrm>
        </p:grpSpPr>
        <p:sp>
          <p:nvSpPr>
            <p:cNvPr id="795" name="Google Shape;795;p36"/>
            <p:cNvSpPr txBox="1"/>
            <p:nvPr/>
          </p:nvSpPr>
          <p:spPr>
            <a:xfrm>
              <a:off x="1664550" y="2035526"/>
              <a:ext cx="1085064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Education: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6" name="Google Shape;796;p36"/>
            <p:cNvSpPr txBox="1"/>
            <p:nvPr/>
          </p:nvSpPr>
          <p:spPr>
            <a:xfrm>
              <a:off x="2657000" y="1991691"/>
              <a:ext cx="1585184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Mostly Graduation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" name="Google Shape;794;p36">
            <a:extLst>
              <a:ext uri="{FF2B5EF4-FFF2-40B4-BE49-F238E27FC236}">
                <a16:creationId xmlns:a16="http://schemas.microsoft.com/office/drawing/2014/main" id="{DACB86BA-3926-0FBB-F402-E8D001CB4554}"/>
              </a:ext>
            </a:extLst>
          </p:cNvPr>
          <p:cNvGrpSpPr/>
          <p:nvPr/>
        </p:nvGrpSpPr>
        <p:grpSpPr>
          <a:xfrm>
            <a:off x="2797006" y="1325938"/>
            <a:ext cx="2127012" cy="408911"/>
            <a:chOff x="1664550" y="1911015"/>
            <a:chExt cx="2127012" cy="408911"/>
          </a:xfrm>
        </p:grpSpPr>
        <p:sp>
          <p:nvSpPr>
            <p:cNvPr id="8" name="Google Shape;795;p36">
              <a:extLst>
                <a:ext uri="{FF2B5EF4-FFF2-40B4-BE49-F238E27FC236}">
                  <a16:creationId xmlns:a16="http://schemas.microsoft.com/office/drawing/2014/main" id="{C40DC39F-FE1C-BA1B-71BA-17A4C1EB1678}"/>
                </a:ext>
              </a:extLst>
            </p:cNvPr>
            <p:cNvSpPr txBox="1"/>
            <p:nvPr/>
          </p:nvSpPr>
          <p:spPr>
            <a:xfrm>
              <a:off x="1664550" y="2035526"/>
              <a:ext cx="9489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Children: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796;p36">
              <a:extLst>
                <a:ext uri="{FF2B5EF4-FFF2-40B4-BE49-F238E27FC236}">
                  <a16:creationId xmlns:a16="http://schemas.microsoft.com/office/drawing/2014/main" id="{9EAFEC4B-9456-F98F-2323-58A889841A46}"/>
                </a:ext>
              </a:extLst>
            </p:cNvPr>
            <p:cNvSpPr txBox="1"/>
            <p:nvPr/>
          </p:nvSpPr>
          <p:spPr>
            <a:xfrm>
              <a:off x="2657007" y="1911015"/>
              <a:ext cx="1134555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~0.03 kids; ~0.29 teens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" name="Google Shape;794;p36">
            <a:extLst>
              <a:ext uri="{FF2B5EF4-FFF2-40B4-BE49-F238E27FC236}">
                <a16:creationId xmlns:a16="http://schemas.microsoft.com/office/drawing/2014/main" id="{E508FC63-6656-E3A6-0B3E-F4306A681E38}"/>
              </a:ext>
            </a:extLst>
          </p:cNvPr>
          <p:cNvGrpSpPr/>
          <p:nvPr/>
        </p:nvGrpSpPr>
        <p:grpSpPr>
          <a:xfrm>
            <a:off x="2797006" y="1798357"/>
            <a:ext cx="1690557" cy="305278"/>
            <a:chOff x="1664550" y="2014648"/>
            <a:chExt cx="1690557" cy="305278"/>
          </a:xfrm>
        </p:grpSpPr>
        <p:sp>
          <p:nvSpPr>
            <p:cNvPr id="11" name="Google Shape;795;p36">
              <a:extLst>
                <a:ext uri="{FF2B5EF4-FFF2-40B4-BE49-F238E27FC236}">
                  <a16:creationId xmlns:a16="http://schemas.microsoft.com/office/drawing/2014/main" id="{015D8F67-E03F-5CD8-44D6-0FB7292978FB}"/>
                </a:ext>
              </a:extLst>
            </p:cNvPr>
            <p:cNvSpPr txBox="1"/>
            <p:nvPr/>
          </p:nvSpPr>
          <p:spPr>
            <a:xfrm>
              <a:off x="1664550" y="2035526"/>
              <a:ext cx="9489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Married?: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" name="Google Shape;796;p36">
              <a:extLst>
                <a:ext uri="{FF2B5EF4-FFF2-40B4-BE49-F238E27FC236}">
                  <a16:creationId xmlns:a16="http://schemas.microsoft.com/office/drawing/2014/main" id="{F5058E38-F0D0-C831-4997-66A8747FF925}"/>
                </a:ext>
              </a:extLst>
            </p:cNvPr>
            <p:cNvSpPr txBox="1"/>
            <p:nvPr/>
          </p:nvSpPr>
          <p:spPr>
            <a:xfrm>
              <a:off x="2657007" y="2014648"/>
              <a:ext cx="698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~0.38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Google Shape;794;p36">
            <a:extLst>
              <a:ext uri="{FF2B5EF4-FFF2-40B4-BE49-F238E27FC236}">
                <a16:creationId xmlns:a16="http://schemas.microsoft.com/office/drawing/2014/main" id="{7E4AFB64-8BEE-0490-ACF6-4FAAAEFD9EC7}"/>
              </a:ext>
            </a:extLst>
          </p:cNvPr>
          <p:cNvGrpSpPr/>
          <p:nvPr/>
        </p:nvGrpSpPr>
        <p:grpSpPr>
          <a:xfrm>
            <a:off x="2797006" y="2105717"/>
            <a:ext cx="1690558" cy="305278"/>
            <a:chOff x="1664549" y="2014648"/>
            <a:chExt cx="1690558" cy="305278"/>
          </a:xfrm>
        </p:grpSpPr>
        <p:sp>
          <p:nvSpPr>
            <p:cNvPr id="14" name="Google Shape;795;p36">
              <a:extLst>
                <a:ext uri="{FF2B5EF4-FFF2-40B4-BE49-F238E27FC236}">
                  <a16:creationId xmlns:a16="http://schemas.microsoft.com/office/drawing/2014/main" id="{5F5D59F8-1FDF-73D0-41BF-343A9DBC3262}"/>
                </a:ext>
              </a:extLst>
            </p:cNvPr>
            <p:cNvSpPr txBox="1"/>
            <p:nvPr/>
          </p:nvSpPr>
          <p:spPr>
            <a:xfrm>
              <a:off x="1664549" y="2035526"/>
              <a:ext cx="1212385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Complains: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" name="Google Shape;796;p36">
              <a:extLst>
                <a:ext uri="{FF2B5EF4-FFF2-40B4-BE49-F238E27FC236}">
                  <a16:creationId xmlns:a16="http://schemas.microsoft.com/office/drawing/2014/main" id="{CBDB6BEF-629B-3743-DD70-C9BBBD3E22FF}"/>
                </a:ext>
              </a:extLst>
            </p:cNvPr>
            <p:cNvSpPr txBox="1"/>
            <p:nvPr/>
          </p:nvSpPr>
          <p:spPr>
            <a:xfrm>
              <a:off x="2657007" y="2014648"/>
              <a:ext cx="698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~0.008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4F53B-3C3D-B06F-99B6-FC6BFDD6B734}"/>
              </a:ext>
            </a:extLst>
          </p:cNvPr>
          <p:cNvGrpSpPr/>
          <p:nvPr/>
        </p:nvGrpSpPr>
        <p:grpSpPr>
          <a:xfrm>
            <a:off x="5109193" y="1494217"/>
            <a:ext cx="3888086" cy="2399504"/>
            <a:chOff x="4864995" y="1159718"/>
            <a:chExt cx="4279005" cy="26407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26BA96-1505-34BC-31A4-CA0963AA4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4995" y="1159718"/>
              <a:ext cx="4279005" cy="264075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A96960-8633-20A9-DA62-A10FAF951992}"/>
                </a:ext>
              </a:extLst>
            </p:cNvPr>
            <p:cNvSpPr/>
            <p:nvPr/>
          </p:nvSpPr>
          <p:spPr>
            <a:xfrm>
              <a:off x="6488234" y="1159719"/>
              <a:ext cx="2655765" cy="2509456"/>
            </a:xfrm>
            <a:prstGeom prst="rect">
              <a:avLst/>
            </a:prstGeom>
            <a:solidFill>
              <a:srgbClr val="FFFFFF">
                <a:alpha val="6235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4253E8D-0424-1706-6D55-8F90529FCC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27" t="-192" r="19750" b="10063"/>
          <a:stretch/>
        </p:blipFill>
        <p:spPr>
          <a:xfrm>
            <a:off x="220366" y="190476"/>
            <a:ext cx="2290175" cy="2311793"/>
          </a:xfrm>
          <a:prstGeom prst="ellipse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11BA1C6-2C9B-3AC4-6199-D4D3E7B48A04}"/>
              </a:ext>
            </a:extLst>
          </p:cNvPr>
          <p:cNvGrpSpPr/>
          <p:nvPr/>
        </p:nvGrpSpPr>
        <p:grpSpPr>
          <a:xfrm>
            <a:off x="5962873" y="4054809"/>
            <a:ext cx="2402552" cy="388305"/>
            <a:chOff x="5331828" y="4470290"/>
            <a:chExt cx="3006408" cy="36316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1C142F9-A6AD-0975-2DA6-632ED7278EF1}"/>
                </a:ext>
              </a:extLst>
            </p:cNvPr>
            <p:cNvGrpSpPr/>
            <p:nvPr/>
          </p:nvGrpSpPr>
          <p:grpSpPr>
            <a:xfrm>
              <a:off x="5419647" y="4470290"/>
              <a:ext cx="2918589" cy="344833"/>
              <a:chOff x="4830037" y="4458116"/>
              <a:chExt cx="3508200" cy="357007"/>
            </a:xfrm>
          </p:grpSpPr>
          <p:sp>
            <p:nvSpPr>
              <p:cNvPr id="23" name="Google Shape;444;p27">
                <a:extLst>
                  <a:ext uri="{FF2B5EF4-FFF2-40B4-BE49-F238E27FC236}">
                    <a16:creationId xmlns:a16="http://schemas.microsoft.com/office/drawing/2014/main" id="{9B233E0B-02EA-BF23-CC25-5C482BFCD100}"/>
                  </a:ext>
                </a:extLst>
              </p:cNvPr>
              <p:cNvSpPr/>
              <p:nvPr/>
            </p:nvSpPr>
            <p:spPr>
              <a:xfrm rot="5400000">
                <a:off x="6405637" y="2882523"/>
                <a:ext cx="357000" cy="35082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46;p27">
                <a:extLst>
                  <a:ext uri="{FF2B5EF4-FFF2-40B4-BE49-F238E27FC236}">
                    <a16:creationId xmlns:a16="http://schemas.microsoft.com/office/drawing/2014/main" id="{565A5E9C-F668-4B42-99ED-094114619E67}"/>
                  </a:ext>
                </a:extLst>
              </p:cNvPr>
              <p:cNvSpPr/>
              <p:nvPr/>
            </p:nvSpPr>
            <p:spPr>
              <a:xfrm rot="5400000">
                <a:off x="5187133" y="4101116"/>
                <a:ext cx="357000" cy="1071000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449;p27">
              <a:extLst>
                <a:ext uri="{FF2B5EF4-FFF2-40B4-BE49-F238E27FC236}">
                  <a16:creationId xmlns:a16="http://schemas.microsoft.com/office/drawing/2014/main" id="{9F90DE8B-D5EC-33BC-E384-7D321051FA02}"/>
                </a:ext>
              </a:extLst>
            </p:cNvPr>
            <p:cNvSpPr txBox="1"/>
            <p:nvPr/>
          </p:nvSpPr>
          <p:spPr>
            <a:xfrm>
              <a:off x="5331828" y="4488625"/>
              <a:ext cx="978900" cy="344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22.7%</a:t>
              </a:r>
              <a:endParaRPr sz="18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411B2A2-76B4-DA8B-C29F-AC50FDF591F8}"/>
              </a:ext>
            </a:extLst>
          </p:cNvPr>
          <p:cNvSpPr txBox="1"/>
          <p:nvPr/>
        </p:nvSpPr>
        <p:spPr>
          <a:xfrm>
            <a:off x="5691548" y="4479848"/>
            <a:ext cx="301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>
                <a:latin typeface="Roboto" panose="02000000000000000000" pitchFamily="2" charset="0"/>
                <a:ea typeface="Roboto" panose="02000000000000000000" pitchFamily="2" charset="0"/>
              </a:rPr>
              <a:t>Very high (&gt; 15% target acceptance) </a:t>
            </a: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number of customers accepted the offer from last campaign</a:t>
            </a:r>
          </a:p>
          <a:p>
            <a:endParaRPr lang="en-CN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D77ACA-EA9A-65F4-495B-F00743CA9873}"/>
              </a:ext>
            </a:extLst>
          </p:cNvPr>
          <p:cNvCxnSpPr>
            <a:cxnSpLocks/>
          </p:cNvCxnSpPr>
          <p:nvPr/>
        </p:nvCxnSpPr>
        <p:spPr>
          <a:xfrm flipV="1">
            <a:off x="4247411" y="486854"/>
            <a:ext cx="0" cy="14465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C753FF-53A0-C104-6C0B-AE7D24B9B4F2}"/>
              </a:ext>
            </a:extLst>
          </p:cNvPr>
          <p:cNvCxnSpPr/>
          <p:nvPr/>
        </p:nvCxnSpPr>
        <p:spPr>
          <a:xfrm flipV="1">
            <a:off x="4817253" y="726513"/>
            <a:ext cx="0" cy="2863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E67B13-2E1D-FDC0-51DB-B2DCA5158D0B}"/>
              </a:ext>
            </a:extLst>
          </p:cNvPr>
          <p:cNvCxnSpPr>
            <a:cxnSpLocks/>
          </p:cNvCxnSpPr>
          <p:nvPr/>
        </p:nvCxnSpPr>
        <p:spPr>
          <a:xfrm>
            <a:off x="4817253" y="1431974"/>
            <a:ext cx="0" cy="3028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92BE5D-E986-1858-B9EF-A49A40F6D3A9}"/>
              </a:ext>
            </a:extLst>
          </p:cNvPr>
          <p:cNvCxnSpPr>
            <a:cxnSpLocks/>
          </p:cNvCxnSpPr>
          <p:nvPr/>
        </p:nvCxnSpPr>
        <p:spPr>
          <a:xfrm>
            <a:off x="4488201" y="2208564"/>
            <a:ext cx="0" cy="1815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32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94;p36">
            <a:extLst>
              <a:ext uri="{FF2B5EF4-FFF2-40B4-BE49-F238E27FC236}">
                <a16:creationId xmlns:a16="http://schemas.microsoft.com/office/drawing/2014/main" id="{C03A068F-3410-CEDD-B56C-073E2DF8E599}"/>
              </a:ext>
            </a:extLst>
          </p:cNvPr>
          <p:cNvGrpSpPr/>
          <p:nvPr/>
        </p:nvGrpSpPr>
        <p:grpSpPr>
          <a:xfrm>
            <a:off x="2650603" y="1000517"/>
            <a:ext cx="2259479" cy="454438"/>
            <a:chOff x="1664550" y="1976090"/>
            <a:chExt cx="2077514" cy="343836"/>
          </a:xfrm>
        </p:grpSpPr>
        <p:sp>
          <p:nvSpPr>
            <p:cNvPr id="25" name="Google Shape;795;p36">
              <a:extLst>
                <a:ext uri="{FF2B5EF4-FFF2-40B4-BE49-F238E27FC236}">
                  <a16:creationId xmlns:a16="http://schemas.microsoft.com/office/drawing/2014/main" id="{D3B7FC05-D3A0-4CEF-65E5-D95D57AB8AF2}"/>
                </a:ext>
              </a:extLst>
            </p:cNvPr>
            <p:cNvSpPr txBox="1"/>
            <p:nvPr/>
          </p:nvSpPr>
          <p:spPr>
            <a:xfrm>
              <a:off x="1664550" y="2035526"/>
              <a:ext cx="1085064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Education: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" name="Google Shape;796;p36">
              <a:extLst>
                <a:ext uri="{FF2B5EF4-FFF2-40B4-BE49-F238E27FC236}">
                  <a16:creationId xmlns:a16="http://schemas.microsoft.com/office/drawing/2014/main" id="{CBFA48EE-D0A0-4B8E-D520-49B2E5E771DC}"/>
                </a:ext>
              </a:extLst>
            </p:cNvPr>
            <p:cNvSpPr txBox="1"/>
            <p:nvPr/>
          </p:nvSpPr>
          <p:spPr>
            <a:xfrm>
              <a:off x="2657000" y="1976090"/>
              <a:ext cx="1085064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Mostly PhD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26BA96-1505-34BC-31A4-CA0963AA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193" y="1494217"/>
            <a:ext cx="3888086" cy="239950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D96408B-38B6-3203-DA27-E43B0F93F0F2}"/>
              </a:ext>
            </a:extLst>
          </p:cNvPr>
          <p:cNvSpPr/>
          <p:nvPr/>
        </p:nvSpPr>
        <p:spPr>
          <a:xfrm>
            <a:off x="7719942" y="1458466"/>
            <a:ext cx="1203692" cy="2263781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D0DEFE-5A9E-F49C-221A-BB61E23ADF0B}"/>
              </a:ext>
            </a:extLst>
          </p:cNvPr>
          <p:cNvSpPr/>
          <p:nvPr/>
        </p:nvSpPr>
        <p:spPr>
          <a:xfrm>
            <a:off x="5380534" y="1458466"/>
            <a:ext cx="1168088" cy="2263781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16" name="Google Shape;791;p36">
            <a:extLst>
              <a:ext uri="{FF2B5EF4-FFF2-40B4-BE49-F238E27FC236}">
                <a16:creationId xmlns:a16="http://schemas.microsoft.com/office/drawing/2014/main" id="{E2A30D8F-1D39-AF3A-A125-9C5691B4FF69}"/>
              </a:ext>
            </a:extLst>
          </p:cNvPr>
          <p:cNvGrpSpPr/>
          <p:nvPr/>
        </p:nvGrpSpPr>
        <p:grpSpPr>
          <a:xfrm>
            <a:off x="2650604" y="708760"/>
            <a:ext cx="2501893" cy="406008"/>
            <a:chOff x="1664550" y="1672545"/>
            <a:chExt cx="2300405" cy="307193"/>
          </a:xfrm>
        </p:grpSpPr>
        <p:sp>
          <p:nvSpPr>
            <p:cNvPr id="17" name="Google Shape;792;p36">
              <a:extLst>
                <a:ext uri="{FF2B5EF4-FFF2-40B4-BE49-F238E27FC236}">
                  <a16:creationId xmlns:a16="http://schemas.microsoft.com/office/drawing/2014/main" id="{84D2445C-8219-17EE-FC4B-D0E3256054EE}"/>
                </a:ext>
              </a:extLst>
            </p:cNvPr>
            <p:cNvSpPr txBox="1"/>
            <p:nvPr/>
          </p:nvSpPr>
          <p:spPr>
            <a:xfrm>
              <a:off x="1664550" y="1695338"/>
              <a:ext cx="9489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Income: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793;p36">
              <a:extLst>
                <a:ext uri="{FF2B5EF4-FFF2-40B4-BE49-F238E27FC236}">
                  <a16:creationId xmlns:a16="http://schemas.microsoft.com/office/drawing/2014/main" id="{A4612037-A9D0-704A-A4C2-2832EAE0BD46}"/>
                </a:ext>
              </a:extLst>
            </p:cNvPr>
            <p:cNvSpPr txBox="1"/>
            <p:nvPr/>
          </p:nvSpPr>
          <p:spPr>
            <a:xfrm>
              <a:off x="2657006" y="1672545"/>
              <a:ext cx="1307949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N" sz="1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~$58,368.87</a:t>
              </a:r>
              <a:endParaRPr sz="105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2" name="Google Shape;788;p36">
            <a:extLst>
              <a:ext uri="{FF2B5EF4-FFF2-40B4-BE49-F238E27FC236}">
                <a16:creationId xmlns:a16="http://schemas.microsoft.com/office/drawing/2014/main" id="{1D6786A2-28C0-A60A-47BD-AF0BD63D56F8}"/>
              </a:ext>
            </a:extLst>
          </p:cNvPr>
          <p:cNvGrpSpPr/>
          <p:nvPr/>
        </p:nvGrpSpPr>
        <p:grpSpPr>
          <a:xfrm>
            <a:off x="2650604" y="366040"/>
            <a:ext cx="1838622" cy="408539"/>
            <a:chOff x="1664550" y="1330442"/>
            <a:chExt cx="1690550" cy="309108"/>
          </a:xfrm>
        </p:grpSpPr>
        <p:sp>
          <p:nvSpPr>
            <p:cNvPr id="5" name="Google Shape;789;p36">
              <a:extLst>
                <a:ext uri="{FF2B5EF4-FFF2-40B4-BE49-F238E27FC236}">
                  <a16:creationId xmlns:a16="http://schemas.microsoft.com/office/drawing/2014/main" id="{50DCF487-28A0-D4A2-C2A4-1153D0EBF3F1}"/>
                </a:ext>
              </a:extLst>
            </p:cNvPr>
            <p:cNvSpPr txBox="1"/>
            <p:nvPr/>
          </p:nvSpPr>
          <p:spPr>
            <a:xfrm>
              <a:off x="1664550" y="1355150"/>
              <a:ext cx="9489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Age: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" name="Google Shape;790;p36">
              <a:extLst>
                <a:ext uri="{FF2B5EF4-FFF2-40B4-BE49-F238E27FC236}">
                  <a16:creationId xmlns:a16="http://schemas.microsoft.com/office/drawing/2014/main" id="{D3EE85A9-5E0D-DFF9-CF23-0EA97AF6FC3E}"/>
                </a:ext>
              </a:extLst>
            </p:cNvPr>
            <p:cNvSpPr txBox="1"/>
            <p:nvPr/>
          </p:nvSpPr>
          <p:spPr>
            <a:xfrm>
              <a:off x="2657000" y="1330442"/>
              <a:ext cx="698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~56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" name="Google Shape;794;p36">
            <a:extLst>
              <a:ext uri="{FF2B5EF4-FFF2-40B4-BE49-F238E27FC236}">
                <a16:creationId xmlns:a16="http://schemas.microsoft.com/office/drawing/2014/main" id="{DADE5BA5-8F2B-68AD-FDF9-84EE1AD8FC98}"/>
              </a:ext>
            </a:extLst>
          </p:cNvPr>
          <p:cNvGrpSpPr/>
          <p:nvPr/>
        </p:nvGrpSpPr>
        <p:grpSpPr>
          <a:xfrm>
            <a:off x="2650603" y="1275465"/>
            <a:ext cx="2313313" cy="540446"/>
            <a:chOff x="1664550" y="1911015"/>
            <a:chExt cx="2127012" cy="408911"/>
          </a:xfrm>
        </p:grpSpPr>
        <p:sp>
          <p:nvSpPr>
            <p:cNvPr id="32" name="Google Shape;795;p36">
              <a:extLst>
                <a:ext uri="{FF2B5EF4-FFF2-40B4-BE49-F238E27FC236}">
                  <a16:creationId xmlns:a16="http://schemas.microsoft.com/office/drawing/2014/main" id="{9429C31C-1CD9-A8EE-528E-8EDB1B8468A4}"/>
                </a:ext>
              </a:extLst>
            </p:cNvPr>
            <p:cNvSpPr txBox="1"/>
            <p:nvPr/>
          </p:nvSpPr>
          <p:spPr>
            <a:xfrm>
              <a:off x="1664550" y="2035526"/>
              <a:ext cx="9489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Children: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" name="Google Shape;796;p36">
              <a:extLst>
                <a:ext uri="{FF2B5EF4-FFF2-40B4-BE49-F238E27FC236}">
                  <a16:creationId xmlns:a16="http://schemas.microsoft.com/office/drawing/2014/main" id="{5DA4C7FA-E3FE-1C2B-78CC-414C2321492E}"/>
                </a:ext>
              </a:extLst>
            </p:cNvPr>
            <p:cNvSpPr txBox="1"/>
            <p:nvPr/>
          </p:nvSpPr>
          <p:spPr>
            <a:xfrm>
              <a:off x="2657007" y="1911015"/>
              <a:ext cx="1134555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~0.33 kids; ~0.82 teens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D77ACA-EA9A-65F4-495B-F00743CA9873}"/>
              </a:ext>
            </a:extLst>
          </p:cNvPr>
          <p:cNvCxnSpPr>
            <a:cxnSpLocks/>
          </p:cNvCxnSpPr>
          <p:nvPr/>
        </p:nvCxnSpPr>
        <p:spPr>
          <a:xfrm flipV="1">
            <a:off x="4650203" y="1012863"/>
            <a:ext cx="0" cy="32405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92BE5D-E986-1858-B9EF-A49A40F6D3A9}"/>
              </a:ext>
            </a:extLst>
          </p:cNvPr>
          <p:cNvCxnSpPr>
            <a:cxnSpLocks/>
          </p:cNvCxnSpPr>
          <p:nvPr/>
        </p:nvCxnSpPr>
        <p:spPr>
          <a:xfrm>
            <a:off x="4488201" y="2088579"/>
            <a:ext cx="0" cy="30153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oogle Shape;794;p36">
            <a:extLst>
              <a:ext uri="{FF2B5EF4-FFF2-40B4-BE49-F238E27FC236}">
                <a16:creationId xmlns:a16="http://schemas.microsoft.com/office/drawing/2014/main" id="{55B8B9F8-4941-E48E-F954-9D1D7536FF44}"/>
              </a:ext>
            </a:extLst>
          </p:cNvPr>
          <p:cNvGrpSpPr/>
          <p:nvPr/>
        </p:nvGrpSpPr>
        <p:grpSpPr>
          <a:xfrm>
            <a:off x="2650604" y="1781219"/>
            <a:ext cx="1838630" cy="403477"/>
            <a:chOff x="1664550" y="2014648"/>
            <a:chExt cx="1690557" cy="305278"/>
          </a:xfrm>
        </p:grpSpPr>
        <p:sp>
          <p:nvSpPr>
            <p:cNvPr id="39" name="Google Shape;795;p36">
              <a:extLst>
                <a:ext uri="{FF2B5EF4-FFF2-40B4-BE49-F238E27FC236}">
                  <a16:creationId xmlns:a16="http://schemas.microsoft.com/office/drawing/2014/main" id="{18B24D5E-154E-C4DC-74E7-3FB0A1EC7C69}"/>
                </a:ext>
              </a:extLst>
            </p:cNvPr>
            <p:cNvSpPr txBox="1"/>
            <p:nvPr/>
          </p:nvSpPr>
          <p:spPr>
            <a:xfrm>
              <a:off x="1664550" y="2035526"/>
              <a:ext cx="9489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Married?: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796;p36">
              <a:extLst>
                <a:ext uri="{FF2B5EF4-FFF2-40B4-BE49-F238E27FC236}">
                  <a16:creationId xmlns:a16="http://schemas.microsoft.com/office/drawing/2014/main" id="{0C6E9DEC-EA3F-1EC2-1292-2835BC8F1605}"/>
                </a:ext>
              </a:extLst>
            </p:cNvPr>
            <p:cNvSpPr txBox="1"/>
            <p:nvPr/>
          </p:nvSpPr>
          <p:spPr>
            <a:xfrm>
              <a:off x="2657007" y="2014648"/>
              <a:ext cx="698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~0.39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" name="Google Shape;794;p36">
            <a:extLst>
              <a:ext uri="{FF2B5EF4-FFF2-40B4-BE49-F238E27FC236}">
                <a16:creationId xmlns:a16="http://schemas.microsoft.com/office/drawing/2014/main" id="{68EFF2BE-56D6-594B-52DE-3E0730945801}"/>
              </a:ext>
            </a:extLst>
          </p:cNvPr>
          <p:cNvGrpSpPr/>
          <p:nvPr/>
        </p:nvGrpSpPr>
        <p:grpSpPr>
          <a:xfrm>
            <a:off x="2650603" y="2088579"/>
            <a:ext cx="1838631" cy="403477"/>
            <a:chOff x="1664549" y="2014648"/>
            <a:chExt cx="1690558" cy="305278"/>
          </a:xfrm>
        </p:grpSpPr>
        <p:sp>
          <p:nvSpPr>
            <p:cNvPr id="42" name="Google Shape;795;p36">
              <a:extLst>
                <a:ext uri="{FF2B5EF4-FFF2-40B4-BE49-F238E27FC236}">
                  <a16:creationId xmlns:a16="http://schemas.microsoft.com/office/drawing/2014/main" id="{60E2C1CF-DF20-82E5-72D6-17AEB03E0284}"/>
                </a:ext>
              </a:extLst>
            </p:cNvPr>
            <p:cNvSpPr txBox="1"/>
            <p:nvPr/>
          </p:nvSpPr>
          <p:spPr>
            <a:xfrm>
              <a:off x="1664549" y="2035526"/>
              <a:ext cx="1212385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Complains: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" name="Google Shape;796;p36">
              <a:extLst>
                <a:ext uri="{FF2B5EF4-FFF2-40B4-BE49-F238E27FC236}">
                  <a16:creationId xmlns:a16="http://schemas.microsoft.com/office/drawing/2014/main" id="{B5AC9BA7-4D19-CAF6-076D-0E0CBFB11481}"/>
                </a:ext>
              </a:extLst>
            </p:cNvPr>
            <p:cNvSpPr txBox="1"/>
            <p:nvPr/>
          </p:nvSpPr>
          <p:spPr>
            <a:xfrm>
              <a:off x="2657007" y="2014648"/>
              <a:ext cx="698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~0.007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1046A31-10BF-9B76-6900-28812181AFF0}"/>
              </a:ext>
            </a:extLst>
          </p:cNvPr>
          <p:cNvSpPr txBox="1"/>
          <p:nvPr/>
        </p:nvSpPr>
        <p:spPr>
          <a:xfrm>
            <a:off x="529212" y="2633294"/>
            <a:ext cx="49172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Make the most purchases with discounts (mean ~ 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Love to shop online using the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Diverse in age, spending, marital status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Amount spent on gold is relatively high (mean ~ $63)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Relatively small cluster with the most PhD degrees (mean ~ 0.26)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0" name="Google Shape;770;p36"/>
          <p:cNvSpPr/>
          <p:nvPr/>
        </p:nvSpPr>
        <p:spPr>
          <a:xfrm>
            <a:off x="144157" y="4258764"/>
            <a:ext cx="5157047" cy="83099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Marketing Message Suggestion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email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Offer</a:t>
            </a: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Exclusive to online shoppers - $10 rewards on online orders if share the invitation code with friends </a:t>
            </a:r>
            <a:endParaRPr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3" name="Google Shape;773;p3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Tech Savvy Investors</a:t>
            </a:r>
            <a:endParaRPr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1BA1C6-2C9B-3AC4-6199-D4D3E7B48A04}"/>
              </a:ext>
            </a:extLst>
          </p:cNvPr>
          <p:cNvGrpSpPr/>
          <p:nvPr/>
        </p:nvGrpSpPr>
        <p:grpSpPr>
          <a:xfrm>
            <a:off x="5962873" y="4054809"/>
            <a:ext cx="2402552" cy="388305"/>
            <a:chOff x="5331828" y="4470290"/>
            <a:chExt cx="3006408" cy="36316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1C142F9-A6AD-0975-2DA6-632ED7278EF1}"/>
                </a:ext>
              </a:extLst>
            </p:cNvPr>
            <p:cNvGrpSpPr/>
            <p:nvPr/>
          </p:nvGrpSpPr>
          <p:grpSpPr>
            <a:xfrm>
              <a:off x="5419647" y="4470290"/>
              <a:ext cx="2918589" cy="344833"/>
              <a:chOff x="4830037" y="4458116"/>
              <a:chExt cx="3508200" cy="357007"/>
            </a:xfrm>
          </p:grpSpPr>
          <p:sp>
            <p:nvSpPr>
              <p:cNvPr id="23" name="Google Shape;444;p27">
                <a:extLst>
                  <a:ext uri="{FF2B5EF4-FFF2-40B4-BE49-F238E27FC236}">
                    <a16:creationId xmlns:a16="http://schemas.microsoft.com/office/drawing/2014/main" id="{9B233E0B-02EA-BF23-CC25-5C482BFCD100}"/>
                  </a:ext>
                </a:extLst>
              </p:cNvPr>
              <p:cNvSpPr/>
              <p:nvPr/>
            </p:nvSpPr>
            <p:spPr>
              <a:xfrm rot="5400000">
                <a:off x="6405637" y="2882523"/>
                <a:ext cx="357000" cy="35082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46;p27">
                <a:extLst>
                  <a:ext uri="{FF2B5EF4-FFF2-40B4-BE49-F238E27FC236}">
                    <a16:creationId xmlns:a16="http://schemas.microsoft.com/office/drawing/2014/main" id="{565A5E9C-F668-4B42-99ED-094114619E67}"/>
                  </a:ext>
                </a:extLst>
              </p:cNvPr>
              <p:cNvSpPr/>
              <p:nvPr/>
            </p:nvSpPr>
            <p:spPr>
              <a:xfrm rot="5400000">
                <a:off x="5187133" y="4101116"/>
                <a:ext cx="357000" cy="1071000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449;p27">
              <a:extLst>
                <a:ext uri="{FF2B5EF4-FFF2-40B4-BE49-F238E27FC236}">
                  <a16:creationId xmlns:a16="http://schemas.microsoft.com/office/drawing/2014/main" id="{9F90DE8B-D5EC-33BC-E384-7D321051FA02}"/>
                </a:ext>
              </a:extLst>
            </p:cNvPr>
            <p:cNvSpPr txBox="1"/>
            <p:nvPr/>
          </p:nvSpPr>
          <p:spPr>
            <a:xfrm>
              <a:off x="5331828" y="4488625"/>
              <a:ext cx="978900" cy="344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17.7%</a:t>
              </a:r>
              <a:endParaRPr sz="18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411B2A2-76B4-DA8B-C29F-AC50FDF591F8}"/>
              </a:ext>
            </a:extLst>
          </p:cNvPr>
          <p:cNvSpPr txBox="1"/>
          <p:nvPr/>
        </p:nvSpPr>
        <p:spPr>
          <a:xfrm>
            <a:off x="5691548" y="4479848"/>
            <a:ext cx="301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>
                <a:latin typeface="Roboto" panose="02000000000000000000" pitchFamily="2" charset="0"/>
                <a:ea typeface="Roboto" panose="02000000000000000000" pitchFamily="2" charset="0"/>
              </a:rPr>
              <a:t>Moderate (&gt; 15% target acceptance) </a:t>
            </a: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number of customers accepted the offer from last campaign</a:t>
            </a:r>
          </a:p>
          <a:p>
            <a:endParaRPr lang="en-CN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C753FF-53A0-C104-6C0B-AE7D24B9B4F2}"/>
              </a:ext>
            </a:extLst>
          </p:cNvPr>
          <p:cNvCxnSpPr>
            <a:cxnSpLocks/>
          </p:cNvCxnSpPr>
          <p:nvPr/>
        </p:nvCxnSpPr>
        <p:spPr>
          <a:xfrm flipV="1">
            <a:off x="4817253" y="813793"/>
            <a:ext cx="0" cy="132713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E67B13-2E1D-FDC0-51DB-B2DCA5158D0B}"/>
              </a:ext>
            </a:extLst>
          </p:cNvPr>
          <p:cNvCxnSpPr>
            <a:cxnSpLocks/>
          </p:cNvCxnSpPr>
          <p:nvPr/>
        </p:nvCxnSpPr>
        <p:spPr>
          <a:xfrm>
            <a:off x="4753753" y="1454955"/>
            <a:ext cx="0" cy="1453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A54761A2-8208-8EAE-52BB-ED8E9E175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48" t="6580" r="12910" b="6747"/>
          <a:stretch/>
        </p:blipFill>
        <p:spPr>
          <a:xfrm>
            <a:off x="217239" y="143650"/>
            <a:ext cx="2341825" cy="23680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6125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88;p36">
            <a:extLst>
              <a:ext uri="{FF2B5EF4-FFF2-40B4-BE49-F238E27FC236}">
                <a16:creationId xmlns:a16="http://schemas.microsoft.com/office/drawing/2014/main" id="{C3280198-768B-BDB3-D61B-2D082BD4BD03}"/>
              </a:ext>
            </a:extLst>
          </p:cNvPr>
          <p:cNvGrpSpPr/>
          <p:nvPr/>
        </p:nvGrpSpPr>
        <p:grpSpPr>
          <a:xfrm>
            <a:off x="2660811" y="328866"/>
            <a:ext cx="1905296" cy="321601"/>
            <a:chOff x="1664550" y="1330442"/>
            <a:chExt cx="1690550" cy="309108"/>
          </a:xfrm>
        </p:grpSpPr>
        <p:sp>
          <p:nvSpPr>
            <p:cNvPr id="8" name="Google Shape;789;p36">
              <a:extLst>
                <a:ext uri="{FF2B5EF4-FFF2-40B4-BE49-F238E27FC236}">
                  <a16:creationId xmlns:a16="http://schemas.microsoft.com/office/drawing/2014/main" id="{43B7BB38-F519-DDFC-9A6E-6D8C37351C56}"/>
                </a:ext>
              </a:extLst>
            </p:cNvPr>
            <p:cNvSpPr txBox="1"/>
            <p:nvPr/>
          </p:nvSpPr>
          <p:spPr>
            <a:xfrm>
              <a:off x="1664550" y="1355150"/>
              <a:ext cx="9489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Age: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790;p36">
              <a:extLst>
                <a:ext uri="{FF2B5EF4-FFF2-40B4-BE49-F238E27FC236}">
                  <a16:creationId xmlns:a16="http://schemas.microsoft.com/office/drawing/2014/main" id="{B9C38586-5933-F0B7-7896-D2F17C0109C2}"/>
                </a:ext>
              </a:extLst>
            </p:cNvPr>
            <p:cNvSpPr txBox="1"/>
            <p:nvPr/>
          </p:nvSpPr>
          <p:spPr>
            <a:xfrm>
              <a:off x="2657000" y="1330442"/>
              <a:ext cx="698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~51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" name="Google Shape;791;p36">
            <a:extLst>
              <a:ext uri="{FF2B5EF4-FFF2-40B4-BE49-F238E27FC236}">
                <a16:creationId xmlns:a16="http://schemas.microsoft.com/office/drawing/2014/main" id="{107BC454-DFB6-5B8B-6E1E-4FF0A4CC04AD}"/>
              </a:ext>
            </a:extLst>
          </p:cNvPr>
          <p:cNvGrpSpPr/>
          <p:nvPr/>
        </p:nvGrpSpPr>
        <p:grpSpPr>
          <a:xfrm>
            <a:off x="2660811" y="670970"/>
            <a:ext cx="2592619" cy="319608"/>
            <a:chOff x="1664550" y="1672545"/>
            <a:chExt cx="2300405" cy="307193"/>
          </a:xfrm>
        </p:grpSpPr>
        <p:sp>
          <p:nvSpPr>
            <p:cNvPr id="11" name="Google Shape;792;p36">
              <a:extLst>
                <a:ext uri="{FF2B5EF4-FFF2-40B4-BE49-F238E27FC236}">
                  <a16:creationId xmlns:a16="http://schemas.microsoft.com/office/drawing/2014/main" id="{DF2D0171-43A8-ECE3-B4E9-62829E5EED1F}"/>
                </a:ext>
              </a:extLst>
            </p:cNvPr>
            <p:cNvSpPr txBox="1"/>
            <p:nvPr/>
          </p:nvSpPr>
          <p:spPr>
            <a:xfrm>
              <a:off x="1664550" y="1695338"/>
              <a:ext cx="9489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Income: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" name="Google Shape;793;p36">
              <a:extLst>
                <a:ext uri="{FF2B5EF4-FFF2-40B4-BE49-F238E27FC236}">
                  <a16:creationId xmlns:a16="http://schemas.microsoft.com/office/drawing/2014/main" id="{8845A794-4B47-C51D-2FAB-F86A235FCA1E}"/>
                </a:ext>
              </a:extLst>
            </p:cNvPr>
            <p:cNvSpPr txBox="1"/>
            <p:nvPr/>
          </p:nvSpPr>
          <p:spPr>
            <a:xfrm>
              <a:off x="2657006" y="1672545"/>
              <a:ext cx="1307949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N" sz="1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~$35,307.47</a:t>
              </a:r>
              <a:endParaRPr sz="105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13" name="Google Shape;794;p36">
            <a:extLst>
              <a:ext uri="{FF2B5EF4-FFF2-40B4-BE49-F238E27FC236}">
                <a16:creationId xmlns:a16="http://schemas.microsoft.com/office/drawing/2014/main" id="{49C3BA91-FFDB-A862-4710-1BDB5E7754F7}"/>
              </a:ext>
            </a:extLst>
          </p:cNvPr>
          <p:cNvGrpSpPr/>
          <p:nvPr/>
        </p:nvGrpSpPr>
        <p:grpSpPr>
          <a:xfrm>
            <a:off x="2660811" y="1013073"/>
            <a:ext cx="2341423" cy="317616"/>
            <a:chOff x="1664550" y="2014648"/>
            <a:chExt cx="2077521" cy="305278"/>
          </a:xfrm>
        </p:grpSpPr>
        <p:sp>
          <p:nvSpPr>
            <p:cNvPr id="14" name="Google Shape;795;p36">
              <a:extLst>
                <a:ext uri="{FF2B5EF4-FFF2-40B4-BE49-F238E27FC236}">
                  <a16:creationId xmlns:a16="http://schemas.microsoft.com/office/drawing/2014/main" id="{3696F2F9-0905-F485-C76E-C08DC4E750A1}"/>
                </a:ext>
              </a:extLst>
            </p:cNvPr>
            <p:cNvSpPr txBox="1"/>
            <p:nvPr/>
          </p:nvSpPr>
          <p:spPr>
            <a:xfrm>
              <a:off x="1664550" y="2035526"/>
              <a:ext cx="1085064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Education: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" name="Google Shape;796;p36">
              <a:extLst>
                <a:ext uri="{FF2B5EF4-FFF2-40B4-BE49-F238E27FC236}">
                  <a16:creationId xmlns:a16="http://schemas.microsoft.com/office/drawing/2014/main" id="{784A0735-2683-5C9F-B14B-606EB0AF7574}"/>
                </a:ext>
              </a:extLst>
            </p:cNvPr>
            <p:cNvSpPr txBox="1"/>
            <p:nvPr/>
          </p:nvSpPr>
          <p:spPr>
            <a:xfrm>
              <a:off x="2657007" y="2014648"/>
              <a:ext cx="1085064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Mostly Basic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" name="Google Shape;794;p36">
            <a:extLst>
              <a:ext uri="{FF2B5EF4-FFF2-40B4-BE49-F238E27FC236}">
                <a16:creationId xmlns:a16="http://schemas.microsoft.com/office/drawing/2014/main" id="{3D654995-4BE7-A088-6DCC-5C61EE1B84D1}"/>
              </a:ext>
            </a:extLst>
          </p:cNvPr>
          <p:cNvGrpSpPr/>
          <p:nvPr/>
        </p:nvGrpSpPr>
        <p:grpSpPr>
          <a:xfrm>
            <a:off x="2660810" y="1270395"/>
            <a:ext cx="2397201" cy="425437"/>
            <a:chOff x="1664550" y="1911015"/>
            <a:chExt cx="2127012" cy="408911"/>
          </a:xfrm>
        </p:grpSpPr>
        <p:sp>
          <p:nvSpPr>
            <p:cNvPr id="21" name="Google Shape;795;p36">
              <a:extLst>
                <a:ext uri="{FF2B5EF4-FFF2-40B4-BE49-F238E27FC236}">
                  <a16:creationId xmlns:a16="http://schemas.microsoft.com/office/drawing/2014/main" id="{6218026F-F34D-E61B-B119-37507101E3A2}"/>
                </a:ext>
              </a:extLst>
            </p:cNvPr>
            <p:cNvSpPr txBox="1"/>
            <p:nvPr/>
          </p:nvSpPr>
          <p:spPr>
            <a:xfrm>
              <a:off x="1664550" y="2035526"/>
              <a:ext cx="9489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Children: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" name="Google Shape;796;p36">
              <a:extLst>
                <a:ext uri="{FF2B5EF4-FFF2-40B4-BE49-F238E27FC236}">
                  <a16:creationId xmlns:a16="http://schemas.microsoft.com/office/drawing/2014/main" id="{C8C33C2E-A110-52DF-FA70-CFF9C4C66B0E}"/>
                </a:ext>
              </a:extLst>
            </p:cNvPr>
            <p:cNvSpPr txBox="1"/>
            <p:nvPr/>
          </p:nvSpPr>
          <p:spPr>
            <a:xfrm>
              <a:off x="2657007" y="1911015"/>
              <a:ext cx="1134555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~0.76 kids; ~0.46 teens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" name="Google Shape;794;p36">
            <a:extLst>
              <a:ext uri="{FF2B5EF4-FFF2-40B4-BE49-F238E27FC236}">
                <a16:creationId xmlns:a16="http://schemas.microsoft.com/office/drawing/2014/main" id="{D00ACED0-AC72-7D21-A1D4-89AC2524F40D}"/>
              </a:ext>
            </a:extLst>
          </p:cNvPr>
          <p:cNvGrpSpPr/>
          <p:nvPr/>
        </p:nvGrpSpPr>
        <p:grpSpPr>
          <a:xfrm>
            <a:off x="2660811" y="1742814"/>
            <a:ext cx="1905304" cy="317616"/>
            <a:chOff x="1664550" y="2014648"/>
            <a:chExt cx="1690557" cy="305278"/>
          </a:xfrm>
        </p:grpSpPr>
        <p:sp>
          <p:nvSpPr>
            <p:cNvPr id="45" name="Google Shape;795;p36">
              <a:extLst>
                <a:ext uri="{FF2B5EF4-FFF2-40B4-BE49-F238E27FC236}">
                  <a16:creationId xmlns:a16="http://schemas.microsoft.com/office/drawing/2014/main" id="{4866E1C8-4D2C-376C-219F-ECB4C06EA089}"/>
                </a:ext>
              </a:extLst>
            </p:cNvPr>
            <p:cNvSpPr txBox="1"/>
            <p:nvPr/>
          </p:nvSpPr>
          <p:spPr>
            <a:xfrm>
              <a:off x="1664550" y="2035526"/>
              <a:ext cx="9489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Married?: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" name="Google Shape;796;p36">
              <a:extLst>
                <a:ext uri="{FF2B5EF4-FFF2-40B4-BE49-F238E27FC236}">
                  <a16:creationId xmlns:a16="http://schemas.microsoft.com/office/drawing/2014/main" id="{AE2D15D1-8742-F3F9-3BAE-BBF413CC475D}"/>
                </a:ext>
              </a:extLst>
            </p:cNvPr>
            <p:cNvSpPr txBox="1"/>
            <p:nvPr/>
          </p:nvSpPr>
          <p:spPr>
            <a:xfrm>
              <a:off x="2657007" y="2014648"/>
              <a:ext cx="698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~0.39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" name="Google Shape;794;p36">
            <a:extLst>
              <a:ext uri="{FF2B5EF4-FFF2-40B4-BE49-F238E27FC236}">
                <a16:creationId xmlns:a16="http://schemas.microsoft.com/office/drawing/2014/main" id="{457EF3C5-BB22-819D-F255-28CA4F356B17}"/>
              </a:ext>
            </a:extLst>
          </p:cNvPr>
          <p:cNvGrpSpPr/>
          <p:nvPr/>
        </p:nvGrpSpPr>
        <p:grpSpPr>
          <a:xfrm>
            <a:off x="2660810" y="2050174"/>
            <a:ext cx="1905305" cy="317616"/>
            <a:chOff x="1664549" y="2014648"/>
            <a:chExt cx="1690558" cy="305278"/>
          </a:xfrm>
        </p:grpSpPr>
        <p:sp>
          <p:nvSpPr>
            <p:cNvPr id="48" name="Google Shape;795;p36">
              <a:extLst>
                <a:ext uri="{FF2B5EF4-FFF2-40B4-BE49-F238E27FC236}">
                  <a16:creationId xmlns:a16="http://schemas.microsoft.com/office/drawing/2014/main" id="{D6F412DE-9249-C9ED-E3CE-EDD595C84919}"/>
                </a:ext>
              </a:extLst>
            </p:cNvPr>
            <p:cNvSpPr txBox="1"/>
            <p:nvPr/>
          </p:nvSpPr>
          <p:spPr>
            <a:xfrm>
              <a:off x="1664549" y="2035526"/>
              <a:ext cx="1212385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Complains: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" name="Google Shape;796;p36">
              <a:extLst>
                <a:ext uri="{FF2B5EF4-FFF2-40B4-BE49-F238E27FC236}">
                  <a16:creationId xmlns:a16="http://schemas.microsoft.com/office/drawing/2014/main" id="{B04C5013-1B13-82CA-8DF2-9E2DCFA04FA1}"/>
                </a:ext>
              </a:extLst>
            </p:cNvPr>
            <p:cNvSpPr txBox="1"/>
            <p:nvPr/>
          </p:nvSpPr>
          <p:spPr>
            <a:xfrm>
              <a:off x="2657007" y="2014648"/>
              <a:ext cx="698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~0.01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26BA96-1505-34BC-31A4-CA0963AA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193" y="1494217"/>
            <a:ext cx="3888086" cy="2399504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D77ACA-EA9A-65F4-495B-F00743CA9873}"/>
              </a:ext>
            </a:extLst>
          </p:cNvPr>
          <p:cNvCxnSpPr>
            <a:cxnSpLocks/>
          </p:cNvCxnSpPr>
          <p:nvPr/>
        </p:nvCxnSpPr>
        <p:spPr>
          <a:xfrm>
            <a:off x="4854226" y="1076960"/>
            <a:ext cx="0" cy="20292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92BE5D-E986-1858-B9EF-A49A40F6D3A9}"/>
              </a:ext>
            </a:extLst>
          </p:cNvPr>
          <p:cNvCxnSpPr>
            <a:cxnSpLocks/>
          </p:cNvCxnSpPr>
          <p:nvPr/>
        </p:nvCxnSpPr>
        <p:spPr>
          <a:xfrm flipV="1">
            <a:off x="4356121" y="2123795"/>
            <a:ext cx="0" cy="181633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046A31-10BF-9B76-6900-28812181AFF0}"/>
              </a:ext>
            </a:extLst>
          </p:cNvPr>
          <p:cNvSpPr txBox="1"/>
          <p:nvPr/>
        </p:nvSpPr>
        <p:spPr>
          <a:xfrm>
            <a:off x="529212" y="2633294"/>
            <a:ext cx="49172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Rarely make purchases (mean overall purchase amount ~ $83)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pproximately 1 kid or 1 teen at each customer’s home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Span the younger age brackets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Love to visit the website but usually make in-store purchases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Largest cluster but slightly less affluent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0" name="Google Shape;770;p36"/>
          <p:cNvSpPr/>
          <p:nvPr/>
        </p:nvSpPr>
        <p:spPr>
          <a:xfrm>
            <a:off x="144157" y="4258764"/>
            <a:ext cx="5157047" cy="83099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Marketing Message Suggestion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</a:t>
            </a:r>
            <a:r>
              <a:rPr lang="en-US" altLang="zh-C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email, SMS, pop-up window ads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Offer</a:t>
            </a: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15% off on first order after signing up with meat purchases by scanning member barcode in store</a:t>
            </a:r>
            <a:endParaRPr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3" name="Google Shape;773;p3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Thrifty Younger Parents</a:t>
            </a:r>
            <a:endParaRPr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1BA1C6-2C9B-3AC4-6199-D4D3E7B48A04}"/>
              </a:ext>
            </a:extLst>
          </p:cNvPr>
          <p:cNvGrpSpPr/>
          <p:nvPr/>
        </p:nvGrpSpPr>
        <p:grpSpPr>
          <a:xfrm>
            <a:off x="5831536" y="4054813"/>
            <a:ext cx="2533890" cy="400409"/>
            <a:chOff x="5167480" y="4470291"/>
            <a:chExt cx="3170756" cy="37448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1C142F9-A6AD-0975-2DA6-632ED7278EF1}"/>
                </a:ext>
              </a:extLst>
            </p:cNvPr>
            <p:cNvGrpSpPr/>
            <p:nvPr/>
          </p:nvGrpSpPr>
          <p:grpSpPr>
            <a:xfrm>
              <a:off x="5419647" y="4470291"/>
              <a:ext cx="2918589" cy="344832"/>
              <a:chOff x="4830037" y="4458117"/>
              <a:chExt cx="3508200" cy="357006"/>
            </a:xfrm>
          </p:grpSpPr>
          <p:sp>
            <p:nvSpPr>
              <p:cNvPr id="23" name="Google Shape;444;p27">
                <a:extLst>
                  <a:ext uri="{FF2B5EF4-FFF2-40B4-BE49-F238E27FC236}">
                    <a16:creationId xmlns:a16="http://schemas.microsoft.com/office/drawing/2014/main" id="{9B233E0B-02EA-BF23-CC25-5C482BFCD100}"/>
                  </a:ext>
                </a:extLst>
              </p:cNvPr>
              <p:cNvSpPr/>
              <p:nvPr/>
            </p:nvSpPr>
            <p:spPr>
              <a:xfrm rot="5400000">
                <a:off x="6405637" y="2882523"/>
                <a:ext cx="357000" cy="35082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46;p27">
                <a:extLst>
                  <a:ext uri="{FF2B5EF4-FFF2-40B4-BE49-F238E27FC236}">
                    <a16:creationId xmlns:a16="http://schemas.microsoft.com/office/drawing/2014/main" id="{565A5E9C-F668-4B42-99ED-094114619E67}"/>
                  </a:ext>
                </a:extLst>
              </p:cNvPr>
              <p:cNvSpPr/>
              <p:nvPr/>
            </p:nvSpPr>
            <p:spPr>
              <a:xfrm rot="5400000">
                <a:off x="5023008" y="4265242"/>
                <a:ext cx="357000" cy="742750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449;p27">
              <a:extLst>
                <a:ext uri="{FF2B5EF4-FFF2-40B4-BE49-F238E27FC236}">
                  <a16:creationId xmlns:a16="http://schemas.microsoft.com/office/drawing/2014/main" id="{9F90DE8B-D5EC-33BC-E384-7D321051FA02}"/>
                </a:ext>
              </a:extLst>
            </p:cNvPr>
            <p:cNvSpPr txBox="1"/>
            <p:nvPr/>
          </p:nvSpPr>
          <p:spPr>
            <a:xfrm>
              <a:off x="5167480" y="4499946"/>
              <a:ext cx="978900" cy="344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8.8 %</a:t>
              </a:r>
              <a:endParaRPr sz="18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411B2A2-76B4-DA8B-C29F-AC50FDF591F8}"/>
              </a:ext>
            </a:extLst>
          </p:cNvPr>
          <p:cNvSpPr txBox="1"/>
          <p:nvPr/>
        </p:nvSpPr>
        <p:spPr>
          <a:xfrm>
            <a:off x="5691548" y="4479848"/>
            <a:ext cx="301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>
                <a:latin typeface="Roboto" panose="02000000000000000000" pitchFamily="2" charset="0"/>
                <a:ea typeface="Roboto" panose="02000000000000000000" pitchFamily="2" charset="0"/>
              </a:rPr>
              <a:t>Very Low (&lt; 15% target acceptance) </a:t>
            </a: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number of customers accepted the offer from last campaign</a:t>
            </a:r>
          </a:p>
          <a:p>
            <a:endParaRPr lang="en-CN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E67B13-2E1D-FDC0-51DB-B2DCA5158D0B}"/>
              </a:ext>
            </a:extLst>
          </p:cNvPr>
          <p:cNvCxnSpPr>
            <a:cxnSpLocks/>
          </p:cNvCxnSpPr>
          <p:nvPr/>
        </p:nvCxnSpPr>
        <p:spPr>
          <a:xfrm flipV="1">
            <a:off x="4784233" y="1375878"/>
            <a:ext cx="0" cy="31995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EDB3C5-103D-CA49-A7CD-8A0390B190EC}"/>
              </a:ext>
            </a:extLst>
          </p:cNvPr>
          <p:cNvCxnSpPr>
            <a:cxnSpLocks/>
          </p:cNvCxnSpPr>
          <p:nvPr/>
        </p:nvCxnSpPr>
        <p:spPr>
          <a:xfrm>
            <a:off x="4813321" y="678880"/>
            <a:ext cx="0" cy="30153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05C642E-FC3A-21DA-206F-D962FB661664}"/>
              </a:ext>
            </a:extLst>
          </p:cNvPr>
          <p:cNvSpPr/>
          <p:nvPr/>
        </p:nvSpPr>
        <p:spPr>
          <a:xfrm>
            <a:off x="5358434" y="1494210"/>
            <a:ext cx="2413141" cy="2280198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769" name="Picture 768">
            <a:extLst>
              <a:ext uri="{FF2B5EF4-FFF2-40B4-BE49-F238E27FC236}">
                <a16:creationId xmlns:a16="http://schemas.microsoft.com/office/drawing/2014/main" id="{945F3364-323E-AD67-5288-43C8327795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10" t="5193" r="13253" b="-1701"/>
          <a:stretch/>
        </p:blipFill>
        <p:spPr>
          <a:xfrm>
            <a:off x="124747" y="166561"/>
            <a:ext cx="2385852" cy="22842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2747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0" y="0"/>
            <a:ext cx="4572000" cy="51435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4571999" y="0"/>
            <a:ext cx="4571999" cy="5143500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4571998" y="3595664"/>
            <a:ext cx="45720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Recommendation to New Customers</a:t>
            </a:r>
            <a:br>
              <a:rPr lang="en" dirty="0"/>
            </a:br>
            <a:endParaRPr dirty="0"/>
          </a:p>
        </p:txBody>
      </p:sp>
      <p:sp>
        <p:nvSpPr>
          <p:cNvPr id="14" name="Google Shape;70;p17">
            <a:extLst>
              <a:ext uri="{FF2B5EF4-FFF2-40B4-BE49-F238E27FC236}">
                <a16:creationId xmlns:a16="http://schemas.microsoft.com/office/drawing/2014/main" id="{2AA619A8-69A7-BD0A-B146-774E44007759}"/>
              </a:ext>
            </a:extLst>
          </p:cNvPr>
          <p:cNvSpPr/>
          <p:nvPr/>
        </p:nvSpPr>
        <p:spPr>
          <a:xfrm>
            <a:off x="4638118" y="4173853"/>
            <a:ext cx="2474190" cy="116243"/>
          </a:xfrm>
          <a:prstGeom prst="roundRect">
            <a:avLst>
              <a:gd name="adj" fmla="val 50000"/>
            </a:avLst>
          </a:prstGeom>
          <a:solidFill>
            <a:srgbClr val="003D68">
              <a:alpha val="651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50501B-FDC0-053D-4D71-2E49560F5F05}"/>
              </a:ext>
            </a:extLst>
          </p:cNvPr>
          <p:cNvGrpSpPr/>
          <p:nvPr/>
        </p:nvGrpSpPr>
        <p:grpSpPr>
          <a:xfrm>
            <a:off x="5507950" y="570188"/>
            <a:ext cx="2691703" cy="2874052"/>
            <a:chOff x="5731470" y="194268"/>
            <a:chExt cx="3065573" cy="3273250"/>
          </a:xfrm>
        </p:grpSpPr>
        <p:grpSp>
          <p:nvGrpSpPr>
            <p:cNvPr id="24" name="Google Shape;977;p42">
              <a:extLst>
                <a:ext uri="{FF2B5EF4-FFF2-40B4-BE49-F238E27FC236}">
                  <a16:creationId xmlns:a16="http://schemas.microsoft.com/office/drawing/2014/main" id="{A2D2DBFD-E44A-5E00-9B84-B3FDC2356DF4}"/>
                </a:ext>
              </a:extLst>
            </p:cNvPr>
            <p:cNvGrpSpPr/>
            <p:nvPr/>
          </p:nvGrpSpPr>
          <p:grpSpPr>
            <a:xfrm>
              <a:off x="7416205" y="2086679"/>
              <a:ext cx="1380838" cy="1380839"/>
              <a:chOff x="5018445" y="3337021"/>
              <a:chExt cx="1380838" cy="1380839"/>
            </a:xfrm>
          </p:grpSpPr>
          <p:sp>
            <p:nvSpPr>
              <p:cNvPr id="25" name="Google Shape;978;p42">
                <a:extLst>
                  <a:ext uri="{FF2B5EF4-FFF2-40B4-BE49-F238E27FC236}">
                    <a16:creationId xmlns:a16="http://schemas.microsoft.com/office/drawing/2014/main" id="{89A09350-B5B2-F163-4630-DC84C7ED93A4}"/>
                  </a:ext>
                </a:extLst>
              </p:cNvPr>
              <p:cNvSpPr/>
              <p:nvPr/>
            </p:nvSpPr>
            <p:spPr>
              <a:xfrm>
                <a:off x="5018445" y="3337021"/>
                <a:ext cx="1380838" cy="1380838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9514" extrusionOk="0">
                    <a:moveTo>
                      <a:pt x="4757" y="0"/>
                    </a:moveTo>
                    <a:cubicBezTo>
                      <a:pt x="2130" y="0"/>
                      <a:pt x="0" y="2130"/>
                      <a:pt x="0" y="4757"/>
                    </a:cubicBezTo>
                    <a:cubicBezTo>
                      <a:pt x="0" y="7384"/>
                      <a:pt x="2130" y="9514"/>
                      <a:pt x="4757" y="9514"/>
                    </a:cubicBezTo>
                    <a:cubicBezTo>
                      <a:pt x="7384" y="9514"/>
                      <a:pt x="9514" y="7384"/>
                      <a:pt x="9514" y="4757"/>
                    </a:cubicBezTo>
                    <a:cubicBezTo>
                      <a:pt x="9514" y="2130"/>
                      <a:pt x="7384" y="0"/>
                      <a:pt x="4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79;p42">
                <a:extLst>
                  <a:ext uri="{FF2B5EF4-FFF2-40B4-BE49-F238E27FC236}">
                    <a16:creationId xmlns:a16="http://schemas.microsoft.com/office/drawing/2014/main" id="{B2F0F18C-E741-8BBC-347C-924CB8D19186}"/>
                  </a:ext>
                </a:extLst>
              </p:cNvPr>
              <p:cNvSpPr/>
              <p:nvPr/>
            </p:nvSpPr>
            <p:spPr>
              <a:xfrm>
                <a:off x="5170115" y="3509155"/>
                <a:ext cx="1077501" cy="1208705"/>
              </a:xfrm>
              <a:custGeom>
                <a:avLst/>
                <a:gdLst/>
                <a:ahLst/>
                <a:cxnLst/>
                <a:rect l="l" t="t" r="r" b="b"/>
                <a:pathLst>
                  <a:path w="7424" h="8328" extrusionOk="0">
                    <a:moveTo>
                      <a:pt x="3907" y="0"/>
                    </a:moveTo>
                    <a:cubicBezTo>
                      <a:pt x="3660" y="0"/>
                      <a:pt x="3406" y="79"/>
                      <a:pt x="3196" y="229"/>
                    </a:cubicBezTo>
                    <a:cubicBezTo>
                      <a:pt x="3068" y="340"/>
                      <a:pt x="2941" y="467"/>
                      <a:pt x="2755" y="503"/>
                    </a:cubicBezTo>
                    <a:cubicBezTo>
                      <a:pt x="2685" y="503"/>
                      <a:pt x="2592" y="485"/>
                      <a:pt x="2500" y="485"/>
                    </a:cubicBezTo>
                    <a:cubicBezTo>
                      <a:pt x="2492" y="485"/>
                      <a:pt x="2484" y="485"/>
                      <a:pt x="2476" y="485"/>
                    </a:cubicBezTo>
                    <a:cubicBezTo>
                      <a:pt x="1994" y="485"/>
                      <a:pt x="1618" y="1009"/>
                      <a:pt x="1618" y="1495"/>
                    </a:cubicBezTo>
                    <a:cubicBezTo>
                      <a:pt x="1600" y="1843"/>
                      <a:pt x="1728" y="2174"/>
                      <a:pt x="1874" y="2487"/>
                    </a:cubicBezTo>
                    <a:lnTo>
                      <a:pt x="1874" y="2526"/>
                    </a:lnTo>
                    <a:cubicBezTo>
                      <a:pt x="1809" y="2471"/>
                      <a:pt x="1751" y="2437"/>
                      <a:pt x="1696" y="2437"/>
                    </a:cubicBezTo>
                    <a:cubicBezTo>
                      <a:pt x="1675" y="2437"/>
                      <a:pt x="1656" y="2442"/>
                      <a:pt x="1636" y="2451"/>
                    </a:cubicBezTo>
                    <a:cubicBezTo>
                      <a:pt x="1473" y="2504"/>
                      <a:pt x="1433" y="2799"/>
                      <a:pt x="1525" y="3112"/>
                    </a:cubicBezTo>
                    <a:cubicBezTo>
                      <a:pt x="1636" y="3386"/>
                      <a:pt x="1803" y="3571"/>
                      <a:pt x="1966" y="3571"/>
                    </a:cubicBezTo>
                    <a:cubicBezTo>
                      <a:pt x="2116" y="4140"/>
                      <a:pt x="2407" y="4598"/>
                      <a:pt x="2795" y="4876"/>
                    </a:cubicBezTo>
                    <a:lnTo>
                      <a:pt x="2795" y="5189"/>
                    </a:lnTo>
                    <a:cubicBezTo>
                      <a:pt x="2720" y="5171"/>
                      <a:pt x="2667" y="5132"/>
                      <a:pt x="2610" y="5079"/>
                    </a:cubicBezTo>
                    <a:cubicBezTo>
                      <a:pt x="2592" y="5206"/>
                      <a:pt x="2575" y="5334"/>
                      <a:pt x="2557" y="5462"/>
                    </a:cubicBezTo>
                    <a:cubicBezTo>
                      <a:pt x="1490" y="5630"/>
                      <a:pt x="591" y="6031"/>
                      <a:pt x="0" y="6564"/>
                    </a:cubicBezTo>
                    <a:cubicBezTo>
                      <a:pt x="882" y="7649"/>
                      <a:pt x="2204" y="8328"/>
                      <a:pt x="3712" y="8328"/>
                    </a:cubicBezTo>
                    <a:cubicBezTo>
                      <a:pt x="5202" y="8328"/>
                      <a:pt x="6542" y="7649"/>
                      <a:pt x="7424" y="6564"/>
                    </a:cubicBezTo>
                    <a:cubicBezTo>
                      <a:pt x="6833" y="6031"/>
                      <a:pt x="5934" y="5630"/>
                      <a:pt x="4871" y="5462"/>
                    </a:cubicBezTo>
                    <a:cubicBezTo>
                      <a:pt x="4849" y="5334"/>
                      <a:pt x="4832" y="5206"/>
                      <a:pt x="4814" y="5079"/>
                    </a:cubicBezTo>
                    <a:cubicBezTo>
                      <a:pt x="4761" y="5132"/>
                      <a:pt x="4686" y="5171"/>
                      <a:pt x="4629" y="5189"/>
                    </a:cubicBezTo>
                    <a:lnTo>
                      <a:pt x="4629" y="4876"/>
                    </a:lnTo>
                    <a:cubicBezTo>
                      <a:pt x="5017" y="4598"/>
                      <a:pt x="5312" y="4140"/>
                      <a:pt x="5458" y="3571"/>
                    </a:cubicBezTo>
                    <a:cubicBezTo>
                      <a:pt x="5603" y="3571"/>
                      <a:pt x="5788" y="3386"/>
                      <a:pt x="5881" y="3112"/>
                    </a:cubicBezTo>
                    <a:cubicBezTo>
                      <a:pt x="5991" y="2799"/>
                      <a:pt x="5951" y="2504"/>
                      <a:pt x="5788" y="2451"/>
                    </a:cubicBezTo>
                    <a:cubicBezTo>
                      <a:pt x="5768" y="2442"/>
                      <a:pt x="5747" y="2437"/>
                      <a:pt x="5726" y="2437"/>
                    </a:cubicBezTo>
                    <a:cubicBezTo>
                      <a:pt x="5666" y="2437"/>
                      <a:pt x="5602" y="2471"/>
                      <a:pt x="5550" y="2526"/>
                    </a:cubicBezTo>
                    <a:cubicBezTo>
                      <a:pt x="5550" y="2487"/>
                      <a:pt x="5550" y="2434"/>
                      <a:pt x="5533" y="2394"/>
                    </a:cubicBezTo>
                    <a:cubicBezTo>
                      <a:pt x="5660" y="2231"/>
                      <a:pt x="5771" y="2063"/>
                      <a:pt x="5881" y="1900"/>
                    </a:cubicBezTo>
                    <a:lnTo>
                      <a:pt x="5696" y="1900"/>
                    </a:lnTo>
                    <a:cubicBezTo>
                      <a:pt x="5916" y="1843"/>
                      <a:pt x="6101" y="1662"/>
                      <a:pt x="6172" y="1442"/>
                    </a:cubicBezTo>
                    <a:lnTo>
                      <a:pt x="5881" y="1442"/>
                    </a:lnTo>
                    <a:cubicBezTo>
                      <a:pt x="6062" y="1367"/>
                      <a:pt x="6212" y="1257"/>
                      <a:pt x="6322" y="1093"/>
                    </a:cubicBezTo>
                    <a:cubicBezTo>
                      <a:pt x="6194" y="1093"/>
                      <a:pt x="6062" y="1071"/>
                      <a:pt x="5934" y="1071"/>
                    </a:cubicBezTo>
                    <a:cubicBezTo>
                      <a:pt x="6119" y="1001"/>
                      <a:pt x="6264" y="873"/>
                      <a:pt x="6339" y="723"/>
                    </a:cubicBezTo>
                    <a:lnTo>
                      <a:pt x="6339" y="723"/>
                    </a:lnTo>
                    <a:cubicBezTo>
                      <a:pt x="6267" y="752"/>
                      <a:pt x="6188" y="766"/>
                      <a:pt x="6110" y="766"/>
                    </a:cubicBezTo>
                    <a:cubicBezTo>
                      <a:pt x="6032" y="766"/>
                      <a:pt x="5954" y="752"/>
                      <a:pt x="5881" y="723"/>
                    </a:cubicBezTo>
                    <a:cubicBezTo>
                      <a:pt x="6044" y="670"/>
                      <a:pt x="6194" y="542"/>
                      <a:pt x="6264" y="393"/>
                    </a:cubicBezTo>
                    <a:lnTo>
                      <a:pt x="6264" y="393"/>
                    </a:lnTo>
                    <a:cubicBezTo>
                      <a:pt x="6055" y="513"/>
                      <a:pt x="5806" y="573"/>
                      <a:pt x="5556" y="573"/>
                    </a:cubicBezTo>
                    <a:cubicBezTo>
                      <a:pt x="5350" y="573"/>
                      <a:pt x="5143" y="532"/>
                      <a:pt x="4960" y="450"/>
                    </a:cubicBezTo>
                    <a:cubicBezTo>
                      <a:pt x="4739" y="340"/>
                      <a:pt x="4558" y="172"/>
                      <a:pt x="4320" y="80"/>
                    </a:cubicBezTo>
                    <a:cubicBezTo>
                      <a:pt x="4191" y="26"/>
                      <a:pt x="4050" y="0"/>
                      <a:pt x="3907" y="0"/>
                    </a:cubicBezTo>
                    <a:close/>
                  </a:path>
                </a:pathLst>
              </a:custGeom>
              <a:solidFill>
                <a:srgbClr val="FFFFFF">
                  <a:alpha val="8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980;p42">
              <a:extLst>
                <a:ext uri="{FF2B5EF4-FFF2-40B4-BE49-F238E27FC236}">
                  <a16:creationId xmlns:a16="http://schemas.microsoft.com/office/drawing/2014/main" id="{E59D869C-B15A-47AF-ABF4-33349AD3822D}"/>
                </a:ext>
              </a:extLst>
            </p:cNvPr>
            <p:cNvGrpSpPr/>
            <p:nvPr/>
          </p:nvGrpSpPr>
          <p:grpSpPr>
            <a:xfrm>
              <a:off x="5731470" y="2082009"/>
              <a:ext cx="1380838" cy="1385508"/>
              <a:chOff x="742363" y="3332342"/>
              <a:chExt cx="1380838" cy="1385508"/>
            </a:xfrm>
          </p:grpSpPr>
          <p:sp>
            <p:nvSpPr>
              <p:cNvPr id="28" name="Google Shape;981;p42">
                <a:extLst>
                  <a:ext uri="{FF2B5EF4-FFF2-40B4-BE49-F238E27FC236}">
                    <a16:creationId xmlns:a16="http://schemas.microsoft.com/office/drawing/2014/main" id="{F82C4BB4-AF58-F5BD-F149-73E69B4C20C4}"/>
                  </a:ext>
                </a:extLst>
              </p:cNvPr>
              <p:cNvSpPr/>
              <p:nvPr/>
            </p:nvSpPr>
            <p:spPr>
              <a:xfrm>
                <a:off x="742363" y="3332342"/>
                <a:ext cx="1380838" cy="1380838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9514" extrusionOk="0">
                    <a:moveTo>
                      <a:pt x="4757" y="0"/>
                    </a:moveTo>
                    <a:cubicBezTo>
                      <a:pt x="2130" y="0"/>
                      <a:pt x="0" y="2130"/>
                      <a:pt x="0" y="4757"/>
                    </a:cubicBezTo>
                    <a:cubicBezTo>
                      <a:pt x="0" y="7384"/>
                      <a:pt x="2130" y="9514"/>
                      <a:pt x="4757" y="9514"/>
                    </a:cubicBezTo>
                    <a:cubicBezTo>
                      <a:pt x="7384" y="9514"/>
                      <a:pt x="9514" y="7384"/>
                      <a:pt x="9514" y="4757"/>
                    </a:cubicBezTo>
                    <a:cubicBezTo>
                      <a:pt x="9514" y="2130"/>
                      <a:pt x="7384" y="0"/>
                      <a:pt x="4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82;p42">
                <a:extLst>
                  <a:ext uri="{FF2B5EF4-FFF2-40B4-BE49-F238E27FC236}">
                    <a16:creationId xmlns:a16="http://schemas.microsoft.com/office/drawing/2014/main" id="{DC4D9E0A-FC69-A398-8359-81809B7311A1}"/>
                  </a:ext>
                </a:extLst>
              </p:cNvPr>
              <p:cNvSpPr/>
              <p:nvPr/>
            </p:nvSpPr>
            <p:spPr>
              <a:xfrm>
                <a:off x="931768" y="3478376"/>
                <a:ext cx="999562" cy="1239474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8540" extrusionOk="0">
                    <a:moveTo>
                      <a:pt x="3452" y="1"/>
                    </a:moveTo>
                    <a:cubicBezTo>
                      <a:pt x="2112" y="1"/>
                      <a:pt x="1010" y="1451"/>
                      <a:pt x="1010" y="3232"/>
                    </a:cubicBezTo>
                    <a:cubicBezTo>
                      <a:pt x="1010" y="3968"/>
                      <a:pt x="1213" y="4647"/>
                      <a:pt x="1526" y="5180"/>
                    </a:cubicBezTo>
                    <a:lnTo>
                      <a:pt x="2606" y="5180"/>
                    </a:lnTo>
                    <a:lnTo>
                      <a:pt x="2606" y="5639"/>
                    </a:lnTo>
                    <a:cubicBezTo>
                      <a:pt x="1376" y="5802"/>
                      <a:pt x="384" y="6353"/>
                      <a:pt x="0" y="7072"/>
                    </a:cubicBezTo>
                    <a:cubicBezTo>
                      <a:pt x="882" y="7971"/>
                      <a:pt x="2094" y="8540"/>
                      <a:pt x="3452" y="8540"/>
                    </a:cubicBezTo>
                    <a:cubicBezTo>
                      <a:pt x="4810" y="8540"/>
                      <a:pt x="6022" y="7971"/>
                      <a:pt x="6886" y="7072"/>
                    </a:cubicBezTo>
                    <a:cubicBezTo>
                      <a:pt x="6520" y="6353"/>
                      <a:pt x="5528" y="5802"/>
                      <a:pt x="4281" y="5639"/>
                    </a:cubicBezTo>
                    <a:lnTo>
                      <a:pt x="4281" y="5180"/>
                    </a:lnTo>
                    <a:lnTo>
                      <a:pt x="5383" y="5180"/>
                    </a:lnTo>
                    <a:cubicBezTo>
                      <a:pt x="5691" y="4647"/>
                      <a:pt x="5877" y="3968"/>
                      <a:pt x="5877" y="3232"/>
                    </a:cubicBezTo>
                    <a:cubicBezTo>
                      <a:pt x="5877" y="1451"/>
                      <a:pt x="4792" y="1"/>
                      <a:pt x="3452" y="1"/>
                    </a:cubicBezTo>
                    <a:close/>
                  </a:path>
                </a:pathLst>
              </a:custGeom>
              <a:solidFill>
                <a:srgbClr val="FFFFFF">
                  <a:alpha val="8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991;p42">
              <a:extLst>
                <a:ext uri="{FF2B5EF4-FFF2-40B4-BE49-F238E27FC236}">
                  <a16:creationId xmlns:a16="http://schemas.microsoft.com/office/drawing/2014/main" id="{EB672C22-7EE3-D227-2F0D-6A97BB2B50DB}"/>
                </a:ext>
              </a:extLst>
            </p:cNvPr>
            <p:cNvGrpSpPr/>
            <p:nvPr/>
          </p:nvGrpSpPr>
          <p:grpSpPr>
            <a:xfrm>
              <a:off x="7416205" y="198938"/>
              <a:ext cx="1380838" cy="1380839"/>
              <a:chOff x="5018445" y="1449280"/>
              <a:chExt cx="1380838" cy="1380839"/>
            </a:xfrm>
          </p:grpSpPr>
          <p:sp>
            <p:nvSpPr>
              <p:cNvPr id="39" name="Google Shape;992;p42">
                <a:extLst>
                  <a:ext uri="{FF2B5EF4-FFF2-40B4-BE49-F238E27FC236}">
                    <a16:creationId xmlns:a16="http://schemas.microsoft.com/office/drawing/2014/main" id="{08AE8CCC-730E-C444-4EBB-74EDF12399B0}"/>
                  </a:ext>
                </a:extLst>
              </p:cNvPr>
              <p:cNvSpPr/>
              <p:nvPr/>
            </p:nvSpPr>
            <p:spPr>
              <a:xfrm>
                <a:off x="5018445" y="1449280"/>
                <a:ext cx="1380838" cy="1380838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9514" extrusionOk="0">
                    <a:moveTo>
                      <a:pt x="4757" y="0"/>
                    </a:moveTo>
                    <a:cubicBezTo>
                      <a:pt x="2130" y="0"/>
                      <a:pt x="0" y="2130"/>
                      <a:pt x="0" y="4757"/>
                    </a:cubicBezTo>
                    <a:cubicBezTo>
                      <a:pt x="0" y="7384"/>
                      <a:pt x="2130" y="9514"/>
                      <a:pt x="4757" y="9514"/>
                    </a:cubicBezTo>
                    <a:cubicBezTo>
                      <a:pt x="7384" y="9514"/>
                      <a:pt x="9514" y="7384"/>
                      <a:pt x="9514" y="4757"/>
                    </a:cubicBezTo>
                    <a:cubicBezTo>
                      <a:pt x="9514" y="2130"/>
                      <a:pt x="7384" y="0"/>
                      <a:pt x="4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93;p42">
                <a:extLst>
                  <a:ext uri="{FF2B5EF4-FFF2-40B4-BE49-F238E27FC236}">
                    <a16:creationId xmlns:a16="http://schemas.microsoft.com/office/drawing/2014/main" id="{60868BBF-DAE1-8180-A38C-B0682F8E6488}"/>
                  </a:ext>
                </a:extLst>
              </p:cNvPr>
              <p:cNvSpPr/>
              <p:nvPr/>
            </p:nvSpPr>
            <p:spPr>
              <a:xfrm>
                <a:off x="5170115" y="1621414"/>
                <a:ext cx="1077501" cy="1208705"/>
              </a:xfrm>
              <a:custGeom>
                <a:avLst/>
                <a:gdLst/>
                <a:ahLst/>
                <a:cxnLst/>
                <a:rect l="l" t="t" r="r" b="b"/>
                <a:pathLst>
                  <a:path w="7424" h="8328" extrusionOk="0">
                    <a:moveTo>
                      <a:pt x="3907" y="0"/>
                    </a:moveTo>
                    <a:cubicBezTo>
                      <a:pt x="3660" y="0"/>
                      <a:pt x="3406" y="79"/>
                      <a:pt x="3196" y="229"/>
                    </a:cubicBezTo>
                    <a:cubicBezTo>
                      <a:pt x="3068" y="340"/>
                      <a:pt x="2941" y="467"/>
                      <a:pt x="2755" y="503"/>
                    </a:cubicBezTo>
                    <a:cubicBezTo>
                      <a:pt x="2685" y="503"/>
                      <a:pt x="2592" y="485"/>
                      <a:pt x="2500" y="485"/>
                    </a:cubicBezTo>
                    <a:cubicBezTo>
                      <a:pt x="2492" y="485"/>
                      <a:pt x="2484" y="485"/>
                      <a:pt x="2476" y="485"/>
                    </a:cubicBezTo>
                    <a:cubicBezTo>
                      <a:pt x="1994" y="485"/>
                      <a:pt x="1618" y="1009"/>
                      <a:pt x="1618" y="1495"/>
                    </a:cubicBezTo>
                    <a:cubicBezTo>
                      <a:pt x="1600" y="1843"/>
                      <a:pt x="1728" y="2174"/>
                      <a:pt x="1874" y="2487"/>
                    </a:cubicBezTo>
                    <a:lnTo>
                      <a:pt x="1874" y="2526"/>
                    </a:lnTo>
                    <a:cubicBezTo>
                      <a:pt x="1809" y="2471"/>
                      <a:pt x="1751" y="2437"/>
                      <a:pt x="1696" y="2437"/>
                    </a:cubicBezTo>
                    <a:cubicBezTo>
                      <a:pt x="1675" y="2437"/>
                      <a:pt x="1656" y="2442"/>
                      <a:pt x="1636" y="2451"/>
                    </a:cubicBezTo>
                    <a:cubicBezTo>
                      <a:pt x="1473" y="2504"/>
                      <a:pt x="1433" y="2799"/>
                      <a:pt x="1525" y="3112"/>
                    </a:cubicBezTo>
                    <a:cubicBezTo>
                      <a:pt x="1636" y="3386"/>
                      <a:pt x="1803" y="3571"/>
                      <a:pt x="1966" y="3571"/>
                    </a:cubicBezTo>
                    <a:cubicBezTo>
                      <a:pt x="2116" y="4140"/>
                      <a:pt x="2407" y="4598"/>
                      <a:pt x="2795" y="4876"/>
                    </a:cubicBezTo>
                    <a:lnTo>
                      <a:pt x="2795" y="5189"/>
                    </a:lnTo>
                    <a:cubicBezTo>
                      <a:pt x="2720" y="5171"/>
                      <a:pt x="2667" y="5132"/>
                      <a:pt x="2610" y="5079"/>
                    </a:cubicBezTo>
                    <a:cubicBezTo>
                      <a:pt x="2592" y="5206"/>
                      <a:pt x="2575" y="5334"/>
                      <a:pt x="2557" y="5462"/>
                    </a:cubicBezTo>
                    <a:cubicBezTo>
                      <a:pt x="1490" y="5630"/>
                      <a:pt x="591" y="6031"/>
                      <a:pt x="0" y="6564"/>
                    </a:cubicBezTo>
                    <a:cubicBezTo>
                      <a:pt x="882" y="7649"/>
                      <a:pt x="2204" y="8328"/>
                      <a:pt x="3712" y="8328"/>
                    </a:cubicBezTo>
                    <a:cubicBezTo>
                      <a:pt x="5202" y="8328"/>
                      <a:pt x="6542" y="7649"/>
                      <a:pt x="7424" y="6564"/>
                    </a:cubicBezTo>
                    <a:cubicBezTo>
                      <a:pt x="6833" y="6031"/>
                      <a:pt x="5934" y="5630"/>
                      <a:pt x="4871" y="5462"/>
                    </a:cubicBezTo>
                    <a:cubicBezTo>
                      <a:pt x="4849" y="5334"/>
                      <a:pt x="4832" y="5206"/>
                      <a:pt x="4814" y="5079"/>
                    </a:cubicBezTo>
                    <a:cubicBezTo>
                      <a:pt x="4761" y="5132"/>
                      <a:pt x="4686" y="5171"/>
                      <a:pt x="4629" y="5189"/>
                    </a:cubicBezTo>
                    <a:lnTo>
                      <a:pt x="4629" y="4876"/>
                    </a:lnTo>
                    <a:cubicBezTo>
                      <a:pt x="5017" y="4598"/>
                      <a:pt x="5312" y="4140"/>
                      <a:pt x="5458" y="3571"/>
                    </a:cubicBezTo>
                    <a:cubicBezTo>
                      <a:pt x="5603" y="3571"/>
                      <a:pt x="5788" y="3386"/>
                      <a:pt x="5881" y="3112"/>
                    </a:cubicBezTo>
                    <a:cubicBezTo>
                      <a:pt x="5991" y="2799"/>
                      <a:pt x="5951" y="2504"/>
                      <a:pt x="5788" y="2451"/>
                    </a:cubicBezTo>
                    <a:cubicBezTo>
                      <a:pt x="5768" y="2442"/>
                      <a:pt x="5747" y="2437"/>
                      <a:pt x="5726" y="2437"/>
                    </a:cubicBezTo>
                    <a:cubicBezTo>
                      <a:pt x="5666" y="2437"/>
                      <a:pt x="5602" y="2471"/>
                      <a:pt x="5550" y="2526"/>
                    </a:cubicBezTo>
                    <a:cubicBezTo>
                      <a:pt x="5550" y="2487"/>
                      <a:pt x="5550" y="2434"/>
                      <a:pt x="5533" y="2394"/>
                    </a:cubicBezTo>
                    <a:cubicBezTo>
                      <a:pt x="5660" y="2231"/>
                      <a:pt x="5771" y="2063"/>
                      <a:pt x="5881" y="1900"/>
                    </a:cubicBezTo>
                    <a:lnTo>
                      <a:pt x="5696" y="1900"/>
                    </a:lnTo>
                    <a:cubicBezTo>
                      <a:pt x="5916" y="1843"/>
                      <a:pt x="6101" y="1662"/>
                      <a:pt x="6172" y="1442"/>
                    </a:cubicBezTo>
                    <a:lnTo>
                      <a:pt x="5881" y="1442"/>
                    </a:lnTo>
                    <a:cubicBezTo>
                      <a:pt x="6062" y="1367"/>
                      <a:pt x="6212" y="1257"/>
                      <a:pt x="6322" y="1093"/>
                    </a:cubicBezTo>
                    <a:cubicBezTo>
                      <a:pt x="6194" y="1093"/>
                      <a:pt x="6062" y="1071"/>
                      <a:pt x="5934" y="1071"/>
                    </a:cubicBezTo>
                    <a:cubicBezTo>
                      <a:pt x="6119" y="1001"/>
                      <a:pt x="6264" y="873"/>
                      <a:pt x="6339" y="723"/>
                    </a:cubicBezTo>
                    <a:lnTo>
                      <a:pt x="6339" y="723"/>
                    </a:lnTo>
                    <a:cubicBezTo>
                      <a:pt x="6267" y="752"/>
                      <a:pt x="6188" y="766"/>
                      <a:pt x="6110" y="766"/>
                    </a:cubicBezTo>
                    <a:cubicBezTo>
                      <a:pt x="6032" y="766"/>
                      <a:pt x="5954" y="752"/>
                      <a:pt x="5881" y="723"/>
                    </a:cubicBezTo>
                    <a:cubicBezTo>
                      <a:pt x="6044" y="670"/>
                      <a:pt x="6194" y="542"/>
                      <a:pt x="6264" y="393"/>
                    </a:cubicBezTo>
                    <a:lnTo>
                      <a:pt x="6264" y="393"/>
                    </a:lnTo>
                    <a:cubicBezTo>
                      <a:pt x="6055" y="513"/>
                      <a:pt x="5806" y="573"/>
                      <a:pt x="5556" y="573"/>
                    </a:cubicBezTo>
                    <a:cubicBezTo>
                      <a:pt x="5350" y="573"/>
                      <a:pt x="5143" y="532"/>
                      <a:pt x="4960" y="450"/>
                    </a:cubicBezTo>
                    <a:cubicBezTo>
                      <a:pt x="4739" y="340"/>
                      <a:pt x="4558" y="172"/>
                      <a:pt x="4320" y="80"/>
                    </a:cubicBezTo>
                    <a:cubicBezTo>
                      <a:pt x="4191" y="26"/>
                      <a:pt x="4050" y="0"/>
                      <a:pt x="3907" y="0"/>
                    </a:cubicBezTo>
                    <a:close/>
                  </a:path>
                </a:pathLst>
              </a:custGeom>
              <a:solidFill>
                <a:srgbClr val="FFFFFF">
                  <a:alpha val="8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994;p42">
              <a:extLst>
                <a:ext uri="{FF2B5EF4-FFF2-40B4-BE49-F238E27FC236}">
                  <a16:creationId xmlns:a16="http://schemas.microsoft.com/office/drawing/2014/main" id="{4D9B28D6-2223-BB6E-A09D-BC7B9B780455}"/>
                </a:ext>
              </a:extLst>
            </p:cNvPr>
            <p:cNvGrpSpPr/>
            <p:nvPr/>
          </p:nvGrpSpPr>
          <p:grpSpPr>
            <a:xfrm>
              <a:off x="5731470" y="194268"/>
              <a:ext cx="1380838" cy="1385508"/>
              <a:chOff x="742363" y="1444601"/>
              <a:chExt cx="1380838" cy="1385508"/>
            </a:xfrm>
          </p:grpSpPr>
          <p:sp>
            <p:nvSpPr>
              <p:cNvPr id="42" name="Google Shape;995;p42">
                <a:extLst>
                  <a:ext uri="{FF2B5EF4-FFF2-40B4-BE49-F238E27FC236}">
                    <a16:creationId xmlns:a16="http://schemas.microsoft.com/office/drawing/2014/main" id="{07BB23C8-8933-F1C8-E81C-ACFDCF899224}"/>
                  </a:ext>
                </a:extLst>
              </p:cNvPr>
              <p:cNvSpPr/>
              <p:nvPr/>
            </p:nvSpPr>
            <p:spPr>
              <a:xfrm>
                <a:off x="742363" y="1444601"/>
                <a:ext cx="1380838" cy="1380838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9514" extrusionOk="0">
                    <a:moveTo>
                      <a:pt x="4757" y="0"/>
                    </a:moveTo>
                    <a:cubicBezTo>
                      <a:pt x="2130" y="0"/>
                      <a:pt x="0" y="2130"/>
                      <a:pt x="0" y="4757"/>
                    </a:cubicBezTo>
                    <a:cubicBezTo>
                      <a:pt x="0" y="7384"/>
                      <a:pt x="2130" y="9514"/>
                      <a:pt x="4757" y="9514"/>
                    </a:cubicBezTo>
                    <a:cubicBezTo>
                      <a:pt x="7384" y="9514"/>
                      <a:pt x="9514" y="7384"/>
                      <a:pt x="9514" y="4757"/>
                    </a:cubicBezTo>
                    <a:cubicBezTo>
                      <a:pt x="9514" y="2130"/>
                      <a:pt x="7384" y="0"/>
                      <a:pt x="4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96;p42">
                <a:extLst>
                  <a:ext uri="{FF2B5EF4-FFF2-40B4-BE49-F238E27FC236}">
                    <a16:creationId xmlns:a16="http://schemas.microsoft.com/office/drawing/2014/main" id="{936DF300-2705-FC62-4593-A6D8D4BBD6F7}"/>
                  </a:ext>
                </a:extLst>
              </p:cNvPr>
              <p:cNvSpPr/>
              <p:nvPr/>
            </p:nvSpPr>
            <p:spPr>
              <a:xfrm>
                <a:off x="931768" y="1590634"/>
                <a:ext cx="999562" cy="1239474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8540" extrusionOk="0">
                    <a:moveTo>
                      <a:pt x="3452" y="1"/>
                    </a:moveTo>
                    <a:cubicBezTo>
                      <a:pt x="2112" y="1"/>
                      <a:pt x="1010" y="1451"/>
                      <a:pt x="1010" y="3232"/>
                    </a:cubicBezTo>
                    <a:cubicBezTo>
                      <a:pt x="1010" y="3968"/>
                      <a:pt x="1213" y="4647"/>
                      <a:pt x="1526" y="5180"/>
                    </a:cubicBezTo>
                    <a:lnTo>
                      <a:pt x="2606" y="5180"/>
                    </a:lnTo>
                    <a:lnTo>
                      <a:pt x="2606" y="5639"/>
                    </a:lnTo>
                    <a:cubicBezTo>
                      <a:pt x="1376" y="5802"/>
                      <a:pt x="384" y="6353"/>
                      <a:pt x="0" y="7072"/>
                    </a:cubicBezTo>
                    <a:cubicBezTo>
                      <a:pt x="882" y="7971"/>
                      <a:pt x="2094" y="8540"/>
                      <a:pt x="3452" y="8540"/>
                    </a:cubicBezTo>
                    <a:cubicBezTo>
                      <a:pt x="4810" y="8540"/>
                      <a:pt x="6022" y="7971"/>
                      <a:pt x="6886" y="7072"/>
                    </a:cubicBezTo>
                    <a:cubicBezTo>
                      <a:pt x="6520" y="6353"/>
                      <a:pt x="5528" y="5802"/>
                      <a:pt x="4281" y="5639"/>
                    </a:cubicBezTo>
                    <a:lnTo>
                      <a:pt x="4281" y="5180"/>
                    </a:lnTo>
                    <a:lnTo>
                      <a:pt x="5383" y="5180"/>
                    </a:lnTo>
                    <a:cubicBezTo>
                      <a:pt x="5691" y="4647"/>
                      <a:pt x="5877" y="3968"/>
                      <a:pt x="5877" y="3232"/>
                    </a:cubicBezTo>
                    <a:cubicBezTo>
                      <a:pt x="5877" y="1451"/>
                      <a:pt x="4792" y="1"/>
                      <a:pt x="3452" y="1"/>
                    </a:cubicBezTo>
                    <a:close/>
                  </a:path>
                </a:pathLst>
              </a:custGeom>
              <a:solidFill>
                <a:srgbClr val="FFFFFF">
                  <a:alpha val="8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F38ADF8-C05A-1861-AB21-1C00CDC0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" y="1423098"/>
            <a:ext cx="4422309" cy="22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9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p21">
            <a:extLst>
              <a:ext uri="{FF2B5EF4-FFF2-40B4-BE49-F238E27FC236}">
                <a16:creationId xmlns:a16="http://schemas.microsoft.com/office/drawing/2014/main" id="{0A76EA49-BB99-39F9-A946-72F9A224C4B2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oundRect">
            <a:avLst>
              <a:gd name="adj" fmla="val 0"/>
            </a:avLst>
          </a:prstGeom>
          <a:solidFill>
            <a:schemeClr val="accent6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" name="Google Shape;212;p21">
            <a:extLst>
              <a:ext uri="{FF2B5EF4-FFF2-40B4-BE49-F238E27FC236}">
                <a16:creationId xmlns:a16="http://schemas.microsoft.com/office/drawing/2014/main" id="{B698DCA0-B100-974F-B605-24D29AF72DE0}"/>
              </a:ext>
            </a:extLst>
          </p:cNvPr>
          <p:cNvSpPr/>
          <p:nvPr/>
        </p:nvSpPr>
        <p:spPr>
          <a:xfrm>
            <a:off x="4571999" y="0"/>
            <a:ext cx="4571999" cy="51435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09" name="Google Shape;609;p31"/>
          <p:cNvSpPr/>
          <p:nvPr/>
        </p:nvSpPr>
        <p:spPr>
          <a:xfrm>
            <a:off x="5358623" y="1217313"/>
            <a:ext cx="3267453" cy="3787159"/>
          </a:xfrm>
          <a:prstGeom prst="roundRect">
            <a:avLst>
              <a:gd name="adj" fmla="val 16667"/>
            </a:avLst>
          </a:prstGeom>
          <a:solidFill>
            <a:srgbClr val="02BFC4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15" name="Google Shape;615;p31"/>
          <p:cNvSpPr/>
          <p:nvPr/>
        </p:nvSpPr>
        <p:spPr>
          <a:xfrm rot="5400000" flipH="1">
            <a:off x="6873850" y="970037"/>
            <a:ext cx="237000" cy="346200"/>
          </a:xfrm>
          <a:prstGeom prst="homePlate">
            <a:avLst>
              <a:gd name="adj" fmla="val 50000"/>
            </a:avLst>
          </a:prstGeom>
          <a:solidFill>
            <a:srgbClr val="02BF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1"/>
          <p:cNvSpPr txBox="1"/>
          <p:nvPr/>
        </p:nvSpPr>
        <p:spPr>
          <a:xfrm>
            <a:off x="6053214" y="630746"/>
            <a:ext cx="187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2BFC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Contact</a:t>
            </a:r>
            <a:endParaRPr sz="1700" dirty="0">
              <a:solidFill>
                <a:srgbClr val="02BFC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" name="Google Shape;609;p31">
            <a:extLst>
              <a:ext uri="{FF2B5EF4-FFF2-40B4-BE49-F238E27FC236}">
                <a16:creationId xmlns:a16="http://schemas.microsoft.com/office/drawing/2014/main" id="{564E961A-303D-D9E7-921D-10E8202122F8}"/>
              </a:ext>
            </a:extLst>
          </p:cNvPr>
          <p:cNvSpPr/>
          <p:nvPr/>
        </p:nvSpPr>
        <p:spPr>
          <a:xfrm>
            <a:off x="449925" y="1217313"/>
            <a:ext cx="3267453" cy="3787159"/>
          </a:xfrm>
          <a:prstGeom prst="roundRect">
            <a:avLst>
              <a:gd name="adj" fmla="val 16667"/>
            </a:avLst>
          </a:prstGeom>
          <a:solidFill>
            <a:srgbClr val="F9766D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" name="Google Shape;615;p31">
            <a:extLst>
              <a:ext uri="{FF2B5EF4-FFF2-40B4-BE49-F238E27FC236}">
                <a16:creationId xmlns:a16="http://schemas.microsoft.com/office/drawing/2014/main" id="{899D5447-FB1C-CAAA-29D1-322060E60BB3}"/>
              </a:ext>
            </a:extLst>
          </p:cNvPr>
          <p:cNvSpPr/>
          <p:nvPr/>
        </p:nvSpPr>
        <p:spPr>
          <a:xfrm rot="5400000" flipH="1">
            <a:off x="1965151" y="970037"/>
            <a:ext cx="237000" cy="346200"/>
          </a:xfrm>
          <a:prstGeom prst="homePlate">
            <a:avLst>
              <a:gd name="adj" fmla="val 50000"/>
            </a:avLst>
          </a:prstGeom>
          <a:solidFill>
            <a:srgbClr val="F976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18;p31">
            <a:extLst>
              <a:ext uri="{FF2B5EF4-FFF2-40B4-BE49-F238E27FC236}">
                <a16:creationId xmlns:a16="http://schemas.microsoft.com/office/drawing/2014/main" id="{D5EA18EB-C51B-11F9-6310-C7D8F6A267E6}"/>
              </a:ext>
            </a:extLst>
          </p:cNvPr>
          <p:cNvSpPr txBox="1"/>
          <p:nvPr/>
        </p:nvSpPr>
        <p:spPr>
          <a:xfrm>
            <a:off x="1144501" y="636491"/>
            <a:ext cx="187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9766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Do Not Contact</a:t>
            </a:r>
            <a:endParaRPr sz="1700" dirty="0">
              <a:solidFill>
                <a:srgbClr val="F9766D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594B38-559A-1EDD-4287-315127413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17778"/>
              </p:ext>
            </p:extLst>
          </p:nvPr>
        </p:nvGraphicFramePr>
        <p:xfrm>
          <a:off x="5510022" y="1745277"/>
          <a:ext cx="2964654" cy="271989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88218">
                  <a:extLst>
                    <a:ext uri="{9D8B030D-6E8A-4147-A177-3AD203B41FA5}">
                      <a16:colId xmlns:a16="http://schemas.microsoft.com/office/drawing/2014/main" val="3575542089"/>
                    </a:ext>
                  </a:extLst>
                </a:gridCol>
                <a:gridCol w="1142780">
                  <a:extLst>
                    <a:ext uri="{9D8B030D-6E8A-4147-A177-3AD203B41FA5}">
                      <a16:colId xmlns:a16="http://schemas.microsoft.com/office/drawing/2014/main" val="1432603136"/>
                    </a:ext>
                  </a:extLst>
                </a:gridCol>
                <a:gridCol w="833656">
                  <a:extLst>
                    <a:ext uri="{9D8B030D-6E8A-4147-A177-3AD203B41FA5}">
                      <a16:colId xmlns:a16="http://schemas.microsoft.com/office/drawing/2014/main" val="4255616274"/>
                    </a:ext>
                  </a:extLst>
                </a:gridCol>
              </a:tblGrid>
              <a:tr h="645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id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  <a:sym typeface="Arial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EVENT_LABEL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extLst>
                  <a:ext uri="{0D108BD9-81ED-4DB2-BD59-A6C34878D82A}">
                    <a16:rowId xmlns:a16="http://schemas.microsoft.com/office/drawing/2014/main" val="1392283669"/>
                  </a:ext>
                </a:extLst>
              </a:tr>
              <a:tr h="345705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0.824006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extLst>
                  <a:ext uri="{0D108BD9-81ED-4DB2-BD59-A6C34878D82A}">
                    <a16:rowId xmlns:a16="http://schemas.microsoft.com/office/drawing/2014/main" val="3250075595"/>
                  </a:ext>
                </a:extLst>
              </a:tr>
              <a:tr h="345705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0.9086906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extLst>
                  <a:ext uri="{0D108BD9-81ED-4DB2-BD59-A6C34878D82A}">
                    <a16:rowId xmlns:a16="http://schemas.microsoft.com/office/drawing/2014/main" val="4259066141"/>
                  </a:ext>
                </a:extLst>
              </a:tr>
              <a:tr h="345705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0.97512377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extLst>
                  <a:ext uri="{0D108BD9-81ED-4DB2-BD59-A6C34878D82A}">
                    <a16:rowId xmlns:a16="http://schemas.microsoft.com/office/drawing/2014/main" val="2138295300"/>
                  </a:ext>
                </a:extLst>
              </a:tr>
              <a:tr h="345705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133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0.64305358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extLst>
                  <a:ext uri="{0D108BD9-81ED-4DB2-BD59-A6C34878D82A}">
                    <a16:rowId xmlns:a16="http://schemas.microsoft.com/office/drawing/2014/main" val="2702152134"/>
                  </a:ext>
                </a:extLst>
              </a:tr>
              <a:tr h="345705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0.73632964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extLst>
                  <a:ext uri="{0D108BD9-81ED-4DB2-BD59-A6C34878D82A}">
                    <a16:rowId xmlns:a16="http://schemas.microsoft.com/office/drawing/2014/main" val="3470371467"/>
                  </a:ext>
                </a:extLst>
              </a:tr>
              <a:tr h="345705"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0.68875851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4909" marR="14909" marT="14909" marB="0" anchor="b"/>
                </a:tc>
                <a:extLst>
                  <a:ext uri="{0D108BD9-81ED-4DB2-BD59-A6C34878D82A}">
                    <a16:rowId xmlns:a16="http://schemas.microsoft.com/office/drawing/2014/main" val="88764941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876D42A-8AAA-ABA6-B9B9-C71C33276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23657"/>
              </p:ext>
            </p:extLst>
          </p:nvPr>
        </p:nvGraphicFramePr>
        <p:xfrm>
          <a:off x="631330" y="1381131"/>
          <a:ext cx="2879124" cy="34368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59708">
                  <a:extLst>
                    <a:ext uri="{9D8B030D-6E8A-4147-A177-3AD203B41FA5}">
                      <a16:colId xmlns:a16="http://schemas.microsoft.com/office/drawing/2014/main" val="3521912992"/>
                    </a:ext>
                  </a:extLst>
                </a:gridCol>
                <a:gridCol w="959708">
                  <a:extLst>
                    <a:ext uri="{9D8B030D-6E8A-4147-A177-3AD203B41FA5}">
                      <a16:colId xmlns:a16="http://schemas.microsoft.com/office/drawing/2014/main" val="1956440176"/>
                    </a:ext>
                  </a:extLst>
                </a:gridCol>
                <a:gridCol w="959708">
                  <a:extLst>
                    <a:ext uri="{9D8B030D-6E8A-4147-A177-3AD203B41FA5}">
                      <a16:colId xmlns:a16="http://schemas.microsoft.com/office/drawing/2014/main" val="3678456448"/>
                    </a:ext>
                  </a:extLst>
                </a:gridCol>
              </a:tblGrid>
              <a:tr h="17601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EVENT_LABEL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1216200449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111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0.25716493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676648360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112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0.16099714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3548205266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113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0.04532619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1746240901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114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0.21266631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176134028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116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0.13601627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1805891735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117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0.06185771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3976020058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118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0.05512559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3333752781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119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0.04440915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3618767412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0.114298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3003179320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0.09337386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2317779346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123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0.11759651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1935130720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124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0.03141183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3207827303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0.09601929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2875189923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126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0.22549629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1083681744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127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0.21571489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919400768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0.22744759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1132783855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129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0.01930045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3427977251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130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0.02339361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3065480624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132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0.23758638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2505848893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135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0.0603854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2941086038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136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0.05958746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1908171581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136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0.29144749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24961584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138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0.02151926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3941509731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139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0.28594427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2973965246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0.0458847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411966296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141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0.01425631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2256956182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0.09462551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3194235955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143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0.07637742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724717894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144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0.07843961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1102742324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145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0.00333658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682770621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147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0.17609823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3038836519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148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0.16149529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109321544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149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0.24866414</a:t>
                      </a:r>
                      <a:endParaRPr lang="en-CN" sz="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790982671"/>
                  </a:ext>
                </a:extLst>
              </a:tr>
              <a:tr h="95303"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150</a:t>
                      </a:r>
                      <a:endParaRPr lang="en-CN" sz="6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6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0.08385184</a:t>
                      </a:r>
                      <a:endParaRPr lang="en-CN" sz="6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467" marR="4467" marT="4467" marB="0" anchor="b"/>
                </a:tc>
                <a:extLst>
                  <a:ext uri="{0D108BD9-81ED-4DB2-BD59-A6C34878D82A}">
                    <a16:rowId xmlns:a16="http://schemas.microsoft.com/office/drawing/2014/main" val="2938058148"/>
                  </a:ext>
                </a:extLst>
              </a:tr>
            </a:tbl>
          </a:graphicData>
        </a:graphic>
      </p:graphicFrame>
      <p:sp>
        <p:nvSpPr>
          <p:cNvPr id="15" name="Google Shape;773;p36">
            <a:extLst>
              <a:ext uri="{FF2B5EF4-FFF2-40B4-BE49-F238E27FC236}">
                <a16:creationId xmlns:a16="http://schemas.microsoft.com/office/drawing/2014/main" id="{A35B9093-D898-73D5-B99C-07F1937F56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000" y="210117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the next market campaigning, who should we solicit? 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F0A3A-79FA-2361-D270-D190D1938B86}"/>
              </a:ext>
            </a:extLst>
          </p:cNvPr>
          <p:cNvSpPr txBox="1"/>
          <p:nvPr/>
        </p:nvSpPr>
        <p:spPr>
          <a:xfrm>
            <a:off x="5469441" y="4550524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Predicted acceptance rate: </a:t>
            </a:r>
            <a:r>
              <a:rPr lang="en-US" altLang="zh-CN" b="1" dirty="0">
                <a:latin typeface="Roboto" panose="02000000000000000000" pitchFamily="2" charset="0"/>
                <a:ea typeface="Roboto" panose="02000000000000000000" pitchFamily="2" charset="0"/>
              </a:rPr>
              <a:t>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20"/>
          <p:cNvCxnSpPr>
            <a:cxnSpLocks/>
            <a:stCxn id="171" idx="2"/>
          </p:cNvCxnSpPr>
          <p:nvPr/>
        </p:nvCxnSpPr>
        <p:spPr>
          <a:xfrm flipH="1">
            <a:off x="2907000" y="2005250"/>
            <a:ext cx="1018200" cy="1125000"/>
          </a:xfrm>
          <a:prstGeom prst="bentConnector2">
            <a:avLst/>
          </a:prstGeom>
          <a:noFill/>
          <a:ln w="19050" cap="flat" cmpd="sng">
            <a:solidFill>
              <a:srgbClr val="00968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0"/>
          <p:cNvCxnSpPr>
            <a:cxnSpLocks/>
            <a:stCxn id="171" idx="6"/>
          </p:cNvCxnSpPr>
          <p:nvPr/>
        </p:nvCxnSpPr>
        <p:spPr>
          <a:xfrm>
            <a:off x="5215200" y="2005250"/>
            <a:ext cx="1037700" cy="11250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0"/>
          <p:cNvCxnSpPr>
            <a:cxnSpLocks/>
            <a:stCxn id="171" idx="4"/>
          </p:cNvCxnSpPr>
          <p:nvPr/>
        </p:nvCxnSpPr>
        <p:spPr>
          <a:xfrm>
            <a:off x="4570200" y="2650250"/>
            <a:ext cx="0" cy="480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20"/>
          <p:cNvSpPr/>
          <p:nvPr/>
        </p:nvSpPr>
        <p:spPr>
          <a:xfrm>
            <a:off x="3925200" y="1360250"/>
            <a:ext cx="1290000" cy="129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Overview of the Data – Target Variable</a:t>
            </a:r>
            <a:endParaRPr dirty="0"/>
          </a:p>
        </p:txBody>
      </p:sp>
      <p:grpSp>
        <p:nvGrpSpPr>
          <p:cNvPr id="182" name="Google Shape;182;p20"/>
          <p:cNvGrpSpPr/>
          <p:nvPr/>
        </p:nvGrpSpPr>
        <p:grpSpPr>
          <a:xfrm>
            <a:off x="3680575" y="1081725"/>
            <a:ext cx="1782828" cy="1788881"/>
            <a:chOff x="3680575" y="1081725"/>
            <a:chExt cx="1782828" cy="1788881"/>
          </a:xfrm>
        </p:grpSpPr>
        <p:sp>
          <p:nvSpPr>
            <p:cNvPr id="183" name="Google Shape;183;p20"/>
            <p:cNvSpPr/>
            <p:nvPr/>
          </p:nvSpPr>
          <p:spPr>
            <a:xfrm>
              <a:off x="3680575" y="1081725"/>
              <a:ext cx="1782828" cy="178285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4757" y="0"/>
                  </a:moveTo>
                  <a:cubicBezTo>
                    <a:pt x="2130" y="0"/>
                    <a:pt x="0" y="2130"/>
                    <a:pt x="0" y="4757"/>
                  </a:cubicBezTo>
                  <a:cubicBezTo>
                    <a:pt x="0" y="7384"/>
                    <a:pt x="2130" y="9514"/>
                    <a:pt x="4757" y="9514"/>
                  </a:cubicBezTo>
                  <a:cubicBezTo>
                    <a:pt x="7384" y="9514"/>
                    <a:pt x="9514" y="7384"/>
                    <a:pt x="9514" y="4757"/>
                  </a:cubicBezTo>
                  <a:cubicBezTo>
                    <a:pt x="9514" y="2130"/>
                    <a:pt x="7384" y="0"/>
                    <a:pt x="4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3925119" y="1270274"/>
              <a:ext cx="1290555" cy="1600332"/>
            </a:xfrm>
            <a:custGeom>
              <a:avLst/>
              <a:gdLst/>
              <a:ahLst/>
              <a:cxnLst/>
              <a:rect l="l" t="t" r="r" b="b"/>
              <a:pathLst>
                <a:path w="6887" h="8540" extrusionOk="0">
                  <a:moveTo>
                    <a:pt x="3452" y="1"/>
                  </a:moveTo>
                  <a:cubicBezTo>
                    <a:pt x="2112" y="1"/>
                    <a:pt x="1010" y="1451"/>
                    <a:pt x="1010" y="3232"/>
                  </a:cubicBezTo>
                  <a:cubicBezTo>
                    <a:pt x="1010" y="3968"/>
                    <a:pt x="1213" y="4647"/>
                    <a:pt x="1526" y="5180"/>
                  </a:cubicBezTo>
                  <a:lnTo>
                    <a:pt x="2606" y="5180"/>
                  </a:lnTo>
                  <a:lnTo>
                    <a:pt x="2606" y="5639"/>
                  </a:lnTo>
                  <a:cubicBezTo>
                    <a:pt x="1376" y="5802"/>
                    <a:pt x="384" y="6353"/>
                    <a:pt x="0" y="7072"/>
                  </a:cubicBezTo>
                  <a:cubicBezTo>
                    <a:pt x="882" y="7971"/>
                    <a:pt x="2094" y="8540"/>
                    <a:pt x="3452" y="8540"/>
                  </a:cubicBezTo>
                  <a:cubicBezTo>
                    <a:pt x="4810" y="8540"/>
                    <a:pt x="6022" y="7971"/>
                    <a:pt x="6886" y="7072"/>
                  </a:cubicBezTo>
                  <a:cubicBezTo>
                    <a:pt x="6520" y="6353"/>
                    <a:pt x="5528" y="5802"/>
                    <a:pt x="4281" y="5639"/>
                  </a:cubicBezTo>
                  <a:lnTo>
                    <a:pt x="4281" y="5180"/>
                  </a:lnTo>
                  <a:lnTo>
                    <a:pt x="5383" y="5180"/>
                  </a:lnTo>
                  <a:cubicBezTo>
                    <a:pt x="5691" y="4647"/>
                    <a:pt x="5877" y="3968"/>
                    <a:pt x="5877" y="3232"/>
                  </a:cubicBezTo>
                  <a:cubicBezTo>
                    <a:pt x="5877" y="1451"/>
                    <a:pt x="4792" y="1"/>
                    <a:pt x="3452" y="1"/>
                  </a:cubicBezTo>
                  <a:close/>
                </a:path>
              </a:pathLst>
            </a:custGeom>
            <a:solidFill>
              <a:srgbClr val="FFFFFF">
                <a:alpha val="82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0"/>
          <p:cNvSpPr/>
          <p:nvPr/>
        </p:nvSpPr>
        <p:spPr>
          <a:xfrm>
            <a:off x="291101" y="3671106"/>
            <a:ext cx="2709882" cy="1408711"/>
          </a:xfrm>
          <a:prstGeom prst="roundRect">
            <a:avLst>
              <a:gd name="adj" fmla="val 16667"/>
            </a:avLst>
          </a:prstGeom>
          <a:solidFill>
            <a:srgbClr val="FFE4E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86" name="Google Shape;186;p20"/>
          <p:cNvGrpSpPr/>
          <p:nvPr/>
        </p:nvGrpSpPr>
        <p:grpSpPr>
          <a:xfrm>
            <a:off x="485203" y="3122256"/>
            <a:ext cx="2321678" cy="1665084"/>
            <a:chOff x="73485" y="3130350"/>
            <a:chExt cx="2321678" cy="1665084"/>
          </a:xfrm>
        </p:grpSpPr>
        <p:sp>
          <p:nvSpPr>
            <p:cNvPr id="187" name="Google Shape;187;p20"/>
            <p:cNvSpPr txBox="1"/>
            <p:nvPr/>
          </p:nvSpPr>
          <p:spPr>
            <a:xfrm>
              <a:off x="490175" y="3702373"/>
              <a:ext cx="1488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Rejected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8" name="Google Shape;188;p20"/>
            <p:cNvSpPr txBox="1"/>
            <p:nvPr/>
          </p:nvSpPr>
          <p:spPr>
            <a:xfrm>
              <a:off x="73485" y="4140834"/>
              <a:ext cx="2321678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85% 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of the customers within the dataset 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rejected 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the offer from the last marketing campaign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992975" y="3130350"/>
              <a:ext cx="482700" cy="4827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sp>
        <p:nvSpPr>
          <p:cNvPr id="201" name="Google Shape;201;p20"/>
          <p:cNvSpPr/>
          <p:nvPr/>
        </p:nvSpPr>
        <p:spPr>
          <a:xfrm>
            <a:off x="5986393" y="3691504"/>
            <a:ext cx="2709882" cy="140871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202" name="Google Shape;202;p20"/>
          <p:cNvGrpSpPr/>
          <p:nvPr/>
        </p:nvGrpSpPr>
        <p:grpSpPr>
          <a:xfrm>
            <a:off x="5996156" y="3116853"/>
            <a:ext cx="2709882" cy="1670487"/>
            <a:chOff x="6580397" y="3006320"/>
            <a:chExt cx="2709882" cy="1670487"/>
          </a:xfrm>
        </p:grpSpPr>
        <p:sp>
          <p:nvSpPr>
            <p:cNvPr id="203" name="Google Shape;203;p20"/>
            <p:cNvSpPr txBox="1"/>
            <p:nvPr/>
          </p:nvSpPr>
          <p:spPr>
            <a:xfrm>
              <a:off x="7192147" y="3583746"/>
              <a:ext cx="1488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bg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Accepted</a:t>
              </a:r>
              <a:endParaRPr sz="1700" dirty="0">
                <a:solidFill>
                  <a:schemeClr val="bg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6580397" y="4022207"/>
              <a:ext cx="2709882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Roboto"/>
                  <a:ea typeface="Roboto"/>
                  <a:sym typeface="Roboto"/>
                </a:rPr>
                <a:t>15% 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of the customers within the dataset accepted the offer from the last marketing campaign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7694947" y="3006320"/>
              <a:ext cx="482700" cy="4827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5C4FFC-3CD8-ECB4-61CA-7DFB35753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636" y="987995"/>
            <a:ext cx="3862485" cy="2383705"/>
          </a:xfrm>
          <a:prstGeom prst="rect">
            <a:avLst/>
          </a:prstGeom>
        </p:spPr>
      </p:pic>
      <p:cxnSp>
        <p:nvCxnSpPr>
          <p:cNvPr id="173" name="Google Shape;173;p20"/>
          <p:cNvCxnSpPr>
            <a:cxnSpLocks/>
            <a:stCxn id="14" idx="1"/>
            <a:endCxn id="174" idx="0"/>
          </p:cNvCxnSpPr>
          <p:nvPr/>
        </p:nvCxnSpPr>
        <p:spPr>
          <a:xfrm rot="10800000" flipV="1">
            <a:off x="1646044" y="2887750"/>
            <a:ext cx="1996529" cy="234506"/>
          </a:xfrm>
          <a:prstGeom prst="bent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0"/>
          <p:cNvCxnSpPr>
            <a:cxnSpLocks/>
            <a:stCxn id="16" idx="3"/>
            <a:endCxn id="178" idx="0"/>
          </p:cNvCxnSpPr>
          <p:nvPr/>
        </p:nvCxnSpPr>
        <p:spPr>
          <a:xfrm>
            <a:off x="5408023" y="2922678"/>
            <a:ext cx="1944033" cy="194175"/>
          </a:xfrm>
          <a:prstGeom prst="bentConnector2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74;p20">
            <a:extLst>
              <a:ext uri="{FF2B5EF4-FFF2-40B4-BE49-F238E27FC236}">
                <a16:creationId xmlns:a16="http://schemas.microsoft.com/office/drawing/2014/main" id="{6A75B97F-8770-7F35-7EFD-56ECBF9F4D8A}"/>
              </a:ext>
            </a:extLst>
          </p:cNvPr>
          <p:cNvSpPr/>
          <p:nvPr/>
        </p:nvSpPr>
        <p:spPr>
          <a:xfrm>
            <a:off x="3642572" y="2825126"/>
            <a:ext cx="125247" cy="1252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6" name="Google Shape;174;p20">
            <a:extLst>
              <a:ext uri="{FF2B5EF4-FFF2-40B4-BE49-F238E27FC236}">
                <a16:creationId xmlns:a16="http://schemas.microsoft.com/office/drawing/2014/main" id="{B02E3158-3C02-B78A-1CD0-C62ACD61A124}"/>
              </a:ext>
            </a:extLst>
          </p:cNvPr>
          <p:cNvSpPr/>
          <p:nvPr/>
        </p:nvSpPr>
        <p:spPr>
          <a:xfrm>
            <a:off x="5282776" y="2860054"/>
            <a:ext cx="125247" cy="12524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the Data – Customer Demographics</a:t>
            </a:r>
            <a:endParaRPr dirty="0"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550229" y="1968621"/>
            <a:ext cx="2415325" cy="435951"/>
            <a:chOff x="568675" y="1380325"/>
            <a:chExt cx="2415325" cy="435951"/>
          </a:xfrm>
        </p:grpSpPr>
        <p:sp>
          <p:nvSpPr>
            <p:cNvPr id="141" name="Google Shape;141;p19"/>
            <p:cNvSpPr txBox="1"/>
            <p:nvPr/>
          </p:nvSpPr>
          <p:spPr>
            <a:xfrm>
              <a:off x="1031600" y="1380325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Age</a:t>
              </a:r>
              <a:endParaRPr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568675" y="1407976"/>
              <a:ext cx="408300" cy="40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FF5724D-05EE-6EC8-941A-A61E3F4C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40" y="1686560"/>
            <a:ext cx="4523771" cy="27918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5F907E-C166-12FC-F121-CBFE52A8A669}"/>
              </a:ext>
            </a:extLst>
          </p:cNvPr>
          <p:cNvSpPr txBox="1"/>
          <p:nvPr/>
        </p:nvSpPr>
        <p:spPr>
          <a:xfrm>
            <a:off x="1163593" y="2425254"/>
            <a:ext cx="1665841" cy="1753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Roboto" panose="02000000000000000000" pitchFamily="2" charset="0"/>
                <a:ea typeface="Roboto" panose="02000000000000000000" pitchFamily="2" charset="0"/>
              </a:rPr>
              <a:t>Center: 52</a:t>
            </a:r>
            <a:endParaRPr lang="en-CN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Roboto" panose="02000000000000000000" pitchFamily="2" charset="0"/>
                <a:ea typeface="Roboto" panose="02000000000000000000" pitchFamily="2" charset="0"/>
              </a:rPr>
              <a:t>Minimum: 24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Maximum: 129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88E97F-DBCC-830B-C49B-70F9587593DA}"/>
              </a:ext>
            </a:extLst>
          </p:cNvPr>
          <p:cNvSpPr txBox="1"/>
          <p:nvPr/>
        </p:nvSpPr>
        <p:spPr>
          <a:xfrm>
            <a:off x="5345167" y="145235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306201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the Data – Customer Demographics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E9FC78D-4027-8A1B-6776-A7017691FFB8}"/>
              </a:ext>
            </a:extLst>
          </p:cNvPr>
          <p:cNvGrpSpPr/>
          <p:nvPr/>
        </p:nvGrpSpPr>
        <p:grpSpPr>
          <a:xfrm>
            <a:off x="552450" y="1995654"/>
            <a:ext cx="2360700" cy="429600"/>
            <a:chOff x="143022" y="2297965"/>
            <a:chExt cx="2360700" cy="429600"/>
          </a:xfrm>
        </p:grpSpPr>
        <p:sp>
          <p:nvSpPr>
            <p:cNvPr id="2" name="Google Shape;145;p19">
              <a:extLst>
                <a:ext uri="{FF2B5EF4-FFF2-40B4-BE49-F238E27FC236}">
                  <a16:creationId xmlns:a16="http://schemas.microsoft.com/office/drawing/2014/main" id="{CC71DBF2-1264-05ED-CB03-6E0126E4F13E}"/>
                </a:ext>
              </a:extLst>
            </p:cNvPr>
            <p:cNvSpPr txBox="1"/>
            <p:nvPr/>
          </p:nvSpPr>
          <p:spPr>
            <a:xfrm>
              <a:off x="551322" y="2297965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Income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" name="Google Shape;147;p19">
              <a:extLst>
                <a:ext uri="{FF2B5EF4-FFF2-40B4-BE49-F238E27FC236}">
                  <a16:creationId xmlns:a16="http://schemas.microsoft.com/office/drawing/2014/main" id="{4BCF1BC4-E00E-0FB6-B91D-EAF3A5E51CB6}"/>
                </a:ext>
              </a:extLst>
            </p:cNvPr>
            <p:cNvSpPr/>
            <p:nvPr/>
          </p:nvSpPr>
          <p:spPr>
            <a:xfrm>
              <a:off x="143022" y="2308615"/>
              <a:ext cx="408300" cy="4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82BF2A3-6F47-6AD8-3B99-5356B1ED6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12" y="1540844"/>
            <a:ext cx="4486376" cy="27687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76A2A1-44D9-D997-F6A0-635540AB56BD}"/>
              </a:ext>
            </a:extLst>
          </p:cNvPr>
          <p:cNvSpPr txBox="1"/>
          <p:nvPr/>
        </p:nvSpPr>
        <p:spPr>
          <a:xfrm>
            <a:off x="1163593" y="2425254"/>
            <a:ext cx="2105063" cy="1753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Roboto" panose="02000000000000000000" pitchFamily="2" charset="0"/>
                <a:ea typeface="Roboto" panose="02000000000000000000" pitchFamily="2" charset="0"/>
              </a:rPr>
              <a:t>Center: $</a:t>
            </a:r>
            <a:r>
              <a:rPr lang="en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51,381.50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Roboto" panose="02000000000000000000" pitchFamily="2" charset="0"/>
                <a:ea typeface="Roboto" panose="02000000000000000000" pitchFamily="2" charset="0"/>
              </a:rPr>
              <a:t>Minimum: $1,730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Maximum: $666,666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17BBFBDF-02A7-9230-B3F7-B40CD8F51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2773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059CE8-0A3B-298F-6A21-058D6B29DF32}"/>
              </a:ext>
            </a:extLst>
          </p:cNvPr>
          <p:cNvSpPr txBox="1"/>
          <p:nvPr/>
        </p:nvSpPr>
        <p:spPr>
          <a:xfrm>
            <a:off x="4840672" y="128090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08051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 rot="10800000">
            <a:off x="457175" y="1413352"/>
            <a:ext cx="2337900" cy="935100"/>
          </a:xfrm>
          <a:prstGeom prst="roundRect">
            <a:avLst>
              <a:gd name="adj" fmla="val 16667"/>
            </a:avLst>
          </a:prstGeom>
          <a:solidFill>
            <a:srgbClr val="FFD234">
              <a:alpha val="3064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23"/>
          <p:cNvSpPr/>
          <p:nvPr/>
        </p:nvSpPr>
        <p:spPr>
          <a:xfrm rot="10800000">
            <a:off x="457175" y="3288239"/>
            <a:ext cx="2337900" cy="9351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3063681" y="1644579"/>
            <a:ext cx="3665091" cy="279926"/>
          </a:xfrm>
          <a:custGeom>
            <a:avLst/>
            <a:gdLst/>
            <a:ahLst/>
            <a:cxnLst/>
            <a:rect l="l" t="t" r="r" b="b"/>
            <a:pathLst>
              <a:path w="35076" h="1533" extrusionOk="0">
                <a:moveTo>
                  <a:pt x="1" y="0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0"/>
                </a:lnTo>
                <a:close/>
              </a:path>
            </a:pathLst>
          </a:custGeom>
          <a:solidFill>
            <a:srgbClr val="FFD234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3117075" y="1706116"/>
            <a:ext cx="657136" cy="144829"/>
          </a:xfrm>
          <a:custGeom>
            <a:avLst/>
            <a:gdLst/>
            <a:ahLst/>
            <a:cxnLst/>
            <a:rect l="l" t="t" r="r" b="b"/>
            <a:pathLst>
              <a:path w="6806" h="859" extrusionOk="0">
                <a:moveTo>
                  <a:pt x="1" y="1"/>
                </a:moveTo>
                <a:lnTo>
                  <a:pt x="1" y="859"/>
                </a:lnTo>
                <a:lnTo>
                  <a:pt x="6805" y="859"/>
                </a:lnTo>
                <a:lnTo>
                  <a:pt x="6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3063681" y="2297164"/>
            <a:ext cx="3665091" cy="279924"/>
          </a:xfrm>
          <a:custGeom>
            <a:avLst/>
            <a:gdLst/>
            <a:ahLst/>
            <a:cxnLst/>
            <a:rect l="l" t="t" r="r" b="b"/>
            <a:pathLst>
              <a:path w="35076" h="1534" extrusionOk="0">
                <a:moveTo>
                  <a:pt x="1" y="1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1"/>
                </a:lnTo>
                <a:close/>
              </a:path>
            </a:pathLst>
          </a:custGeom>
          <a:solidFill>
            <a:srgbClr val="FFBA55">
              <a:alpha val="4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3117075" y="2358660"/>
            <a:ext cx="1708203" cy="154926"/>
          </a:xfrm>
          <a:custGeom>
            <a:avLst/>
            <a:gdLst/>
            <a:ahLst/>
            <a:cxnLst/>
            <a:rect l="l" t="t" r="r" b="b"/>
            <a:pathLst>
              <a:path w="16348" h="849" extrusionOk="0">
                <a:moveTo>
                  <a:pt x="1" y="1"/>
                </a:moveTo>
                <a:lnTo>
                  <a:pt x="1" y="849"/>
                </a:lnTo>
                <a:lnTo>
                  <a:pt x="16348" y="849"/>
                </a:lnTo>
                <a:lnTo>
                  <a:pt x="16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3063681" y="4113370"/>
            <a:ext cx="3665091" cy="279926"/>
          </a:xfrm>
          <a:custGeom>
            <a:avLst/>
            <a:gdLst/>
            <a:ahLst/>
            <a:cxnLst/>
            <a:rect l="l" t="t" r="r" b="b"/>
            <a:pathLst>
              <a:path w="35076" h="1533" extrusionOk="0">
                <a:moveTo>
                  <a:pt x="1" y="0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0"/>
                </a:lnTo>
                <a:close/>
              </a:path>
            </a:pathLst>
          </a:custGeom>
          <a:solidFill>
            <a:srgbClr val="FFBA55">
              <a:alpha val="4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3117069" y="4174925"/>
            <a:ext cx="1228362" cy="180400"/>
          </a:xfrm>
          <a:custGeom>
            <a:avLst/>
            <a:gdLst/>
            <a:ahLst/>
            <a:cxnLst/>
            <a:rect l="l" t="t" r="r" b="b"/>
            <a:pathLst>
              <a:path w="28098" h="849" extrusionOk="0">
                <a:moveTo>
                  <a:pt x="1" y="1"/>
                </a:moveTo>
                <a:lnTo>
                  <a:pt x="1" y="849"/>
                </a:lnTo>
                <a:lnTo>
                  <a:pt x="28097" y="849"/>
                </a:lnTo>
                <a:lnTo>
                  <a:pt x="280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3063681" y="3455938"/>
            <a:ext cx="3665091" cy="279926"/>
          </a:xfrm>
          <a:custGeom>
            <a:avLst/>
            <a:gdLst/>
            <a:ahLst/>
            <a:cxnLst/>
            <a:rect l="l" t="t" r="r" b="b"/>
            <a:pathLst>
              <a:path w="35076" h="1533" extrusionOk="0">
                <a:moveTo>
                  <a:pt x="1" y="0"/>
                </a:moveTo>
                <a:lnTo>
                  <a:pt x="1" y="1533"/>
                </a:lnTo>
                <a:lnTo>
                  <a:pt x="35076" y="1533"/>
                </a:lnTo>
                <a:lnTo>
                  <a:pt x="35076" y="0"/>
                </a:lnTo>
                <a:close/>
              </a:path>
            </a:pathLst>
          </a:custGeom>
          <a:solidFill>
            <a:srgbClr val="FFD234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3117076" y="3517475"/>
            <a:ext cx="2186444" cy="173310"/>
          </a:xfrm>
          <a:custGeom>
            <a:avLst/>
            <a:gdLst/>
            <a:ahLst/>
            <a:cxnLst/>
            <a:rect l="l" t="t" r="r" b="b"/>
            <a:pathLst>
              <a:path w="28098" h="849" extrusionOk="0">
                <a:moveTo>
                  <a:pt x="1" y="1"/>
                </a:moveTo>
                <a:lnTo>
                  <a:pt x="1" y="849"/>
                </a:lnTo>
                <a:lnTo>
                  <a:pt x="28097" y="849"/>
                </a:lnTo>
                <a:lnTo>
                  <a:pt x="280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 txBox="1"/>
          <p:nvPr/>
        </p:nvSpPr>
        <p:spPr>
          <a:xfrm>
            <a:off x="3063675" y="1321975"/>
            <a:ext cx="16419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21% PhD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3063675" y="1995150"/>
            <a:ext cx="16419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 Graduation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3063674" y="3153975"/>
            <a:ext cx="2408095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64% Married or Partner</a:t>
            </a:r>
            <a:endParaRPr sz="17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3063674" y="3816574"/>
            <a:ext cx="2239845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31% Single or Divorced </a:t>
            </a:r>
            <a:endParaRPr sz="17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92" name="Google Shape;292;p23"/>
          <p:cNvGrpSpPr/>
          <p:nvPr/>
        </p:nvGrpSpPr>
        <p:grpSpPr>
          <a:xfrm>
            <a:off x="457174" y="1421345"/>
            <a:ext cx="2313147" cy="858871"/>
            <a:chOff x="457174" y="1261470"/>
            <a:chExt cx="2313147" cy="858871"/>
          </a:xfrm>
        </p:grpSpPr>
        <p:sp>
          <p:nvSpPr>
            <p:cNvPr id="293" name="Google Shape;293;p23"/>
            <p:cNvSpPr txBox="1"/>
            <p:nvPr/>
          </p:nvSpPr>
          <p:spPr>
            <a:xfrm>
              <a:off x="725132" y="1261470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Education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4" name="Google Shape;294;p23"/>
            <p:cNvSpPr txBox="1"/>
            <p:nvPr/>
          </p:nvSpPr>
          <p:spPr>
            <a:xfrm>
              <a:off x="457174" y="1585441"/>
              <a:ext cx="2313147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Roboto"/>
                  <a:ea typeface="Roboto"/>
                  <a:cs typeface="Roboto"/>
                  <a:sym typeface="Roboto"/>
                </a:rPr>
                <a:t>Basic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education only accounts for 9% of the data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" name="Google Shape;295;p23"/>
          <p:cNvGrpSpPr/>
          <p:nvPr/>
        </p:nvGrpSpPr>
        <p:grpSpPr>
          <a:xfrm>
            <a:off x="457175" y="3315225"/>
            <a:ext cx="2337900" cy="838935"/>
            <a:chOff x="457175" y="3155350"/>
            <a:chExt cx="2337900" cy="838935"/>
          </a:xfrm>
        </p:grpSpPr>
        <p:sp>
          <p:nvSpPr>
            <p:cNvPr id="296" name="Google Shape;296;p23"/>
            <p:cNvSpPr txBox="1"/>
            <p:nvPr/>
          </p:nvSpPr>
          <p:spPr>
            <a:xfrm>
              <a:off x="817922" y="3155350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Marital Status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7" name="Google Shape;297;p23"/>
            <p:cNvSpPr txBox="1"/>
            <p:nvPr/>
          </p:nvSpPr>
          <p:spPr>
            <a:xfrm>
              <a:off x="457175" y="3459385"/>
              <a:ext cx="2337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Roboto"/>
                  <a:ea typeface="Roboto"/>
                  <a:cs typeface="Roboto"/>
                  <a:sym typeface="Roboto"/>
                </a:rPr>
                <a:t>Other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categories account for 5% of the data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Google Shape;151;p19">
            <a:extLst>
              <a:ext uri="{FF2B5EF4-FFF2-40B4-BE49-F238E27FC236}">
                <a16:creationId xmlns:a16="http://schemas.microsoft.com/office/drawing/2014/main" id="{530035EC-9BE4-F430-06F9-CD15654EEA21}"/>
              </a:ext>
            </a:extLst>
          </p:cNvPr>
          <p:cNvSpPr/>
          <p:nvPr/>
        </p:nvSpPr>
        <p:spPr>
          <a:xfrm>
            <a:off x="216537" y="1421345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Google Shape;155;p19">
            <a:extLst>
              <a:ext uri="{FF2B5EF4-FFF2-40B4-BE49-F238E27FC236}">
                <a16:creationId xmlns:a16="http://schemas.microsoft.com/office/drawing/2014/main" id="{9204894F-D4B2-BD4C-25C9-671DC49A8418}"/>
              </a:ext>
            </a:extLst>
          </p:cNvPr>
          <p:cNvSpPr/>
          <p:nvPr/>
        </p:nvSpPr>
        <p:spPr>
          <a:xfrm>
            <a:off x="216537" y="3282485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130EE-0272-BD9A-12A4-C4850169F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297" y="960378"/>
            <a:ext cx="1365715" cy="2113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D7E1C6-BB95-1D44-1489-007C090DC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142" y="3255113"/>
            <a:ext cx="1191175" cy="1856018"/>
          </a:xfrm>
          <a:prstGeom prst="rect">
            <a:avLst/>
          </a:prstGeom>
        </p:spPr>
      </p:pic>
      <p:sp>
        <p:nvSpPr>
          <p:cNvPr id="8" name="Google Shape;139;p19">
            <a:extLst>
              <a:ext uri="{FF2B5EF4-FFF2-40B4-BE49-F238E27FC236}">
                <a16:creationId xmlns:a16="http://schemas.microsoft.com/office/drawing/2014/main" id="{A31245A6-7963-054B-32AA-D2F09BF0E2FA}"/>
              </a:ext>
            </a:extLst>
          </p:cNvPr>
          <p:cNvSpPr txBox="1">
            <a:spLocks/>
          </p:cNvSpPr>
          <p:nvPr/>
        </p:nvSpPr>
        <p:spPr>
          <a:xfrm>
            <a:off x="332400" y="4598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/>
              <a:t>Overview of the Data – Customer Demographics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the Data – Customer Demographics</a:t>
            </a:r>
            <a:endParaRPr dirty="0"/>
          </a:p>
        </p:txBody>
      </p:sp>
      <p:grpSp>
        <p:nvGrpSpPr>
          <p:cNvPr id="5" name="Google Shape;152;p19">
            <a:extLst>
              <a:ext uri="{FF2B5EF4-FFF2-40B4-BE49-F238E27FC236}">
                <a16:creationId xmlns:a16="http://schemas.microsoft.com/office/drawing/2014/main" id="{E3525C3F-1E4B-A18D-3AC1-1E1210638460}"/>
              </a:ext>
            </a:extLst>
          </p:cNvPr>
          <p:cNvGrpSpPr/>
          <p:nvPr/>
        </p:nvGrpSpPr>
        <p:grpSpPr>
          <a:xfrm>
            <a:off x="363403" y="1360744"/>
            <a:ext cx="2212447" cy="429600"/>
            <a:chOff x="5788970" y="1393852"/>
            <a:chExt cx="2212447" cy="429600"/>
          </a:xfrm>
        </p:grpSpPr>
        <p:sp>
          <p:nvSpPr>
            <p:cNvPr id="6" name="Google Shape;154;p19">
              <a:extLst>
                <a:ext uri="{FF2B5EF4-FFF2-40B4-BE49-F238E27FC236}">
                  <a16:creationId xmlns:a16="http://schemas.microsoft.com/office/drawing/2014/main" id="{299A2F1F-FE81-4DF0-C381-1BB6A5E6C357}"/>
                </a:ext>
              </a:extLst>
            </p:cNvPr>
            <p:cNvSpPr txBox="1"/>
            <p:nvPr/>
          </p:nvSpPr>
          <p:spPr>
            <a:xfrm>
              <a:off x="6049017" y="1393852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Number of Children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" name="Google Shape;155;p19">
              <a:extLst>
                <a:ext uri="{FF2B5EF4-FFF2-40B4-BE49-F238E27FC236}">
                  <a16:creationId xmlns:a16="http://schemas.microsoft.com/office/drawing/2014/main" id="{500DC9B9-1517-DDE3-DF5D-4A90AAFC365F}"/>
                </a:ext>
              </a:extLst>
            </p:cNvPr>
            <p:cNvSpPr/>
            <p:nvPr/>
          </p:nvSpPr>
          <p:spPr>
            <a:xfrm>
              <a:off x="5788970" y="1415152"/>
              <a:ext cx="408300" cy="4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45884FF-FF58-0EA3-7A06-8F6A0037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056" y="880150"/>
            <a:ext cx="3333509" cy="2057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538012-92CC-1FDB-F5D2-7754FE93D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088" y="3061594"/>
            <a:ext cx="3333509" cy="20572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510412-6418-7732-527A-5DA278554CC9}"/>
              </a:ext>
            </a:extLst>
          </p:cNvPr>
          <p:cNvSpPr txBox="1"/>
          <p:nvPr/>
        </p:nvSpPr>
        <p:spPr>
          <a:xfrm>
            <a:off x="1031749" y="1790344"/>
            <a:ext cx="4270191" cy="304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Roboto" panose="02000000000000000000" pitchFamily="2" charset="0"/>
                <a:ea typeface="Roboto" panose="02000000000000000000" pitchFamily="2" charset="0"/>
              </a:rPr>
              <a:t>Mostly 0 or 1 children at home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Roboto" panose="02000000000000000000" pitchFamily="2" charset="0"/>
                <a:ea typeface="Roboto" panose="02000000000000000000" pitchFamily="2" charset="0"/>
              </a:rPr>
              <a:t>Average number of kids: </a:t>
            </a:r>
            <a:r>
              <a:rPr lang="en-CN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0.44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Roboto" panose="02000000000000000000" pitchFamily="2" charset="0"/>
                <a:ea typeface="Roboto" panose="02000000000000000000" pitchFamily="2" charset="0"/>
              </a:rPr>
              <a:t>Average number of teens: </a:t>
            </a:r>
            <a:r>
              <a:rPr lang="en-CN" b="1" dirty="0">
                <a:latin typeface="Roboto" panose="02000000000000000000" pitchFamily="2" charset="0"/>
                <a:ea typeface="Roboto" panose="02000000000000000000" pitchFamily="2" charset="0"/>
              </a:rPr>
              <a:t>0.51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Roboto" panose="02000000000000000000" pitchFamily="2" charset="0"/>
                <a:ea typeface="Roboto" panose="02000000000000000000" pitchFamily="2" charset="0"/>
              </a:rPr>
              <a:t>Number of children do not seem to influence marketing campaign acceptance rate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N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C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BF769C-4FC7-875B-6B0B-7467D8915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387" y="4046483"/>
            <a:ext cx="1501307" cy="1072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A092CF-EE7E-3888-F539-3C84183F7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6844" y="4046483"/>
            <a:ext cx="1501307" cy="10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7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the Data – Customer Demographics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495495" y="1151962"/>
            <a:ext cx="3393333" cy="429600"/>
            <a:chOff x="5501617" y="3577783"/>
            <a:chExt cx="3393333" cy="429600"/>
          </a:xfrm>
        </p:grpSpPr>
        <p:sp>
          <p:nvSpPr>
            <p:cNvPr id="161" name="Google Shape;161;p19"/>
            <p:cNvSpPr txBox="1"/>
            <p:nvPr/>
          </p:nvSpPr>
          <p:spPr>
            <a:xfrm>
              <a:off x="5705767" y="3577783"/>
              <a:ext cx="318918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Responses to previous campaigns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501617" y="3588433"/>
              <a:ext cx="408300" cy="40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C8A640D-5939-6AD2-31E5-47A24D176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89" y="3153743"/>
            <a:ext cx="7342021" cy="1898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C14766-FDDC-49B3-C38A-C4F3A536D484}"/>
              </a:ext>
            </a:extLst>
          </p:cNvPr>
          <p:cNvSpPr txBox="1"/>
          <p:nvPr/>
        </p:nvSpPr>
        <p:spPr>
          <a:xfrm>
            <a:off x="1107945" y="1491131"/>
            <a:ext cx="3135074" cy="218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Roboto" panose="02000000000000000000" pitchFamily="2" charset="0"/>
                <a:ea typeface="Roboto" panose="02000000000000000000" pitchFamily="2" charset="0"/>
              </a:rPr>
              <a:t>Average acceptance rate ~ 5.9%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Roboto" panose="02000000000000000000" pitchFamily="2" charset="0"/>
                <a:ea typeface="Roboto" panose="02000000000000000000" pitchFamily="2" charset="0"/>
              </a:rPr>
              <a:t>Minimun: 1.3%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Roboto" panose="02000000000000000000" pitchFamily="2" charset="0"/>
                <a:ea typeface="Roboto" panose="02000000000000000000" pitchFamily="2" charset="0"/>
              </a:rPr>
              <a:t>Maximum: 7.5%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N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C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5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84E761C-31B1-CBC9-DF1F-F7CEDF7F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40" y="4051746"/>
            <a:ext cx="1732615" cy="1069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BB803-05A8-0BCE-5826-8CBA6ECB7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240" y="2518665"/>
            <a:ext cx="1732615" cy="1069271"/>
          </a:xfrm>
          <a:prstGeom prst="rect">
            <a:avLst/>
          </a:prstGeom>
        </p:spPr>
      </p:pic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the Data – Most Purchased Items</a:t>
            </a:r>
            <a:endParaRPr dirty="0"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143022" y="771084"/>
            <a:ext cx="2415325" cy="847256"/>
            <a:chOff x="568675" y="1380325"/>
            <a:chExt cx="2415325" cy="847256"/>
          </a:xfrm>
        </p:grpSpPr>
        <p:sp>
          <p:nvSpPr>
            <p:cNvPr id="141" name="Google Shape;141;p19"/>
            <p:cNvSpPr txBox="1"/>
            <p:nvPr/>
          </p:nvSpPr>
          <p:spPr>
            <a:xfrm>
              <a:off x="1031600" y="1380325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Wines</a:t>
              </a:r>
              <a:endParaRPr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1031600" y="1692681"/>
              <a:ext cx="19524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568675" y="1576388"/>
              <a:ext cx="408300" cy="40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8" name="Google Shape;148;p19"/>
          <p:cNvGrpSpPr/>
          <p:nvPr/>
        </p:nvGrpSpPr>
        <p:grpSpPr>
          <a:xfrm>
            <a:off x="125402" y="3666213"/>
            <a:ext cx="2415325" cy="847256"/>
            <a:chOff x="568675" y="3736423"/>
            <a:chExt cx="2415325" cy="847256"/>
          </a:xfrm>
        </p:grpSpPr>
        <p:sp>
          <p:nvSpPr>
            <p:cNvPr id="149" name="Google Shape;149;p19"/>
            <p:cNvSpPr txBox="1"/>
            <p:nvPr/>
          </p:nvSpPr>
          <p:spPr>
            <a:xfrm>
              <a:off x="1031600" y="3736423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Gold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1031600" y="4048779"/>
              <a:ext cx="19524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68675" y="3933800"/>
              <a:ext cx="408300" cy="4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6571785" y="2237674"/>
            <a:ext cx="2429075" cy="605027"/>
            <a:chOff x="6146250" y="2558367"/>
            <a:chExt cx="2429075" cy="605027"/>
          </a:xfrm>
        </p:grpSpPr>
        <p:sp>
          <p:nvSpPr>
            <p:cNvPr id="157" name="Google Shape;157;p19"/>
            <p:cNvSpPr txBox="1"/>
            <p:nvPr/>
          </p:nvSpPr>
          <p:spPr>
            <a:xfrm>
              <a:off x="6146250" y="2558367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Sweets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8167025" y="2755094"/>
              <a:ext cx="408300" cy="40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0" name="Google Shape;160;p19"/>
          <p:cNvGrpSpPr/>
          <p:nvPr/>
        </p:nvGrpSpPr>
        <p:grpSpPr>
          <a:xfrm>
            <a:off x="6571785" y="3715423"/>
            <a:ext cx="2429075" cy="605677"/>
            <a:chOff x="6146250" y="3736423"/>
            <a:chExt cx="2429075" cy="605677"/>
          </a:xfrm>
        </p:grpSpPr>
        <p:sp>
          <p:nvSpPr>
            <p:cNvPr id="161" name="Google Shape;161;p19"/>
            <p:cNvSpPr txBox="1"/>
            <p:nvPr/>
          </p:nvSpPr>
          <p:spPr>
            <a:xfrm>
              <a:off x="6146250" y="3736423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Fruits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8167025" y="3933800"/>
              <a:ext cx="408300" cy="40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4" name="Google Shape;164;p19"/>
          <p:cNvSpPr/>
          <p:nvPr/>
        </p:nvSpPr>
        <p:spPr>
          <a:xfrm>
            <a:off x="3539763" y="1933899"/>
            <a:ext cx="2050719" cy="2050695"/>
          </a:xfrm>
          <a:custGeom>
            <a:avLst/>
            <a:gdLst/>
            <a:ahLst/>
            <a:cxnLst/>
            <a:rect l="l" t="t" r="r" b="b"/>
            <a:pathLst>
              <a:path w="9514" h="9514" extrusionOk="0">
                <a:moveTo>
                  <a:pt x="4757" y="0"/>
                </a:moveTo>
                <a:cubicBezTo>
                  <a:pt x="2130" y="0"/>
                  <a:pt x="0" y="2130"/>
                  <a:pt x="0" y="4757"/>
                </a:cubicBezTo>
                <a:cubicBezTo>
                  <a:pt x="0" y="7384"/>
                  <a:pt x="2130" y="9514"/>
                  <a:pt x="4757" y="9514"/>
                </a:cubicBezTo>
                <a:cubicBezTo>
                  <a:pt x="7384" y="9514"/>
                  <a:pt x="9514" y="7384"/>
                  <a:pt x="9514" y="4757"/>
                </a:cubicBezTo>
                <a:cubicBezTo>
                  <a:pt x="9514" y="2130"/>
                  <a:pt x="7384" y="0"/>
                  <a:pt x="47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765011" y="2189537"/>
            <a:ext cx="1600225" cy="1795059"/>
          </a:xfrm>
          <a:custGeom>
            <a:avLst/>
            <a:gdLst/>
            <a:ahLst/>
            <a:cxnLst/>
            <a:rect l="l" t="t" r="r" b="b"/>
            <a:pathLst>
              <a:path w="7424" h="8328" extrusionOk="0">
                <a:moveTo>
                  <a:pt x="3907" y="0"/>
                </a:moveTo>
                <a:cubicBezTo>
                  <a:pt x="3660" y="0"/>
                  <a:pt x="3406" y="79"/>
                  <a:pt x="3196" y="229"/>
                </a:cubicBezTo>
                <a:cubicBezTo>
                  <a:pt x="3068" y="340"/>
                  <a:pt x="2941" y="467"/>
                  <a:pt x="2755" y="503"/>
                </a:cubicBezTo>
                <a:cubicBezTo>
                  <a:pt x="2685" y="503"/>
                  <a:pt x="2592" y="485"/>
                  <a:pt x="2500" y="485"/>
                </a:cubicBezTo>
                <a:cubicBezTo>
                  <a:pt x="2492" y="485"/>
                  <a:pt x="2484" y="485"/>
                  <a:pt x="2476" y="485"/>
                </a:cubicBezTo>
                <a:cubicBezTo>
                  <a:pt x="1994" y="485"/>
                  <a:pt x="1618" y="1009"/>
                  <a:pt x="1618" y="1495"/>
                </a:cubicBezTo>
                <a:cubicBezTo>
                  <a:pt x="1600" y="1843"/>
                  <a:pt x="1728" y="2174"/>
                  <a:pt x="1874" y="2487"/>
                </a:cubicBezTo>
                <a:lnTo>
                  <a:pt x="1874" y="2526"/>
                </a:lnTo>
                <a:cubicBezTo>
                  <a:pt x="1809" y="2471"/>
                  <a:pt x="1751" y="2437"/>
                  <a:pt x="1696" y="2437"/>
                </a:cubicBezTo>
                <a:cubicBezTo>
                  <a:pt x="1675" y="2437"/>
                  <a:pt x="1656" y="2442"/>
                  <a:pt x="1636" y="2451"/>
                </a:cubicBezTo>
                <a:cubicBezTo>
                  <a:pt x="1473" y="2504"/>
                  <a:pt x="1433" y="2799"/>
                  <a:pt x="1525" y="3112"/>
                </a:cubicBezTo>
                <a:cubicBezTo>
                  <a:pt x="1636" y="3386"/>
                  <a:pt x="1803" y="3571"/>
                  <a:pt x="1966" y="3571"/>
                </a:cubicBezTo>
                <a:cubicBezTo>
                  <a:pt x="2116" y="4140"/>
                  <a:pt x="2407" y="4598"/>
                  <a:pt x="2795" y="4876"/>
                </a:cubicBezTo>
                <a:lnTo>
                  <a:pt x="2795" y="5189"/>
                </a:lnTo>
                <a:cubicBezTo>
                  <a:pt x="2720" y="5171"/>
                  <a:pt x="2667" y="5132"/>
                  <a:pt x="2610" y="5079"/>
                </a:cubicBezTo>
                <a:cubicBezTo>
                  <a:pt x="2592" y="5206"/>
                  <a:pt x="2575" y="5334"/>
                  <a:pt x="2557" y="5462"/>
                </a:cubicBezTo>
                <a:cubicBezTo>
                  <a:pt x="1490" y="5630"/>
                  <a:pt x="591" y="6031"/>
                  <a:pt x="0" y="6564"/>
                </a:cubicBezTo>
                <a:cubicBezTo>
                  <a:pt x="882" y="7649"/>
                  <a:pt x="2204" y="8328"/>
                  <a:pt x="3712" y="8328"/>
                </a:cubicBezTo>
                <a:cubicBezTo>
                  <a:pt x="5202" y="8328"/>
                  <a:pt x="6542" y="7649"/>
                  <a:pt x="7424" y="6564"/>
                </a:cubicBezTo>
                <a:cubicBezTo>
                  <a:pt x="6833" y="6031"/>
                  <a:pt x="5934" y="5630"/>
                  <a:pt x="4871" y="5462"/>
                </a:cubicBezTo>
                <a:cubicBezTo>
                  <a:pt x="4849" y="5334"/>
                  <a:pt x="4832" y="5206"/>
                  <a:pt x="4814" y="5079"/>
                </a:cubicBezTo>
                <a:cubicBezTo>
                  <a:pt x="4761" y="5132"/>
                  <a:pt x="4686" y="5171"/>
                  <a:pt x="4629" y="5189"/>
                </a:cubicBezTo>
                <a:lnTo>
                  <a:pt x="4629" y="4876"/>
                </a:lnTo>
                <a:cubicBezTo>
                  <a:pt x="5017" y="4598"/>
                  <a:pt x="5312" y="4140"/>
                  <a:pt x="5458" y="3571"/>
                </a:cubicBezTo>
                <a:cubicBezTo>
                  <a:pt x="5603" y="3571"/>
                  <a:pt x="5788" y="3386"/>
                  <a:pt x="5881" y="3112"/>
                </a:cubicBezTo>
                <a:cubicBezTo>
                  <a:pt x="5991" y="2799"/>
                  <a:pt x="5951" y="2504"/>
                  <a:pt x="5788" y="2451"/>
                </a:cubicBezTo>
                <a:cubicBezTo>
                  <a:pt x="5768" y="2442"/>
                  <a:pt x="5747" y="2437"/>
                  <a:pt x="5726" y="2437"/>
                </a:cubicBezTo>
                <a:cubicBezTo>
                  <a:pt x="5666" y="2437"/>
                  <a:pt x="5602" y="2471"/>
                  <a:pt x="5550" y="2526"/>
                </a:cubicBezTo>
                <a:cubicBezTo>
                  <a:pt x="5550" y="2487"/>
                  <a:pt x="5550" y="2434"/>
                  <a:pt x="5533" y="2394"/>
                </a:cubicBezTo>
                <a:cubicBezTo>
                  <a:pt x="5660" y="2231"/>
                  <a:pt x="5771" y="2063"/>
                  <a:pt x="5881" y="1900"/>
                </a:cubicBezTo>
                <a:lnTo>
                  <a:pt x="5696" y="1900"/>
                </a:lnTo>
                <a:cubicBezTo>
                  <a:pt x="5916" y="1843"/>
                  <a:pt x="6101" y="1662"/>
                  <a:pt x="6172" y="1442"/>
                </a:cubicBezTo>
                <a:lnTo>
                  <a:pt x="5881" y="1442"/>
                </a:lnTo>
                <a:cubicBezTo>
                  <a:pt x="6062" y="1367"/>
                  <a:pt x="6212" y="1257"/>
                  <a:pt x="6322" y="1093"/>
                </a:cubicBezTo>
                <a:cubicBezTo>
                  <a:pt x="6194" y="1093"/>
                  <a:pt x="6062" y="1071"/>
                  <a:pt x="5934" y="1071"/>
                </a:cubicBezTo>
                <a:cubicBezTo>
                  <a:pt x="6119" y="1001"/>
                  <a:pt x="6264" y="873"/>
                  <a:pt x="6339" y="723"/>
                </a:cubicBezTo>
                <a:lnTo>
                  <a:pt x="6339" y="723"/>
                </a:lnTo>
                <a:cubicBezTo>
                  <a:pt x="6267" y="752"/>
                  <a:pt x="6188" y="766"/>
                  <a:pt x="6110" y="766"/>
                </a:cubicBezTo>
                <a:cubicBezTo>
                  <a:pt x="6032" y="766"/>
                  <a:pt x="5954" y="752"/>
                  <a:pt x="5881" y="723"/>
                </a:cubicBezTo>
                <a:cubicBezTo>
                  <a:pt x="6044" y="670"/>
                  <a:pt x="6194" y="542"/>
                  <a:pt x="6264" y="393"/>
                </a:cubicBezTo>
                <a:lnTo>
                  <a:pt x="6264" y="393"/>
                </a:lnTo>
                <a:cubicBezTo>
                  <a:pt x="6055" y="513"/>
                  <a:pt x="5806" y="573"/>
                  <a:pt x="5556" y="573"/>
                </a:cubicBezTo>
                <a:cubicBezTo>
                  <a:pt x="5350" y="573"/>
                  <a:pt x="5143" y="532"/>
                  <a:pt x="4960" y="450"/>
                </a:cubicBezTo>
                <a:cubicBezTo>
                  <a:pt x="4739" y="340"/>
                  <a:pt x="4558" y="172"/>
                  <a:pt x="4320" y="80"/>
                </a:cubicBezTo>
                <a:cubicBezTo>
                  <a:pt x="4191" y="26"/>
                  <a:pt x="4050" y="0"/>
                  <a:pt x="3907" y="0"/>
                </a:cubicBezTo>
                <a:close/>
              </a:path>
            </a:pathLst>
          </a:custGeom>
          <a:solidFill>
            <a:srgbClr val="FFFFFF">
              <a:alpha val="82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1594F-B342-B038-14C5-3AE0E180B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099" y="1402592"/>
            <a:ext cx="4172865" cy="2575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16599-96BA-5F4F-8AA4-DAF786E31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239" y="1175397"/>
            <a:ext cx="1732615" cy="1069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367A8-F5BD-78C7-926C-CE05BFD6C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971" y="1083703"/>
            <a:ext cx="1732615" cy="10692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FE8D1-7E5C-9082-9D86-B6A703DC84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96" y="2554396"/>
            <a:ext cx="1732615" cy="10692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1E4486-2F25-2F46-96B1-8605595D59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432" y="4017503"/>
            <a:ext cx="1723968" cy="1063935"/>
          </a:xfrm>
          <a:prstGeom prst="rect">
            <a:avLst/>
          </a:prstGeom>
        </p:spPr>
      </p:pic>
      <p:grpSp>
        <p:nvGrpSpPr>
          <p:cNvPr id="16" name="Google Shape;144;p19">
            <a:extLst>
              <a:ext uri="{FF2B5EF4-FFF2-40B4-BE49-F238E27FC236}">
                <a16:creationId xmlns:a16="http://schemas.microsoft.com/office/drawing/2014/main" id="{129CFEAF-46A0-20C2-7E7F-17DC46CAC58D}"/>
              </a:ext>
            </a:extLst>
          </p:cNvPr>
          <p:cNvGrpSpPr/>
          <p:nvPr/>
        </p:nvGrpSpPr>
        <p:grpSpPr>
          <a:xfrm>
            <a:off x="143022" y="2238985"/>
            <a:ext cx="2415325" cy="605027"/>
            <a:chOff x="568675" y="2558367"/>
            <a:chExt cx="2415325" cy="605027"/>
          </a:xfrm>
        </p:grpSpPr>
        <p:sp>
          <p:nvSpPr>
            <p:cNvPr id="17" name="Google Shape;145;p19">
              <a:extLst>
                <a:ext uri="{FF2B5EF4-FFF2-40B4-BE49-F238E27FC236}">
                  <a16:creationId xmlns:a16="http://schemas.microsoft.com/office/drawing/2014/main" id="{8DC5C4B4-74E3-6C0E-8258-B6354E6C71CF}"/>
                </a:ext>
              </a:extLst>
            </p:cNvPr>
            <p:cNvSpPr txBox="1"/>
            <p:nvPr/>
          </p:nvSpPr>
          <p:spPr>
            <a:xfrm>
              <a:off x="1031600" y="2558367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Meat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47;p19">
              <a:extLst>
                <a:ext uri="{FF2B5EF4-FFF2-40B4-BE49-F238E27FC236}">
                  <a16:creationId xmlns:a16="http://schemas.microsoft.com/office/drawing/2014/main" id="{E1EE3058-BD34-7B9F-D98D-3DFBD1CAE89A}"/>
                </a:ext>
              </a:extLst>
            </p:cNvPr>
            <p:cNvSpPr/>
            <p:nvPr/>
          </p:nvSpPr>
          <p:spPr>
            <a:xfrm>
              <a:off x="568675" y="2755094"/>
              <a:ext cx="408300" cy="4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oogle Shape;152;p19">
            <a:extLst>
              <a:ext uri="{FF2B5EF4-FFF2-40B4-BE49-F238E27FC236}">
                <a16:creationId xmlns:a16="http://schemas.microsoft.com/office/drawing/2014/main" id="{4B0687A8-85D5-B598-DA4B-12A12ABF7021}"/>
              </a:ext>
            </a:extLst>
          </p:cNvPr>
          <p:cNvGrpSpPr/>
          <p:nvPr/>
        </p:nvGrpSpPr>
        <p:grpSpPr>
          <a:xfrm>
            <a:off x="6534925" y="880150"/>
            <a:ext cx="2429075" cy="604363"/>
            <a:chOff x="6146250" y="1380325"/>
            <a:chExt cx="2429075" cy="604363"/>
          </a:xfrm>
        </p:grpSpPr>
        <p:sp>
          <p:nvSpPr>
            <p:cNvPr id="22" name="Google Shape;154;p19">
              <a:extLst>
                <a:ext uri="{FF2B5EF4-FFF2-40B4-BE49-F238E27FC236}">
                  <a16:creationId xmlns:a16="http://schemas.microsoft.com/office/drawing/2014/main" id="{BADBBE80-D2CC-3E3E-6318-2280FB742240}"/>
                </a:ext>
              </a:extLst>
            </p:cNvPr>
            <p:cNvSpPr txBox="1"/>
            <p:nvPr/>
          </p:nvSpPr>
          <p:spPr>
            <a:xfrm>
              <a:off x="6146250" y="1380325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Fish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" name="Google Shape;155;p19">
              <a:extLst>
                <a:ext uri="{FF2B5EF4-FFF2-40B4-BE49-F238E27FC236}">
                  <a16:creationId xmlns:a16="http://schemas.microsoft.com/office/drawing/2014/main" id="{21E50072-FEDF-1D12-C9F5-3ABEE1E26376}"/>
                </a:ext>
              </a:extLst>
            </p:cNvPr>
            <p:cNvSpPr/>
            <p:nvPr/>
          </p:nvSpPr>
          <p:spPr>
            <a:xfrm>
              <a:off x="8167025" y="1576388"/>
              <a:ext cx="408300" cy="4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92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9;p19">
            <a:extLst>
              <a:ext uri="{FF2B5EF4-FFF2-40B4-BE49-F238E27FC236}">
                <a16:creationId xmlns:a16="http://schemas.microsoft.com/office/drawing/2014/main" id="{0E96127E-0D12-EBE5-B6CD-BD919CEF35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the Data – Purchase Channels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AF941-E14F-E644-5A72-AAC4996A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909" y="1284053"/>
            <a:ext cx="4173091" cy="25753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09F9C26-A7C8-D36D-41EC-C850785B0079}"/>
              </a:ext>
            </a:extLst>
          </p:cNvPr>
          <p:cNvGrpSpPr/>
          <p:nvPr/>
        </p:nvGrpSpPr>
        <p:grpSpPr>
          <a:xfrm>
            <a:off x="114439" y="2393417"/>
            <a:ext cx="4358950" cy="1300482"/>
            <a:chOff x="44451" y="2498951"/>
            <a:chExt cx="4358950" cy="1300482"/>
          </a:xfrm>
        </p:grpSpPr>
        <p:sp>
          <p:nvSpPr>
            <p:cNvPr id="306" name="Google Shape;306;p24"/>
            <p:cNvSpPr/>
            <p:nvPr/>
          </p:nvSpPr>
          <p:spPr>
            <a:xfrm>
              <a:off x="572257" y="2540139"/>
              <a:ext cx="1516321" cy="1259294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132262" y="2950496"/>
              <a:ext cx="337200" cy="4446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 txBox="1"/>
            <p:nvPr/>
          </p:nvSpPr>
          <p:spPr>
            <a:xfrm>
              <a:off x="631635" y="2498951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Web</a:t>
              </a:r>
              <a:endParaRPr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44451" y="2921361"/>
              <a:ext cx="482700" cy="482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chemeClr val="lt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91E12B-E99A-C1A3-A098-102142F8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2379" y="2601322"/>
              <a:ext cx="1931022" cy="119171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6E5196-FFF4-05B4-A8C8-E6C6BC51F987}"/>
              </a:ext>
            </a:extLst>
          </p:cNvPr>
          <p:cNvGrpSpPr/>
          <p:nvPr/>
        </p:nvGrpSpPr>
        <p:grpSpPr>
          <a:xfrm>
            <a:off x="114439" y="3684616"/>
            <a:ext cx="4377326" cy="1303834"/>
            <a:chOff x="797685" y="3803847"/>
            <a:chExt cx="4377326" cy="1303834"/>
          </a:xfrm>
        </p:grpSpPr>
        <p:sp>
          <p:nvSpPr>
            <p:cNvPr id="307" name="Google Shape;307;p24"/>
            <p:cNvSpPr/>
            <p:nvPr/>
          </p:nvSpPr>
          <p:spPr>
            <a:xfrm>
              <a:off x="1325491" y="3843981"/>
              <a:ext cx="1516321" cy="1263700"/>
            </a:xfrm>
            <a:prstGeom prst="roundRect">
              <a:avLst>
                <a:gd name="adj" fmla="val 16667"/>
              </a:avLst>
            </a:prstGeom>
            <a:solidFill>
              <a:srgbClr val="FFD234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9B11B5-9A0D-4329-0846-A0F661851ED5}"/>
                </a:ext>
              </a:extLst>
            </p:cNvPr>
            <p:cNvGrpSpPr/>
            <p:nvPr/>
          </p:nvGrpSpPr>
          <p:grpSpPr>
            <a:xfrm>
              <a:off x="797685" y="3803847"/>
              <a:ext cx="4377326" cy="1278798"/>
              <a:chOff x="797685" y="3803847"/>
              <a:chExt cx="4377326" cy="1278798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2885496" y="4318599"/>
                <a:ext cx="337200" cy="4446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4"/>
              <p:cNvSpPr txBox="1"/>
              <p:nvPr/>
            </p:nvSpPr>
            <p:spPr>
              <a:xfrm>
                <a:off x="1325491" y="3803847"/>
                <a:ext cx="19524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FFD23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Catalog</a:t>
                </a:r>
                <a:endParaRPr sz="1700" dirty="0">
                  <a:solidFill>
                    <a:srgbClr val="FFD23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797685" y="4318599"/>
                <a:ext cx="482700" cy="4827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>
                  <a:solidFill>
                    <a:schemeClr val="lt1"/>
                  </a:solidFill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284BA5D-883F-EC09-3190-83C35ADB5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3989" y="3890929"/>
                <a:ext cx="1931022" cy="1191716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E29EED-B1EC-8472-1D9B-AA4882EC0730}"/>
              </a:ext>
            </a:extLst>
          </p:cNvPr>
          <p:cNvGrpSpPr/>
          <p:nvPr/>
        </p:nvGrpSpPr>
        <p:grpSpPr>
          <a:xfrm>
            <a:off x="105119" y="1050702"/>
            <a:ext cx="4368270" cy="1357182"/>
            <a:chOff x="35131" y="1156236"/>
            <a:chExt cx="4368270" cy="1357182"/>
          </a:xfrm>
        </p:grpSpPr>
        <p:sp>
          <p:nvSpPr>
            <p:cNvPr id="305" name="Google Shape;305;p24"/>
            <p:cNvSpPr/>
            <p:nvPr/>
          </p:nvSpPr>
          <p:spPr>
            <a:xfrm>
              <a:off x="576125" y="1223190"/>
              <a:ext cx="1512453" cy="129022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126480" y="1676060"/>
              <a:ext cx="337200" cy="4446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601144" y="1156236"/>
              <a:ext cx="1952400" cy="5693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Store</a:t>
              </a:r>
              <a:endParaRPr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35131" y="1659405"/>
              <a:ext cx="482700" cy="4827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chemeClr val="lt1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1F2C7C-E454-9433-BEAC-D0693F928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72379" y="1297142"/>
              <a:ext cx="1931022" cy="119171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4FFBE89-E5F6-0E29-DAFE-43CE29CE3F71}"/>
              </a:ext>
            </a:extLst>
          </p:cNvPr>
          <p:cNvSpPr txBox="1"/>
          <p:nvPr/>
        </p:nvSpPr>
        <p:spPr>
          <a:xfrm>
            <a:off x="569919" y="1372776"/>
            <a:ext cx="1677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900" dirty="0"/>
              <a:t>Median number of purchases v.s. last campaign:</a:t>
            </a:r>
          </a:p>
          <a:p>
            <a:endParaRPr lang="en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900" dirty="0">
                <a:solidFill>
                  <a:srgbClr val="F9766D"/>
                </a:solidFill>
              </a:rPr>
              <a:t>Rejected</a:t>
            </a:r>
            <a:r>
              <a:rPr lang="en-CN" sz="900" dirty="0"/>
              <a:t>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900" dirty="0">
                <a:solidFill>
                  <a:srgbClr val="02BFC4"/>
                </a:solidFill>
              </a:rPr>
              <a:t>Accpeted</a:t>
            </a:r>
            <a:r>
              <a:rPr lang="en-CN" sz="900" dirty="0"/>
              <a:t>: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AFCAD3-0962-4AB4-D14A-56F2B9EE8C26}"/>
              </a:ext>
            </a:extLst>
          </p:cNvPr>
          <p:cNvSpPr txBox="1"/>
          <p:nvPr/>
        </p:nvSpPr>
        <p:spPr>
          <a:xfrm>
            <a:off x="598741" y="2761286"/>
            <a:ext cx="1677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900" dirty="0"/>
              <a:t>Median number of purchases  v.s. last campaign:</a:t>
            </a:r>
          </a:p>
          <a:p>
            <a:endParaRPr lang="en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900" dirty="0">
                <a:solidFill>
                  <a:srgbClr val="F9766D"/>
                </a:solidFill>
              </a:rPr>
              <a:t>Rejected</a:t>
            </a:r>
            <a:r>
              <a:rPr lang="en-CN" sz="900" dirty="0"/>
              <a:t>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900" dirty="0">
                <a:solidFill>
                  <a:srgbClr val="02BFC4"/>
                </a:solidFill>
              </a:rPr>
              <a:t>Accpeted</a:t>
            </a:r>
            <a:r>
              <a:rPr lang="en-CN" sz="900" dirty="0"/>
              <a:t>: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9FA84-A3E6-5C7F-EED8-CAC57E271F9F}"/>
              </a:ext>
            </a:extLst>
          </p:cNvPr>
          <p:cNvSpPr txBox="1"/>
          <p:nvPr/>
        </p:nvSpPr>
        <p:spPr>
          <a:xfrm>
            <a:off x="569919" y="4028257"/>
            <a:ext cx="175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900" dirty="0"/>
              <a:t>Median number of purchases  v.s. last campaign:</a:t>
            </a:r>
          </a:p>
          <a:p>
            <a:endParaRPr lang="en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900" dirty="0">
                <a:solidFill>
                  <a:srgbClr val="F9766D"/>
                </a:solidFill>
              </a:rPr>
              <a:t>Rejected</a:t>
            </a:r>
            <a:r>
              <a:rPr lang="en-CN" sz="900" dirty="0"/>
              <a:t>: 1</a:t>
            </a:r>
          </a:p>
          <a:p>
            <a:endParaRPr lang="en-CN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900" dirty="0">
                <a:solidFill>
                  <a:srgbClr val="02BFC4"/>
                </a:solidFill>
              </a:rPr>
              <a:t>Accpeted</a:t>
            </a:r>
            <a:r>
              <a:rPr lang="en-CN" sz="900" dirty="0"/>
              <a:t>: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98DBCB-A795-EF83-2A78-4E76878C5A9A}"/>
              </a:ext>
            </a:extLst>
          </p:cNvPr>
          <p:cNvSpPr txBox="1"/>
          <p:nvPr/>
        </p:nvSpPr>
        <p:spPr>
          <a:xfrm>
            <a:off x="4970909" y="4028257"/>
            <a:ext cx="417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200" b="1" dirty="0">
                <a:latin typeface="Roboto" panose="02000000000000000000" pitchFamily="2" charset="0"/>
                <a:ea typeface="Roboto" panose="02000000000000000000" pitchFamily="2" charset="0"/>
              </a:rPr>
              <a:t>Store: </a:t>
            </a: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main purchase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200" dirty="0">
                <a:latin typeface="Roboto" panose="02000000000000000000" pitchFamily="2" charset="0"/>
                <a:ea typeface="Roboto" panose="02000000000000000000" pitchFamily="2" charset="0"/>
              </a:rPr>
              <a:t>More purchases lead to a tendancy of accpeting the last marketing campaign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deal Customer Profile (ICP) Infographics Infographics">
  <a:themeElements>
    <a:clrScheme name="Simple Light">
      <a:dk1>
        <a:srgbClr val="000000"/>
      </a:dk1>
      <a:lt1>
        <a:srgbClr val="FFFFFF"/>
      </a:lt1>
      <a:dk2>
        <a:srgbClr val="2F8CA6"/>
      </a:dk2>
      <a:lt2>
        <a:srgbClr val="009688"/>
      </a:lt2>
      <a:accent1>
        <a:srgbClr val="FFD234"/>
      </a:accent1>
      <a:accent2>
        <a:srgbClr val="FFBA55"/>
      </a:accent2>
      <a:accent3>
        <a:srgbClr val="F36A5D"/>
      </a:accent3>
      <a:accent4>
        <a:srgbClr val="FF99B1"/>
      </a:accent4>
      <a:accent5>
        <a:srgbClr val="E7F4F8"/>
      </a:accent5>
      <a:accent6>
        <a:srgbClr val="EEF8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858</Words>
  <Application>Microsoft Macintosh PowerPoint</Application>
  <PresentationFormat>On-screen Show (16:9)</PresentationFormat>
  <Paragraphs>288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Fira Sans Extra Condensed</vt:lpstr>
      <vt:lpstr>Arial</vt:lpstr>
      <vt:lpstr>Fira Sans Extra Condensed Medium</vt:lpstr>
      <vt:lpstr>Roboto</vt:lpstr>
      <vt:lpstr>Ideal Customer Profile (ICP) Infographics Infographics</vt:lpstr>
      <vt:lpstr>Marketing Campaign Analysis</vt:lpstr>
      <vt:lpstr>Overview of the Data – Target Variable</vt:lpstr>
      <vt:lpstr>Overview of the Data – Customer Demographics</vt:lpstr>
      <vt:lpstr>Overview of the Data – Customer Demographics</vt:lpstr>
      <vt:lpstr>PowerPoint Presentation</vt:lpstr>
      <vt:lpstr>Overview of the Data – Customer Demographics</vt:lpstr>
      <vt:lpstr>Overview of the Data – Customer Demographics</vt:lpstr>
      <vt:lpstr>Overview of the Data – Most Purchased Items</vt:lpstr>
      <vt:lpstr>Overview of the Data – Purchase Channels</vt:lpstr>
      <vt:lpstr>Customer Segments </vt:lpstr>
      <vt:lpstr>Cluster 1:  Retired Elites</vt:lpstr>
      <vt:lpstr>Cluster 2:  Tech Savvy Investors</vt:lpstr>
      <vt:lpstr>Cluster 3:  Thrifty Younger Parents</vt:lpstr>
      <vt:lpstr>Recommendation to New Customers </vt:lpstr>
      <vt:lpstr>For the next market campaigning, who should we solicit?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Campaign Analysis</dc:title>
  <cp:lastModifiedBy>An, Zike</cp:lastModifiedBy>
  <cp:revision>75</cp:revision>
  <dcterms:modified xsi:type="dcterms:W3CDTF">2022-11-16T04:57:03Z</dcterms:modified>
</cp:coreProperties>
</file>