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>
        <p:scale>
          <a:sx n="75" d="100"/>
          <a:sy n="75" d="100"/>
        </p:scale>
        <p:origin x="45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14-Feb-18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14-Feb-18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14-Feb-18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14-Feb-18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14-Feb-18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14-Feb-18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14-Feb-18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14-Feb-18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14-Feb-18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14-Feb-18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14-Feb-18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14-Feb-18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14-Feb-18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14-Feb-18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14-Feb-18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14-Feb-18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F98A1-C64D-478D-8D9E-8E9AE94657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NZ" dirty="0"/>
              <a:t>Automating Article Segmentation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10B0E-7EE0-41AE-90A1-D99021617C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NZ" dirty="0"/>
              <a:t>A summer research project by Nicole Chan</a:t>
            </a:r>
          </a:p>
          <a:p>
            <a:pPr algn="ctr"/>
            <a:r>
              <a:rPr lang="en-NZ" dirty="0"/>
              <a:t>Supervised by David Bainbridge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008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FF9A1-1BFA-495B-8780-AB16CC82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Smote filtering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037A1-3C41-4F8E-ABB8-CF6544F8F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Sentinel_19061103_0001.xml, a Class 3 filter of weight 100.0 was applied, which increased the weight of Class 3 - CONTENT_ARTICLE_HEADING_TITLE</a:t>
            </a:r>
            <a:endParaRPr lang="en-US" dirty="0"/>
          </a:p>
        </p:txBody>
      </p:sp>
      <p:pic>
        <p:nvPicPr>
          <p:cNvPr id="9218" name="Picture 2" descr="https://lh6.googleusercontent.com/Qrl15fqc77P2fJbaNBzNRS77VwiF8Le7aIc00okTwpapO1hnb8aJBZY_GhqfvFtMB2BDZxf8zD8Y8BfuSeHR9AOdfxXM7Db8MVnvUtAVryr8_cazfcoJTpf4t6XxblwHxjGefOhK">
            <a:extLst>
              <a:ext uri="{FF2B5EF4-FFF2-40B4-BE49-F238E27FC236}">
                <a16:creationId xmlns:a16="http://schemas.microsoft.com/office/drawing/2014/main" id="{FF182D71-804F-4473-8E66-A833E1276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485" y="2959100"/>
            <a:ext cx="5879030" cy="325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360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EB2C2-CFDA-48B9-9CE7-FF2578DB0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Randomize </a:t>
            </a:r>
            <a:r>
              <a:rPr lang="en-NZ" dirty="0" err="1"/>
              <a:t>FIlter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F0BC6-B3D1-4F20-BC86-4211FB33D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SMOTE groups “new data” – not ideal!</a:t>
            </a:r>
          </a:p>
        </p:txBody>
      </p:sp>
    </p:spTree>
    <p:extLst>
      <p:ext uri="{BB962C8B-B14F-4D97-AF65-F5344CB8AC3E}">
        <p14:creationId xmlns:p14="http://schemas.microsoft.com/office/powerpoint/2010/main" val="1138423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24910-4D0D-43E0-AF93-B580B58EA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Auto-WEKA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E88AC-D256-4BDA-BED7-CCC23DE03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J48 -&gt; Random Forest!!</a:t>
            </a:r>
          </a:p>
          <a:p>
            <a:r>
              <a:rPr lang="en-NZ" dirty="0"/>
              <a:t>Hyperparameter tuning???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87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5653-EE46-4BBD-93BF-019124D54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Cross-Validation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62877-AEA1-4097-A078-8D55B9E91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NZ" sz="2400" dirty="0"/>
              <a:t>It then “hides” 10% of the data (due to it being a 10-fold cross-validation)</a:t>
            </a:r>
          </a:p>
          <a:p>
            <a:pPr lvl="1" fontAlgn="base"/>
            <a:r>
              <a:rPr lang="en-NZ" dirty="0"/>
              <a:t>For the hidden 10%: it will have access to all the attributes of the lines, but not the tag column</a:t>
            </a:r>
          </a:p>
          <a:p>
            <a:pPr lvl="1" fontAlgn="base"/>
            <a:r>
              <a:rPr lang="en-NZ" dirty="0"/>
              <a:t>For the other 90%: it will have access to all the attributes of the lines, including the tag column</a:t>
            </a:r>
          </a:p>
          <a:p>
            <a:pPr fontAlgn="base"/>
            <a:r>
              <a:rPr lang="en-NZ" sz="2400" dirty="0"/>
              <a:t>It applies the filters to the other 90%, then creates a tree with how it got to its classification, and predicts the remaining 10%.</a:t>
            </a:r>
          </a:p>
          <a:p>
            <a:pPr marL="0" indent="0" fontAlgn="base">
              <a:buNone/>
            </a:pPr>
            <a:endParaRPr lang="en-NZ" sz="2400" dirty="0"/>
          </a:p>
          <a:p>
            <a:pPr fontAlgn="base"/>
            <a:r>
              <a:rPr lang="en-NZ" sz="2400" dirty="0"/>
              <a:t>This process is repeated 10 times with a different section each time, hence why the randomization filter was needed!</a:t>
            </a:r>
          </a:p>
        </p:txBody>
      </p:sp>
    </p:spTree>
    <p:extLst>
      <p:ext uri="{BB962C8B-B14F-4D97-AF65-F5344CB8AC3E}">
        <p14:creationId xmlns:p14="http://schemas.microsoft.com/office/powerpoint/2010/main" val="2774883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C7AF5-D08F-4D33-BACE-CB0CA9611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4500" y="2782486"/>
            <a:ext cx="6223000" cy="1293028"/>
          </a:xfrm>
        </p:spPr>
        <p:txBody>
          <a:bodyPr/>
          <a:lstStyle/>
          <a:p>
            <a:r>
              <a:rPr lang="en-NZ" dirty="0"/>
              <a:t>Weka demonstration!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703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15EC3-CBBD-471D-A99F-2BB878D7D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Discussion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42544-CD4B-4EA6-82FB-DE22300E4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More varied data</a:t>
            </a:r>
          </a:p>
          <a:p>
            <a:r>
              <a:rPr lang="en-NZ" dirty="0"/>
              <a:t>Comparing results better</a:t>
            </a:r>
          </a:p>
          <a:p>
            <a:r>
              <a:rPr lang="en-NZ" dirty="0"/>
              <a:t>Overfitting</a:t>
            </a:r>
          </a:p>
          <a:p>
            <a:r>
              <a:rPr lang="en-NZ"/>
              <a:t>Other algorithms!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273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7208F-EC36-48AB-8309-88693E067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Acknowledgements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C9419-6F83-44E9-8F00-EC4C30631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David Bainbridge</a:t>
            </a:r>
          </a:p>
          <a:p>
            <a:r>
              <a:rPr lang="en-NZ" dirty="0"/>
              <a:t>Veridian – Jeffrey </a:t>
            </a:r>
            <a:r>
              <a:rPr lang="en-NZ" dirty="0" err="1"/>
              <a:t>Ke</a:t>
            </a:r>
            <a:r>
              <a:rPr lang="en-NZ" dirty="0"/>
              <a:t> and Stefan </a:t>
            </a:r>
            <a:r>
              <a:rPr lang="en-NZ" dirty="0" err="1"/>
              <a:t>Boddie</a:t>
            </a:r>
            <a:endParaRPr lang="en-NZ" dirty="0"/>
          </a:p>
          <a:p>
            <a:r>
              <a:rPr lang="en-NZ" dirty="0"/>
              <a:t>Alvin Yeo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683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2BF0D-E5B1-4CF9-9BA0-2ED9DCC68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Defining the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5EC22-85EE-4454-B80F-919C57BB8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Make a test bed:</a:t>
            </a:r>
          </a:p>
          <a:p>
            <a:pPr lvl="1"/>
            <a:r>
              <a:rPr lang="en-NZ" dirty="0"/>
              <a:t>Define an input</a:t>
            </a:r>
          </a:p>
          <a:p>
            <a:pPr lvl="1"/>
            <a:r>
              <a:rPr lang="en-NZ" dirty="0"/>
              <a:t>Machine Learning Magic!</a:t>
            </a:r>
          </a:p>
          <a:p>
            <a:pPr lvl="1"/>
            <a:r>
              <a:rPr lang="en-NZ" dirty="0"/>
              <a:t>Define an output</a:t>
            </a:r>
          </a:p>
          <a:p>
            <a:pPr marL="457200" lvl="1" indent="0">
              <a:buNone/>
            </a:pPr>
            <a:endParaRPr lang="en-NZ" dirty="0"/>
          </a:p>
          <a:p>
            <a:r>
              <a:rPr lang="en-NZ" dirty="0"/>
              <a:t>What is article segmentation?</a:t>
            </a:r>
          </a:p>
          <a:p>
            <a:pPr lvl="1"/>
            <a:r>
              <a:rPr lang="en-NZ" dirty="0"/>
              <a:t>How can we automate this?!</a:t>
            </a:r>
          </a:p>
          <a:p>
            <a:pPr lvl="1"/>
            <a:endParaRPr lang="en-US" dirty="0"/>
          </a:p>
        </p:txBody>
      </p:sp>
      <p:pic>
        <p:nvPicPr>
          <p:cNvPr id="1026" name="Picture 2" descr="https://lh4.googleusercontent.com/w3A2iZz5WIKs2_mZTpF5K06cm8QXFPgQ-wGQNT0rnAjY6qRjz3i1pyNbAHJZZYZjz2t-bW_0eOF7eSllIK6Zclux1kKahvkIafAquuYFBhhWhIdsJnPCGaD9cLAA-AfPFplnZXla">
            <a:extLst>
              <a:ext uri="{FF2B5EF4-FFF2-40B4-BE49-F238E27FC236}">
                <a16:creationId xmlns:a16="http://schemas.microsoft.com/office/drawing/2014/main" id="{3F0733D8-3CF1-4E42-8FA2-C9485031C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952" y="2057401"/>
            <a:ext cx="5324248" cy="404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B35C677-B11C-4A79-B6CE-8AE0C84E5ADF}"/>
              </a:ext>
            </a:extLst>
          </p:cNvPr>
          <p:cNvSpPr/>
          <p:nvPr/>
        </p:nvSpPr>
        <p:spPr>
          <a:xfrm>
            <a:off x="6181952" y="2343955"/>
            <a:ext cx="1749778" cy="3725333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6A0E65C-861B-49DA-A5E9-B690670571B5}"/>
              </a:ext>
            </a:extLst>
          </p:cNvPr>
          <p:cNvSpPr/>
          <p:nvPr/>
        </p:nvSpPr>
        <p:spPr>
          <a:xfrm>
            <a:off x="7969187" y="2343955"/>
            <a:ext cx="1749778" cy="286981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F3313D3-1DF6-497C-96CA-1D5FC9D828C2}"/>
              </a:ext>
            </a:extLst>
          </p:cNvPr>
          <p:cNvSpPr/>
          <p:nvPr/>
        </p:nvSpPr>
        <p:spPr>
          <a:xfrm>
            <a:off x="9718965" y="2372072"/>
            <a:ext cx="1749778" cy="2923823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9160B97-8EA1-4C38-9D8B-73D66629BFAC}"/>
              </a:ext>
            </a:extLst>
          </p:cNvPr>
          <p:cNvSpPr/>
          <p:nvPr/>
        </p:nvSpPr>
        <p:spPr>
          <a:xfrm>
            <a:off x="7969187" y="5140683"/>
            <a:ext cx="1749778" cy="1122600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504389-1101-4324-81AC-D51438214C2E}"/>
              </a:ext>
            </a:extLst>
          </p:cNvPr>
          <p:cNvSpPr/>
          <p:nvPr/>
        </p:nvSpPr>
        <p:spPr>
          <a:xfrm>
            <a:off x="9718965" y="5213770"/>
            <a:ext cx="1749778" cy="1073490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5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6663F-1773-4ED0-AAEA-42F5DF895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What is METS/ALTO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C152A-7A4C-4E48-B0C8-222B847CA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ALTO</a:t>
            </a:r>
          </a:p>
          <a:p>
            <a:pPr lvl="1"/>
            <a:r>
              <a:rPr lang="en-NZ" dirty="0"/>
              <a:t>Page&gt;Print Space&gt;Text Block&gt;Text Line&gt;String</a:t>
            </a:r>
            <a:endParaRPr lang="en-US" dirty="0"/>
          </a:p>
        </p:txBody>
      </p:sp>
      <p:pic>
        <p:nvPicPr>
          <p:cNvPr id="2050" name="Picture 2" descr="An example of Sentinel_19061103_0001.xml in its ALTO format.">
            <a:extLst>
              <a:ext uri="{FF2B5EF4-FFF2-40B4-BE49-F238E27FC236}">
                <a16:creationId xmlns:a16="http://schemas.microsoft.com/office/drawing/2014/main" id="{E42549A9-5612-4E66-85D7-0B6E47DC6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408" y="3002061"/>
            <a:ext cx="8323184" cy="345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372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60D36-ECD0-477C-BC12-825ED4866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What is METS/ALTO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450C1-5979-413D-A0EF-FC0670FD0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METS</a:t>
            </a:r>
          </a:p>
          <a:p>
            <a:pPr lvl="1"/>
            <a:r>
              <a:rPr lang="en-NZ" dirty="0"/>
              <a:t>“Branches” of text blocks</a:t>
            </a:r>
            <a:endParaRPr lang="en-US" dirty="0"/>
          </a:p>
        </p:txBody>
      </p:sp>
      <p:pic>
        <p:nvPicPr>
          <p:cNvPr id="4098" name="Picture 2" descr="https://lh5.googleusercontent.com/WhxgzcfezDn7mHtFAN_MdQDcKGnS6kIEFJuKUA-QgYSTD0Gyt0fvRjC9d3CVU10u-WPM30sYzgEQwBD0DRurTt_G0cHM28UCc5uMasu4yNm3-X2IzoVUw-V6Jhmk2dzhfAxTc0Fj">
            <a:extLst>
              <a:ext uri="{FF2B5EF4-FFF2-40B4-BE49-F238E27FC236}">
                <a16:creationId xmlns:a16="http://schemas.microsoft.com/office/drawing/2014/main" id="{4D50254F-BE46-4E09-995F-DADF0439D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793" y="2960913"/>
            <a:ext cx="5818414" cy="356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229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FAEF9-45C9-4962-83FB-180405461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Initial 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A6E8C-F294-4921-B185-E287C4D94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Interest in Natural Language Processing (NLP)</a:t>
            </a:r>
          </a:p>
          <a:p>
            <a:pPr lvl="1"/>
            <a:r>
              <a:rPr lang="en-NZ" dirty="0"/>
              <a:t>Parts of Speech Identification (POS)</a:t>
            </a:r>
          </a:p>
          <a:p>
            <a:pPr lvl="1"/>
            <a:r>
              <a:rPr lang="en-NZ" dirty="0"/>
              <a:t>Sentence Boundary Identification</a:t>
            </a:r>
          </a:p>
          <a:p>
            <a:pPr lvl="1"/>
            <a:r>
              <a:rPr lang="en-NZ" dirty="0"/>
              <a:t>Topic Shifting</a:t>
            </a:r>
          </a:p>
          <a:p>
            <a:pPr marL="457200" lvl="1" indent="0">
              <a:buNone/>
            </a:pPr>
            <a:endParaRPr lang="en-NZ" dirty="0"/>
          </a:p>
          <a:p>
            <a:pPr marL="457200" lvl="1" indent="0">
              <a:buNone/>
            </a:pPr>
            <a:endParaRPr lang="en-NZ" dirty="0"/>
          </a:p>
          <a:p>
            <a:pPr marL="457200" lvl="1" indent="0">
              <a:buNone/>
            </a:pPr>
            <a:endParaRPr lang="en-NZ" dirty="0"/>
          </a:p>
          <a:p>
            <a:pPr marL="457200" lvl="1" indent="0">
              <a:buNone/>
            </a:pPr>
            <a:endParaRPr lang="en-NZ" dirty="0"/>
          </a:p>
          <a:p>
            <a:pPr marL="457200" lvl="1" indent="0">
              <a:buNone/>
            </a:pPr>
            <a:endParaRPr lang="en-NZ" dirty="0"/>
          </a:p>
          <a:p>
            <a:pPr marL="457200" lvl="1" indent="0">
              <a:buNone/>
            </a:pPr>
            <a:endParaRPr lang="en-NZ" dirty="0"/>
          </a:p>
          <a:p>
            <a:pPr marL="457200" lvl="1" indent="0">
              <a:buNone/>
            </a:pPr>
            <a:r>
              <a:rPr lang="en-NZ" dirty="0"/>
              <a:t>			</a:t>
            </a:r>
          </a:p>
        </p:txBody>
      </p:sp>
      <p:pic>
        <p:nvPicPr>
          <p:cNvPr id="4" name="Picture 2" descr="https://lh4.googleusercontent.com/w3A2iZz5WIKs2_mZTpF5K06cm8QXFPgQ-wGQNT0rnAjY6qRjz3i1pyNbAHJZZYZjz2t-bW_0eOF7eSllIK6Zclux1kKahvkIafAquuYFBhhWhIdsJnPCGaD9cLAA-AfPFplnZXla">
            <a:extLst>
              <a:ext uri="{FF2B5EF4-FFF2-40B4-BE49-F238E27FC236}">
                <a16:creationId xmlns:a16="http://schemas.microsoft.com/office/drawing/2014/main" id="{3E0F7AA5-7681-4BD8-BA2F-E7F110A52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723" y="2891286"/>
            <a:ext cx="4377052" cy="3327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63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C53A3-6D58-4BD1-B5E6-AD4816C0F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New approach: Formatting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E0579-1A72-435F-8D52-BCC3624B0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9 different parameters:</a:t>
            </a:r>
          </a:p>
          <a:p>
            <a:pPr lvl="1"/>
            <a:r>
              <a:rPr lang="en-NZ" dirty="0"/>
              <a:t>Horizontal position,</a:t>
            </a:r>
          </a:p>
          <a:p>
            <a:pPr lvl="1"/>
            <a:r>
              <a:rPr lang="en-NZ" dirty="0"/>
              <a:t>Vertical position,</a:t>
            </a:r>
          </a:p>
          <a:p>
            <a:pPr lvl="1"/>
            <a:r>
              <a:rPr lang="en-NZ" dirty="0"/>
              <a:t>Width,</a:t>
            </a:r>
          </a:p>
          <a:p>
            <a:pPr lvl="1"/>
            <a:r>
              <a:rPr lang="en-NZ" dirty="0"/>
              <a:t>Height,</a:t>
            </a:r>
          </a:p>
          <a:p>
            <a:pPr lvl="1"/>
            <a:r>
              <a:rPr lang="en-NZ" dirty="0"/>
              <a:t>Space,</a:t>
            </a:r>
          </a:p>
          <a:p>
            <a:pPr lvl="1"/>
            <a:r>
              <a:rPr lang="en-NZ" dirty="0"/>
              <a:t>Number of strings,</a:t>
            </a:r>
          </a:p>
          <a:p>
            <a:pPr lvl="1"/>
            <a:r>
              <a:rPr lang="en-NZ" dirty="0"/>
              <a:t>Number of characters, </a:t>
            </a:r>
          </a:p>
          <a:p>
            <a:pPr lvl="1"/>
            <a:r>
              <a:rPr lang="en-NZ" dirty="0"/>
              <a:t>Text block number</a:t>
            </a:r>
          </a:p>
          <a:p>
            <a:pPr lvl="1"/>
            <a:r>
              <a:rPr lang="en-NZ" dirty="0"/>
              <a:t>Tag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5F4927-46C6-4C7C-A56F-09B88ACAE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112" y="5483225"/>
            <a:ext cx="65817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490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EA60A-FDBC-43C3-84CF-4903E5AF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Formatting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03903-2FB2-4F62-BFD8-1B8BBB712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Normalised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AA08AC-4C69-416B-B4E3-62B3CC67D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0" y="4981069"/>
            <a:ext cx="9313427" cy="1374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BCA2B2-9F44-45C6-92B0-CD80CAD27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310" y="2576063"/>
            <a:ext cx="9313427" cy="1374775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74766CA1-EE7A-4089-B061-41429CEE3BA4}"/>
              </a:ext>
            </a:extLst>
          </p:cNvPr>
          <p:cNvSpPr/>
          <p:nvPr/>
        </p:nvSpPr>
        <p:spPr>
          <a:xfrm>
            <a:off x="4934523" y="4013200"/>
            <a:ext cx="1397000" cy="8307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187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FDE63-567F-40D1-B2FF-09D28EBDC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WEKA!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4099F-51EF-4AF0-8D22-B1BDEDD04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/>
              <a:t>Data Mining with WEKA</a:t>
            </a:r>
          </a:p>
          <a:p>
            <a:pPr lvl="1"/>
            <a:r>
              <a:rPr lang="en-NZ" dirty="0"/>
              <a:t>Clustering</a:t>
            </a:r>
          </a:p>
          <a:p>
            <a:pPr lvl="1"/>
            <a:r>
              <a:rPr lang="en-NZ" dirty="0"/>
              <a:t>Classification</a:t>
            </a:r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pPr marL="0" indent="0">
              <a:buNone/>
            </a:pPr>
            <a:r>
              <a:rPr lang="en-NZ" sz="1000" dirty="0"/>
              <a:t>https://en.wikipedia.org/wiki/Weka_(machine_learning)</a:t>
            </a:r>
          </a:p>
        </p:txBody>
      </p:sp>
      <p:pic>
        <p:nvPicPr>
          <p:cNvPr id="5124" name="Picture 4" descr="Weka logo, featuring weka, a bird endemic to New Zealand">
            <a:extLst>
              <a:ext uri="{FF2B5EF4-FFF2-40B4-BE49-F238E27FC236}">
                <a16:creationId xmlns:a16="http://schemas.microsoft.com/office/drawing/2014/main" id="{1BB84D5B-857B-4489-B5E3-11C3EDE5A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912" y="3225799"/>
            <a:ext cx="4956175" cy="260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421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C1C96-5FAA-4D53-82DB-D7908E7E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Unbalanced input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4E8F4-3E81-4320-9EA2-AB30F9F9B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 descr="https://lh3.googleusercontent.com/GyYtKIxxtkbsypuF98GkyB0ipIcXcZewr9Wwi3CnpE2ciKsYouOSBnp_xmnApgrOSu6H01EMxRX8PMRgf7ayIHKtci9aYyT9k0efyLA_OCbZSQSMjM9Y4ELitj5tDetoK4aQP9-N">
            <a:extLst>
              <a:ext uri="{FF2B5EF4-FFF2-40B4-BE49-F238E27FC236}">
                <a16:creationId xmlns:a16="http://schemas.microsoft.com/office/drawing/2014/main" id="{842A1035-AE97-40F9-8BED-70D46A283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262" y="2045709"/>
            <a:ext cx="7229475" cy="432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09639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59</TotalTime>
  <Words>354</Words>
  <Application>Microsoft Office PowerPoint</Application>
  <PresentationFormat>Widescreen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Century Gothic</vt:lpstr>
      <vt:lpstr>Vapor Trail</vt:lpstr>
      <vt:lpstr>Automating Article Segmentation</vt:lpstr>
      <vt:lpstr>Defining the project</vt:lpstr>
      <vt:lpstr>What is METS/ALTO</vt:lpstr>
      <vt:lpstr>What is METS/ALTO (2)</vt:lpstr>
      <vt:lpstr>Initial Approach</vt:lpstr>
      <vt:lpstr>New approach: Formatting</vt:lpstr>
      <vt:lpstr>Formatting (2)</vt:lpstr>
      <vt:lpstr>WEKA!</vt:lpstr>
      <vt:lpstr>Unbalanced input Data</vt:lpstr>
      <vt:lpstr>Smote filtering</vt:lpstr>
      <vt:lpstr>Randomize FIlter</vt:lpstr>
      <vt:lpstr>Auto-WEKA</vt:lpstr>
      <vt:lpstr>Cross-Validation</vt:lpstr>
      <vt:lpstr>Weka demonstration!</vt:lpstr>
      <vt:lpstr>Discussion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Article Segmentation</dc:title>
  <dc:creator>Nicole</dc:creator>
  <cp:lastModifiedBy>Nicole</cp:lastModifiedBy>
  <cp:revision>7</cp:revision>
  <dcterms:created xsi:type="dcterms:W3CDTF">2018-02-13T19:51:17Z</dcterms:created>
  <dcterms:modified xsi:type="dcterms:W3CDTF">2018-02-13T20:50:52Z</dcterms:modified>
</cp:coreProperties>
</file>