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9" r:id="rId4"/>
    <p:sldId id="258" r:id="rId5"/>
    <p:sldId id="260" r:id="rId6"/>
    <p:sldId id="261" r:id="rId7"/>
    <p:sldId id="264" r:id="rId8"/>
    <p:sldId id="266" r:id="rId9"/>
    <p:sldId id="265" r:id="rId10"/>
    <p:sldId id="267" r:id="rId11"/>
    <p:sldId id="26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66" autoAdjust="0"/>
  </p:normalViewPr>
  <p:slideViewPr>
    <p:cSldViewPr showGuides="1">
      <p:cViewPr varScale="1">
        <p:scale>
          <a:sx n="59" d="100"/>
          <a:sy n="59" d="100"/>
        </p:scale>
        <p:origin x="924" y="6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8/7/2016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Increase</a:t>
            </a:r>
            <a:r>
              <a:rPr lang="en-US" baseline="0" dirty="0"/>
              <a:t> in investment from LATER rounds – more stable investments</a:t>
            </a:r>
          </a:p>
          <a:p>
            <a:pPr marL="228600" indent="-228600">
              <a:buAutoNum type="arabicPeriod"/>
            </a:pPr>
            <a:r>
              <a:rPr lang="en-US" baseline="0" dirty="0"/>
              <a:t>Avg. investment per company in early rounds decreasing, because companies are increasing.  (share more of the same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3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7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3" y="3403600"/>
            <a:ext cx="3657599" cy="1397000"/>
          </a:xfrm>
        </p:spPr>
        <p:txBody>
          <a:bodyPr/>
          <a:lstStyle/>
          <a:p>
            <a:r>
              <a:rPr lang="en-US" sz="2000" dirty="0"/>
              <a:t>Rachel Wang, Daniel Peng, Ann Li, Nicole Erich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 Investments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increasingly prefer low-cost, low-risk investment opportunities</a:t>
            </a:r>
          </a:p>
          <a:p>
            <a:pPr lvl="1"/>
            <a:r>
              <a:rPr lang="en-US" dirty="0"/>
              <a:t>Industries with lower barriers to entry</a:t>
            </a:r>
          </a:p>
          <a:p>
            <a:pPr lvl="1"/>
            <a:r>
              <a:rPr lang="en-US" dirty="0"/>
              <a:t>Later rounds of funding</a:t>
            </a:r>
          </a:p>
          <a:p>
            <a:r>
              <a:rPr lang="en-US" dirty="0"/>
              <a:t>The amount of startups searching for funding is increasing, but the early funding available remains stable</a:t>
            </a:r>
          </a:p>
          <a:p>
            <a:pPr lvl="1"/>
            <a:r>
              <a:rPr lang="en-US" dirty="0"/>
              <a:t>Is actually decreasing as a percent of total available</a:t>
            </a:r>
          </a:p>
          <a:p>
            <a:r>
              <a:rPr lang="en-US" dirty="0"/>
              <a:t>Startups need stay competitive in valuation and start-up costs, not just traditional “bootstrap” mentality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Dot-com bubble burst in 2000, venture capital spending did not fully recover to previous levels until approximately 2005</a:t>
            </a:r>
          </a:p>
          <a:p>
            <a:r>
              <a:rPr lang="en-US" dirty="0"/>
              <a:t>Since then, spending has increased continually, both in investment dollars and number of investments</a:t>
            </a:r>
          </a:p>
          <a:p>
            <a:pPr lvl="1"/>
            <a:r>
              <a:rPr lang="en-US" dirty="0"/>
              <a:t>With the exception of the 2009 economic downturn</a:t>
            </a:r>
          </a:p>
          <a:p>
            <a:r>
              <a:rPr lang="en-US" dirty="0"/>
              <a:t>High company valuations and record-level investment in 2014 has led to a decline in 2015, as companies that are over-valuated are not prepared to go public</a:t>
            </a:r>
          </a:p>
          <a:p>
            <a:r>
              <a:rPr lang="en-US" dirty="0"/>
              <a:t>Less certainty of investments has led to more companies vying for limited resources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Where does the money come from?</a:t>
            </a:r>
          </a:p>
          <a:p>
            <a:pPr lvl="1"/>
            <a:r>
              <a:rPr lang="en-US" dirty="0"/>
              <a:t>Do investors typically invest in niche industries or diversify?</a:t>
            </a:r>
          </a:p>
          <a:p>
            <a:pPr lvl="1"/>
            <a:r>
              <a:rPr lang="en-US" dirty="0"/>
              <a:t>Do some venture capital firms prefer to invest early or late?</a:t>
            </a:r>
          </a:p>
          <a:p>
            <a:pPr lvl="1"/>
            <a:r>
              <a:rPr lang="en-US" dirty="0"/>
              <a:t>Is there evidence of a “fear of missing out” effect among investors?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sz="2400" b="1" dirty="0"/>
              <a:t>Where is it going?</a:t>
            </a:r>
          </a:p>
          <a:p>
            <a:pPr lvl="1"/>
            <a:r>
              <a:rPr lang="en-US" dirty="0"/>
              <a:t>What are some common characteristics of startups that receive funding?</a:t>
            </a:r>
          </a:p>
          <a:p>
            <a:pPr lvl="1"/>
            <a:r>
              <a:rPr lang="en-US" dirty="0"/>
              <a:t>Are certain markets more successful than others?</a:t>
            </a:r>
          </a:p>
          <a:p>
            <a:pPr lvl="1"/>
            <a:r>
              <a:rPr lang="en-US" dirty="0"/>
              <a:t>Do startup companies tend to receive funding from one or multiple investors?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839200" cy="4191000"/>
          </a:xfrm>
        </p:spPr>
        <p:txBody>
          <a:bodyPr/>
          <a:lstStyle/>
          <a:p>
            <a:r>
              <a:rPr lang="en-US" b="1" dirty="0"/>
              <a:t>104,246</a:t>
            </a:r>
            <a:r>
              <a:rPr lang="en-US" dirty="0"/>
              <a:t> unique investment transactions from January 2005 -  October 2014</a:t>
            </a:r>
          </a:p>
          <a:p>
            <a:r>
              <a:rPr lang="en-US" b="1" dirty="0"/>
              <a:t>29,742 </a:t>
            </a:r>
            <a:r>
              <a:rPr lang="en-US" dirty="0"/>
              <a:t>unique companies from </a:t>
            </a:r>
            <a:r>
              <a:rPr lang="en-US" b="1" dirty="0"/>
              <a:t>650</a:t>
            </a:r>
            <a:r>
              <a:rPr lang="en-US" dirty="0"/>
              <a:t> markets and </a:t>
            </a:r>
            <a:r>
              <a:rPr lang="en-US" b="1" dirty="0"/>
              <a:t>98</a:t>
            </a:r>
            <a:r>
              <a:rPr lang="en-US" dirty="0"/>
              <a:t> countries</a:t>
            </a:r>
          </a:p>
          <a:p>
            <a:r>
              <a:rPr lang="en-US" b="1" dirty="0"/>
              <a:t>20,613</a:t>
            </a:r>
            <a:r>
              <a:rPr lang="en-US" dirty="0"/>
              <a:t> unique investors</a:t>
            </a:r>
          </a:p>
          <a:p>
            <a:r>
              <a:rPr lang="en-US" dirty="0"/>
              <a:t>Other variables:</a:t>
            </a:r>
          </a:p>
          <a:p>
            <a:pPr lvl="1"/>
            <a:r>
              <a:rPr lang="en-US" dirty="0"/>
              <a:t>Year / quarter</a:t>
            </a:r>
          </a:p>
          <a:p>
            <a:pPr lvl="1"/>
            <a:r>
              <a:rPr lang="en-US" dirty="0"/>
              <a:t>Funding round (Angel, Seed, A, B, C, etc.)</a:t>
            </a:r>
          </a:p>
          <a:p>
            <a:pPr lvl="1"/>
            <a:r>
              <a:rPr lang="en-US" dirty="0"/>
              <a:t>Investor market</a:t>
            </a:r>
          </a:p>
          <a:p>
            <a:pPr lvl="1"/>
            <a:r>
              <a:rPr lang="en-US" dirty="0"/>
              <a:t>Amount of investment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191000"/>
          </a:xfrm>
        </p:spPr>
        <p:txBody>
          <a:bodyPr/>
          <a:lstStyle/>
          <a:p>
            <a:r>
              <a:rPr lang="en-US" dirty="0"/>
              <a:t>Overall investment has been increasing since 2005</a:t>
            </a:r>
          </a:p>
          <a:p>
            <a:r>
              <a:rPr lang="en-US" dirty="0"/>
              <a:t>Funding at </a:t>
            </a:r>
            <a:r>
              <a:rPr lang="en-US" b="1" dirty="0"/>
              <a:t>early rounds </a:t>
            </a:r>
            <a:r>
              <a:rPr lang="en-US" dirty="0"/>
              <a:t>has been decreasing in recent years, as a percentage of total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General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437301"/>
            <a:ext cx="4674839" cy="30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67" y="3179172"/>
            <a:ext cx="4164362" cy="33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CrunchBase</a:t>
            </a:r>
            <a:r>
              <a:rPr lang="en-US" dirty="0"/>
              <a:t> data skewed to US-related information</a:t>
            </a:r>
          </a:p>
          <a:p>
            <a:r>
              <a:rPr lang="en-US" dirty="0"/>
              <a:t>Tend to diversify from their self-described market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Investors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3280718"/>
            <a:ext cx="4496963" cy="3277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46" y="3280718"/>
            <a:ext cx="5078970" cy="32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that VC’s often invest small amounts alone, especially very early and very late</a:t>
            </a:r>
          </a:p>
          <a:p>
            <a:r>
              <a:rPr lang="en-US" dirty="0"/>
              <a:t>Decreasing trend of co-investments,  stable as a percentage of dollar amount invested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Co-Investment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429000"/>
            <a:ext cx="4063876" cy="3319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49" y="3429000"/>
            <a:ext cx="3958319" cy="38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96400" cy="4191000"/>
          </a:xfrm>
        </p:spPr>
        <p:txBody>
          <a:bodyPr/>
          <a:lstStyle/>
          <a:p>
            <a:r>
              <a:rPr lang="en-US" dirty="0"/>
              <a:t>More money needed, less opportunities to be funded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Startups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4202236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514600"/>
            <a:ext cx="4597979" cy="42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96400" cy="4191000"/>
          </a:xfrm>
        </p:spPr>
        <p:txBody>
          <a:bodyPr/>
          <a:lstStyle/>
          <a:p>
            <a:r>
              <a:rPr lang="en-US" dirty="0"/>
              <a:t>More money needed, less opportunities to be funded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Startups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5" y="2503280"/>
            <a:ext cx="5081158" cy="3810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503280"/>
            <a:ext cx="4877911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432</Words>
  <Application>Microsoft Office PowerPoint</Application>
  <PresentationFormat>Custom</PresentationFormat>
  <Paragraphs>55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Palatino Linotype</vt:lpstr>
      <vt:lpstr>Business strategy presentation</vt:lpstr>
      <vt:lpstr>Startup Investments</vt:lpstr>
      <vt:lpstr>The Background</vt:lpstr>
      <vt:lpstr>The Big Question</vt:lpstr>
      <vt:lpstr>The Data</vt:lpstr>
      <vt:lpstr>Exploration - General</vt:lpstr>
      <vt:lpstr>Exploration - Investors</vt:lpstr>
      <vt:lpstr>Exploration – Co-Investment</vt:lpstr>
      <vt:lpstr>Exploration - Startups</vt:lpstr>
      <vt:lpstr>Exploration - Startups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2016-08-07T15:47:02Z</dcterms:created>
  <dcterms:modified xsi:type="dcterms:W3CDTF">2016-08-07T21:56:56Z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