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476" r:id="rId4"/>
    <p:sldId id="479" r:id="rId5"/>
    <p:sldId id="478" r:id="rId6"/>
    <p:sldId id="566" r:id="rId7"/>
    <p:sldId id="481" r:id="rId8"/>
    <p:sldId id="483" r:id="rId9"/>
    <p:sldId id="563" r:id="rId10"/>
    <p:sldId id="564" r:id="rId11"/>
    <p:sldId id="589" r:id="rId12"/>
    <p:sldId id="591" r:id="rId13"/>
    <p:sldId id="488" r:id="rId14"/>
    <p:sldId id="493" r:id="rId15"/>
    <p:sldId id="500" r:id="rId16"/>
    <p:sldId id="501" r:id="rId17"/>
    <p:sldId id="502" r:id="rId18"/>
    <p:sldId id="545" r:id="rId19"/>
    <p:sldId id="546" r:id="rId20"/>
    <p:sldId id="592" r:id="rId21"/>
    <p:sldId id="593" r:id="rId22"/>
    <p:sldId id="594" r:id="rId23"/>
    <p:sldId id="553" r:id="rId24"/>
    <p:sldId id="582" r:id="rId25"/>
    <p:sldId id="584" r:id="rId26"/>
    <p:sldId id="557" r:id="rId27"/>
    <p:sldId id="559" r:id="rId28"/>
    <p:sldId id="580" r:id="rId29"/>
    <p:sldId id="581" r:id="rId30"/>
    <p:sldId id="538" r:id="rId31"/>
    <p:sldId id="542" r:id="rId32"/>
    <p:sldId id="548" r:id="rId33"/>
    <p:sldId id="549" r:id="rId34"/>
    <p:sldId id="550" r:id="rId35"/>
    <p:sldId id="554" r:id="rId36"/>
    <p:sldId id="555" r:id="rId37"/>
    <p:sldId id="648" r:id="rId38"/>
    <p:sldId id="649" r:id="rId39"/>
    <p:sldId id="628" r:id="rId40"/>
    <p:sldId id="640" r:id="rId41"/>
    <p:sldId id="641" r:id="rId42"/>
    <p:sldId id="642" r:id="rId43"/>
    <p:sldId id="643" r:id="rId44"/>
    <p:sldId id="644" r:id="rId45"/>
    <p:sldId id="949" r:id="rId46"/>
    <p:sldId id="950" r:id="rId47"/>
    <p:sldId id="951" r:id="rId48"/>
    <p:sldId id="952" r:id="rId49"/>
    <p:sldId id="953" r:id="rId50"/>
    <p:sldId id="954" r:id="rId51"/>
    <p:sldId id="955" r:id="rId52"/>
    <p:sldId id="956" r:id="rId53"/>
    <p:sldId id="958" r:id="rId54"/>
    <p:sldId id="976" r:id="rId55"/>
    <p:sldId id="977" r:id="rId56"/>
    <p:sldId id="978" r:id="rId57"/>
    <p:sldId id="979" r:id="rId58"/>
    <p:sldId id="973" r:id="rId59"/>
    <p:sldId id="974" r:id="rId60"/>
    <p:sldId id="975" r:id="rId61"/>
    <p:sldId id="968" r:id="rId62"/>
    <p:sldId id="969" r:id="rId63"/>
    <p:sldId id="970" r:id="rId64"/>
    <p:sldId id="971" r:id="rId65"/>
    <p:sldId id="972" r:id="rId66"/>
    <p:sldId id="980" r:id="rId67"/>
    <p:sldId id="981" r:id="rId68"/>
    <p:sldId id="982" r:id="rId69"/>
    <p:sldId id="983" r:id="rId70"/>
    <p:sldId id="984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585" autoAdjust="0"/>
  </p:normalViewPr>
  <p:slideViewPr>
    <p:cSldViewPr>
      <p:cViewPr varScale="1">
        <p:scale>
          <a:sx n="78" d="100"/>
          <a:sy n="78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D4A13-3EB7-4575-A52B-B5B5CEA8C42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7C476-5181-4FE8-B67D-F53A0AB7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CF0F-4409-4C1F-9B32-6CFF4EA0ACB4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800-9C11-4362-B601-820C558A5E08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3C86-7335-473B-A3AA-74D4F7869D4A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2D52-8171-4BCF-A0AD-AEE9238562DD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37C6-71F4-474D-978B-92FFD1E4AE78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6EDA-C165-46B4-BE8B-62E9714531E1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8BFA-0D8D-4308-B820-0DCDB121327C}" type="datetime1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6686-DA6E-49B8-A278-5F381F684BD4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FCB-AFD1-4270-B250-E0D0F64DF378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1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2C66-4BB1-4CCD-8758-85CF29F770CB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C137-4CCD-42DE-B8F8-9B404C6A0E36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2169-8703-4F42-9621-461FED51E4B6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3C9A-8E8B-4E8E-879B-8E6982E6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/>
              <a:t>Python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/>
              <a:t>CSC249 </a:t>
            </a:r>
          </a:p>
          <a:p>
            <a:r>
              <a:rPr lang="en-US" dirty="0"/>
              <a:t>Data Structure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40904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len</a:t>
            </a:r>
            <a:r>
              <a:rPr lang="en-US" sz="2800" dirty="0"/>
              <a:t> function finds the length of a list.  Example:</a:t>
            </a:r>
          </a:p>
          <a:p>
            <a:pPr marL="0" indent="0">
              <a:buNone/>
            </a:pPr>
            <a:r>
              <a:rPr lang="en-US" sz="11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  <a:br>
              <a:rPr lang="en-US" sz="2800" i="1" dirty="0"/>
            </a:br>
            <a:r>
              <a:rPr lang="en-US" sz="2800" i="1" dirty="0" err="1"/>
              <a:t>list_length</a:t>
            </a:r>
            <a:r>
              <a:rPr lang="en-US" sz="2800" i="1" dirty="0"/>
              <a:t> = </a:t>
            </a:r>
            <a:r>
              <a:rPr lang="en-US" sz="2800" i="1" dirty="0" err="1"/>
              <a:t>len</a:t>
            </a:r>
            <a:r>
              <a:rPr lang="en-US" sz="2800" i="1" dirty="0"/>
              <a:t>(</a:t>
            </a:r>
            <a:r>
              <a:rPr lang="en-US" sz="2800" i="1" dirty="0" err="1"/>
              <a:t>gpa</a:t>
            </a:r>
            <a:r>
              <a:rPr lang="en-US" sz="2800" i="1" dirty="0"/>
              <a:t>)</a:t>
            </a:r>
            <a:br>
              <a:rPr lang="en-US" sz="2800" i="1" dirty="0"/>
            </a:br>
            <a:r>
              <a:rPr lang="en-US" sz="2800" i="1" dirty="0"/>
              <a:t>print("Number of elements in the list:", </a:t>
            </a:r>
            <a:r>
              <a:rPr lang="en-US" sz="2800" i="1" dirty="0" err="1"/>
              <a:t>list_length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1000" i="1" dirty="0"/>
              <a:t>  </a:t>
            </a:r>
          </a:p>
          <a:p>
            <a:r>
              <a:rPr lang="en-US" sz="2800" dirty="0"/>
              <a:t>Output of the program: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800" i="1" dirty="0"/>
              <a:t>Number of elements in the list: 5</a:t>
            </a:r>
          </a:p>
          <a:p>
            <a:pPr marL="0" indent="0">
              <a:buNone/>
            </a:pPr>
            <a:r>
              <a:rPr lang="en-US" sz="2800" i="1" dirty="0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The in operator tests whether a value is in a list. 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  <a:br>
              <a:rPr lang="en-US" sz="2800" i="1" dirty="0"/>
            </a:br>
            <a:r>
              <a:rPr lang="en-US" sz="2800" i="1" dirty="0"/>
              <a:t>if 3.10 in </a:t>
            </a:r>
            <a:r>
              <a:rPr lang="en-US" sz="2800" i="1" dirty="0" err="1"/>
              <a:t>gpa</a:t>
            </a:r>
            <a:r>
              <a:rPr lang="en-US" sz="2800" i="1" dirty="0"/>
              <a:t>:</a:t>
            </a:r>
            <a:br>
              <a:rPr lang="en-US" sz="2800" i="1" dirty="0"/>
            </a:br>
            <a:r>
              <a:rPr lang="en-US" sz="2800" i="1" dirty="0"/>
              <a:t>    print("3.10 is in the list")</a:t>
            </a:r>
            <a:br>
              <a:rPr lang="en-US" sz="2800" i="1" dirty="0"/>
            </a:br>
            <a:r>
              <a:rPr lang="en-US" sz="2800" i="1" dirty="0"/>
              <a:t>else:</a:t>
            </a:r>
            <a:br>
              <a:rPr lang="en-US" sz="2800" i="1" dirty="0"/>
            </a:br>
            <a:r>
              <a:rPr lang="en-US" sz="2800" i="1" dirty="0"/>
              <a:t>    print("3.10 not in the list")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6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The not in operator tests whether a value is not in the list. 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  <a:br>
              <a:rPr lang="en-US" sz="2800" i="1" dirty="0"/>
            </a:br>
            <a:r>
              <a:rPr lang="en-US" sz="2800" i="1" dirty="0"/>
              <a:t>if 3.10 not in </a:t>
            </a:r>
            <a:r>
              <a:rPr lang="en-US" sz="2800" i="1" dirty="0" err="1"/>
              <a:t>gpa</a:t>
            </a:r>
            <a:r>
              <a:rPr lang="en-US" sz="2800" i="1" dirty="0"/>
              <a:t>:</a:t>
            </a:r>
            <a:br>
              <a:rPr lang="en-US" sz="2800" i="1" dirty="0"/>
            </a:br>
            <a:r>
              <a:rPr lang="en-US" sz="2800" i="1" dirty="0"/>
              <a:t>    print("3.10 not in the list")</a:t>
            </a:r>
            <a:br>
              <a:rPr lang="en-US" sz="2800" i="1" dirty="0"/>
            </a:br>
            <a:r>
              <a:rPr lang="en-US" sz="2800" i="1" dirty="0"/>
              <a:t>else:</a:t>
            </a:r>
            <a:br>
              <a:rPr lang="en-US" sz="2800" i="1" dirty="0"/>
            </a:br>
            <a:r>
              <a:rPr lang="en-US" sz="2800" i="1" dirty="0"/>
              <a:t>    print("3.10 is in the list")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New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We can use append to add a new element to the end of a list. 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  <a:br>
              <a:rPr lang="en-US" sz="2800" i="1" dirty="0"/>
            </a:br>
            <a:r>
              <a:rPr lang="en-US" sz="2800" i="1" dirty="0" err="1"/>
              <a:t>gpa.append</a:t>
            </a:r>
            <a:r>
              <a:rPr lang="en-US" sz="2800" i="1" dirty="0"/>
              <a:t>(2.97)</a:t>
            </a:r>
            <a:br>
              <a:rPr lang="en-US" sz="2800" i="1" dirty="0"/>
            </a:br>
            <a:r>
              <a:rPr lang="en-US" sz="2800" i="1" dirty="0"/>
              <a:t>print("List after append: ", </a:t>
            </a:r>
            <a:r>
              <a:rPr lang="en-US" sz="2800" i="1" dirty="0" err="1"/>
              <a:t>gpa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endParaRPr lang="en-US" sz="1000" i="1" dirty="0"/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endParaRPr lang="en-US" sz="1000" i="1" dirty="0"/>
          </a:p>
          <a:p>
            <a:pPr marL="0" indent="0">
              <a:buNone/>
            </a:pPr>
            <a:r>
              <a:rPr lang="en-US" sz="2800" i="1" dirty="0"/>
              <a:t>List after append:  [3.25, 2.87, 3.1, 3.56, 2.64, 2.97]</a:t>
            </a:r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We can also use insert to insert an element at a specified position of a list. 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  <a:br>
              <a:rPr lang="en-US" sz="2800" i="1" dirty="0"/>
            </a:br>
            <a:r>
              <a:rPr lang="en-US" sz="2800" i="1" dirty="0" err="1"/>
              <a:t>gpa.insert</a:t>
            </a:r>
            <a:r>
              <a:rPr lang="en-US" sz="2800" i="1" dirty="0"/>
              <a:t>(1, 3.88)</a:t>
            </a:r>
            <a:br>
              <a:rPr lang="en-US" sz="2800" i="1" dirty="0"/>
            </a:br>
            <a:r>
              <a:rPr lang="en-US" sz="2800" i="1" dirty="0"/>
              <a:t>print("List after insert: ", </a:t>
            </a:r>
            <a:r>
              <a:rPr lang="en-US" sz="2800" i="1" dirty="0" err="1"/>
              <a:t>gpa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endParaRPr lang="en-US" sz="1100" i="1" dirty="0"/>
          </a:p>
          <a:p>
            <a:r>
              <a:rPr lang="en-US" sz="2800" dirty="0"/>
              <a:t>Output: 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List after insert:  [3.25, 3.88, 2.87, 3.1, 3.56, 2.64]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Elements by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  <a:br>
              <a:rPr lang="en-US" sz="2800" i="1" dirty="0"/>
            </a:br>
            <a:r>
              <a:rPr lang="en-US" sz="2800" i="1" dirty="0"/>
              <a:t>del </a:t>
            </a:r>
            <a:r>
              <a:rPr lang="en-US" sz="2800" i="1" dirty="0" err="1"/>
              <a:t>gpa</a:t>
            </a:r>
            <a:r>
              <a:rPr lang="en-US" sz="2800" i="1" dirty="0"/>
              <a:t>[2]</a:t>
            </a:r>
            <a:br>
              <a:rPr lang="en-US" sz="2800" i="1" dirty="0"/>
            </a:br>
            <a:r>
              <a:rPr lang="en-US" sz="2800" i="1" dirty="0"/>
              <a:t>print("List after delete: ", </a:t>
            </a:r>
            <a:r>
              <a:rPr lang="en-US" sz="2800" i="1" dirty="0" err="1"/>
              <a:t>gpa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1300" i="1" dirty="0"/>
              <a:t> </a:t>
            </a:r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1300" i="1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List after delete : [3.25 ,2.87, 3.56, 2.64]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Elements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  <a:br>
              <a:rPr lang="en-US" sz="2800" i="1" dirty="0"/>
            </a:br>
            <a:r>
              <a:rPr lang="en-US" sz="2800" i="1" dirty="0" err="1"/>
              <a:t>gpa.remove</a:t>
            </a:r>
            <a:r>
              <a:rPr lang="en-US" sz="2800" i="1" dirty="0"/>
              <a:t>(3.10)</a:t>
            </a:r>
            <a:br>
              <a:rPr lang="en-US" sz="2800" i="1" dirty="0"/>
            </a:br>
            <a:r>
              <a:rPr lang="en-US" sz="2800" i="1" dirty="0"/>
              <a:t>print("List after remove:", </a:t>
            </a:r>
            <a:r>
              <a:rPr lang="en-US" sz="2800" i="1" dirty="0" err="1"/>
              <a:t>gpa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1100" i="1" dirty="0"/>
              <a:t> </a:t>
            </a:r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List after remove:  [3.25, 2.87, 3.56, 2.64]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Elements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24400"/>
          </a:xfrm>
        </p:spPr>
        <p:txBody>
          <a:bodyPr>
            <a:normAutofit/>
          </a:bodyPr>
          <a:lstStyle/>
          <a:p>
            <a:r>
              <a:rPr lang="en-US" sz="2800" dirty="0"/>
              <a:t>If two or more elements have the same value, the remove function only removes the first one.  Example:</a:t>
            </a:r>
          </a:p>
          <a:p>
            <a:pPr marL="0" indent="0">
              <a:buNone/>
            </a:pPr>
            <a:r>
              <a:rPr lang="en-US" sz="11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high_temp</a:t>
            </a:r>
            <a:r>
              <a:rPr lang="en-US" sz="2800" i="1" dirty="0"/>
              <a:t> = [92, 89, 92]</a:t>
            </a:r>
            <a:br>
              <a:rPr lang="en-US" sz="2800" i="1" dirty="0"/>
            </a:br>
            <a:r>
              <a:rPr lang="en-US" sz="2800" i="1" dirty="0" err="1"/>
              <a:t>high_temp.remove</a:t>
            </a:r>
            <a:r>
              <a:rPr lang="en-US" sz="2800" i="1" dirty="0"/>
              <a:t>(92)</a:t>
            </a:r>
            <a:br>
              <a:rPr lang="en-US" sz="2800" i="1" dirty="0"/>
            </a:br>
            <a:r>
              <a:rPr lang="en-US" sz="2800" i="1" dirty="0"/>
              <a:t>print("List after remove: ", </a:t>
            </a:r>
            <a:r>
              <a:rPr lang="en-US" sz="2800" i="1" dirty="0" err="1"/>
              <a:t>high_temp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r>
              <a:rPr lang="en-US" sz="2800" dirty="0"/>
              <a:t>Output of the program: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800" i="1" dirty="0"/>
              <a:t>List after remove:  [89, 92]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4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Elements Not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You get an error if you try to remove a value not in the list.</a:t>
            </a:r>
          </a:p>
          <a:p>
            <a:pPr marL="0" indent="0">
              <a:buNone/>
            </a:pPr>
            <a:r>
              <a:rPr lang="en-US" sz="1100" i="1" dirty="0"/>
              <a:t> </a:t>
            </a:r>
          </a:p>
          <a:p>
            <a:pPr marL="0" indent="0">
              <a:buNone/>
            </a:pPr>
            <a:r>
              <a:rPr lang="en-US" sz="2400" i="1" dirty="0" err="1"/>
              <a:t>high_temp</a:t>
            </a:r>
            <a:r>
              <a:rPr lang="en-US" sz="2400" i="1" dirty="0"/>
              <a:t> = [92, 89, 92]</a:t>
            </a:r>
          </a:p>
          <a:p>
            <a:pPr marL="0" indent="0">
              <a:buNone/>
            </a:pPr>
            <a:r>
              <a:rPr lang="en-US" sz="2400" i="1" dirty="0" err="1"/>
              <a:t>high_temp.remove</a:t>
            </a:r>
            <a:r>
              <a:rPr lang="en-US" sz="2400" i="1" dirty="0"/>
              <a:t>(100)</a:t>
            </a:r>
          </a:p>
          <a:p>
            <a:pPr marL="0" indent="0">
              <a:buNone/>
            </a:pPr>
            <a:r>
              <a:rPr lang="en-US" sz="2400" i="1" dirty="0"/>
              <a:t>print("List after remove: ", </a:t>
            </a:r>
            <a:r>
              <a:rPr lang="en-US" sz="2400" i="1" dirty="0" err="1"/>
              <a:t>high_temp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r>
              <a:rPr lang="en-US" sz="2400" dirty="0"/>
              <a:t>Error message: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400" i="1" dirty="0" err="1"/>
              <a:t>Traceback</a:t>
            </a:r>
            <a:r>
              <a:rPr lang="en-US" sz="2400" i="1" dirty="0"/>
              <a:t> (most recent call last):</a:t>
            </a:r>
          </a:p>
          <a:p>
            <a:pPr marL="0" indent="0">
              <a:buNone/>
            </a:pPr>
            <a:r>
              <a:rPr lang="en-US" sz="2400" i="1" dirty="0"/>
              <a:t>  File "C:/untitled1/p1.py", line 2, in &lt;module&gt;</a:t>
            </a:r>
          </a:p>
          <a:p>
            <a:pPr marL="0" indent="0">
              <a:buNone/>
            </a:pPr>
            <a:r>
              <a:rPr lang="en-US" sz="2400" i="1" dirty="0"/>
              <a:t>    </a:t>
            </a:r>
            <a:r>
              <a:rPr lang="en-US" sz="2400" i="1" dirty="0" err="1"/>
              <a:t>high_temp.remove</a:t>
            </a:r>
            <a:r>
              <a:rPr lang="en-US" sz="2400" i="1" dirty="0"/>
              <a:t>(100)</a:t>
            </a:r>
          </a:p>
          <a:p>
            <a:pPr marL="0" indent="0">
              <a:buNone/>
            </a:pPr>
            <a:r>
              <a:rPr lang="en-US" sz="2400" i="1" dirty="0" err="1"/>
              <a:t>ValueError</a:t>
            </a:r>
            <a:r>
              <a:rPr lang="en-US" sz="2400" i="1" dirty="0"/>
              <a:t>: </a:t>
            </a:r>
            <a:r>
              <a:rPr lang="en-US" sz="2400" i="1" dirty="0" err="1"/>
              <a:t>list.remove</a:t>
            </a:r>
            <a:r>
              <a:rPr lang="en-US" sz="2400" i="1" dirty="0"/>
              <a:t>(x): x not in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before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24400"/>
          </a:xfrm>
        </p:spPr>
        <p:txBody>
          <a:bodyPr>
            <a:normAutofit/>
          </a:bodyPr>
          <a:lstStyle/>
          <a:p>
            <a:r>
              <a:rPr lang="en-US" sz="2800" dirty="0"/>
              <a:t>To avoid error, check before remove.</a:t>
            </a:r>
          </a:p>
          <a:p>
            <a:pPr marL="0" indent="0">
              <a:buNone/>
            </a:pPr>
            <a:r>
              <a:rPr lang="en-US" sz="1100" i="1" dirty="0"/>
              <a:t> </a:t>
            </a:r>
          </a:p>
          <a:p>
            <a:pPr marL="0" indent="0">
              <a:buNone/>
            </a:pPr>
            <a:r>
              <a:rPr lang="en-US" sz="2400" i="1" dirty="0" err="1"/>
              <a:t>high_temp</a:t>
            </a:r>
            <a:r>
              <a:rPr lang="en-US" sz="2400" i="1" dirty="0"/>
              <a:t> = [92, 89, 92]</a:t>
            </a:r>
          </a:p>
          <a:p>
            <a:pPr marL="0" indent="0">
              <a:buNone/>
            </a:pPr>
            <a:r>
              <a:rPr lang="en-US" sz="2400" i="1" dirty="0"/>
              <a:t>if 100 in </a:t>
            </a:r>
            <a:r>
              <a:rPr lang="en-US" sz="2400" i="1" dirty="0" err="1"/>
              <a:t>high_temp</a:t>
            </a:r>
            <a:r>
              <a:rPr lang="en-US" sz="2400" i="1" dirty="0"/>
              <a:t>:</a:t>
            </a:r>
          </a:p>
          <a:p>
            <a:pPr marL="0" indent="0">
              <a:buNone/>
            </a:pPr>
            <a:r>
              <a:rPr lang="en-US" sz="2400" i="1" dirty="0"/>
              <a:t>    </a:t>
            </a:r>
            <a:r>
              <a:rPr lang="en-US" sz="2400" i="1" dirty="0" err="1"/>
              <a:t>high_temp.remove</a:t>
            </a:r>
            <a:r>
              <a:rPr lang="en-US" sz="2400" i="1" dirty="0"/>
              <a:t>(100)</a:t>
            </a:r>
          </a:p>
          <a:p>
            <a:pPr marL="0" indent="0">
              <a:buNone/>
            </a:pPr>
            <a:r>
              <a:rPr lang="en-US" sz="2400" i="1" dirty="0"/>
              <a:t>print("List after remove: ", </a:t>
            </a:r>
            <a:r>
              <a:rPr lang="en-US" sz="2400" i="1" dirty="0" err="1"/>
              <a:t>high_temp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400" i="1" dirty="0"/>
              <a:t>List after remove:  [92, 89, 92]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lesson, students will learn: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231775" indent="-231775">
              <a:buNone/>
            </a:pPr>
            <a:r>
              <a:rPr lang="en-US" dirty="0"/>
              <a:t>- How to create and use lists</a:t>
            </a:r>
          </a:p>
          <a:p>
            <a:pPr marL="231775" indent="-231775">
              <a:buNone/>
            </a:pPr>
            <a:r>
              <a:rPr lang="en-US" dirty="0"/>
              <a:t>- How to create and use tuples</a:t>
            </a:r>
          </a:p>
          <a:p>
            <a:pPr marL="231775" indent="-231775">
              <a:buNone/>
            </a:pPr>
            <a:r>
              <a:rPr lang="en-US" dirty="0"/>
              <a:t>- How to create and use sets</a:t>
            </a:r>
          </a:p>
          <a:p>
            <a:pPr marL="231775" indent="-231775">
              <a:buNone/>
            </a:pPr>
            <a:r>
              <a:rPr lang="en-US" dirty="0"/>
              <a:t>- How to create and use dictionaries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4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clear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24400"/>
          </a:xfrm>
        </p:spPr>
        <p:txBody>
          <a:bodyPr>
            <a:normAutofit/>
          </a:bodyPr>
          <a:lstStyle/>
          <a:p>
            <a:r>
              <a:rPr lang="en-US" sz="2800" dirty="0"/>
              <a:t>The clear method removes all elements from the list. Example:</a:t>
            </a:r>
          </a:p>
          <a:p>
            <a:pPr marL="0" indent="0">
              <a:buNone/>
            </a:pPr>
            <a:r>
              <a:rPr lang="en-US" sz="11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</a:p>
          <a:p>
            <a:pPr marL="0" indent="0">
              <a:buNone/>
            </a:pPr>
            <a:r>
              <a:rPr lang="en-US" sz="2800" i="1" dirty="0" err="1"/>
              <a:t>gpa.clear</a:t>
            </a:r>
            <a:r>
              <a:rPr lang="en-US" sz="2800" i="1" dirty="0"/>
              <a:t>()</a:t>
            </a:r>
          </a:p>
          <a:p>
            <a:pPr marL="0" indent="0">
              <a:buNone/>
            </a:pPr>
            <a:r>
              <a:rPr lang="en-US" sz="2800" i="1" dirty="0"/>
              <a:t>print("List after clear: ", </a:t>
            </a:r>
            <a:r>
              <a:rPr lang="en-US" sz="2800" i="1" dirty="0" err="1"/>
              <a:t>gpa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800" i="1" dirty="0"/>
              <a:t>List after clear:  []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pop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pop method removes and returns an element. Example:</a:t>
            </a:r>
          </a:p>
          <a:p>
            <a:pPr marL="0" indent="0">
              <a:buNone/>
            </a:pPr>
            <a:r>
              <a:rPr lang="en-US" sz="11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</a:p>
          <a:p>
            <a:pPr marL="0" indent="0">
              <a:buNone/>
            </a:pPr>
            <a:r>
              <a:rPr lang="en-US" sz="2800" i="1" dirty="0" err="1"/>
              <a:t>item_popped</a:t>
            </a:r>
            <a:r>
              <a:rPr lang="en-US" sz="2800" i="1" dirty="0"/>
              <a:t> = </a:t>
            </a:r>
            <a:r>
              <a:rPr lang="en-US" sz="2800" i="1" dirty="0" err="1"/>
              <a:t>gpa.pop</a:t>
            </a:r>
            <a:r>
              <a:rPr lang="en-US" sz="2800" i="1" dirty="0"/>
              <a:t>(1)</a:t>
            </a:r>
          </a:p>
          <a:p>
            <a:pPr marL="0" indent="0">
              <a:buNone/>
            </a:pPr>
            <a:r>
              <a:rPr lang="en-US" sz="2800" i="1" dirty="0"/>
              <a:t>print("Item popped:", </a:t>
            </a:r>
            <a:r>
              <a:rPr lang="en-US" sz="2800" i="1" dirty="0" err="1"/>
              <a:t>item_popped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2800" i="1" dirty="0"/>
              <a:t>print("List after pop:", </a:t>
            </a:r>
            <a:r>
              <a:rPr lang="en-US" sz="2800" i="1" dirty="0" err="1"/>
              <a:t>gpa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800" i="1" dirty="0"/>
              <a:t>Item popped: 2.87</a:t>
            </a:r>
          </a:p>
          <a:p>
            <a:pPr marL="0" indent="0">
              <a:buNone/>
            </a:pPr>
            <a:r>
              <a:rPr lang="en-US" sz="2800" i="1" dirty="0"/>
              <a:t>List after pop: [3.25, 3.1, 3.56, 2.64]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pop</a:t>
            </a:r>
            <a:r>
              <a:rPr lang="en-US" dirty="0"/>
              <a:t> Method: No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If no argument is passed to the pop method, the default index is -1. Example:</a:t>
            </a:r>
          </a:p>
          <a:p>
            <a:pPr marL="0" indent="0">
              <a:buNone/>
            </a:pPr>
            <a:r>
              <a:rPr lang="en-US" sz="11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gpa</a:t>
            </a:r>
            <a:r>
              <a:rPr lang="en-US" sz="2800" i="1" dirty="0"/>
              <a:t> = [3.25, 2.87, 3.10, 3.56, 2.64]</a:t>
            </a:r>
          </a:p>
          <a:p>
            <a:pPr marL="0" indent="0">
              <a:buNone/>
            </a:pPr>
            <a:r>
              <a:rPr lang="en-US" sz="2800" i="1" dirty="0" err="1"/>
              <a:t>item_popped</a:t>
            </a:r>
            <a:r>
              <a:rPr lang="en-US" sz="2800" i="1" dirty="0"/>
              <a:t> = </a:t>
            </a:r>
            <a:r>
              <a:rPr lang="en-US" sz="2800" i="1" dirty="0" err="1"/>
              <a:t>gpa.pop</a:t>
            </a:r>
            <a:r>
              <a:rPr lang="en-US" sz="2800" i="1" dirty="0"/>
              <a:t>()</a:t>
            </a:r>
          </a:p>
          <a:p>
            <a:pPr marL="0" indent="0">
              <a:buNone/>
            </a:pPr>
            <a:r>
              <a:rPr lang="en-US" sz="2800" i="1" dirty="0"/>
              <a:t>print("Item popped:", </a:t>
            </a:r>
            <a:r>
              <a:rPr lang="en-US" sz="2800" i="1" dirty="0" err="1"/>
              <a:t>item_popped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2800" i="1" dirty="0"/>
              <a:t>print("List after pop:", </a:t>
            </a:r>
            <a:r>
              <a:rPr lang="en-US" sz="2800" i="1" dirty="0" err="1"/>
              <a:t>gpa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800" i="1" dirty="0"/>
              <a:t>Item popped: 2.64</a:t>
            </a:r>
          </a:p>
          <a:p>
            <a:pPr marL="0" indent="0">
              <a:buNone/>
            </a:pPr>
            <a:r>
              <a:rPr lang="en-US" sz="2800" i="1" dirty="0"/>
              <a:t>List after pop: [3.25, 2.87, 3.1, 3.56]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6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/>
              <a:t>You can use for loop to iterate over a list in two ways:</a:t>
            </a:r>
          </a:p>
          <a:p>
            <a:pPr marL="971550" lvl="1" indent="-514350">
              <a:buAutoNum type="arabicParenBoth"/>
            </a:pPr>
            <a:r>
              <a:rPr lang="en-US" dirty="0"/>
              <a:t>Assign an element to the loop variable in each iteration</a:t>
            </a:r>
          </a:p>
          <a:p>
            <a:pPr marL="971550" lvl="1" indent="-514350">
              <a:buAutoNum type="arabicParenBoth"/>
            </a:pPr>
            <a:r>
              <a:rPr lang="en-US" dirty="0"/>
              <a:t>Use list index to access one element in each iteration</a:t>
            </a:r>
          </a:p>
          <a:p>
            <a:pPr marL="0" indent="0">
              <a:buNone/>
            </a:pPr>
            <a:r>
              <a:rPr lang="en-US" sz="1400" i="1" dirty="0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an Element to Loop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err="1"/>
              <a:t>student_list</a:t>
            </a:r>
            <a:r>
              <a:rPr lang="en-US" sz="2800" i="1" dirty="0"/>
              <a:t> = ['Pete Li', 'Al Davis', 'Den White', 'Dave Fox']</a:t>
            </a:r>
          </a:p>
          <a:p>
            <a:pPr marL="0" indent="0">
              <a:buNone/>
            </a:pPr>
            <a:r>
              <a:rPr lang="en-US" sz="2800" i="1" dirty="0"/>
              <a:t>for student in </a:t>
            </a:r>
            <a:r>
              <a:rPr lang="en-US" sz="2800" i="1" dirty="0" err="1"/>
              <a:t>student_list</a:t>
            </a:r>
            <a:r>
              <a:rPr lang="en-US" sz="2800" i="1" dirty="0"/>
              <a:t>:</a:t>
            </a:r>
          </a:p>
          <a:p>
            <a:pPr marL="0" indent="0">
              <a:buNone/>
            </a:pPr>
            <a:r>
              <a:rPr lang="en-US" sz="2800" i="1" dirty="0"/>
              <a:t>    print(student)</a:t>
            </a:r>
          </a:p>
          <a:p>
            <a:pPr marL="0" indent="0">
              <a:buNone/>
            </a:pPr>
            <a:endParaRPr lang="en-US" sz="1000" i="1" dirty="0"/>
          </a:p>
          <a:p>
            <a:r>
              <a:rPr lang="en-US" sz="2800" dirty="0"/>
              <a:t>Output:  </a:t>
            </a:r>
          </a:p>
          <a:p>
            <a:pPr marL="0" indent="0">
              <a:buNone/>
            </a:pPr>
            <a:r>
              <a:rPr lang="en-US" sz="2800" i="1" dirty="0"/>
              <a:t>Pete Li</a:t>
            </a:r>
          </a:p>
          <a:p>
            <a:pPr marL="0" indent="0">
              <a:buNone/>
            </a:pPr>
            <a:r>
              <a:rPr lang="en-US" sz="2800" i="1" dirty="0"/>
              <a:t>Al Davis</a:t>
            </a:r>
          </a:p>
          <a:p>
            <a:pPr marL="0" indent="0">
              <a:buNone/>
            </a:pPr>
            <a:r>
              <a:rPr lang="en-US" sz="2800" i="1" dirty="0"/>
              <a:t>Den White</a:t>
            </a:r>
          </a:p>
          <a:p>
            <a:pPr marL="0" indent="0">
              <a:buNone/>
            </a:pPr>
            <a:r>
              <a:rPr lang="en-US" sz="2800" i="1" dirty="0"/>
              <a:t>Dave Fox</a:t>
            </a:r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2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Index to Iterate Over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err="1"/>
              <a:t>student_list</a:t>
            </a:r>
            <a:r>
              <a:rPr lang="en-US" sz="2800" i="1" dirty="0"/>
              <a:t> = ['Pete Li', 'Al Davis', 'Den White', 'Dave Fox']</a:t>
            </a:r>
          </a:p>
          <a:p>
            <a:pPr marL="0" indent="0">
              <a:buNone/>
            </a:pPr>
            <a:r>
              <a:rPr lang="en-US" sz="2800" i="1" dirty="0"/>
              <a:t>for </a:t>
            </a:r>
            <a:r>
              <a:rPr lang="en-US" sz="2800" i="1" dirty="0" err="1"/>
              <a:t>i</a:t>
            </a:r>
            <a:r>
              <a:rPr lang="en-US" sz="2800" i="1" dirty="0"/>
              <a:t> in range(</a:t>
            </a:r>
            <a:r>
              <a:rPr lang="en-US" sz="2800" i="1" dirty="0" err="1"/>
              <a:t>len</a:t>
            </a:r>
            <a:r>
              <a:rPr lang="en-US" sz="2800" i="1" dirty="0"/>
              <a:t>(</a:t>
            </a:r>
            <a:r>
              <a:rPr lang="en-US" sz="2800" i="1" dirty="0" err="1"/>
              <a:t>student_list</a:t>
            </a:r>
            <a:r>
              <a:rPr lang="en-US" sz="2800" i="1" dirty="0"/>
              <a:t>)):</a:t>
            </a:r>
          </a:p>
          <a:p>
            <a:pPr marL="0" indent="0">
              <a:buNone/>
            </a:pPr>
            <a:r>
              <a:rPr lang="en-US" sz="2800" i="1" dirty="0"/>
              <a:t>    print(</a:t>
            </a:r>
            <a:r>
              <a:rPr lang="en-US" sz="2800" i="1" dirty="0" err="1"/>
              <a:t>student_list</a:t>
            </a:r>
            <a:r>
              <a:rPr lang="en-US" sz="2800" i="1" dirty="0"/>
              <a:t>[</a:t>
            </a:r>
            <a:r>
              <a:rPr lang="en-US" sz="2800" i="1" dirty="0" err="1"/>
              <a:t>i</a:t>
            </a:r>
            <a:r>
              <a:rPr lang="en-US" sz="2800" i="1" dirty="0"/>
              <a:t>])</a:t>
            </a:r>
          </a:p>
          <a:p>
            <a:pPr marL="0" indent="0">
              <a:buNone/>
            </a:pPr>
            <a:endParaRPr lang="en-US" sz="1000" i="1" dirty="0"/>
          </a:p>
          <a:p>
            <a:r>
              <a:rPr lang="en-US" sz="2800" dirty="0"/>
              <a:t>Output of the program:  </a:t>
            </a:r>
          </a:p>
          <a:p>
            <a:pPr marL="0" indent="0">
              <a:buNone/>
            </a:pPr>
            <a:r>
              <a:rPr lang="en-US" sz="2800" i="1" dirty="0"/>
              <a:t>Pete Li</a:t>
            </a:r>
          </a:p>
          <a:p>
            <a:pPr marL="0" indent="0">
              <a:buNone/>
            </a:pPr>
            <a:r>
              <a:rPr lang="en-US" sz="2800" i="1" dirty="0"/>
              <a:t>Al Davis</a:t>
            </a:r>
          </a:p>
          <a:p>
            <a:pPr marL="0" indent="0">
              <a:buNone/>
            </a:pPr>
            <a:r>
              <a:rPr lang="en-US" sz="2800" i="1" dirty="0"/>
              <a:t>Den White</a:t>
            </a:r>
          </a:p>
          <a:p>
            <a:pPr marL="0" indent="0">
              <a:buNone/>
            </a:pPr>
            <a:r>
              <a:rPr lang="en-US" sz="2800" i="1" dirty="0"/>
              <a:t>Dave Fox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74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for Loop to Alter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sz="3400" dirty="0"/>
              <a:t>Changing the loop variable does not change list elements. Example: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i="1" dirty="0" err="1"/>
              <a:t>temp_list</a:t>
            </a:r>
            <a:r>
              <a:rPr lang="en-US" sz="2800" i="1" dirty="0"/>
              <a:t> = [92, 89, 90, 95]</a:t>
            </a:r>
          </a:p>
          <a:p>
            <a:pPr marL="0" indent="0">
              <a:buNone/>
            </a:pPr>
            <a:r>
              <a:rPr lang="en-US" sz="2800" i="1" dirty="0"/>
              <a:t>print('Before for loop:', </a:t>
            </a:r>
            <a:r>
              <a:rPr lang="en-US" sz="2800" i="1" dirty="0" err="1"/>
              <a:t>temp_list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2800" i="1" dirty="0"/>
              <a:t>for temp in </a:t>
            </a:r>
            <a:r>
              <a:rPr lang="en-US" sz="2800" i="1" dirty="0" err="1"/>
              <a:t>temp_list</a:t>
            </a:r>
            <a:r>
              <a:rPr lang="en-US" sz="2800" i="1" dirty="0"/>
              <a:t>:</a:t>
            </a:r>
          </a:p>
          <a:p>
            <a:pPr marL="0" indent="0">
              <a:buNone/>
            </a:pPr>
            <a:r>
              <a:rPr lang="en-US" sz="2800" i="1" dirty="0"/>
              <a:t>    temp = temp + 2  # does not change list element</a:t>
            </a:r>
          </a:p>
          <a:p>
            <a:pPr marL="0" indent="0">
              <a:buNone/>
            </a:pPr>
            <a:r>
              <a:rPr lang="en-US" sz="2800" i="1" dirty="0"/>
              <a:t>print("After for loop:", </a:t>
            </a:r>
            <a:r>
              <a:rPr lang="en-US" sz="2800" i="1" dirty="0" err="1"/>
              <a:t>temp_list</a:t>
            </a:r>
            <a:r>
              <a:rPr lang="en-US" sz="2800" i="1" dirty="0"/>
              <a:t>)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75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for Loop to Alter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Before for loop: [92, 89, 90, 95]</a:t>
            </a:r>
          </a:p>
          <a:p>
            <a:pPr marL="0" indent="0">
              <a:buNone/>
            </a:pPr>
            <a:r>
              <a:rPr lang="en-US" i="1" dirty="0"/>
              <a:t>After for loop: [92, 89, 90, 95]</a:t>
            </a:r>
          </a:p>
          <a:p>
            <a:pPr marL="0" indent="0">
              <a:buNone/>
            </a:pPr>
            <a:r>
              <a:rPr lang="en-US" sz="1400" i="1" dirty="0"/>
              <a:t> </a:t>
            </a:r>
          </a:p>
          <a:p>
            <a:r>
              <a:rPr lang="en-US" dirty="0"/>
              <a:t>The elements are exactly the same before and after the loop.  That means the assignment statement inside the for loop has no effect on the list elements.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3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for Loop to Alter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sz="3400" dirty="0"/>
              <a:t>Need to use index to change the list element directly.  Example: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i="1" dirty="0" err="1"/>
              <a:t>temp_list</a:t>
            </a:r>
            <a:r>
              <a:rPr lang="en-US" sz="2800" i="1" dirty="0"/>
              <a:t> = [92, 89, 90, 95]</a:t>
            </a:r>
          </a:p>
          <a:p>
            <a:pPr marL="0" indent="0">
              <a:buNone/>
            </a:pPr>
            <a:r>
              <a:rPr lang="en-US" sz="2800" i="1" dirty="0"/>
              <a:t>print('Before for loop:', </a:t>
            </a:r>
            <a:r>
              <a:rPr lang="en-US" sz="2800" i="1" dirty="0" err="1"/>
              <a:t>temp_list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2800" i="1" dirty="0"/>
              <a:t>for </a:t>
            </a:r>
            <a:r>
              <a:rPr lang="en-US" sz="2800" i="1" dirty="0" err="1"/>
              <a:t>i</a:t>
            </a:r>
            <a:r>
              <a:rPr lang="en-US" sz="2800" i="1" dirty="0"/>
              <a:t> in range(</a:t>
            </a:r>
            <a:r>
              <a:rPr lang="en-US" sz="2800" i="1" dirty="0" err="1"/>
              <a:t>len</a:t>
            </a:r>
            <a:r>
              <a:rPr lang="en-US" sz="2800" i="1" dirty="0"/>
              <a:t>(</a:t>
            </a:r>
            <a:r>
              <a:rPr lang="en-US" sz="2800" i="1" dirty="0" err="1"/>
              <a:t>temp_list</a:t>
            </a:r>
            <a:r>
              <a:rPr lang="en-US" sz="2800" i="1" dirty="0"/>
              <a:t>)):</a:t>
            </a:r>
          </a:p>
          <a:p>
            <a:pPr marL="0" indent="0">
              <a:buNone/>
            </a:pPr>
            <a:r>
              <a:rPr lang="en-US" sz="2800" i="1" dirty="0"/>
              <a:t>    </a:t>
            </a:r>
            <a:r>
              <a:rPr lang="en-US" sz="2800" i="1" dirty="0" err="1"/>
              <a:t>temp_list</a:t>
            </a:r>
            <a:r>
              <a:rPr lang="en-US" sz="2800" i="1" dirty="0"/>
              <a:t>[</a:t>
            </a:r>
            <a:r>
              <a:rPr lang="en-US" sz="2800" i="1" dirty="0" err="1"/>
              <a:t>i</a:t>
            </a:r>
            <a:r>
              <a:rPr lang="en-US" sz="2800" i="1" dirty="0"/>
              <a:t>] = </a:t>
            </a:r>
            <a:r>
              <a:rPr lang="en-US" sz="2800" i="1" dirty="0" err="1"/>
              <a:t>temp_list</a:t>
            </a:r>
            <a:r>
              <a:rPr lang="en-US" sz="2800" i="1" dirty="0"/>
              <a:t>[</a:t>
            </a:r>
            <a:r>
              <a:rPr lang="en-US" sz="2800" i="1" dirty="0" err="1"/>
              <a:t>i</a:t>
            </a:r>
            <a:r>
              <a:rPr lang="en-US" sz="2800" i="1" dirty="0"/>
              <a:t>] + 2   # change list element</a:t>
            </a:r>
          </a:p>
          <a:p>
            <a:pPr marL="0" indent="0">
              <a:buNone/>
            </a:pPr>
            <a:r>
              <a:rPr lang="en-US" sz="2800" i="1" dirty="0"/>
              <a:t>print("After for loop:", </a:t>
            </a:r>
            <a:r>
              <a:rPr lang="en-US" sz="2800" i="1" dirty="0" err="1"/>
              <a:t>temp_list</a:t>
            </a:r>
            <a:r>
              <a:rPr lang="en-US" sz="2800" i="1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6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for Loop to Alter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Before for loop: [92, 89, 90, 95]</a:t>
            </a:r>
          </a:p>
          <a:p>
            <a:pPr marL="0" indent="0">
              <a:buNone/>
            </a:pPr>
            <a:r>
              <a:rPr lang="en-US" i="1" dirty="0"/>
              <a:t>After for loop: [94, 91, 92, 97]</a:t>
            </a:r>
            <a:r>
              <a:rPr lang="en-US" sz="1400" i="1" dirty="0"/>
              <a:t> 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dirty="0"/>
              <a:t>The elements are different before and after the loop.  That means the assignment statement inside the for loop actually changes the list elements.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Python, we can use a list to store multiple items in sequential order.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score = [97, 85, 93, 76, 81, 88, 100, 72, 84, 75]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sz="2800" dirty="0"/>
              <a:t>A list is a sequential data structure.  It is like a table (see next slide).</a:t>
            </a:r>
          </a:p>
          <a:p>
            <a:pPr marL="0" indent="0">
              <a:buNone/>
            </a:pPr>
            <a:endParaRPr lang="en-US" sz="26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6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We can combine two lists into one. 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list1 = [3, 7, 2]</a:t>
            </a:r>
            <a:br>
              <a:rPr lang="en-US" sz="2800" i="1" dirty="0"/>
            </a:br>
            <a:r>
              <a:rPr lang="en-US" sz="2800" i="1" dirty="0"/>
              <a:t>list2 = [4, 1, 9, 5]</a:t>
            </a:r>
            <a:br>
              <a:rPr lang="en-US" sz="2800" i="1" dirty="0"/>
            </a:br>
            <a:r>
              <a:rPr lang="en-US" sz="2800" i="1" dirty="0"/>
              <a:t>list3 = list1 + list2</a:t>
            </a:r>
            <a:br>
              <a:rPr lang="en-US" sz="2800" i="1" dirty="0"/>
            </a:br>
            <a:r>
              <a:rPr lang="en-US" sz="2800" i="1" dirty="0"/>
              <a:t>print("List3:", list3)</a:t>
            </a:r>
          </a:p>
          <a:p>
            <a:pPr marL="0" indent="0">
              <a:buNone/>
            </a:pPr>
            <a:endParaRPr lang="en-US" sz="1000" i="1" dirty="0"/>
          </a:p>
          <a:p>
            <a:r>
              <a:rPr lang="en-US" sz="2800" dirty="0"/>
              <a:t>Output of the program: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List3: [3, 7, 2, 4, 1, 9, 5]</a:t>
            </a:r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125883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You can copy contiguous elements from one list to another list.  The following is an example:</a:t>
            </a:r>
          </a:p>
          <a:p>
            <a:pPr marL="0" indent="0">
              <a:buNone/>
            </a:pPr>
            <a:r>
              <a:rPr lang="en-US" sz="1000" b="1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listx</a:t>
            </a:r>
            <a:r>
              <a:rPr lang="en-US" sz="2800" i="1" dirty="0"/>
              <a:t> = ["Amy", "Bill", "Carol", "Dan", "Eve"]</a:t>
            </a:r>
            <a:br>
              <a:rPr lang="en-US" sz="2800" i="1" dirty="0"/>
            </a:br>
            <a:r>
              <a:rPr lang="en-US" sz="2800" i="1" dirty="0" err="1"/>
              <a:t>listy</a:t>
            </a:r>
            <a:r>
              <a:rPr lang="en-US" sz="2800" i="1" dirty="0"/>
              <a:t> = </a:t>
            </a:r>
            <a:r>
              <a:rPr lang="en-US" sz="2800" i="1" dirty="0" err="1"/>
              <a:t>listx</a:t>
            </a:r>
            <a:r>
              <a:rPr lang="en-US" sz="2800" i="1" dirty="0"/>
              <a:t>[1:4]</a:t>
            </a:r>
            <a:br>
              <a:rPr lang="en-US" sz="2800" i="1" dirty="0"/>
            </a:br>
            <a:r>
              <a:rPr lang="en-US" sz="2800" i="1" dirty="0"/>
              <a:t>print("</a:t>
            </a:r>
            <a:r>
              <a:rPr lang="en-US" sz="2800" i="1" dirty="0" err="1"/>
              <a:t>listy</a:t>
            </a:r>
            <a:r>
              <a:rPr lang="en-US" sz="2800" i="1" dirty="0"/>
              <a:t>:", </a:t>
            </a:r>
            <a:r>
              <a:rPr lang="en-US" sz="2800" i="1" dirty="0" err="1"/>
              <a:t>listy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dirty="0"/>
              <a:t>Output of the program: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800" i="1" dirty="0" err="1"/>
              <a:t>listy</a:t>
            </a:r>
            <a:r>
              <a:rPr lang="en-US" sz="2800" i="1" dirty="0"/>
              <a:t>: ['Bill', 'Carol', 'Dan']</a:t>
            </a:r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81644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List Slicing: </a:t>
            </a:r>
            <a:r>
              <a:rPr lang="en-US" sz="3800" dirty="0"/>
              <a:t>Omitting Starting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If the starting element is omitted, it means starting from the first element of the list. 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listx</a:t>
            </a:r>
            <a:r>
              <a:rPr lang="en-US" sz="2800" i="1" dirty="0"/>
              <a:t> = [10, 11, 12, 13, 14, 15, 16]</a:t>
            </a:r>
            <a:br>
              <a:rPr lang="en-US" sz="2800" i="1" dirty="0"/>
            </a:br>
            <a:r>
              <a:rPr lang="en-US" sz="2800" i="1" dirty="0" err="1"/>
              <a:t>listy</a:t>
            </a:r>
            <a:r>
              <a:rPr lang="en-US" sz="2800" i="1" dirty="0"/>
              <a:t> = </a:t>
            </a:r>
            <a:r>
              <a:rPr lang="en-US" sz="2800" i="1" dirty="0" err="1"/>
              <a:t>listx</a:t>
            </a:r>
            <a:r>
              <a:rPr lang="en-US" sz="2800" i="1" dirty="0"/>
              <a:t>[:4]</a:t>
            </a:r>
            <a:br>
              <a:rPr lang="en-US" sz="2800" i="1" dirty="0"/>
            </a:br>
            <a:r>
              <a:rPr lang="en-US" sz="2800" i="1" dirty="0"/>
              <a:t>print("</a:t>
            </a:r>
            <a:r>
              <a:rPr lang="en-US" sz="2800" i="1" dirty="0" err="1"/>
              <a:t>listy</a:t>
            </a:r>
            <a:r>
              <a:rPr lang="en-US" sz="2800" i="1" dirty="0"/>
              <a:t>:", </a:t>
            </a:r>
            <a:r>
              <a:rPr lang="en-US" sz="2800" i="1" dirty="0" err="1"/>
              <a:t>listy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pl-PL" sz="2800" i="1" dirty="0"/>
              <a:t>listy: [10, 11, 12, 13]</a:t>
            </a:r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2540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List Slicing</a:t>
            </a:r>
            <a:r>
              <a:rPr lang="en-US" sz="3800" dirty="0"/>
              <a:t>: Omitting Ending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012"/>
            <a:ext cx="8229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If the ending element is omitted, it means ending at the end of the list and including the last element.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listx</a:t>
            </a:r>
            <a:r>
              <a:rPr lang="en-US" sz="2800" i="1" dirty="0"/>
              <a:t> = [10, 11, 12, 13, 14, 15, 16]</a:t>
            </a:r>
          </a:p>
          <a:p>
            <a:pPr marL="0" indent="0">
              <a:buNone/>
            </a:pPr>
            <a:r>
              <a:rPr lang="en-US" sz="2800" i="1" dirty="0" err="1"/>
              <a:t>listy</a:t>
            </a:r>
            <a:r>
              <a:rPr lang="en-US" sz="2800" i="1" dirty="0"/>
              <a:t> = </a:t>
            </a:r>
            <a:r>
              <a:rPr lang="en-US" sz="2800" i="1" dirty="0" err="1"/>
              <a:t>listx</a:t>
            </a:r>
            <a:r>
              <a:rPr lang="en-US" sz="2800" i="1" dirty="0"/>
              <a:t>[4:]</a:t>
            </a:r>
          </a:p>
          <a:p>
            <a:pPr marL="0" indent="0">
              <a:buNone/>
            </a:pPr>
            <a:r>
              <a:rPr lang="en-US" sz="2800" i="1" dirty="0"/>
              <a:t>print("</a:t>
            </a:r>
            <a:r>
              <a:rPr lang="en-US" sz="2800" i="1" dirty="0" err="1"/>
              <a:t>listy</a:t>
            </a:r>
            <a:r>
              <a:rPr lang="en-US" sz="2800" i="1" dirty="0"/>
              <a:t>:", </a:t>
            </a:r>
            <a:r>
              <a:rPr lang="en-US" sz="2800" i="1" dirty="0" err="1"/>
              <a:t>listy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pl-PL" sz="2800" i="1" dirty="0"/>
              <a:t>listy: [14, 15, 16]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73329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List Slicing</a:t>
            </a:r>
            <a:r>
              <a:rPr lang="en-US" sz="3800" dirty="0"/>
              <a:t>: Omitting Both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You can omit both the starting and ending indices at the same time.  It just means copying every element in the list.  The following is an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 err="1"/>
              <a:t>listx</a:t>
            </a:r>
            <a:r>
              <a:rPr lang="en-US" sz="2800" i="1" dirty="0"/>
              <a:t> = [10, 11, 12, 13, 14, 15, 16]</a:t>
            </a:r>
            <a:br>
              <a:rPr lang="en-US" sz="2800" i="1" dirty="0"/>
            </a:br>
            <a:r>
              <a:rPr lang="en-US" sz="2800" i="1" dirty="0" err="1"/>
              <a:t>listy</a:t>
            </a:r>
            <a:r>
              <a:rPr lang="en-US" sz="2800" i="1" dirty="0"/>
              <a:t> = </a:t>
            </a:r>
            <a:r>
              <a:rPr lang="en-US" sz="2800" i="1" dirty="0" err="1"/>
              <a:t>listx</a:t>
            </a:r>
            <a:r>
              <a:rPr lang="en-US" sz="2800" i="1" dirty="0"/>
              <a:t>[:]</a:t>
            </a:r>
            <a:br>
              <a:rPr lang="en-US" sz="2800" i="1" dirty="0"/>
            </a:br>
            <a:r>
              <a:rPr lang="en-US" sz="2800" i="1" dirty="0"/>
              <a:t>print("</a:t>
            </a:r>
            <a:r>
              <a:rPr lang="en-US" sz="2800" i="1" dirty="0" err="1"/>
              <a:t>listy</a:t>
            </a:r>
            <a:r>
              <a:rPr lang="en-US" sz="2800" i="1" dirty="0"/>
              <a:t>:", </a:t>
            </a:r>
            <a:r>
              <a:rPr lang="en-US" sz="2800" i="1" dirty="0" err="1"/>
              <a:t>listy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pl-PL" sz="2800" i="1" dirty="0"/>
              <a:t>listy: </a:t>
            </a:r>
            <a:r>
              <a:rPr lang="en-US" sz="2800" i="1" dirty="0"/>
              <a:t>[10, 11, 12, 13, 14, 15, 16]</a:t>
            </a:r>
          </a:p>
        </p:txBody>
      </p:sp>
    </p:spTree>
    <p:extLst>
      <p:ext uri="{BB962C8B-B14F-4D97-AF65-F5344CB8AC3E}">
        <p14:creationId xmlns:p14="http://schemas.microsoft.com/office/powerpoint/2010/main" val="3074777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Copying the Whole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00200"/>
          </a:xfrm>
        </p:spPr>
        <p:txBody>
          <a:bodyPr>
            <a:noAutofit/>
          </a:bodyPr>
          <a:lstStyle/>
          <a:p>
            <a:r>
              <a:rPr lang="en-US" sz="2800" dirty="0"/>
              <a:t>The statement </a:t>
            </a:r>
            <a:r>
              <a:rPr lang="en-US" sz="2800" i="1" dirty="0" err="1"/>
              <a:t>listy</a:t>
            </a:r>
            <a:r>
              <a:rPr lang="en-US" sz="2800" i="1" dirty="0"/>
              <a:t> = </a:t>
            </a:r>
            <a:r>
              <a:rPr lang="en-US" sz="2800" i="1" dirty="0" err="1"/>
              <a:t>listx</a:t>
            </a:r>
            <a:r>
              <a:rPr lang="en-US" sz="2800" i="1" dirty="0"/>
              <a:t>[:]</a:t>
            </a:r>
            <a:r>
              <a:rPr lang="en-US" sz="2800" dirty="0"/>
              <a:t> creates a new list in computer memory and the variable </a:t>
            </a:r>
            <a:r>
              <a:rPr lang="en-US" sz="2800" i="1" dirty="0" err="1"/>
              <a:t>listy</a:t>
            </a:r>
            <a:r>
              <a:rPr lang="en-US" sz="2800" dirty="0"/>
              <a:t> is associated to the new list.</a:t>
            </a:r>
            <a:endParaRPr lang="en-US" sz="2800" i="1" dirty="0"/>
          </a:p>
        </p:txBody>
      </p:sp>
      <p:grpSp>
        <p:nvGrpSpPr>
          <p:cNvPr id="4" name="Group 3" title="A new list is created when listy = listx[:] or listy = [] + listx is used"/>
          <p:cNvGrpSpPr/>
          <p:nvPr/>
        </p:nvGrpSpPr>
        <p:grpSpPr>
          <a:xfrm>
            <a:off x="1276350" y="3276600"/>
            <a:ext cx="6115050" cy="1599156"/>
            <a:chOff x="0" y="0"/>
            <a:chExt cx="2781300" cy="800100"/>
          </a:xfrm>
        </p:grpSpPr>
        <p:sp>
          <p:nvSpPr>
            <p:cNvPr id="5" name="Text Box 1"/>
            <p:cNvSpPr txBox="1"/>
            <p:nvPr/>
          </p:nvSpPr>
          <p:spPr>
            <a:xfrm>
              <a:off x="0" y="0"/>
              <a:ext cx="457200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Arial"/>
                  <a:ea typeface="Times New Roman"/>
                  <a:cs typeface="Times New Roman"/>
                </a:rPr>
                <a:t>listx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57200" y="123825"/>
              <a:ext cx="419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 Box 4"/>
            <p:cNvSpPr txBox="1"/>
            <p:nvPr/>
          </p:nvSpPr>
          <p:spPr>
            <a:xfrm>
              <a:off x="885825" y="0"/>
              <a:ext cx="1895475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Arial"/>
                  <a:ea typeface="Times New Roman"/>
                  <a:cs typeface="Times New Roman"/>
                </a:rPr>
                <a:t>[10, 11, 12, 13, 14, 15, 16]</a:t>
              </a:r>
            </a:p>
          </p:txBody>
        </p:sp>
        <p:sp>
          <p:nvSpPr>
            <p:cNvPr id="8" name="Text Box 6"/>
            <p:cNvSpPr txBox="1"/>
            <p:nvPr/>
          </p:nvSpPr>
          <p:spPr>
            <a:xfrm>
              <a:off x="0" y="552450"/>
              <a:ext cx="457200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Arial"/>
                  <a:ea typeface="Times New Roman"/>
                  <a:cs typeface="Times New Roman"/>
                </a:rPr>
                <a:t>listy</a:t>
              </a:r>
            </a:p>
          </p:txBody>
        </p:sp>
        <p:sp>
          <p:nvSpPr>
            <p:cNvPr id="9" name="Text Box 5"/>
            <p:cNvSpPr txBox="1"/>
            <p:nvPr/>
          </p:nvSpPr>
          <p:spPr>
            <a:xfrm>
              <a:off x="885825" y="552450"/>
              <a:ext cx="1895475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Arial"/>
                  <a:ea typeface="Times New Roman"/>
                  <a:cs typeface="Times New Roman"/>
                </a:rPr>
                <a:t>[10, 11, 12, 13, 14, 15, 16]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57200" y="666750"/>
              <a:ext cx="419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007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Does </a:t>
            </a:r>
            <a:r>
              <a:rPr lang="en-US" sz="3600" dirty="0" err="1"/>
              <a:t>listy</a:t>
            </a:r>
            <a:r>
              <a:rPr lang="en-US" sz="3600" dirty="0"/>
              <a:t> = </a:t>
            </a:r>
            <a:r>
              <a:rPr lang="en-US" sz="3600" dirty="0" err="1"/>
              <a:t>listx</a:t>
            </a:r>
            <a:r>
              <a:rPr lang="en-US" sz="3600" dirty="0"/>
              <a:t> do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00200"/>
          </a:xfrm>
        </p:spPr>
        <p:txBody>
          <a:bodyPr>
            <a:noAutofit/>
          </a:bodyPr>
          <a:lstStyle/>
          <a:p>
            <a:r>
              <a:rPr lang="en-US" sz="2800" dirty="0"/>
              <a:t>If </a:t>
            </a:r>
            <a:r>
              <a:rPr lang="en-US" sz="2800" i="1" dirty="0" err="1"/>
              <a:t>listy</a:t>
            </a:r>
            <a:r>
              <a:rPr lang="en-US" sz="2800" i="1" dirty="0"/>
              <a:t> = </a:t>
            </a:r>
            <a:r>
              <a:rPr lang="en-US" sz="2800" i="1" dirty="0" err="1"/>
              <a:t>listx</a:t>
            </a:r>
            <a:r>
              <a:rPr lang="en-US" sz="2800" dirty="0"/>
              <a:t> is used, no new list is created in computer memory.  The variable </a:t>
            </a:r>
            <a:r>
              <a:rPr lang="en-US" sz="2800" i="1" dirty="0" err="1"/>
              <a:t>listy</a:t>
            </a:r>
            <a:r>
              <a:rPr lang="en-US" sz="2800" dirty="0"/>
              <a:t> is associated to the old list.</a:t>
            </a:r>
            <a:endParaRPr lang="en-US" sz="2800" i="1" dirty="0"/>
          </a:p>
        </p:txBody>
      </p:sp>
      <p:grpSp>
        <p:nvGrpSpPr>
          <p:cNvPr id="11" name="Group 10" title="No new list is created when listy = listx is used"/>
          <p:cNvGrpSpPr/>
          <p:nvPr/>
        </p:nvGrpSpPr>
        <p:grpSpPr>
          <a:xfrm>
            <a:off x="1304018" y="3152775"/>
            <a:ext cx="6315982" cy="1647825"/>
            <a:chOff x="0" y="0"/>
            <a:chExt cx="2781300" cy="800100"/>
          </a:xfrm>
        </p:grpSpPr>
        <p:sp>
          <p:nvSpPr>
            <p:cNvPr id="12" name="Text Box 9"/>
            <p:cNvSpPr txBox="1"/>
            <p:nvPr/>
          </p:nvSpPr>
          <p:spPr>
            <a:xfrm>
              <a:off x="0" y="0"/>
              <a:ext cx="457200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Arial"/>
                  <a:ea typeface="Times New Roman"/>
                  <a:cs typeface="Times New Roman"/>
                </a:rPr>
                <a:t>listx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57200" y="123825"/>
              <a:ext cx="419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8"/>
            <p:cNvSpPr txBox="1"/>
            <p:nvPr/>
          </p:nvSpPr>
          <p:spPr>
            <a:xfrm>
              <a:off x="885825" y="0"/>
              <a:ext cx="1895475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Arial"/>
                  <a:ea typeface="Times New Roman"/>
                  <a:cs typeface="Times New Roman"/>
                </a:rPr>
                <a:t>[10, 11, 12, 13, 14, 15, 16]</a:t>
              </a:r>
            </a:p>
          </p:txBody>
        </p:sp>
        <p:sp>
          <p:nvSpPr>
            <p:cNvPr id="15" name="Text Box 12"/>
            <p:cNvSpPr txBox="1"/>
            <p:nvPr/>
          </p:nvSpPr>
          <p:spPr>
            <a:xfrm>
              <a:off x="0" y="552450"/>
              <a:ext cx="457200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Arial"/>
                  <a:ea typeface="Times New Roman"/>
                  <a:cs typeface="Times New Roman"/>
                </a:rPr>
                <a:t>listy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57200" y="190500"/>
              <a:ext cx="419100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0368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Copying Lists: The </a:t>
            </a:r>
            <a:r>
              <a:rPr lang="en-US" sz="4000" i="1" dirty="0"/>
              <a:t>copy</a:t>
            </a:r>
            <a:r>
              <a:rPr lang="en-US" sz="4000" dirty="0"/>
              <a:t> method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One way to make a copy of a list is using the copy method.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pl-PL" sz="2800" i="1" dirty="0"/>
              <a:t>listx = [10, 11, 12, 13, 14, 15, 16]</a:t>
            </a:r>
          </a:p>
          <a:p>
            <a:pPr marL="0" indent="0">
              <a:buNone/>
            </a:pPr>
            <a:r>
              <a:rPr lang="pl-PL" sz="2800" i="1" dirty="0"/>
              <a:t>listy = listx.copy()</a:t>
            </a:r>
            <a:br>
              <a:rPr lang="en-US" sz="2800" i="1" dirty="0"/>
            </a:br>
            <a:r>
              <a:rPr lang="en-US" sz="2800" i="1" dirty="0"/>
              <a:t>print("</a:t>
            </a:r>
            <a:r>
              <a:rPr lang="en-US" sz="2800" i="1" dirty="0" err="1"/>
              <a:t>listy</a:t>
            </a:r>
            <a:r>
              <a:rPr lang="en-US" sz="2800" i="1" dirty="0"/>
              <a:t>:", </a:t>
            </a:r>
            <a:r>
              <a:rPr lang="en-US" sz="2800" i="1" dirty="0" err="1"/>
              <a:t>listy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pl-PL" sz="2800" i="1" dirty="0"/>
              <a:t>listy: </a:t>
            </a:r>
            <a:r>
              <a:rPr lang="en-US" sz="2800" i="1" dirty="0"/>
              <a:t>[10, 11, 12, 13, 14, 15, 16]</a:t>
            </a:r>
          </a:p>
        </p:txBody>
      </p:sp>
    </p:spTree>
    <p:extLst>
      <p:ext uri="{BB962C8B-B14F-4D97-AF65-F5344CB8AC3E}">
        <p14:creationId xmlns:p14="http://schemas.microsoft.com/office/powerpoint/2010/main" val="1399657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Copying Lists: The </a:t>
            </a:r>
            <a:r>
              <a:rPr lang="en-US" sz="4000" i="1" dirty="0"/>
              <a:t>list </a:t>
            </a:r>
            <a:r>
              <a:rPr lang="en-US" sz="4000" dirty="0"/>
              <a:t>Function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Another way to make a copy of a list is using the list function. If a list is passed to it as an argument, it will create a copy of that list. Example: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pl-PL" sz="2800" i="1" dirty="0"/>
              <a:t>listx = [10, 11, 12, 13, 14, 15, 16]</a:t>
            </a:r>
          </a:p>
          <a:p>
            <a:pPr marL="0" indent="0">
              <a:buNone/>
            </a:pPr>
            <a:r>
              <a:rPr lang="pl-PL" sz="2800" i="1" dirty="0"/>
              <a:t>listy = list(listx)</a:t>
            </a:r>
            <a:br>
              <a:rPr lang="en-US" sz="2800" i="1" dirty="0"/>
            </a:br>
            <a:r>
              <a:rPr lang="en-US" sz="2800" i="1" dirty="0"/>
              <a:t>print("</a:t>
            </a:r>
            <a:r>
              <a:rPr lang="en-US" sz="2800" i="1" dirty="0" err="1"/>
              <a:t>listy</a:t>
            </a:r>
            <a:r>
              <a:rPr lang="en-US" sz="2800" i="1" dirty="0"/>
              <a:t>:", </a:t>
            </a:r>
            <a:r>
              <a:rPr lang="en-US" sz="2800" i="1" dirty="0" err="1"/>
              <a:t>listy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endParaRPr lang="en-US" sz="1400" i="1" dirty="0"/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pl-PL" sz="2800" i="1" dirty="0"/>
              <a:t>listy: </a:t>
            </a:r>
            <a:r>
              <a:rPr lang="en-US" sz="2800" i="1" dirty="0"/>
              <a:t>[10, 11, 12, 13, 14, 15, 16]</a:t>
            </a:r>
          </a:p>
        </p:txBody>
      </p:sp>
    </p:spTree>
    <p:extLst>
      <p:ext uri="{BB962C8B-B14F-4D97-AF65-F5344CB8AC3E}">
        <p14:creationId xmlns:p14="http://schemas.microsoft.com/office/powerpoint/2010/main" val="3534077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Tuples are sequential data structure similar to lists:</a:t>
            </a:r>
          </a:p>
          <a:p>
            <a:pPr marL="0" indent="0">
              <a:buNone/>
            </a:pPr>
            <a:r>
              <a:rPr lang="en-US" sz="2800" i="1" dirty="0"/>
              <a:t>tuple1 = (8, 2, 6, 4)</a:t>
            </a:r>
            <a:br>
              <a:rPr lang="en-US" sz="2800" i="1" dirty="0"/>
            </a:br>
            <a:r>
              <a:rPr lang="en-US" sz="2800" i="1" dirty="0"/>
              <a:t>print("Element 0 of tuple1:", tuple1[0])</a:t>
            </a:r>
            <a:br>
              <a:rPr lang="en-US" sz="2800" i="1" dirty="0"/>
            </a:br>
            <a:r>
              <a:rPr lang="en-US" sz="1000" i="1" dirty="0"/>
              <a:t> </a:t>
            </a:r>
          </a:p>
          <a:p>
            <a:r>
              <a:rPr lang="en-US" sz="2800" dirty="0"/>
              <a:t>The following is the output of the program: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800" i="1" dirty="0"/>
              <a:t>Element 0 of tuple1: 8</a:t>
            </a:r>
          </a:p>
        </p:txBody>
      </p:sp>
    </p:spTree>
    <p:extLst>
      <p:ext uri="{BB962C8B-B14F-4D97-AF65-F5344CB8AC3E}">
        <p14:creationId xmlns:p14="http://schemas.microsoft.com/office/powerpoint/2010/main" val="3448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Sequential Data Structure</a:t>
            </a:r>
          </a:p>
        </p:txBody>
      </p:sp>
      <p:grpSp>
        <p:nvGrpSpPr>
          <p:cNvPr id="5" name="Group 4" title="Showing an array with name and subscript of each element"/>
          <p:cNvGrpSpPr/>
          <p:nvPr/>
        </p:nvGrpSpPr>
        <p:grpSpPr>
          <a:xfrm>
            <a:off x="1524000" y="1454969"/>
            <a:ext cx="5029200" cy="4336340"/>
            <a:chOff x="0" y="0"/>
            <a:chExt cx="2007031" cy="2835856"/>
          </a:xfrm>
        </p:grpSpPr>
        <p:sp>
          <p:nvSpPr>
            <p:cNvPr id="6" name="Rectangle 5"/>
            <p:cNvSpPr/>
            <p:nvPr/>
          </p:nvSpPr>
          <p:spPr>
            <a:xfrm>
              <a:off x="7749" y="0"/>
              <a:ext cx="999641" cy="286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score[0]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49" y="278969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score[1]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9" y="565688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score[2]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9" y="852407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score[3]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49" y="1131376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score[4]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49" y="1425844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score[5]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49" y="1704813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score[6]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49" y="1983783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score[7]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49" y="2262752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score[8]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2549471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score[9]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07390" y="0"/>
              <a:ext cx="999641" cy="2867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97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7390" y="278969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85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7390" y="565688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93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07390" y="844657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76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07390" y="1131376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81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07390" y="1418095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88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7390" y="1704813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100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7390" y="1983783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72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7390" y="2262752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84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07390" y="2549471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75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3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You cannot change elements of a tuple. </a:t>
            </a:r>
          </a:p>
          <a:p>
            <a:pPr marL="0" indent="0">
              <a:buNone/>
            </a:pPr>
            <a:r>
              <a:rPr lang="en-US" sz="2800" i="1" dirty="0"/>
              <a:t>tuple1 = (8, 2, 6, 4)</a:t>
            </a:r>
          </a:p>
          <a:p>
            <a:pPr marL="0" indent="0">
              <a:buNone/>
            </a:pPr>
            <a:r>
              <a:rPr lang="en-US" sz="2800" i="1" dirty="0"/>
              <a:t>tuple1[0] = 5</a:t>
            </a:r>
          </a:p>
          <a:p>
            <a:endParaRPr lang="en-US" sz="2800" dirty="0"/>
          </a:p>
          <a:p>
            <a:r>
              <a:rPr lang="en-US" sz="2800" dirty="0"/>
              <a:t>Error message: </a:t>
            </a:r>
          </a:p>
          <a:p>
            <a:pPr marL="0" indent="0">
              <a:buNone/>
            </a:pPr>
            <a:r>
              <a:rPr lang="en-US" sz="2800" i="1" dirty="0" err="1"/>
              <a:t>TypeError</a:t>
            </a:r>
            <a:r>
              <a:rPr lang="en-US" sz="2800" i="1" dirty="0"/>
              <a:t>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2130919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You cannot add elements to a tuple.</a:t>
            </a:r>
          </a:p>
          <a:p>
            <a:pPr marL="0" indent="0">
              <a:buNone/>
            </a:pPr>
            <a:r>
              <a:rPr lang="en-US" sz="2800" i="1" dirty="0"/>
              <a:t>tuple1 = (8, 2, 6, 4)</a:t>
            </a:r>
          </a:p>
          <a:p>
            <a:pPr marL="0" indent="0">
              <a:buNone/>
            </a:pPr>
            <a:r>
              <a:rPr lang="en-US" sz="2800" i="1" dirty="0"/>
              <a:t>tuple1.append(5)</a:t>
            </a:r>
          </a:p>
          <a:p>
            <a:endParaRPr lang="en-US" sz="2800" dirty="0"/>
          </a:p>
          <a:p>
            <a:r>
              <a:rPr lang="en-US" sz="2800" dirty="0"/>
              <a:t>Error message: </a:t>
            </a:r>
          </a:p>
          <a:p>
            <a:pPr marL="0" indent="0">
              <a:buNone/>
            </a:pPr>
            <a:r>
              <a:rPr lang="en-US" sz="2800" i="1" dirty="0" err="1"/>
              <a:t>AttributeError</a:t>
            </a:r>
            <a:r>
              <a:rPr lang="en-US" sz="2800" i="1" dirty="0"/>
              <a:t>: 'tuple' object has no attribute 'append'</a:t>
            </a:r>
          </a:p>
        </p:txBody>
      </p:sp>
    </p:spTree>
    <p:extLst>
      <p:ext uri="{BB962C8B-B14F-4D97-AF65-F5344CB8AC3E}">
        <p14:creationId xmlns:p14="http://schemas.microsoft.com/office/powerpoint/2010/main" val="3564962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You cannot remove elements from a tuple.   </a:t>
            </a:r>
          </a:p>
          <a:p>
            <a:pPr marL="0" indent="0">
              <a:buNone/>
            </a:pPr>
            <a:r>
              <a:rPr lang="en-US" sz="2800" i="1" dirty="0"/>
              <a:t>tuple1 = (8, 2, 6, 4)</a:t>
            </a:r>
          </a:p>
          <a:p>
            <a:pPr marL="0" indent="0">
              <a:buNone/>
            </a:pPr>
            <a:r>
              <a:rPr lang="en-US" sz="2800" i="1" dirty="0"/>
              <a:t>del(tuple1[0])</a:t>
            </a:r>
          </a:p>
          <a:p>
            <a:endParaRPr lang="en-US" sz="2800" dirty="0"/>
          </a:p>
          <a:p>
            <a:r>
              <a:rPr lang="en-US" sz="2800" dirty="0"/>
              <a:t>Error message: </a:t>
            </a:r>
          </a:p>
          <a:p>
            <a:pPr marL="0" indent="0">
              <a:buNone/>
            </a:pPr>
            <a:r>
              <a:rPr lang="en-US" sz="2800" i="1" dirty="0" err="1"/>
              <a:t>TypeError</a:t>
            </a:r>
            <a:r>
              <a:rPr lang="en-US" sz="2800" i="1" dirty="0"/>
              <a:t>: 'tuple' object doesn't support item deletion</a:t>
            </a:r>
          </a:p>
        </p:txBody>
      </p:sp>
    </p:spTree>
    <p:extLst>
      <p:ext uri="{BB962C8B-B14F-4D97-AF65-F5344CB8AC3E}">
        <p14:creationId xmlns:p14="http://schemas.microsoft.com/office/powerpoint/2010/main" val="4233790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You can create new tuples by concatenation and slicing</a:t>
            </a:r>
          </a:p>
          <a:p>
            <a:pPr marL="0" indent="0">
              <a:buNone/>
            </a:pPr>
            <a:r>
              <a:rPr lang="en-US" sz="1200" i="1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tuple1 = (8, 2, 6, 4)</a:t>
            </a:r>
            <a:br>
              <a:rPr lang="en-US" sz="2800" i="1" dirty="0"/>
            </a:br>
            <a:r>
              <a:rPr lang="en-US" sz="2800" i="1" dirty="0"/>
              <a:t>tuple2 = (7, 3)</a:t>
            </a:r>
            <a:br>
              <a:rPr lang="en-US" sz="2800" i="1" dirty="0"/>
            </a:br>
            <a:r>
              <a:rPr lang="en-US" sz="2800" i="1" dirty="0"/>
              <a:t>tuple3 = tuple1 + tuple2</a:t>
            </a:r>
            <a:br>
              <a:rPr lang="en-US" sz="2800" i="1" dirty="0"/>
            </a:br>
            <a:r>
              <a:rPr lang="en-US" sz="2800" i="1" dirty="0"/>
              <a:t>tuple4 = tuple1[0:3]</a:t>
            </a:r>
            <a:br>
              <a:rPr lang="en-US" sz="2800" i="1" dirty="0"/>
            </a:br>
            <a:r>
              <a:rPr lang="en-US" sz="2800" i="1" dirty="0"/>
              <a:t>print("tuple3:", tuple3)</a:t>
            </a:r>
            <a:br>
              <a:rPr lang="en-US" sz="2800" i="1" dirty="0"/>
            </a:br>
            <a:r>
              <a:rPr lang="en-US" sz="2800" i="1" dirty="0"/>
              <a:t>print("tuple4:", tuple4)</a:t>
            </a:r>
          </a:p>
          <a:p>
            <a:pPr marL="0" indent="0">
              <a:buNone/>
            </a:pPr>
            <a:r>
              <a:rPr lang="en-US" sz="1200" i="1" dirty="0"/>
              <a:t> </a:t>
            </a:r>
          </a:p>
          <a:p>
            <a:r>
              <a:rPr lang="en-US" sz="2800" dirty="0"/>
              <a:t>The following is the output of the program:</a:t>
            </a:r>
          </a:p>
          <a:p>
            <a:pPr marL="0" indent="0">
              <a:buNone/>
            </a:pPr>
            <a:r>
              <a:rPr lang="en-US" sz="1100" i="1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tuple3: (8, 2, 6, 4, 7, 3)</a:t>
            </a:r>
          </a:p>
          <a:p>
            <a:pPr marL="0" indent="0">
              <a:buNone/>
            </a:pPr>
            <a:r>
              <a:rPr lang="en-US" sz="2800" i="1" dirty="0"/>
              <a:t>tuple4: (8, 2, 6)</a:t>
            </a:r>
          </a:p>
        </p:txBody>
      </p:sp>
    </p:spTree>
    <p:extLst>
      <p:ext uri="{BB962C8B-B14F-4D97-AF65-F5344CB8AC3E}">
        <p14:creationId xmlns:p14="http://schemas.microsoft.com/office/powerpoint/2010/main" val="1696977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800600"/>
          </a:xfrm>
        </p:spPr>
        <p:txBody>
          <a:bodyPr>
            <a:normAutofit/>
          </a:bodyPr>
          <a:lstStyle/>
          <a:p>
            <a:r>
              <a:rPr lang="en-US" sz="3000" dirty="0"/>
              <a:t>Convert a tuple to a list and vice versa. Example:</a:t>
            </a:r>
          </a:p>
          <a:p>
            <a:pPr marL="0" indent="0">
              <a:buNone/>
            </a:pPr>
            <a:r>
              <a:rPr lang="en-US" sz="1300" dirty="0"/>
              <a:t> </a:t>
            </a:r>
            <a:endParaRPr lang="en-US" sz="1300" i="1" dirty="0"/>
          </a:p>
          <a:p>
            <a:pPr marL="0" indent="0">
              <a:buNone/>
            </a:pPr>
            <a:r>
              <a:rPr lang="en-US" sz="2800" i="1" dirty="0"/>
              <a:t>tuple1 = (8, 2, 6, 4)</a:t>
            </a:r>
            <a:br>
              <a:rPr lang="en-US" sz="2800" i="1" dirty="0"/>
            </a:br>
            <a:r>
              <a:rPr lang="en-US" sz="2800" i="1" dirty="0"/>
              <a:t>list1 = list(tuple1)</a:t>
            </a:r>
            <a:br>
              <a:rPr lang="en-US" sz="2800" i="1" dirty="0"/>
            </a:br>
            <a:r>
              <a:rPr lang="en-US" sz="2800" i="1" dirty="0"/>
              <a:t>list1[0] = 1</a:t>
            </a:r>
            <a:br>
              <a:rPr lang="en-US" sz="2800" i="1" dirty="0"/>
            </a:br>
            <a:r>
              <a:rPr lang="en-US" sz="2800" i="1" dirty="0"/>
              <a:t>tuple1 = tuple(list1)</a:t>
            </a:r>
            <a:br>
              <a:rPr lang="en-US" sz="2800" i="1" dirty="0"/>
            </a:br>
            <a:r>
              <a:rPr lang="en-US" sz="2800" i="1" dirty="0"/>
              <a:t>print("Tuple after element change:", tuple1)</a:t>
            </a:r>
          </a:p>
          <a:p>
            <a:pPr marL="0" indent="0">
              <a:buNone/>
            </a:pPr>
            <a:endParaRPr lang="en-US" sz="1100" i="1" dirty="0"/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2800" i="1" dirty="0"/>
              <a:t>Original tuple: (8, 2, 6, 4)</a:t>
            </a:r>
          </a:p>
          <a:p>
            <a:pPr marL="0" indent="0">
              <a:buNone/>
            </a:pPr>
            <a:r>
              <a:rPr lang="en-US" sz="2800" i="1" dirty="0"/>
              <a:t>Tuple after element change: (1, 2, 6, 4)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220351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Autofit/>
          </a:bodyPr>
          <a:lstStyle/>
          <a:p>
            <a:r>
              <a:rPr lang="en-US" sz="2600" dirty="0"/>
              <a:t>A group of unordered values with no duplicates</a:t>
            </a:r>
          </a:p>
          <a:p>
            <a:r>
              <a:rPr lang="en-US" sz="2600" dirty="0"/>
              <a:t>Provide the usual mathematical set operations such as union, intersection, difference and symmetric difference.</a:t>
            </a:r>
          </a:p>
          <a:p>
            <a:r>
              <a:rPr lang="en-US" sz="2600" dirty="0"/>
              <a:t>To create a set, enclose the elements with a pair of curly braces.  Example:</a:t>
            </a:r>
          </a:p>
          <a:p>
            <a:pPr marL="0" indent="0">
              <a:buNone/>
            </a:pPr>
            <a:r>
              <a:rPr lang="en-US" sz="1300" dirty="0"/>
              <a:t> 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fruit = {'apple', 'banana', 'pear', 'peach'}</a:t>
            </a:r>
          </a:p>
          <a:p>
            <a:pPr marL="0" indent="0">
              <a:buNone/>
            </a:pPr>
            <a:r>
              <a:rPr lang="en-US" sz="1300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2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Sets: Add and Remove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fruit = set()   # create empty set</a:t>
            </a:r>
            <a:br>
              <a:rPr lang="en-US" sz="2600" dirty="0"/>
            </a:br>
            <a:r>
              <a:rPr lang="en-US" sz="2600" dirty="0" err="1"/>
              <a:t>fruit.add</a:t>
            </a:r>
            <a:r>
              <a:rPr lang="en-US" sz="2600" dirty="0"/>
              <a:t>(</a:t>
            </a:r>
            <a:r>
              <a:rPr lang="en-US" sz="2600" b="1" dirty="0"/>
              <a:t>'apple'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 err="1"/>
              <a:t>fruit.add</a:t>
            </a:r>
            <a:r>
              <a:rPr lang="en-US" sz="2600" dirty="0"/>
              <a:t>(</a:t>
            </a:r>
            <a:r>
              <a:rPr lang="en-US" sz="2600" b="1" dirty="0"/>
              <a:t>'banana'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 err="1"/>
              <a:t>fruit.add</a:t>
            </a:r>
            <a:r>
              <a:rPr lang="en-US" sz="2600" dirty="0"/>
              <a:t>(</a:t>
            </a:r>
            <a:r>
              <a:rPr lang="en-US" sz="2600" b="1" dirty="0"/>
              <a:t>'pear'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 err="1"/>
              <a:t>fruit.add</a:t>
            </a:r>
            <a:r>
              <a:rPr lang="en-US" sz="2600" dirty="0"/>
              <a:t>(</a:t>
            </a:r>
            <a:r>
              <a:rPr lang="en-US" sz="2600" b="1" dirty="0"/>
              <a:t>'peach'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b="1" dirty="0"/>
              <a:t>"Elements in the set:"</a:t>
            </a:r>
            <a:r>
              <a:rPr lang="en-US" sz="2600" dirty="0"/>
              <a:t>, fruit)</a:t>
            </a:r>
            <a:br>
              <a:rPr lang="en-US" sz="2600" dirty="0"/>
            </a:br>
            <a:r>
              <a:rPr lang="en-US" sz="2600" dirty="0" err="1"/>
              <a:t>fruit.remove</a:t>
            </a:r>
            <a:r>
              <a:rPr lang="en-US" sz="2600" dirty="0"/>
              <a:t>(</a:t>
            </a:r>
            <a:r>
              <a:rPr lang="en-US" sz="2600" b="1" dirty="0"/>
              <a:t>'pear'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b="1" dirty="0"/>
              <a:t>"Elements in the set after remove:"</a:t>
            </a:r>
            <a:r>
              <a:rPr lang="en-US" sz="2600" dirty="0"/>
              <a:t>, fruit)</a:t>
            </a:r>
            <a:br>
              <a:rPr lang="en-US" sz="2600" dirty="0"/>
            </a:b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5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Length of Set and Testing Set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fruit = {'apple', 'banana', 'pear', 'peach'}</a:t>
            </a:r>
          </a:p>
          <a:p>
            <a:pPr marL="0" indent="0">
              <a:buNone/>
            </a:pPr>
            <a:r>
              <a:rPr lang="en-US" sz="2800" dirty="0"/>
              <a:t>length = </a:t>
            </a:r>
            <a:r>
              <a:rPr lang="en-US" sz="2800" dirty="0" err="1"/>
              <a:t>len</a:t>
            </a:r>
            <a:r>
              <a:rPr lang="en-US" sz="2800" dirty="0"/>
              <a:t>(fruit)</a:t>
            </a:r>
          </a:p>
          <a:p>
            <a:pPr marL="0" indent="0">
              <a:buNone/>
            </a:pPr>
            <a:r>
              <a:rPr lang="en-US" sz="2800" dirty="0"/>
              <a:t>print('Number of elements in the set:', length)</a:t>
            </a:r>
          </a:p>
          <a:p>
            <a:pPr marL="0" indent="0">
              <a:buNone/>
            </a:pPr>
            <a:r>
              <a:rPr lang="en-US" sz="2800" dirty="0"/>
              <a:t>target = input("Enter a search target: ")</a:t>
            </a:r>
          </a:p>
          <a:p>
            <a:pPr marL="0" indent="0">
              <a:buNone/>
            </a:pPr>
            <a:r>
              <a:rPr lang="en-US" sz="2800" dirty="0"/>
              <a:t>if target in fruit:</a:t>
            </a:r>
          </a:p>
          <a:p>
            <a:pPr marL="0" indent="0">
              <a:buNone/>
            </a:pPr>
            <a:r>
              <a:rPr lang="en-US" sz="2800" dirty="0"/>
              <a:t>    print("Target found in set")</a:t>
            </a:r>
          </a:p>
          <a:p>
            <a:pPr marL="0" indent="0">
              <a:buNone/>
            </a:pPr>
            <a:r>
              <a:rPr lang="en-US" sz="2800" dirty="0"/>
              <a:t>else:</a:t>
            </a:r>
          </a:p>
          <a:p>
            <a:pPr marL="0" indent="0">
              <a:buNone/>
            </a:pPr>
            <a:r>
              <a:rPr lang="en-US" sz="2800" dirty="0"/>
              <a:t>    print("Target not found in set")</a:t>
            </a:r>
          </a:p>
          <a:p>
            <a:pPr marL="0" indent="0">
              <a:buNone/>
            </a:pPr>
            <a:br>
              <a:rPr lang="en-US" sz="2600" dirty="0"/>
            </a:b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1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Sets: Math 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Autofit/>
          </a:bodyPr>
          <a:lstStyle/>
          <a:p>
            <a:r>
              <a:rPr lang="en-US" sz="2600" dirty="0"/>
              <a:t>The union of two sets A and B, denoted 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 | B </a:t>
            </a:r>
            <a:r>
              <a:rPr lang="en-US" sz="2600" dirty="0"/>
              <a:t>in Python, includes all elements that are either in A or B.  </a:t>
            </a:r>
          </a:p>
          <a:p>
            <a:r>
              <a:rPr lang="en-US" sz="2600" dirty="0"/>
              <a:t>The intersection of two sets, denoted 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 &amp; B</a:t>
            </a:r>
            <a:r>
              <a:rPr lang="en-US" sz="2600" dirty="0"/>
              <a:t>, includes only elements that are in both sets.  </a:t>
            </a:r>
          </a:p>
          <a:p>
            <a:r>
              <a:rPr lang="en-US" sz="2600" dirty="0"/>
              <a:t>The difference between A and B, denoted 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 - B</a:t>
            </a:r>
            <a:r>
              <a:rPr lang="en-US" sz="2600" dirty="0"/>
              <a:t>, includes elements in set A but not in set B.  Notice that B - A is not the same as A - B, because B - A gives us the elements in B that are not in A.</a:t>
            </a:r>
          </a:p>
          <a:p>
            <a:r>
              <a:rPr lang="en-US" sz="2600" dirty="0"/>
              <a:t>The symmetric difference of A and B, denoted 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 ^ B</a:t>
            </a:r>
            <a:r>
              <a:rPr lang="en-US" sz="2600" dirty="0"/>
              <a:t>, gives us the elements in set A or set B, but not both.  </a:t>
            </a:r>
            <a:br>
              <a:rPr lang="en-US" sz="2600" dirty="0"/>
            </a:b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9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Sets: Math 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/>
              <a:t>set_A</a:t>
            </a:r>
            <a:r>
              <a:rPr lang="en-US" sz="2500" dirty="0"/>
              <a:t> = {</a:t>
            </a:r>
            <a:r>
              <a:rPr lang="en-US" sz="2500" b="1" dirty="0"/>
              <a:t>'apple'</a:t>
            </a:r>
            <a:r>
              <a:rPr lang="en-US" sz="2500" dirty="0"/>
              <a:t>, </a:t>
            </a:r>
            <a:r>
              <a:rPr lang="en-US" sz="2500" b="1" dirty="0"/>
              <a:t>'banana'</a:t>
            </a:r>
            <a:r>
              <a:rPr lang="en-US" sz="2500" dirty="0"/>
              <a:t>, </a:t>
            </a:r>
            <a:r>
              <a:rPr lang="en-US" sz="2500" b="1" dirty="0"/>
              <a:t>'pear'</a:t>
            </a:r>
            <a:r>
              <a:rPr lang="en-US" sz="2500" dirty="0"/>
              <a:t>, </a:t>
            </a:r>
            <a:r>
              <a:rPr lang="en-US" sz="2500" b="1" dirty="0"/>
              <a:t>'peach'</a:t>
            </a:r>
            <a:r>
              <a:rPr lang="en-US" sz="2500" dirty="0"/>
              <a:t>}</a:t>
            </a:r>
            <a:br>
              <a:rPr lang="en-US" sz="2500" dirty="0"/>
            </a:br>
            <a:r>
              <a:rPr lang="en-US" sz="2500" dirty="0" err="1"/>
              <a:t>set_B</a:t>
            </a:r>
            <a:r>
              <a:rPr lang="en-US" sz="2500" dirty="0"/>
              <a:t> = {</a:t>
            </a:r>
            <a:r>
              <a:rPr lang="en-US" sz="2500" b="1" dirty="0"/>
              <a:t>'orange'</a:t>
            </a:r>
            <a:r>
              <a:rPr lang="en-US" sz="2500" dirty="0"/>
              <a:t>, </a:t>
            </a:r>
            <a:r>
              <a:rPr lang="en-US" sz="2500" b="1" dirty="0"/>
              <a:t>'banana'</a:t>
            </a:r>
            <a:r>
              <a:rPr lang="en-US" sz="2500" dirty="0"/>
              <a:t>, </a:t>
            </a:r>
            <a:r>
              <a:rPr lang="en-US" sz="2500" b="1" dirty="0"/>
              <a:t>'grape'</a:t>
            </a:r>
            <a:r>
              <a:rPr lang="en-US" sz="2500" dirty="0"/>
              <a:t>}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print(</a:t>
            </a:r>
            <a:r>
              <a:rPr lang="en-US" sz="2500" b="1" dirty="0"/>
              <a:t>"A union B:"</a:t>
            </a:r>
            <a:r>
              <a:rPr lang="en-US" sz="2500" dirty="0"/>
              <a:t>, </a:t>
            </a:r>
            <a:r>
              <a:rPr lang="en-US" sz="2500" dirty="0" err="1"/>
              <a:t>set_A</a:t>
            </a:r>
            <a:r>
              <a:rPr lang="en-US" sz="2500" dirty="0"/>
              <a:t> | </a:t>
            </a:r>
            <a:r>
              <a:rPr lang="en-US" sz="2500" dirty="0" err="1"/>
              <a:t>set_B</a:t>
            </a:r>
            <a:r>
              <a:rPr lang="en-US" sz="2500" dirty="0"/>
              <a:t>)</a:t>
            </a:r>
            <a:br>
              <a:rPr lang="en-US" sz="2500" dirty="0"/>
            </a:br>
            <a:r>
              <a:rPr lang="en-US" sz="2500" dirty="0"/>
              <a:t>print(</a:t>
            </a:r>
            <a:r>
              <a:rPr lang="en-US" sz="2500" b="1" dirty="0"/>
              <a:t>"A intersect B:"</a:t>
            </a:r>
            <a:r>
              <a:rPr lang="en-US" sz="2500" dirty="0"/>
              <a:t>, </a:t>
            </a:r>
            <a:r>
              <a:rPr lang="en-US" sz="2500" dirty="0" err="1"/>
              <a:t>set_A</a:t>
            </a:r>
            <a:r>
              <a:rPr lang="en-US" sz="2500" dirty="0"/>
              <a:t> &amp; </a:t>
            </a:r>
            <a:r>
              <a:rPr lang="en-US" sz="2500" dirty="0" err="1"/>
              <a:t>set_B</a:t>
            </a:r>
            <a:r>
              <a:rPr lang="en-US" sz="2500" dirty="0"/>
              <a:t>)</a:t>
            </a:r>
            <a:br>
              <a:rPr lang="en-US" sz="2500" dirty="0"/>
            </a:br>
            <a:r>
              <a:rPr lang="en-US" sz="2500" dirty="0"/>
              <a:t>print(</a:t>
            </a:r>
            <a:r>
              <a:rPr lang="en-US" sz="2500" b="1" dirty="0"/>
              <a:t>"A - B:"</a:t>
            </a:r>
            <a:r>
              <a:rPr lang="en-US" sz="2500" dirty="0"/>
              <a:t>, </a:t>
            </a:r>
            <a:r>
              <a:rPr lang="en-US" sz="2500" dirty="0" err="1"/>
              <a:t>set_A</a:t>
            </a:r>
            <a:r>
              <a:rPr lang="en-US" sz="2500" dirty="0"/>
              <a:t> - </a:t>
            </a:r>
            <a:r>
              <a:rPr lang="en-US" sz="2500" dirty="0" err="1"/>
              <a:t>set_B</a:t>
            </a:r>
            <a:r>
              <a:rPr lang="en-US" sz="2500" dirty="0"/>
              <a:t>)</a:t>
            </a:r>
            <a:br>
              <a:rPr lang="en-US" sz="2500" dirty="0"/>
            </a:br>
            <a:r>
              <a:rPr lang="en-US" sz="2500" dirty="0"/>
              <a:t>print(</a:t>
            </a:r>
            <a:r>
              <a:rPr lang="en-US" sz="2500" b="1" dirty="0"/>
              <a:t>"B - A:"</a:t>
            </a:r>
            <a:r>
              <a:rPr lang="en-US" sz="2500" dirty="0"/>
              <a:t>, </a:t>
            </a:r>
            <a:r>
              <a:rPr lang="en-US" sz="2500" dirty="0" err="1"/>
              <a:t>set_B</a:t>
            </a:r>
            <a:r>
              <a:rPr lang="en-US" sz="2500" dirty="0"/>
              <a:t> - </a:t>
            </a:r>
            <a:r>
              <a:rPr lang="en-US" sz="2500" dirty="0" err="1"/>
              <a:t>set_A</a:t>
            </a:r>
            <a:r>
              <a:rPr lang="en-US" sz="2500" dirty="0"/>
              <a:t>)</a:t>
            </a:r>
            <a:br>
              <a:rPr lang="en-US" sz="2500" dirty="0"/>
            </a:br>
            <a:r>
              <a:rPr lang="en-US" sz="2500" dirty="0"/>
              <a:t>print(</a:t>
            </a:r>
            <a:r>
              <a:rPr lang="en-US" sz="2500" b="1" dirty="0"/>
              <a:t>"Symmetric difference between A and B:"</a:t>
            </a:r>
            <a:r>
              <a:rPr lang="en-US" sz="2500" dirty="0"/>
              <a:t>, </a:t>
            </a:r>
            <a:r>
              <a:rPr lang="en-US" sz="2500" dirty="0" err="1"/>
              <a:t>set_A</a:t>
            </a:r>
            <a:r>
              <a:rPr lang="en-US" sz="2500" dirty="0"/>
              <a:t> ^ </a:t>
            </a:r>
            <a:r>
              <a:rPr lang="en-US" sz="2500" dirty="0" err="1"/>
              <a:t>set_B</a:t>
            </a:r>
            <a:r>
              <a:rPr lang="en-US" sz="2500" dirty="0"/>
              <a:t>)</a:t>
            </a:r>
            <a:br>
              <a:rPr lang="en-US" sz="2600" dirty="0"/>
            </a:b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Subscripts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subscript, also called index, indicates the element's position in the list.</a:t>
            </a:r>
          </a:p>
          <a:p>
            <a:r>
              <a:rPr lang="en-US" sz="2800" dirty="0"/>
              <a:t>In Python, the subscript starts with 0, and goes up as 1, 2, 3, 4, …, and so on.  </a:t>
            </a:r>
          </a:p>
          <a:p>
            <a:r>
              <a:rPr lang="en-US" sz="2800" dirty="0"/>
              <a:t>We use the name and the subscript together to access an element in the list.  Examples: score[0], score[1], score[9]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0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Sets: Math 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038600"/>
          </a:xfrm>
        </p:spPr>
        <p:txBody>
          <a:bodyPr>
            <a:noAutofit/>
          </a:bodyPr>
          <a:lstStyle/>
          <a:p>
            <a:r>
              <a:rPr lang="en-US" sz="2600" dirty="0"/>
              <a:t>Output of the program: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dirty="0"/>
              <a:t>A union B: {'grape', 'pear', 'peach', 'banana', 'apple', 'orange'}</a:t>
            </a:r>
          </a:p>
          <a:p>
            <a:pPr marL="0" indent="0">
              <a:buNone/>
            </a:pPr>
            <a:r>
              <a:rPr lang="en-US" sz="2600" dirty="0"/>
              <a:t>A intersect B: {'banana'}</a:t>
            </a:r>
          </a:p>
          <a:p>
            <a:pPr marL="0" indent="0">
              <a:buNone/>
            </a:pPr>
            <a:r>
              <a:rPr lang="en-US" sz="2600" dirty="0"/>
              <a:t>A - B: {'pear', 'peach', 'apple'}</a:t>
            </a:r>
          </a:p>
          <a:p>
            <a:pPr marL="0" indent="0">
              <a:buNone/>
            </a:pPr>
            <a:r>
              <a:rPr lang="en-US" sz="2600" dirty="0"/>
              <a:t>B - A: {'grape', 'orange'}</a:t>
            </a:r>
          </a:p>
          <a:p>
            <a:pPr marL="0" indent="0">
              <a:buNone/>
            </a:pPr>
            <a:r>
              <a:rPr lang="en-US" sz="2600" dirty="0"/>
              <a:t>Symmetric difference between A and B: {'pear', 'apple', 'orange', 'grape', 'peach'}</a:t>
            </a:r>
          </a:p>
          <a:p>
            <a:pPr marL="0" indent="0">
              <a:buNone/>
            </a:pPr>
            <a:br>
              <a:rPr lang="en-US" sz="2600" dirty="0"/>
            </a:b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7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a Set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/>
              <a:t>fruit_list</a:t>
            </a:r>
            <a:r>
              <a:rPr lang="en-US" sz="2600" dirty="0"/>
              <a:t> = [</a:t>
            </a:r>
            <a:r>
              <a:rPr lang="en-US" sz="2600" b="1" dirty="0"/>
              <a:t>'apple'</a:t>
            </a:r>
            <a:r>
              <a:rPr lang="en-US" sz="2600" dirty="0"/>
              <a:t>, </a:t>
            </a:r>
            <a:r>
              <a:rPr lang="en-US" sz="2600" b="1" dirty="0"/>
              <a:t>'banana'</a:t>
            </a:r>
            <a:r>
              <a:rPr lang="en-US" sz="2600" dirty="0"/>
              <a:t>, </a:t>
            </a:r>
            <a:r>
              <a:rPr lang="en-US" sz="2600" b="1" dirty="0"/>
              <a:t>'pear'</a:t>
            </a:r>
            <a:r>
              <a:rPr lang="en-US" sz="2600" dirty="0"/>
              <a:t>, </a:t>
            </a:r>
            <a:r>
              <a:rPr lang="en-US" sz="2600" b="1" dirty="0"/>
              <a:t>'peach'</a:t>
            </a:r>
            <a:r>
              <a:rPr lang="en-US" sz="2600" dirty="0"/>
              <a:t>]</a:t>
            </a:r>
            <a:br>
              <a:rPr lang="en-US" sz="2600" dirty="0"/>
            </a:br>
            <a:r>
              <a:rPr lang="en-US" sz="2600" dirty="0"/>
              <a:t>fruit = set(</a:t>
            </a:r>
            <a:r>
              <a:rPr lang="en-US" sz="2600" dirty="0" err="1"/>
              <a:t>fruit_list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b="1" dirty="0"/>
              <a:t>"Elements in the set:"</a:t>
            </a:r>
            <a:r>
              <a:rPr lang="en-US" sz="2600" dirty="0"/>
              <a:t>, fruit)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r>
              <a:rPr lang="en-US" sz="2600" dirty="0"/>
              <a:t>Output of the program:</a:t>
            </a:r>
          </a:p>
          <a:p>
            <a:pPr marL="0" indent="0">
              <a:buNone/>
            </a:pPr>
            <a:r>
              <a:rPr lang="en-US" sz="2600" dirty="0"/>
              <a:t> Elements in the set: {'peach', 'pear', 'banana', 'apple'}</a:t>
            </a: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8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List and Tuple from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/>
              <a:t>fruit_set</a:t>
            </a:r>
            <a:r>
              <a:rPr lang="en-US" sz="2600" dirty="0"/>
              <a:t> = {'apple', 'banana', 'pear', 'peach'}</a:t>
            </a:r>
          </a:p>
          <a:p>
            <a:pPr marL="0" indent="0">
              <a:buNone/>
            </a:pPr>
            <a:r>
              <a:rPr lang="en-US" sz="2600" dirty="0" err="1"/>
              <a:t>fruit_list</a:t>
            </a:r>
            <a:r>
              <a:rPr lang="en-US" sz="2600" dirty="0"/>
              <a:t> = list(</a:t>
            </a:r>
            <a:r>
              <a:rPr lang="en-US" sz="2600" dirty="0" err="1"/>
              <a:t>fruit_set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print("Elements in the list:", </a:t>
            </a:r>
            <a:r>
              <a:rPr lang="en-US" sz="2600" dirty="0" err="1"/>
              <a:t>fruit_list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 err="1"/>
              <a:t>fruit_tuple</a:t>
            </a:r>
            <a:r>
              <a:rPr lang="en-US" sz="2600" dirty="0"/>
              <a:t> = tuple(</a:t>
            </a:r>
            <a:r>
              <a:rPr lang="en-US" sz="2600" dirty="0" err="1"/>
              <a:t>fruit_set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print("Elements in the tuple:", </a:t>
            </a:r>
            <a:r>
              <a:rPr lang="en-US" sz="2600" dirty="0" err="1"/>
              <a:t>fruit_tuple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r>
              <a:rPr lang="en-US" sz="2600" dirty="0"/>
              <a:t>Output of the program:</a:t>
            </a:r>
          </a:p>
          <a:p>
            <a:pPr marL="0" indent="0">
              <a:buNone/>
            </a:pPr>
            <a:r>
              <a:rPr lang="en-US" sz="2600" dirty="0"/>
              <a:t>Elements in the list: ['peach', 'pear', 'apple', 'banana']</a:t>
            </a:r>
          </a:p>
          <a:p>
            <a:pPr marL="0" indent="0">
              <a:buNone/>
            </a:pPr>
            <a:r>
              <a:rPr lang="en-US" sz="2600" dirty="0"/>
              <a:t>Elements in the tuple: ('peach', 'pear', 'apple', 'banana')</a:t>
            </a:r>
          </a:p>
          <a:p>
            <a:pPr marL="0" indent="0">
              <a:buNone/>
            </a:pPr>
            <a:endParaRPr lang="en-US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2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r>
              <a:rPr lang="en-US" sz="2600" b="1" dirty="0"/>
              <a:t>Dictionary</a:t>
            </a:r>
            <a:r>
              <a:rPr lang="en-US" sz="2600" dirty="0"/>
              <a:t> is an associative data structure in which items are unordered and accessed by an associated key value. </a:t>
            </a:r>
          </a:p>
          <a:p>
            <a:r>
              <a:rPr lang="en-US" sz="2600" dirty="0"/>
              <a:t>Example:  </a:t>
            </a:r>
          </a:p>
          <a:p>
            <a:pPr marL="0" indent="0"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daily_temps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{'sun': 68.8, '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': 70.2, '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': 67.2, 'wed': 71.8, '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': 73.2, '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': 75.6, 'sat': 74.0}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daily_temps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['wed'])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Output: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71.8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2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For Loop and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r>
              <a:rPr lang="en-US" b="1" dirty="0"/>
              <a:t>If we use a for loop to iterate over a dictionary, we get the keys, not the values: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players = {17: </a:t>
            </a:r>
            <a:r>
              <a:rPr lang="en-US" sz="2800" b="1" dirty="0"/>
              <a:t>'David Fox'</a:t>
            </a:r>
            <a:r>
              <a:rPr lang="en-US" sz="2800" dirty="0"/>
              <a:t>, 25: </a:t>
            </a:r>
            <a:r>
              <a:rPr lang="en-US" sz="2800" b="1" dirty="0"/>
              <a:t>'Jerry Rice'</a:t>
            </a:r>
            <a:r>
              <a:rPr lang="en-US" sz="2800" dirty="0"/>
              <a:t>, 8: </a:t>
            </a:r>
            <a:r>
              <a:rPr lang="en-US" sz="2800" b="1" dirty="0"/>
              <a:t>'George Simmons'</a:t>
            </a:r>
            <a:r>
              <a:rPr lang="en-US" sz="2800" dirty="0"/>
              <a:t>, 51: </a:t>
            </a:r>
            <a:r>
              <a:rPr lang="en-US" sz="2800" b="1" dirty="0"/>
              <a:t>'Larry King'</a:t>
            </a:r>
            <a:r>
              <a:rPr lang="en-US" sz="2800" dirty="0"/>
              <a:t>, 40: </a:t>
            </a:r>
            <a:r>
              <a:rPr lang="en-US" sz="2800" b="1" dirty="0"/>
              <a:t>'Tyler Park'</a:t>
            </a:r>
            <a:r>
              <a:rPr lang="en-US" sz="2800" dirty="0"/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for </a:t>
            </a:r>
            <a:r>
              <a:rPr lang="en-US" sz="2800" dirty="0"/>
              <a:t>element </a:t>
            </a:r>
            <a:r>
              <a:rPr lang="en-US" sz="2800" b="1" dirty="0"/>
              <a:t>in </a:t>
            </a:r>
            <a:r>
              <a:rPr lang="en-US" sz="2800" dirty="0"/>
              <a:t>players:</a:t>
            </a:r>
            <a:br>
              <a:rPr lang="en-US" sz="2800" dirty="0"/>
            </a:br>
            <a:r>
              <a:rPr lang="en-US" sz="2800" dirty="0"/>
              <a:t>    print(element)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For Loop and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r>
              <a:rPr lang="en-US" b="1" dirty="0"/>
              <a:t>Output of the program: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17</a:t>
            </a:r>
          </a:p>
          <a:p>
            <a:pPr marL="0" indent="0">
              <a:buNone/>
            </a:pPr>
            <a:r>
              <a:rPr lang="en-US" sz="2800" dirty="0"/>
              <a:t>25</a:t>
            </a:r>
          </a:p>
          <a:p>
            <a:pPr marL="0" indent="0">
              <a:buNone/>
            </a:pPr>
            <a:r>
              <a:rPr lang="en-US" sz="2800" dirty="0"/>
              <a:t>8</a:t>
            </a:r>
          </a:p>
          <a:p>
            <a:pPr marL="0" indent="0">
              <a:buNone/>
            </a:pPr>
            <a:r>
              <a:rPr lang="en-US" sz="2800" dirty="0"/>
              <a:t>51</a:t>
            </a:r>
          </a:p>
          <a:p>
            <a:pPr marL="0" indent="0">
              <a:buNone/>
            </a:pPr>
            <a:r>
              <a:rPr lang="en-US" sz="2800" dirty="0"/>
              <a:t>40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2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For Loop and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r>
              <a:rPr lang="en-US" b="1" dirty="0"/>
              <a:t>Using a for loop to iterate over the values: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players = {17: </a:t>
            </a:r>
            <a:r>
              <a:rPr lang="en-US" sz="2800" b="1" dirty="0"/>
              <a:t>'David Fox'</a:t>
            </a:r>
            <a:r>
              <a:rPr lang="en-US" sz="2800" dirty="0"/>
              <a:t>, 25: </a:t>
            </a:r>
            <a:r>
              <a:rPr lang="en-US" sz="2800" b="1" dirty="0"/>
              <a:t>'Jerry Rice'</a:t>
            </a:r>
            <a:r>
              <a:rPr lang="en-US" sz="2800" dirty="0"/>
              <a:t>, 8: </a:t>
            </a:r>
            <a:r>
              <a:rPr lang="en-US" sz="2800" b="1" dirty="0"/>
              <a:t>'George Simmons'</a:t>
            </a:r>
            <a:r>
              <a:rPr lang="en-US" sz="2800" dirty="0"/>
              <a:t>, 51: </a:t>
            </a:r>
            <a:r>
              <a:rPr lang="en-US" sz="2800" b="1" dirty="0"/>
              <a:t>'Larry King'</a:t>
            </a:r>
            <a:r>
              <a:rPr lang="en-US" sz="2800" dirty="0"/>
              <a:t>, 40: </a:t>
            </a:r>
            <a:r>
              <a:rPr lang="en-US" sz="2800" b="1" dirty="0"/>
              <a:t>'Tyler Park'</a:t>
            </a:r>
            <a:r>
              <a:rPr lang="en-US" sz="2800" dirty="0"/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for </a:t>
            </a:r>
            <a:r>
              <a:rPr lang="en-US" sz="2800" dirty="0"/>
              <a:t>element </a:t>
            </a:r>
            <a:r>
              <a:rPr lang="en-US" sz="2800" b="1" dirty="0"/>
              <a:t>in </a:t>
            </a:r>
            <a:r>
              <a:rPr lang="en-US" sz="2800" dirty="0"/>
              <a:t>players:</a:t>
            </a:r>
            <a:br>
              <a:rPr lang="en-US" sz="2800" dirty="0"/>
            </a:br>
            <a:r>
              <a:rPr lang="en-US" sz="2800" dirty="0"/>
              <a:t>    print(players[element])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For Loop and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r>
              <a:rPr lang="en-US" b="1" dirty="0"/>
              <a:t>Output of the program: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David Fox</a:t>
            </a:r>
          </a:p>
          <a:p>
            <a:pPr marL="0" indent="0">
              <a:buNone/>
            </a:pPr>
            <a:r>
              <a:rPr lang="en-US" sz="2800" dirty="0"/>
              <a:t>Jerry Rice</a:t>
            </a:r>
          </a:p>
          <a:p>
            <a:pPr marL="0" indent="0">
              <a:buNone/>
            </a:pPr>
            <a:r>
              <a:rPr lang="en-US" sz="2800" dirty="0"/>
              <a:t>George Simmons</a:t>
            </a:r>
          </a:p>
          <a:p>
            <a:pPr marL="0" indent="0">
              <a:buNone/>
            </a:pPr>
            <a:r>
              <a:rPr lang="en-US" sz="2800" dirty="0"/>
              <a:t>Larry King</a:t>
            </a:r>
          </a:p>
          <a:p>
            <a:pPr marL="0" indent="0">
              <a:buNone/>
            </a:pPr>
            <a:r>
              <a:rPr lang="en-US" sz="2800" dirty="0"/>
              <a:t>Tyler Park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0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Testing whether a key in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stations = {89.7:</a:t>
            </a:r>
            <a:r>
              <a:rPr lang="en-US" sz="2600" b="1" dirty="0"/>
              <a:t>'WCPE'</a:t>
            </a:r>
            <a:r>
              <a:rPr lang="en-US" sz="2600" dirty="0"/>
              <a:t>, 91.5:</a:t>
            </a:r>
            <a:r>
              <a:rPr lang="en-US" sz="2600" b="1" dirty="0"/>
              <a:t>'UNCW'</a:t>
            </a:r>
            <a:r>
              <a:rPr lang="en-US" sz="2600" dirty="0"/>
              <a:t>, 92.3:</a:t>
            </a:r>
            <a:r>
              <a:rPr lang="en-US" sz="2600" b="1" dirty="0"/>
              <a:t>'WKRR'</a:t>
            </a:r>
            <a:r>
              <a:rPr lang="en-US" sz="2600" dirty="0"/>
              <a:t>, 92.5:</a:t>
            </a:r>
            <a:r>
              <a:rPr lang="en-US" sz="2600" b="1" dirty="0"/>
              <a:t>'WYFL'</a:t>
            </a:r>
            <a:r>
              <a:rPr lang="en-US" sz="2600" dirty="0"/>
              <a:t>}</a:t>
            </a:r>
            <a:br>
              <a:rPr lang="en-US" sz="2600" dirty="0"/>
            </a:br>
            <a:r>
              <a:rPr lang="en-US" sz="2600" dirty="0"/>
              <a:t>target = float(input(</a:t>
            </a:r>
            <a:r>
              <a:rPr lang="en-US" sz="2600" b="1" dirty="0"/>
              <a:t>"Enter a station number: "</a:t>
            </a:r>
            <a:r>
              <a:rPr lang="en-US" sz="2600" dirty="0"/>
              <a:t>))</a:t>
            </a:r>
            <a:br>
              <a:rPr lang="en-US" sz="2600" dirty="0"/>
            </a:br>
            <a:r>
              <a:rPr lang="en-US" sz="2600" b="1" dirty="0"/>
              <a:t>if </a:t>
            </a:r>
            <a:r>
              <a:rPr lang="en-US" sz="2600" dirty="0"/>
              <a:t>target </a:t>
            </a:r>
            <a:r>
              <a:rPr lang="en-US" sz="2600" b="1" dirty="0"/>
              <a:t>in </a:t>
            </a:r>
            <a:r>
              <a:rPr lang="en-US" sz="2600" dirty="0"/>
              <a:t>stations:</a:t>
            </a:r>
            <a:br>
              <a:rPr lang="en-US" sz="2600" dirty="0"/>
            </a:br>
            <a:r>
              <a:rPr lang="en-US" sz="2600" dirty="0"/>
              <a:t>    print(</a:t>
            </a:r>
            <a:r>
              <a:rPr lang="en-US" sz="2600" b="1" dirty="0"/>
              <a:t>"Station found in dictionary"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b="1" dirty="0"/>
              <a:t>else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    print(</a:t>
            </a:r>
            <a:r>
              <a:rPr lang="en-US" sz="2600" b="1" dirty="0"/>
              <a:t>"Station not found in dictionary"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r>
              <a:rPr lang="en-US" sz="2600" dirty="0"/>
              <a:t>Sample test run:</a:t>
            </a:r>
          </a:p>
          <a:p>
            <a:pPr marL="0" indent="0">
              <a:buNone/>
            </a:pPr>
            <a:r>
              <a:rPr lang="en-US" sz="2600" dirty="0"/>
              <a:t>Enter a station number: 92.5</a:t>
            </a:r>
          </a:p>
          <a:p>
            <a:pPr marL="0" indent="0">
              <a:buNone/>
            </a:pPr>
            <a:r>
              <a:rPr lang="en-US" sz="2600" dirty="0"/>
              <a:t>Station found in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8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Testing whether a value in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stations = {89.7:</a:t>
            </a:r>
            <a:r>
              <a:rPr lang="en-US" sz="2400" b="1" dirty="0"/>
              <a:t>'WCPE'</a:t>
            </a:r>
            <a:r>
              <a:rPr lang="en-US" sz="2400" dirty="0"/>
              <a:t>, 91.5:</a:t>
            </a:r>
            <a:r>
              <a:rPr lang="en-US" sz="2400" b="1" dirty="0"/>
              <a:t>‘WUNC'</a:t>
            </a:r>
            <a:r>
              <a:rPr lang="en-US" sz="2400" dirty="0"/>
              <a:t>, 92.3:</a:t>
            </a:r>
            <a:r>
              <a:rPr lang="en-US" sz="2400" b="1" dirty="0"/>
              <a:t>'WKRR'</a:t>
            </a:r>
            <a:r>
              <a:rPr lang="en-US" sz="2400" dirty="0"/>
              <a:t>, 92.5:</a:t>
            </a:r>
            <a:r>
              <a:rPr lang="en-US" sz="2400" b="1" dirty="0"/>
              <a:t>'WYFL'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target = input(</a:t>
            </a:r>
            <a:r>
              <a:rPr lang="en-US" sz="2400" b="1" dirty="0"/>
              <a:t>"Enter a station name: 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err="1"/>
              <a:t>in_dictionary</a:t>
            </a:r>
            <a:r>
              <a:rPr lang="en-US" sz="2400" dirty="0"/>
              <a:t> = </a:t>
            </a:r>
            <a:r>
              <a:rPr lang="en-US" sz="2400" b="1" dirty="0"/>
              <a:t>False</a:t>
            </a:r>
            <a:br>
              <a:rPr lang="en-US" sz="2400" b="1" dirty="0"/>
            </a:br>
            <a:r>
              <a:rPr lang="en-US" sz="2400" b="1" dirty="0"/>
              <a:t>for </a:t>
            </a:r>
            <a:r>
              <a:rPr lang="en-US" sz="2400" dirty="0"/>
              <a:t>key </a:t>
            </a:r>
            <a:r>
              <a:rPr lang="en-US" sz="2400" b="1" dirty="0"/>
              <a:t>in </a:t>
            </a:r>
            <a:r>
              <a:rPr lang="en-US" sz="2400" dirty="0"/>
              <a:t>stations: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/>
              <a:t>if </a:t>
            </a:r>
            <a:r>
              <a:rPr lang="en-US" sz="2400" dirty="0"/>
              <a:t>stations[key] == target: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in_dictionary</a:t>
            </a:r>
            <a:r>
              <a:rPr lang="en-US" sz="2400" dirty="0"/>
              <a:t> = </a:t>
            </a:r>
            <a:r>
              <a:rPr lang="en-US" sz="2400" b="1" dirty="0"/>
              <a:t>True</a:t>
            </a:r>
            <a:br>
              <a:rPr lang="en-US" sz="2400" b="1" dirty="0"/>
            </a:br>
            <a:r>
              <a:rPr lang="en-US" sz="2400" b="1" dirty="0"/>
              <a:t>if </a:t>
            </a:r>
            <a:r>
              <a:rPr lang="en-US" sz="2400" dirty="0" err="1"/>
              <a:t>in_dictionary</a:t>
            </a:r>
            <a:r>
              <a:rPr lang="en-US" sz="2400" dirty="0"/>
              <a:t> == </a:t>
            </a:r>
            <a:r>
              <a:rPr lang="en-US" sz="2400" b="1" dirty="0"/>
              <a:t>True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print(</a:t>
            </a:r>
            <a:r>
              <a:rPr lang="en-US" sz="2400" b="1" dirty="0"/>
              <a:t>"The station is in the dictionary"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b="1" dirty="0"/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print(</a:t>
            </a:r>
            <a:r>
              <a:rPr lang="en-US" sz="2400" b="1" dirty="0"/>
              <a:t>"The station is not in the dictionary"</a:t>
            </a:r>
            <a:r>
              <a:rPr lang="en-US" sz="2400" dirty="0"/>
              <a:t>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Negative Subscripts</a:t>
            </a:r>
          </a:p>
        </p:txBody>
      </p:sp>
      <p:grpSp>
        <p:nvGrpSpPr>
          <p:cNvPr id="5" name="Group 4" title="Showing an array with name and subscript of each element"/>
          <p:cNvGrpSpPr/>
          <p:nvPr/>
        </p:nvGrpSpPr>
        <p:grpSpPr>
          <a:xfrm>
            <a:off x="1524000" y="1454969"/>
            <a:ext cx="5029200" cy="4336340"/>
            <a:chOff x="0" y="0"/>
            <a:chExt cx="2007031" cy="2835856"/>
          </a:xfrm>
        </p:grpSpPr>
        <p:sp>
          <p:nvSpPr>
            <p:cNvPr id="6" name="Rectangle 5"/>
            <p:cNvSpPr/>
            <p:nvPr/>
          </p:nvSpPr>
          <p:spPr>
            <a:xfrm>
              <a:off x="7749" y="0"/>
              <a:ext cx="999641" cy="286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score[-10]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49" y="278969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score[-9]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9" y="565688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score[-8]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9" y="852407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score[-7]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49" y="1131376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score[-6]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49" y="1425844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score[-5]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49" y="1704813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score[-4]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49" y="1983783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score[-3]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49" y="2262752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score[-2]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2549471"/>
              <a:ext cx="999490" cy="286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latin typeface="Courier New"/>
                  <a:ea typeface="Times New Roman"/>
                  <a:cs typeface="Times New Roman"/>
                </a:rPr>
                <a:t>score[-1]</a:t>
              </a:r>
              <a:endParaRPr lang="en-US" sz="2400" dirty="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07390" y="0"/>
              <a:ext cx="999641" cy="2867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97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7390" y="278969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85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7390" y="565688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93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07390" y="844657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76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07390" y="1131376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81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07390" y="1418095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88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7390" y="1704813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100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07390" y="1983783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72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7390" y="2262752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84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07390" y="2549471"/>
              <a:ext cx="999490" cy="286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>
                  <a:effectLst/>
                  <a:latin typeface="Courier New"/>
                  <a:ea typeface="Times New Roman"/>
                  <a:cs typeface="Times New Roman"/>
                </a:rPr>
                <a:t>75</a:t>
              </a:r>
              <a:endParaRPr lang="en-US" sz="24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87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Testing whether a value in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Sample test run: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Enter a station name: WUNC</a:t>
            </a:r>
          </a:p>
          <a:p>
            <a:pPr marL="0" indent="0">
              <a:buNone/>
            </a:pPr>
            <a:r>
              <a:rPr lang="en-US" sz="2400" dirty="0"/>
              <a:t>The station is in the dictionary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0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Add or Modify a Dictionary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stations = {89.7:</a:t>
            </a:r>
            <a:r>
              <a:rPr lang="en-US" sz="2600" b="1" dirty="0"/>
              <a:t>'WCPE'</a:t>
            </a:r>
            <a:r>
              <a:rPr lang="en-US" sz="2600" dirty="0"/>
              <a:t>, 91.5:</a:t>
            </a:r>
            <a:r>
              <a:rPr lang="en-US" sz="2600" b="1" dirty="0"/>
              <a:t>'UNCW'</a:t>
            </a:r>
            <a:r>
              <a:rPr lang="en-US" sz="2600" dirty="0"/>
              <a:t>, 92.3:</a:t>
            </a:r>
            <a:r>
              <a:rPr lang="en-US" sz="2600" b="1" dirty="0"/>
              <a:t>'WKRR'</a:t>
            </a:r>
            <a:r>
              <a:rPr lang="en-US" sz="2600" dirty="0"/>
              <a:t>, 92.5:</a:t>
            </a:r>
            <a:r>
              <a:rPr lang="en-US" sz="2600" b="1" dirty="0"/>
              <a:t>'WYFL'</a:t>
            </a:r>
            <a:r>
              <a:rPr lang="en-US" sz="2600" dirty="0"/>
              <a:t>}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stations[91.5] = </a:t>
            </a:r>
            <a:r>
              <a:rPr lang="en-US" sz="2600" b="1" dirty="0"/>
              <a:t>'WUNC'  </a:t>
            </a:r>
            <a:r>
              <a:rPr lang="en-US" sz="2600" i="1" dirty="0"/>
              <a:t># update existing item</a:t>
            </a:r>
            <a:br>
              <a:rPr lang="en-US" sz="2600" i="1" dirty="0"/>
            </a:br>
            <a:r>
              <a:rPr lang="en-US" sz="2600" dirty="0"/>
              <a:t>stations[88.9] = </a:t>
            </a:r>
            <a:r>
              <a:rPr lang="en-US" sz="2600" b="1" dirty="0"/>
              <a:t>'WSHA'  </a:t>
            </a:r>
            <a:r>
              <a:rPr lang="en-US" sz="2600" i="1" dirty="0"/>
              <a:t># add new item</a:t>
            </a:r>
            <a:br>
              <a:rPr lang="en-US" sz="2600" i="1" dirty="0"/>
            </a:br>
            <a:br>
              <a:rPr lang="en-US" sz="2600" i="1" dirty="0"/>
            </a:br>
            <a:r>
              <a:rPr lang="en-US" sz="2600" dirty="0"/>
              <a:t>print(</a:t>
            </a:r>
            <a:r>
              <a:rPr lang="en-US" sz="2600" b="1" dirty="0"/>
              <a:t>"88.9 FM:"</a:t>
            </a:r>
            <a:r>
              <a:rPr lang="en-US" sz="2600" dirty="0"/>
              <a:t>, stations[88.9])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b="1" dirty="0"/>
              <a:t>"89.7 FM:"</a:t>
            </a:r>
            <a:r>
              <a:rPr lang="en-US" sz="2600" dirty="0"/>
              <a:t>, stations[89.7])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b="1" dirty="0"/>
              <a:t>"91.5 FM:"</a:t>
            </a:r>
            <a:r>
              <a:rPr lang="en-US" sz="2600" dirty="0"/>
              <a:t>, stations[91.5])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b="1" dirty="0"/>
              <a:t>"92.3 FM:"</a:t>
            </a:r>
            <a:r>
              <a:rPr lang="en-US" sz="2600" dirty="0"/>
              <a:t>, stations[92.3])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b="1" dirty="0"/>
              <a:t>"92.5 FM:"</a:t>
            </a:r>
            <a:r>
              <a:rPr lang="en-US" sz="2600" dirty="0"/>
              <a:t>, stations[92.5])</a:t>
            </a:r>
            <a:br>
              <a:rPr lang="en-US" sz="2600" dirty="0"/>
            </a:br>
            <a:r>
              <a:rPr lang="en-US" sz="2600" dirty="0"/>
              <a:t>print(</a:t>
            </a:r>
            <a:r>
              <a:rPr lang="en-US" sz="2600" b="1" dirty="0"/>
              <a:t>"Number of stations:"</a:t>
            </a:r>
            <a:r>
              <a:rPr lang="en-US" sz="2600" dirty="0"/>
              <a:t>, </a:t>
            </a:r>
            <a:r>
              <a:rPr lang="en-US" sz="2600" dirty="0" err="1"/>
              <a:t>len</a:t>
            </a:r>
            <a:r>
              <a:rPr lang="en-US" sz="2600" dirty="0"/>
              <a:t>(stations))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8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Add or Modify a Dictionary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r>
              <a:rPr lang="en-US" sz="2600" dirty="0"/>
              <a:t>Output of the program: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dirty="0"/>
              <a:t>88.9 FM: WSHA</a:t>
            </a:r>
          </a:p>
          <a:p>
            <a:pPr marL="0" indent="0">
              <a:buNone/>
            </a:pPr>
            <a:r>
              <a:rPr lang="en-US" sz="2600" dirty="0"/>
              <a:t>89.7 FM: WCPE</a:t>
            </a:r>
          </a:p>
          <a:p>
            <a:pPr marL="0" indent="0">
              <a:buNone/>
            </a:pPr>
            <a:r>
              <a:rPr lang="en-US" sz="2600" dirty="0"/>
              <a:t>91.5 FM: WUNC</a:t>
            </a:r>
          </a:p>
          <a:p>
            <a:pPr marL="0" indent="0">
              <a:buNone/>
            </a:pPr>
            <a:r>
              <a:rPr lang="en-US" sz="2600" dirty="0"/>
              <a:t>92.3 FM: WKRR</a:t>
            </a:r>
          </a:p>
          <a:p>
            <a:pPr marL="0" indent="0">
              <a:buNone/>
            </a:pPr>
            <a:r>
              <a:rPr lang="en-US" sz="2600" dirty="0"/>
              <a:t>92.5 FM: WYFL</a:t>
            </a:r>
          </a:p>
          <a:p>
            <a:pPr marL="0" indent="0">
              <a:buNone/>
            </a:pPr>
            <a:r>
              <a:rPr lang="en-US" sz="2600" dirty="0"/>
              <a:t>Number of stations: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1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Removing Dictionary Items by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stations = {89.7:</a:t>
            </a:r>
            <a:r>
              <a:rPr lang="en-US" sz="2600" b="1" dirty="0"/>
              <a:t>'WCPE'</a:t>
            </a:r>
            <a:r>
              <a:rPr lang="en-US" sz="2600" dirty="0"/>
              <a:t>, 91.5:</a:t>
            </a:r>
            <a:r>
              <a:rPr lang="en-US" sz="2600" b="1" dirty="0"/>
              <a:t>'UNCW'</a:t>
            </a:r>
            <a:r>
              <a:rPr lang="en-US" sz="2600" dirty="0"/>
              <a:t>, 92.3:</a:t>
            </a:r>
            <a:r>
              <a:rPr lang="en-US" sz="2600" b="1" dirty="0"/>
              <a:t>'WKRR'</a:t>
            </a:r>
            <a:r>
              <a:rPr lang="en-US" sz="2600" dirty="0"/>
              <a:t>, 92.5:</a:t>
            </a:r>
            <a:r>
              <a:rPr lang="en-US" sz="2600" b="1" dirty="0"/>
              <a:t>'WYFL'</a:t>
            </a:r>
            <a:r>
              <a:rPr lang="en-US" sz="2600" dirty="0"/>
              <a:t>}</a:t>
            </a:r>
            <a:br>
              <a:rPr lang="en-US" sz="2600" dirty="0"/>
            </a:br>
            <a:r>
              <a:rPr lang="en-US" sz="2600" b="1" dirty="0"/>
              <a:t>del </a:t>
            </a:r>
            <a:r>
              <a:rPr lang="en-US" sz="2600" dirty="0"/>
              <a:t>stations[91.5]   </a:t>
            </a:r>
            <a:r>
              <a:rPr lang="en-US" sz="2600" i="1" dirty="0"/>
              <a:t># delete dictionary item</a:t>
            </a:r>
            <a:br>
              <a:rPr lang="en-US" sz="2600" i="1" dirty="0"/>
            </a:br>
            <a:r>
              <a:rPr lang="en-US" sz="2600" dirty="0"/>
              <a:t>print(</a:t>
            </a:r>
            <a:r>
              <a:rPr lang="en-US" sz="2600" b="1" dirty="0"/>
              <a:t>"Number of stations after del:"</a:t>
            </a:r>
            <a:r>
              <a:rPr lang="en-US" sz="2600" dirty="0"/>
              <a:t>, </a:t>
            </a:r>
            <a:r>
              <a:rPr lang="en-US" sz="2600" dirty="0" err="1"/>
              <a:t>len</a:t>
            </a:r>
            <a:r>
              <a:rPr lang="en-US" sz="2600" dirty="0"/>
              <a:t>(stations))</a:t>
            </a:r>
            <a:br>
              <a:rPr lang="en-US" sz="2600" dirty="0"/>
            </a:br>
            <a:r>
              <a:rPr lang="en-US" sz="2600" dirty="0" err="1"/>
              <a:t>stations.clear</a:t>
            </a:r>
            <a:r>
              <a:rPr lang="en-US" sz="2600" dirty="0"/>
              <a:t>()   </a:t>
            </a:r>
            <a:r>
              <a:rPr lang="en-US" sz="2600" i="1" dirty="0"/>
              <a:t># delete all items</a:t>
            </a:r>
            <a:br>
              <a:rPr lang="en-US" sz="2600" i="1" dirty="0"/>
            </a:br>
            <a:r>
              <a:rPr lang="en-US" sz="2600" dirty="0"/>
              <a:t>print(</a:t>
            </a:r>
            <a:r>
              <a:rPr lang="en-US" sz="2600" b="1" dirty="0"/>
              <a:t>"Number of stations after clear:"</a:t>
            </a:r>
            <a:r>
              <a:rPr lang="en-US" sz="2600" dirty="0"/>
              <a:t>, </a:t>
            </a:r>
            <a:r>
              <a:rPr lang="en-US" sz="2600" dirty="0" err="1"/>
              <a:t>len</a:t>
            </a:r>
            <a:r>
              <a:rPr lang="en-US" sz="2600" dirty="0"/>
              <a:t>(stations))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 Output of the program:  </a:t>
            </a:r>
          </a:p>
          <a:p>
            <a:pPr marL="0" indent="0">
              <a:buNone/>
            </a:pPr>
            <a:r>
              <a:rPr lang="en-US" sz="2600" dirty="0"/>
              <a:t>Number of stations after del: 3</a:t>
            </a:r>
          </a:p>
          <a:p>
            <a:pPr marL="0" indent="0">
              <a:buNone/>
            </a:pPr>
            <a:r>
              <a:rPr lang="en-US" sz="2600" dirty="0"/>
              <a:t>Number of stations after clear: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8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Removing Dictionary Items by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stations = {89.7:'WCPE', 91.5:'WUNC', 92.3:'WKRR', 92.5:'WYFL'}</a:t>
            </a:r>
          </a:p>
          <a:p>
            <a:pPr marL="0" indent="0">
              <a:buNone/>
            </a:pPr>
            <a:r>
              <a:rPr lang="en-US" sz="2200" dirty="0"/>
              <a:t>target = input("Enter a station to remove: ")</a:t>
            </a:r>
          </a:p>
          <a:p>
            <a:pPr marL="0" indent="0">
              <a:buNone/>
            </a:pPr>
            <a:r>
              <a:rPr lang="en-US" sz="2200" dirty="0" err="1"/>
              <a:t>key_to_remove</a:t>
            </a:r>
            <a:r>
              <a:rPr lang="en-US" sz="2200" dirty="0"/>
              <a:t> = ""</a:t>
            </a:r>
          </a:p>
          <a:p>
            <a:pPr marL="0" indent="0">
              <a:buNone/>
            </a:pPr>
            <a:r>
              <a:rPr lang="en-US" sz="2200" dirty="0"/>
              <a:t>for key in stations:</a:t>
            </a:r>
          </a:p>
          <a:p>
            <a:pPr marL="0" indent="0">
              <a:buNone/>
            </a:pPr>
            <a:r>
              <a:rPr lang="en-US" sz="2200" dirty="0"/>
              <a:t>    if stations[key] == target: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key_to_remove</a:t>
            </a:r>
            <a:r>
              <a:rPr lang="en-US" sz="2200" dirty="0"/>
              <a:t> = key</a:t>
            </a:r>
          </a:p>
          <a:p>
            <a:pPr marL="0" indent="0">
              <a:buNone/>
            </a:pPr>
            <a:r>
              <a:rPr lang="en-US" sz="2200" dirty="0"/>
              <a:t>if </a:t>
            </a:r>
            <a:r>
              <a:rPr lang="en-US" sz="2200" dirty="0" err="1"/>
              <a:t>key_to_remove</a:t>
            </a:r>
            <a:r>
              <a:rPr lang="en-US" sz="2200" dirty="0"/>
              <a:t> != "":</a:t>
            </a:r>
          </a:p>
          <a:p>
            <a:pPr marL="0" indent="0">
              <a:buNone/>
            </a:pPr>
            <a:r>
              <a:rPr lang="en-US" sz="2200" dirty="0"/>
              <a:t>    del stations[</a:t>
            </a:r>
            <a:r>
              <a:rPr lang="en-US" sz="2200" dirty="0" err="1"/>
              <a:t>key_to_remove</a:t>
            </a:r>
            <a:r>
              <a:rPr lang="en-US" sz="2200" dirty="0"/>
              <a:t>]</a:t>
            </a:r>
          </a:p>
          <a:p>
            <a:pPr marL="0" indent="0">
              <a:buNone/>
            </a:pPr>
            <a:r>
              <a:rPr lang="en-US" sz="2200" dirty="0"/>
              <a:t>    print('Station removed')</a:t>
            </a:r>
          </a:p>
          <a:p>
            <a:pPr marL="0" indent="0">
              <a:buNone/>
            </a:pPr>
            <a:r>
              <a:rPr lang="en-US" sz="2200" dirty="0"/>
              <a:t>    print(</a:t>
            </a:r>
            <a:r>
              <a:rPr lang="en-US" sz="2200"/>
              <a:t>'Updated dictionary:', </a:t>
            </a:r>
            <a:r>
              <a:rPr lang="en-US" sz="2200" dirty="0"/>
              <a:t>stations)</a:t>
            </a:r>
          </a:p>
          <a:p>
            <a:pPr marL="0" indent="0">
              <a:buNone/>
            </a:pPr>
            <a:r>
              <a:rPr lang="en-US" sz="2200" dirty="0"/>
              <a:t>else:</a:t>
            </a:r>
          </a:p>
          <a:p>
            <a:pPr marL="0" indent="0">
              <a:buNone/>
            </a:pPr>
            <a:r>
              <a:rPr lang="en-US" sz="2200" dirty="0"/>
              <a:t>    print('Station not found')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1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Removing Dictionary Items by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Sample test run: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Enter a station to remove: WUNC</a:t>
            </a:r>
          </a:p>
          <a:p>
            <a:pPr marL="0" indent="0">
              <a:buNone/>
            </a:pPr>
            <a:r>
              <a:rPr lang="en-US" sz="2200" dirty="0"/>
              <a:t>Station removed</a:t>
            </a:r>
          </a:p>
          <a:p>
            <a:pPr marL="0" indent="0">
              <a:buNone/>
            </a:pPr>
            <a:r>
              <a:rPr lang="en-US" sz="2200" dirty="0"/>
              <a:t>Updated dictionary: {89.7: 'WCPE', 92.3: 'WKRR', 92.5: 'WYFL'}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95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Lists from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There are dictionary methods to create sequences of keys and values:</a:t>
            </a:r>
          </a:p>
          <a:p>
            <a:r>
              <a:rPr lang="en-US" sz="2600" dirty="0"/>
              <a:t>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sz="2600" dirty="0"/>
              <a:t> method returns a sequence of the dictionary’s keys.  </a:t>
            </a:r>
          </a:p>
          <a:p>
            <a:r>
              <a:rPr lang="en-US" sz="2600" dirty="0"/>
              <a:t>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600" dirty="0"/>
              <a:t> method returns a sequence of the dictionary’s values.  </a:t>
            </a:r>
          </a:p>
          <a:p>
            <a:r>
              <a:rPr lang="en-US" sz="2600" dirty="0"/>
              <a:t>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2600" dirty="0"/>
              <a:t> method returns a sequence of (key, value) tuples.</a:t>
            </a:r>
          </a:p>
          <a:p>
            <a:pPr marL="0" indent="0">
              <a:buNone/>
            </a:pPr>
            <a:r>
              <a:rPr lang="en-US" sz="2600" dirty="0"/>
              <a:t>We can use 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600" dirty="0"/>
              <a:t> function to convert these sequences into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290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Lists from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stations = {89.7:</a:t>
            </a:r>
            <a:r>
              <a:rPr lang="en-US" sz="2800" b="1" dirty="0"/>
              <a:t>'WCPE'</a:t>
            </a:r>
            <a:r>
              <a:rPr lang="en-US" sz="2800" dirty="0"/>
              <a:t>, 91.5:</a:t>
            </a:r>
            <a:r>
              <a:rPr lang="en-US" sz="2800" b="1" dirty="0"/>
              <a:t>'UNCW'</a:t>
            </a:r>
            <a:r>
              <a:rPr lang="en-US" sz="2800" dirty="0"/>
              <a:t>, 92.3:</a:t>
            </a:r>
            <a:r>
              <a:rPr lang="en-US" sz="2800" b="1" dirty="0"/>
              <a:t>'WKRR'</a:t>
            </a:r>
            <a:r>
              <a:rPr lang="en-US" sz="2800" dirty="0"/>
              <a:t>, 92.5:</a:t>
            </a:r>
            <a:r>
              <a:rPr lang="en-US" sz="2800" b="1" dirty="0"/>
              <a:t>'WYFL'</a:t>
            </a:r>
            <a:r>
              <a:rPr lang="en-US" sz="2800" dirty="0"/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stations_nums</a:t>
            </a:r>
            <a:r>
              <a:rPr lang="en-US" sz="2800" dirty="0"/>
              <a:t> = list(</a:t>
            </a:r>
            <a:r>
              <a:rPr lang="en-US" sz="2800" dirty="0" err="1"/>
              <a:t>stations.keys</a:t>
            </a:r>
            <a:r>
              <a:rPr lang="en-US" sz="2800" dirty="0"/>
              <a:t>())</a:t>
            </a: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b="1" dirty="0"/>
              <a:t>"Station Keys:"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b="1" dirty="0"/>
              <a:t>for </a:t>
            </a:r>
            <a:r>
              <a:rPr lang="en-US" sz="2800" dirty="0"/>
              <a:t>key </a:t>
            </a:r>
            <a:r>
              <a:rPr lang="en-US" sz="2800" b="1" dirty="0"/>
              <a:t>in </a:t>
            </a:r>
            <a:r>
              <a:rPr lang="en-US" sz="2800" dirty="0" err="1"/>
              <a:t>stations_nums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    print(key)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# continue on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92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Lists from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stations_names</a:t>
            </a:r>
            <a:r>
              <a:rPr lang="en-US" sz="2800" dirty="0"/>
              <a:t> = list(</a:t>
            </a:r>
            <a:r>
              <a:rPr lang="en-US" sz="2800" dirty="0" err="1"/>
              <a:t>stations.values</a:t>
            </a:r>
            <a:r>
              <a:rPr lang="en-US" sz="2800" dirty="0"/>
              <a:t>())</a:t>
            </a: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b="1" dirty="0"/>
              <a:t>"Station Names:"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b="1" dirty="0"/>
              <a:t>for </a:t>
            </a:r>
            <a:r>
              <a:rPr lang="en-US" sz="2800" dirty="0"/>
              <a:t>name </a:t>
            </a:r>
            <a:r>
              <a:rPr lang="en-US" sz="2800" b="1" dirty="0"/>
              <a:t>in </a:t>
            </a:r>
            <a:r>
              <a:rPr lang="en-US" sz="2800" dirty="0" err="1"/>
              <a:t>stations_names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    print(name)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stations_tuples</a:t>
            </a:r>
            <a:r>
              <a:rPr lang="en-US" sz="2800" dirty="0"/>
              <a:t> = list(</a:t>
            </a:r>
            <a:r>
              <a:rPr lang="en-US" sz="2800" dirty="0" err="1"/>
              <a:t>stations.items</a:t>
            </a:r>
            <a:r>
              <a:rPr lang="en-US" sz="2800" dirty="0"/>
              <a:t>())</a:t>
            </a: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b="1" dirty="0"/>
              <a:t>"Key-Name Tuples:"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b="1" dirty="0"/>
              <a:t>for </a:t>
            </a:r>
            <a:r>
              <a:rPr lang="en-US" sz="2800" dirty="0" err="1"/>
              <a:t>tup</a:t>
            </a:r>
            <a:r>
              <a:rPr lang="en-US" sz="2800" dirty="0"/>
              <a:t> </a:t>
            </a:r>
            <a:r>
              <a:rPr lang="en-US" sz="2800" b="1" dirty="0"/>
              <a:t>in </a:t>
            </a:r>
            <a:r>
              <a:rPr lang="en-US" sz="2800" dirty="0" err="1"/>
              <a:t>stations_tuples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    print(</a:t>
            </a:r>
            <a:r>
              <a:rPr lang="en-US" sz="2800" dirty="0" err="1"/>
              <a:t>tup</a:t>
            </a:r>
            <a:r>
              <a:rPr lang="en-US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86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Lists from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r>
              <a:rPr lang="en-US" sz="2600" dirty="0"/>
              <a:t>Output of the program:</a:t>
            </a:r>
          </a:p>
          <a:p>
            <a:pPr marL="0" indent="0">
              <a:buNone/>
            </a:pPr>
            <a:r>
              <a:rPr lang="en-US" sz="2600" dirty="0"/>
              <a:t> </a:t>
            </a:r>
          </a:p>
          <a:p>
            <a:pPr marL="0" indent="0">
              <a:buNone/>
            </a:pPr>
            <a:r>
              <a:rPr lang="en-US" sz="2600" dirty="0"/>
              <a:t>Station Keys:</a:t>
            </a:r>
          </a:p>
          <a:p>
            <a:pPr marL="0" indent="0">
              <a:buNone/>
            </a:pPr>
            <a:r>
              <a:rPr lang="en-US" sz="2600" dirty="0"/>
              <a:t>92.5</a:t>
            </a:r>
          </a:p>
          <a:p>
            <a:pPr marL="0" indent="0">
              <a:buNone/>
            </a:pPr>
            <a:r>
              <a:rPr lang="en-US" sz="2600" dirty="0"/>
              <a:t>89.7</a:t>
            </a:r>
          </a:p>
          <a:p>
            <a:pPr marL="0" indent="0">
              <a:buNone/>
            </a:pPr>
            <a:r>
              <a:rPr lang="en-US" sz="2600" dirty="0"/>
              <a:t>91.5</a:t>
            </a:r>
          </a:p>
          <a:p>
            <a:pPr marL="0" indent="0">
              <a:buNone/>
            </a:pPr>
            <a:r>
              <a:rPr lang="en-US" sz="2600" dirty="0"/>
              <a:t>92.3</a:t>
            </a:r>
          </a:p>
          <a:p>
            <a:pPr marL="0" indent="0">
              <a:buNone/>
            </a:pPr>
            <a:r>
              <a:rPr lang="en-US" sz="2600" dirty="0"/>
              <a:t>Station Names:</a:t>
            </a:r>
          </a:p>
          <a:p>
            <a:pPr marL="0" indent="0">
              <a:buNone/>
            </a:pPr>
            <a:r>
              <a:rPr lang="en-US" sz="2600" dirty="0"/>
              <a:t>WYFL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Whole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Once a list is created, you can use the print function to display it.  Examples: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800" i="1" dirty="0"/>
              <a:t>score = [97, 85, 93, 76, 81, 88, 100, 72, 84, 75]</a:t>
            </a:r>
            <a:br>
              <a:rPr lang="en-US" sz="2800" i="1" dirty="0"/>
            </a:br>
            <a:r>
              <a:rPr lang="en-US" sz="2800" i="1" dirty="0"/>
              <a:t>print(score)</a:t>
            </a:r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1000" dirty="0"/>
              <a:t> </a:t>
            </a:r>
            <a:endParaRPr lang="en-US" sz="1000" i="1" dirty="0"/>
          </a:p>
          <a:p>
            <a:pPr marL="0" indent="0">
              <a:buNone/>
            </a:pPr>
            <a:r>
              <a:rPr lang="en-US" sz="2800" i="1" dirty="0"/>
              <a:t>[97, 85, 93, 76, 81, 88, 100, 72, 84, 75]</a:t>
            </a:r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10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Creating Lists from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WCPE</a:t>
            </a:r>
          </a:p>
          <a:p>
            <a:pPr marL="0" indent="0">
              <a:buNone/>
            </a:pPr>
            <a:r>
              <a:rPr lang="en-US" sz="2600" dirty="0"/>
              <a:t>UNCW</a:t>
            </a:r>
          </a:p>
          <a:p>
            <a:pPr marL="0" indent="0">
              <a:buNone/>
            </a:pPr>
            <a:r>
              <a:rPr lang="en-US" sz="2600" dirty="0"/>
              <a:t>WKRR</a:t>
            </a:r>
          </a:p>
          <a:p>
            <a:pPr marL="0" indent="0">
              <a:buNone/>
            </a:pPr>
            <a:r>
              <a:rPr lang="en-US" sz="2600" dirty="0"/>
              <a:t>Key-Name Tuples:</a:t>
            </a:r>
          </a:p>
          <a:p>
            <a:pPr marL="0" indent="0">
              <a:buNone/>
            </a:pPr>
            <a:r>
              <a:rPr lang="en-US" sz="2600" dirty="0"/>
              <a:t>(92.5, 'WYFL')</a:t>
            </a:r>
          </a:p>
          <a:p>
            <a:pPr marL="0" indent="0">
              <a:buNone/>
            </a:pPr>
            <a:r>
              <a:rPr lang="en-US" sz="2600" dirty="0"/>
              <a:t>(89.7, 'WCPE')</a:t>
            </a:r>
          </a:p>
          <a:p>
            <a:pPr marL="0" indent="0">
              <a:buNone/>
            </a:pPr>
            <a:r>
              <a:rPr lang="en-US" sz="2600" dirty="0"/>
              <a:t>(91.5, 'UNCW')</a:t>
            </a:r>
          </a:p>
          <a:p>
            <a:pPr marL="0" indent="0">
              <a:buNone/>
            </a:pPr>
            <a:r>
              <a:rPr lang="en-US" sz="2600" dirty="0"/>
              <a:t>(92.3, 'WKRR')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9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We can use assignment statements to change elements of a list.  Example:</a:t>
            </a:r>
          </a:p>
          <a:p>
            <a:pPr marL="0" indent="0">
              <a:buNone/>
            </a:pPr>
            <a:r>
              <a:rPr lang="en-US" sz="1200" i="1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score[1] = 100  // </a:t>
            </a:r>
            <a:r>
              <a:rPr lang="en-US" sz="2800" dirty="0"/>
              <a:t>changes 2nd element of score to 100</a:t>
            </a:r>
            <a:br>
              <a:rPr lang="en-US" sz="2800" i="1" dirty="0"/>
            </a:b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sum, min and max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 dirty="0" err="1"/>
              <a:t>listx</a:t>
            </a:r>
            <a:r>
              <a:rPr lang="en-US" sz="2800" i="1" dirty="0"/>
              <a:t> = [18, 7, 22, 8, 6]</a:t>
            </a:r>
          </a:p>
          <a:p>
            <a:pPr marL="0" indent="0">
              <a:buNone/>
            </a:pPr>
            <a:r>
              <a:rPr lang="en-US" sz="2800" i="1" dirty="0"/>
              <a:t>sum = sum(</a:t>
            </a:r>
            <a:r>
              <a:rPr lang="en-US" sz="2800" i="1" dirty="0" err="1"/>
              <a:t>listx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2800" i="1" dirty="0"/>
              <a:t>print("The sum is:", sum)</a:t>
            </a:r>
          </a:p>
          <a:p>
            <a:pPr marL="0" indent="0">
              <a:buNone/>
            </a:pPr>
            <a:r>
              <a:rPr lang="en-US" sz="2800" i="1" dirty="0"/>
              <a:t>min = min(</a:t>
            </a:r>
            <a:r>
              <a:rPr lang="en-US" sz="2800" i="1" dirty="0" err="1"/>
              <a:t>listx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2800" i="1" dirty="0"/>
              <a:t>print("The smallest element is:", min)</a:t>
            </a:r>
          </a:p>
          <a:p>
            <a:pPr marL="0" indent="0">
              <a:buNone/>
            </a:pPr>
            <a:r>
              <a:rPr lang="en-US" sz="2800" i="1" dirty="0"/>
              <a:t>max = max(</a:t>
            </a:r>
            <a:r>
              <a:rPr lang="en-US" sz="2800" i="1" dirty="0" err="1"/>
              <a:t>listx</a:t>
            </a:r>
            <a:r>
              <a:rPr lang="en-US" sz="2800" i="1" dirty="0"/>
              <a:t>)</a:t>
            </a:r>
          </a:p>
          <a:p>
            <a:pPr marL="0" indent="0">
              <a:buNone/>
            </a:pPr>
            <a:r>
              <a:rPr lang="en-US" sz="2800" i="1" dirty="0"/>
              <a:t>print("The largest element is:", max)</a:t>
            </a:r>
            <a:endParaRPr lang="en-US" sz="900" i="1" dirty="0"/>
          </a:p>
          <a:p>
            <a:pPr marL="0" indent="0">
              <a:buNone/>
            </a:pPr>
            <a:endParaRPr lang="en-US" sz="1100" i="1" dirty="0"/>
          </a:p>
          <a:p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1000" i="1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The sum is: 61</a:t>
            </a:r>
          </a:p>
          <a:p>
            <a:pPr marL="0" indent="0">
              <a:buNone/>
            </a:pPr>
            <a:r>
              <a:rPr lang="en-US" sz="2800" i="1" dirty="0"/>
              <a:t>The smallest element is: 6</a:t>
            </a:r>
          </a:p>
          <a:p>
            <a:pPr marL="0" indent="0">
              <a:buNone/>
            </a:pPr>
            <a:r>
              <a:rPr lang="en-US" sz="2800" i="1" dirty="0"/>
              <a:t>The largest element is: 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A-8E8B-4E8E-879B-8E6982E631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4545</Words>
  <Application>Microsoft Office PowerPoint</Application>
  <PresentationFormat>On-screen Show (4:3)</PresentationFormat>
  <Paragraphs>577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Courier New</vt:lpstr>
      <vt:lpstr>Office Theme</vt:lpstr>
      <vt:lpstr>Python Collections</vt:lpstr>
      <vt:lpstr>Overview</vt:lpstr>
      <vt:lpstr>Lists</vt:lpstr>
      <vt:lpstr>Lists: Sequential Data Structure</vt:lpstr>
      <vt:lpstr>Lists: Subscripts</vt:lpstr>
      <vt:lpstr>Lists: Negative Subscripts</vt:lpstr>
      <vt:lpstr>Displaying Whole Lists</vt:lpstr>
      <vt:lpstr>Altering List Elements</vt:lpstr>
      <vt:lpstr>The sum, min and max Functions</vt:lpstr>
      <vt:lpstr>The len Function</vt:lpstr>
      <vt:lpstr>The in Operator</vt:lpstr>
      <vt:lpstr>The not in Operator</vt:lpstr>
      <vt:lpstr>Append New Elements</vt:lpstr>
      <vt:lpstr>Insert New Elements</vt:lpstr>
      <vt:lpstr>Delete Elements by Index</vt:lpstr>
      <vt:lpstr>Remove Elements by Value</vt:lpstr>
      <vt:lpstr>Remove Elements by Value</vt:lpstr>
      <vt:lpstr>Remove Elements Not in List</vt:lpstr>
      <vt:lpstr>Check before Removing Elements</vt:lpstr>
      <vt:lpstr>The clear Method</vt:lpstr>
      <vt:lpstr>The pop Method</vt:lpstr>
      <vt:lpstr>The pop Method: No Argument</vt:lpstr>
      <vt:lpstr>Iterating Over a List</vt:lpstr>
      <vt:lpstr>Assign an Element to Loop Variable</vt:lpstr>
      <vt:lpstr>Using Index to Iterate Over List</vt:lpstr>
      <vt:lpstr>Using for Loop to Alter List Elements</vt:lpstr>
      <vt:lpstr>Using for Loop to Alter List Elements</vt:lpstr>
      <vt:lpstr>Using for Loop to Alter List Elements</vt:lpstr>
      <vt:lpstr>Using for Loop to Alter List Elements</vt:lpstr>
      <vt:lpstr>List Concatenation</vt:lpstr>
      <vt:lpstr>List Slicing</vt:lpstr>
      <vt:lpstr>List Slicing: Omitting Starting Index</vt:lpstr>
      <vt:lpstr>List Slicing: Omitting Ending Index</vt:lpstr>
      <vt:lpstr>List Slicing: Omitting Both Indices</vt:lpstr>
      <vt:lpstr>Copying the Whole List</vt:lpstr>
      <vt:lpstr>Does listy = listx do the same?</vt:lpstr>
      <vt:lpstr>Copying Lists: The copy method</vt:lpstr>
      <vt:lpstr>Copying Lists: The list Function</vt:lpstr>
      <vt:lpstr>Tuples</vt:lpstr>
      <vt:lpstr>Tuples</vt:lpstr>
      <vt:lpstr>Tuples</vt:lpstr>
      <vt:lpstr>Tuples</vt:lpstr>
      <vt:lpstr>Tuples</vt:lpstr>
      <vt:lpstr>Tuples</vt:lpstr>
      <vt:lpstr>Sets</vt:lpstr>
      <vt:lpstr>Sets: Add and Remove Elements</vt:lpstr>
      <vt:lpstr>Length of Set and Testing Set Membership</vt:lpstr>
      <vt:lpstr>Sets: Math Set Operations</vt:lpstr>
      <vt:lpstr>Sets: Math Set Operations</vt:lpstr>
      <vt:lpstr>Sets: Math Set Operations</vt:lpstr>
      <vt:lpstr>Creating a Set from a List</vt:lpstr>
      <vt:lpstr>Creating List and Tuple from a Set</vt:lpstr>
      <vt:lpstr>Dictionaries</vt:lpstr>
      <vt:lpstr>For Loop and Dictionary</vt:lpstr>
      <vt:lpstr>For Loop and Dictionary</vt:lpstr>
      <vt:lpstr>For Loop and Dictionary</vt:lpstr>
      <vt:lpstr>For Loop and Dictionary</vt:lpstr>
      <vt:lpstr>Testing whether a key in a dictionary</vt:lpstr>
      <vt:lpstr>Testing whether a value in a dictionary</vt:lpstr>
      <vt:lpstr>Testing whether a value in a dictionary</vt:lpstr>
      <vt:lpstr>Add or Modify a Dictionary Item</vt:lpstr>
      <vt:lpstr>Add or Modify a Dictionary Item</vt:lpstr>
      <vt:lpstr>Removing Dictionary Items by Keys</vt:lpstr>
      <vt:lpstr>Removing Dictionary Items by Values</vt:lpstr>
      <vt:lpstr>Removing Dictionary Items by Values</vt:lpstr>
      <vt:lpstr>Creating Lists from a Dictionary</vt:lpstr>
      <vt:lpstr>Creating Lists from a Dictionary</vt:lpstr>
      <vt:lpstr>Creating Lists from a Dictionary</vt:lpstr>
      <vt:lpstr>Creating Lists from a Dictionary</vt:lpstr>
      <vt:lpstr>Creating Lists from a Dictionary</vt:lpstr>
    </vt:vector>
  </TitlesOfParts>
  <Company>Wake Tech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Man-Chi</dc:creator>
  <cp:lastModifiedBy>Man Chi Leung</cp:lastModifiedBy>
  <cp:revision>290</cp:revision>
  <dcterms:created xsi:type="dcterms:W3CDTF">2012-12-31T13:11:28Z</dcterms:created>
  <dcterms:modified xsi:type="dcterms:W3CDTF">2023-07-19T15:54:53Z</dcterms:modified>
</cp:coreProperties>
</file>