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303" r:id="rId2"/>
    <p:sldId id="304" r:id="rId3"/>
    <p:sldId id="305" r:id="rId4"/>
    <p:sldId id="306" r:id="rId5"/>
    <p:sldId id="307" r:id="rId6"/>
    <p:sldId id="30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B9A328-97AB-4F91-898D-EF576F64FA26}">
          <p14:sldIdLst>
            <p14:sldId id="303"/>
            <p14:sldId id="304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E6E"/>
    <a:srgbClr val="FAE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1" autoAdjust="0"/>
    <p:restoredTop sz="86050" autoAdjust="0"/>
  </p:normalViewPr>
  <p:slideViewPr>
    <p:cSldViewPr snapToGrid="0">
      <p:cViewPr varScale="1">
        <p:scale>
          <a:sx n="41" d="100"/>
          <a:sy n="41" d="100"/>
        </p:scale>
        <p:origin x="4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535CC-261E-4B9C-A130-5946565E030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A96FB-7662-4727-93C9-2B86423F1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86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0A4B-DEB0-4CEA-B564-EF4062DB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for sql</a:t>
            </a:r>
          </a:p>
        </p:txBody>
      </p:sp>
    </p:spTree>
    <p:extLst>
      <p:ext uri="{BB962C8B-B14F-4D97-AF65-F5344CB8AC3E}">
        <p14:creationId xmlns:p14="http://schemas.microsoft.com/office/powerpoint/2010/main" val="78319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CFF1-B517-4AE4-B116-66419693A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620487"/>
            <a:ext cx="10178322" cy="5259106"/>
          </a:xfrm>
        </p:spPr>
        <p:txBody>
          <a:bodyPr/>
          <a:lstStyle/>
          <a:p>
            <a:r>
              <a:rPr lang="en-US" sz="2400" dirty="0"/>
              <a:t>Use Case Name: Book a Flight (Online)</a:t>
            </a:r>
          </a:p>
          <a:p>
            <a:r>
              <a:rPr lang="en-US" sz="2400" dirty="0"/>
              <a:t>Actors:</a:t>
            </a:r>
          </a:p>
          <a:p>
            <a:pPr lvl="1"/>
            <a:r>
              <a:rPr lang="en-US" sz="2000" dirty="0"/>
              <a:t>Passenger</a:t>
            </a:r>
          </a:p>
          <a:p>
            <a:pPr lvl="1"/>
            <a:r>
              <a:rPr lang="en-US" sz="2000" dirty="0"/>
              <a:t>Fulfillment System</a:t>
            </a:r>
          </a:p>
          <a:p>
            <a:pPr lvl="1"/>
            <a:r>
              <a:rPr lang="en-US" sz="2000" dirty="0"/>
              <a:t>Billing System</a:t>
            </a:r>
          </a:p>
          <a:p>
            <a:r>
              <a:rPr lang="en-US" sz="2400" dirty="0"/>
              <a:t>Use Case Description:</a:t>
            </a:r>
          </a:p>
          <a:p>
            <a:pPr lvl="1" algn="just"/>
            <a:r>
              <a:rPr lang="en-US" sz="2000" dirty="0"/>
              <a:t>The user will login and will check for flight availability after entering necessary flight details. Afterwards, the user will book a ticket and will choose a seat. The user may also have the option to choose a meal set for the flight. The system will then prompt for payment and will validate the user’s card details. The system will respond with confirmation of the booking and a booking number that the user can use to check on flight status in the future.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0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BE6F-02F8-459C-AB0F-4CE96DAF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Creation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A7540B-066C-48ED-8F1E-BB035903E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787422"/>
            <a:ext cx="10245266" cy="3364441"/>
          </a:xfrm>
        </p:spPr>
      </p:pic>
    </p:spTree>
    <p:extLst>
      <p:ext uri="{BB962C8B-B14F-4D97-AF65-F5344CB8AC3E}">
        <p14:creationId xmlns:p14="http://schemas.microsoft.com/office/powerpoint/2010/main" val="227488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0684-1378-4976-98D1-CF36F045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Codes (User story 1):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82BE0-C69F-4982-B653-5D1A29BA5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2" y="4495800"/>
            <a:ext cx="10179047" cy="219891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SELECT  </a:t>
            </a:r>
            <a:r>
              <a:rPr lang="en-US" dirty="0" err="1"/>
              <a:t>t_FlightDetails.flight_departure_date</a:t>
            </a:r>
            <a:r>
              <a:rPr lang="en-US" dirty="0"/>
              <a:t>, </a:t>
            </a:r>
            <a:r>
              <a:rPr lang="en-US" dirty="0" err="1"/>
              <a:t>t_Flight.flight_id</a:t>
            </a:r>
            <a:r>
              <a:rPr lang="en-US" dirty="0"/>
              <a:t>, </a:t>
            </a:r>
            <a:r>
              <a:rPr lang="en-US" dirty="0" err="1"/>
              <a:t>t_Flight.from_location</a:t>
            </a:r>
            <a:r>
              <a:rPr lang="en-US" dirty="0"/>
              <a:t>, </a:t>
            </a:r>
            <a:r>
              <a:rPr lang="en-US" dirty="0" err="1"/>
              <a:t>t_Flight.to_location</a:t>
            </a:r>
            <a:r>
              <a:rPr lang="en-US" dirty="0"/>
              <a:t>, </a:t>
            </a:r>
            <a:r>
              <a:rPr lang="en-US" dirty="0" err="1"/>
              <a:t>t_Flight.departure_time</a:t>
            </a:r>
            <a:r>
              <a:rPr lang="en-US" dirty="0"/>
              <a:t>, </a:t>
            </a:r>
            <a:r>
              <a:rPr lang="en-US" dirty="0" err="1"/>
              <a:t>t_Flight.arrival_time</a:t>
            </a:r>
            <a:r>
              <a:rPr lang="en-US" dirty="0"/>
              <a:t>, </a:t>
            </a:r>
            <a:r>
              <a:rPr lang="en-US" dirty="0" err="1"/>
              <a:t>t_FlightDetails.available_seats</a:t>
            </a:r>
            <a:r>
              <a:rPr lang="en-US" dirty="0"/>
              <a:t>, </a:t>
            </a:r>
            <a:r>
              <a:rPr lang="en-US" dirty="0" err="1"/>
              <a:t>t_FlightDetails.price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t_FlightSeats</a:t>
            </a:r>
            <a:r>
              <a:rPr lang="en-US" dirty="0"/>
              <a:t> INNER JOIN (</a:t>
            </a:r>
            <a:r>
              <a:rPr lang="en-US" dirty="0" err="1"/>
              <a:t>t_Flight</a:t>
            </a:r>
            <a:r>
              <a:rPr lang="en-US" dirty="0"/>
              <a:t> INNER JOIN (((</a:t>
            </a:r>
            <a:r>
              <a:rPr lang="en-US" dirty="0" err="1"/>
              <a:t>t_PassengerProfile</a:t>
            </a:r>
            <a:r>
              <a:rPr lang="en-US" dirty="0"/>
              <a:t> INNER JOIN </a:t>
            </a:r>
            <a:r>
              <a:rPr lang="en-US" dirty="0" err="1"/>
              <a:t>t_TicketInfo</a:t>
            </a:r>
            <a:r>
              <a:rPr lang="en-US" dirty="0"/>
              <a:t> ON </a:t>
            </a:r>
            <a:r>
              <a:rPr lang="en-US" dirty="0" err="1"/>
              <a:t>t_PassengerProfile.profile_id</a:t>
            </a:r>
            <a:r>
              <a:rPr lang="en-US" dirty="0"/>
              <a:t> = </a:t>
            </a:r>
            <a:r>
              <a:rPr lang="en-US" dirty="0" err="1"/>
              <a:t>t_TicketInfo.profile_id</a:t>
            </a:r>
            <a:r>
              <a:rPr lang="en-US" dirty="0"/>
              <a:t>) INNER JOIN </a:t>
            </a:r>
            <a:r>
              <a:rPr lang="en-US" dirty="0" err="1"/>
              <a:t>t_FlightDetails</a:t>
            </a:r>
            <a:r>
              <a:rPr lang="en-US" dirty="0"/>
              <a:t> ON </a:t>
            </a:r>
            <a:r>
              <a:rPr lang="en-US" dirty="0" err="1"/>
              <a:t>t_TicketInfo.flight_id</a:t>
            </a:r>
            <a:r>
              <a:rPr lang="en-US" dirty="0"/>
              <a:t> = </a:t>
            </a:r>
            <a:r>
              <a:rPr lang="en-US" dirty="0" err="1"/>
              <a:t>t_FlightDetails.flight_id</a:t>
            </a:r>
            <a:r>
              <a:rPr lang="en-US" dirty="0"/>
              <a:t>) INNER JOIN </a:t>
            </a:r>
            <a:r>
              <a:rPr lang="en-US" dirty="0" err="1"/>
              <a:t>t_CreditCardDetails</a:t>
            </a:r>
            <a:r>
              <a:rPr lang="en-US" dirty="0"/>
              <a:t> ON </a:t>
            </a:r>
            <a:r>
              <a:rPr lang="en-US" dirty="0" err="1"/>
              <a:t>t_PassengerProfile.profile_id</a:t>
            </a:r>
            <a:r>
              <a:rPr lang="en-US" dirty="0"/>
              <a:t> = </a:t>
            </a:r>
            <a:r>
              <a:rPr lang="en-US" dirty="0" err="1"/>
              <a:t>t_CreditCardDetails.profile_id</a:t>
            </a:r>
            <a:r>
              <a:rPr lang="en-US" dirty="0"/>
              <a:t>) ON </a:t>
            </a:r>
            <a:r>
              <a:rPr lang="en-US" dirty="0" err="1"/>
              <a:t>t_Flight.flight_id</a:t>
            </a:r>
            <a:r>
              <a:rPr lang="en-US" dirty="0"/>
              <a:t> = </a:t>
            </a:r>
            <a:r>
              <a:rPr lang="en-US" dirty="0" err="1"/>
              <a:t>t_FlightDetails.flight_id</a:t>
            </a:r>
            <a:r>
              <a:rPr lang="en-US" dirty="0"/>
              <a:t>) ON </a:t>
            </a:r>
            <a:r>
              <a:rPr lang="en-US" dirty="0" err="1"/>
              <a:t>t_FlightSeats.airline_id</a:t>
            </a:r>
            <a:r>
              <a:rPr lang="en-US" dirty="0"/>
              <a:t> = </a:t>
            </a:r>
            <a:r>
              <a:rPr lang="en-US" dirty="0" err="1"/>
              <a:t>t_Flight.airline_id</a:t>
            </a:r>
            <a:r>
              <a:rPr lang="en-US" dirty="0"/>
              <a:t>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CEAC88-CBD9-4D27-A738-C8BAF11F3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825845"/>
              </p:ext>
            </p:extLst>
          </p:nvPr>
        </p:nvGraphicFramePr>
        <p:xfrm>
          <a:off x="1250952" y="1874517"/>
          <a:ext cx="10179048" cy="208788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1272381">
                  <a:extLst>
                    <a:ext uri="{9D8B030D-6E8A-4147-A177-3AD203B41FA5}">
                      <a16:colId xmlns:a16="http://schemas.microsoft.com/office/drawing/2014/main" val="1150663239"/>
                    </a:ext>
                  </a:extLst>
                </a:gridCol>
                <a:gridCol w="1272381">
                  <a:extLst>
                    <a:ext uri="{9D8B030D-6E8A-4147-A177-3AD203B41FA5}">
                      <a16:colId xmlns:a16="http://schemas.microsoft.com/office/drawing/2014/main" val="3720516937"/>
                    </a:ext>
                  </a:extLst>
                </a:gridCol>
                <a:gridCol w="1272381">
                  <a:extLst>
                    <a:ext uri="{9D8B030D-6E8A-4147-A177-3AD203B41FA5}">
                      <a16:colId xmlns:a16="http://schemas.microsoft.com/office/drawing/2014/main" val="1401360503"/>
                    </a:ext>
                  </a:extLst>
                </a:gridCol>
                <a:gridCol w="1272381">
                  <a:extLst>
                    <a:ext uri="{9D8B030D-6E8A-4147-A177-3AD203B41FA5}">
                      <a16:colId xmlns:a16="http://schemas.microsoft.com/office/drawing/2014/main" val="2158230254"/>
                    </a:ext>
                  </a:extLst>
                </a:gridCol>
                <a:gridCol w="1272381">
                  <a:extLst>
                    <a:ext uri="{9D8B030D-6E8A-4147-A177-3AD203B41FA5}">
                      <a16:colId xmlns:a16="http://schemas.microsoft.com/office/drawing/2014/main" val="1026799073"/>
                    </a:ext>
                  </a:extLst>
                </a:gridCol>
                <a:gridCol w="1272381">
                  <a:extLst>
                    <a:ext uri="{9D8B030D-6E8A-4147-A177-3AD203B41FA5}">
                      <a16:colId xmlns:a16="http://schemas.microsoft.com/office/drawing/2014/main" val="9870940"/>
                    </a:ext>
                  </a:extLst>
                </a:gridCol>
                <a:gridCol w="1272381">
                  <a:extLst>
                    <a:ext uri="{9D8B030D-6E8A-4147-A177-3AD203B41FA5}">
                      <a16:colId xmlns:a16="http://schemas.microsoft.com/office/drawing/2014/main" val="3522963612"/>
                    </a:ext>
                  </a:extLst>
                </a:gridCol>
                <a:gridCol w="1272381">
                  <a:extLst>
                    <a:ext uri="{9D8B030D-6E8A-4147-A177-3AD203B41FA5}">
                      <a16:colId xmlns:a16="http://schemas.microsoft.com/office/drawing/2014/main" val="3332288186"/>
                    </a:ext>
                  </a:extLst>
                </a:gridCol>
              </a:tblGrid>
              <a:tr h="315684">
                <a:tc gridSpan="8">
                  <a:txBody>
                    <a:bodyPr/>
                    <a:lstStyle/>
                    <a:p>
                      <a:r>
                        <a:rPr lang="en-US" dirty="0" err="1"/>
                        <a:t>qFlightDetails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398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flight_departure_date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flight_id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from_location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to_location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departure_time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arrival_time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available_seats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price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89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5/24/2019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AM185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Tijuana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Mexico City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17:20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20:30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$353.00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487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5/26/2019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AM647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Los Angeles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Mexico City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20:30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0:10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$502.00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06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5/21/2019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AM98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Tokyo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Shanghai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23:31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1:56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$192.00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742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5/21/2019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AM98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Tokyo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Shanghai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23:31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1:56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$192.00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127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5/22/2019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AM99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Tijuana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Mexico City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20:02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23:22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43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$249.00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43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64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0684-1378-4976-98D1-CF36F045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Codes (User story 2):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82BE0-C69F-4982-B653-5D1A29BA5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3993671"/>
            <a:ext cx="10178321" cy="24819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AvailableSeats</a:t>
            </a:r>
            <a:r>
              <a:rPr lang="en-US" dirty="0"/>
              <a:t> @</a:t>
            </a:r>
            <a:r>
              <a:rPr lang="en-US" dirty="0" err="1"/>
              <a:t>from_location</a:t>
            </a:r>
            <a:r>
              <a:rPr lang="en-US" dirty="0"/>
              <a:t> </a:t>
            </a:r>
            <a:r>
              <a:rPr lang="en-US" dirty="0" err="1"/>
              <a:t>nvarchar</a:t>
            </a:r>
            <a:r>
              <a:rPr lang="en-US" dirty="0"/>
              <a:t>(50), @</a:t>
            </a:r>
            <a:r>
              <a:rPr lang="en-US" dirty="0" err="1"/>
              <a:t>to_location</a:t>
            </a:r>
            <a:r>
              <a:rPr lang="en-US" dirty="0"/>
              <a:t> </a:t>
            </a:r>
            <a:r>
              <a:rPr lang="en-US" dirty="0" err="1"/>
              <a:t>nvarchar</a:t>
            </a:r>
            <a:r>
              <a:rPr lang="en-US" dirty="0"/>
              <a:t>(50), @</a:t>
            </a:r>
            <a:r>
              <a:rPr lang="en-US" dirty="0" err="1"/>
              <a:t>airline_id</a:t>
            </a:r>
            <a:r>
              <a:rPr lang="en-US" dirty="0"/>
              <a:t> </a:t>
            </a:r>
            <a:r>
              <a:rPr lang="en-US" dirty="0" err="1"/>
              <a:t>nvarchar</a:t>
            </a:r>
            <a:r>
              <a:rPr lang="en-US" dirty="0"/>
              <a:t>(50)</a:t>
            </a:r>
          </a:p>
          <a:p>
            <a:pPr marL="0" indent="0">
              <a:buNone/>
            </a:pPr>
            <a:r>
              <a:rPr lang="en-US" dirty="0"/>
              <a:t>AS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t_Flight.airline_id</a:t>
            </a:r>
            <a:r>
              <a:rPr lang="en-US" dirty="0"/>
              <a:t>, </a:t>
            </a:r>
            <a:r>
              <a:rPr lang="en-US" dirty="0" err="1"/>
              <a:t>t_FlightSeats.seat_number</a:t>
            </a:r>
            <a:r>
              <a:rPr lang="en-US" dirty="0"/>
              <a:t>, </a:t>
            </a:r>
            <a:r>
              <a:rPr lang="en-US" dirty="0" err="1"/>
              <a:t>t_FlightSeats.seat_type</a:t>
            </a:r>
            <a:r>
              <a:rPr lang="en-US" dirty="0"/>
              <a:t>, </a:t>
            </a:r>
            <a:r>
              <a:rPr lang="en-US" dirty="0" err="1"/>
              <a:t>t_Flight.from_location</a:t>
            </a:r>
            <a:r>
              <a:rPr lang="en-US" dirty="0"/>
              <a:t>, </a:t>
            </a:r>
            <a:r>
              <a:rPr lang="en-US" dirty="0" err="1"/>
              <a:t>t_Flight.to_location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 </a:t>
            </a:r>
            <a:r>
              <a:rPr lang="en-US" dirty="0" err="1"/>
              <a:t>t_FlightSeats</a:t>
            </a:r>
            <a:r>
              <a:rPr lang="en-US" dirty="0"/>
              <a:t> INNER JOIN (</a:t>
            </a:r>
            <a:r>
              <a:rPr lang="en-US" dirty="0" err="1"/>
              <a:t>t_Flight</a:t>
            </a:r>
            <a:r>
              <a:rPr lang="en-US" dirty="0"/>
              <a:t> INNER JOIN (((</a:t>
            </a:r>
            <a:r>
              <a:rPr lang="en-US" dirty="0" err="1"/>
              <a:t>t_PassengerProfile</a:t>
            </a:r>
            <a:r>
              <a:rPr lang="en-US" dirty="0"/>
              <a:t> INNER JOIN </a:t>
            </a:r>
            <a:r>
              <a:rPr lang="en-US" dirty="0" err="1"/>
              <a:t>t_TicketInfo</a:t>
            </a:r>
            <a:r>
              <a:rPr lang="en-US" dirty="0"/>
              <a:t> ON </a:t>
            </a:r>
            <a:r>
              <a:rPr lang="en-US" dirty="0" err="1"/>
              <a:t>t_PassengerProfile.profile_id</a:t>
            </a:r>
            <a:r>
              <a:rPr lang="en-US" dirty="0"/>
              <a:t> = </a:t>
            </a:r>
            <a:r>
              <a:rPr lang="en-US" dirty="0" err="1"/>
              <a:t>t_TicketInfo.profile_id</a:t>
            </a:r>
            <a:r>
              <a:rPr lang="en-US" dirty="0"/>
              <a:t>) INNER JOIN </a:t>
            </a:r>
            <a:r>
              <a:rPr lang="en-US" dirty="0" err="1"/>
              <a:t>t_FlightDetails</a:t>
            </a:r>
            <a:r>
              <a:rPr lang="en-US" dirty="0"/>
              <a:t> ON </a:t>
            </a:r>
            <a:r>
              <a:rPr lang="en-US" dirty="0" err="1"/>
              <a:t>t_TicketInfo.flight_id</a:t>
            </a:r>
            <a:r>
              <a:rPr lang="en-US" dirty="0"/>
              <a:t> = </a:t>
            </a:r>
            <a:r>
              <a:rPr lang="en-US" dirty="0" err="1"/>
              <a:t>t_FlightDetails.flight_id</a:t>
            </a:r>
            <a:r>
              <a:rPr lang="en-US" dirty="0"/>
              <a:t>) INNER JOIN </a:t>
            </a:r>
            <a:r>
              <a:rPr lang="en-US" dirty="0" err="1"/>
              <a:t>t_CreditCardDetails</a:t>
            </a:r>
            <a:r>
              <a:rPr lang="en-US" dirty="0"/>
              <a:t> ON </a:t>
            </a:r>
            <a:r>
              <a:rPr lang="en-US" dirty="0" err="1"/>
              <a:t>t_PassengerProfile.profile_id</a:t>
            </a:r>
            <a:r>
              <a:rPr lang="en-US" dirty="0"/>
              <a:t> = </a:t>
            </a:r>
            <a:r>
              <a:rPr lang="en-US" dirty="0" err="1"/>
              <a:t>t_CreditCardDetails.profile_id</a:t>
            </a:r>
            <a:r>
              <a:rPr lang="en-US" dirty="0"/>
              <a:t>) ON </a:t>
            </a:r>
            <a:r>
              <a:rPr lang="en-US" dirty="0" err="1"/>
              <a:t>t_Flight.flight_id</a:t>
            </a:r>
            <a:r>
              <a:rPr lang="en-US" dirty="0"/>
              <a:t> = </a:t>
            </a:r>
            <a:r>
              <a:rPr lang="en-US" dirty="0" err="1"/>
              <a:t>t_FlightDetails.flight_id</a:t>
            </a:r>
            <a:r>
              <a:rPr lang="en-US" dirty="0"/>
              <a:t>) ON </a:t>
            </a:r>
            <a:r>
              <a:rPr lang="en-US" dirty="0" err="1"/>
              <a:t>t_FlightSeats.airline_id</a:t>
            </a:r>
            <a:r>
              <a:rPr lang="en-US" dirty="0"/>
              <a:t> = </a:t>
            </a:r>
            <a:r>
              <a:rPr lang="en-US" dirty="0" err="1"/>
              <a:t>t_Flight.airline_id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t_Flight.from_location</a:t>
            </a:r>
            <a:r>
              <a:rPr lang="en-US" dirty="0"/>
              <a:t> = @</a:t>
            </a:r>
            <a:r>
              <a:rPr lang="en-US" dirty="0" err="1"/>
              <a:t>from_location</a:t>
            </a:r>
            <a:r>
              <a:rPr lang="en-US" dirty="0"/>
              <a:t> AND </a:t>
            </a:r>
            <a:r>
              <a:rPr lang="en-US" dirty="0" err="1"/>
              <a:t>t_Flight.to_location</a:t>
            </a:r>
            <a:r>
              <a:rPr lang="en-US" dirty="0"/>
              <a:t> = @</a:t>
            </a:r>
            <a:r>
              <a:rPr lang="en-US" dirty="0" err="1"/>
              <a:t>to_location</a:t>
            </a:r>
            <a:r>
              <a:rPr lang="en-US" dirty="0"/>
              <a:t> AND </a:t>
            </a:r>
            <a:r>
              <a:rPr lang="en-US" dirty="0" err="1"/>
              <a:t>t_Flight.airline_id</a:t>
            </a:r>
            <a:r>
              <a:rPr lang="en-US" dirty="0"/>
              <a:t> = @</a:t>
            </a:r>
            <a:r>
              <a:rPr lang="en-US" dirty="0" err="1"/>
              <a:t>airline_id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EXECUTE </a:t>
            </a:r>
            <a:r>
              <a:rPr lang="en-US" dirty="0" err="1"/>
              <a:t>AvailableSeats</a:t>
            </a:r>
            <a:r>
              <a:rPr lang="en-US" dirty="0"/>
              <a:t> @</a:t>
            </a:r>
            <a:r>
              <a:rPr lang="en-US" dirty="0" err="1"/>
              <a:t>from_location</a:t>
            </a:r>
            <a:r>
              <a:rPr lang="en-US" dirty="0"/>
              <a:t> = N ‘Tijuana’, @</a:t>
            </a:r>
            <a:r>
              <a:rPr lang="en-US" dirty="0" err="1"/>
              <a:t>to_location</a:t>
            </a:r>
            <a:r>
              <a:rPr lang="en-US" dirty="0"/>
              <a:t> = N ‘Mexico City’, @</a:t>
            </a:r>
            <a:r>
              <a:rPr lang="en-US" dirty="0" err="1"/>
              <a:t>airline_id</a:t>
            </a:r>
            <a:r>
              <a:rPr lang="en-US" dirty="0"/>
              <a:t> = N ‘N776AM’;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76087B-DFE6-4DB0-9C90-88F33C3D3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441992"/>
              </p:ext>
            </p:extLst>
          </p:nvPr>
        </p:nvGraphicFramePr>
        <p:xfrm>
          <a:off x="1251678" y="1653358"/>
          <a:ext cx="10179050" cy="192024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2035810">
                  <a:extLst>
                    <a:ext uri="{9D8B030D-6E8A-4147-A177-3AD203B41FA5}">
                      <a16:colId xmlns:a16="http://schemas.microsoft.com/office/drawing/2014/main" val="505581134"/>
                    </a:ext>
                  </a:extLst>
                </a:gridCol>
                <a:gridCol w="2035810">
                  <a:extLst>
                    <a:ext uri="{9D8B030D-6E8A-4147-A177-3AD203B41FA5}">
                      <a16:colId xmlns:a16="http://schemas.microsoft.com/office/drawing/2014/main" val="3838065788"/>
                    </a:ext>
                  </a:extLst>
                </a:gridCol>
                <a:gridCol w="2035810">
                  <a:extLst>
                    <a:ext uri="{9D8B030D-6E8A-4147-A177-3AD203B41FA5}">
                      <a16:colId xmlns:a16="http://schemas.microsoft.com/office/drawing/2014/main" val="4049064729"/>
                    </a:ext>
                  </a:extLst>
                </a:gridCol>
                <a:gridCol w="2035810">
                  <a:extLst>
                    <a:ext uri="{9D8B030D-6E8A-4147-A177-3AD203B41FA5}">
                      <a16:colId xmlns:a16="http://schemas.microsoft.com/office/drawing/2014/main" val="1064607443"/>
                    </a:ext>
                  </a:extLst>
                </a:gridCol>
                <a:gridCol w="2035810">
                  <a:extLst>
                    <a:ext uri="{9D8B030D-6E8A-4147-A177-3AD203B41FA5}">
                      <a16:colId xmlns:a16="http://schemas.microsoft.com/office/drawing/2014/main" val="1247658468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r>
                        <a:rPr lang="en-US"/>
                        <a:t>qSeats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291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airline_id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seat_number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seat_type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from_location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to_location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227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N776AM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Center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Tijuana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Mexico City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723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N776AM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Center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Tijuana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Mexico City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933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N776AM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F40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Tijuana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Mexico City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61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N776AM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Window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Tijuana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Mexico City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319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N776AM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J12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Aisle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Tijuana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Mexico 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93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74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0684-1378-4976-98D1-CF36F045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Codes (User story 5):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82BE0-C69F-4982-B653-5D1A29BA5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3993671"/>
            <a:ext cx="10178321" cy="24819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SELECT DISTINCT </a:t>
            </a:r>
            <a:r>
              <a:rPr lang="en-US" dirty="0" err="1"/>
              <a:t>t_TicketInfo.ticket_id</a:t>
            </a:r>
            <a:r>
              <a:rPr lang="en-US" dirty="0"/>
              <a:t>, </a:t>
            </a:r>
            <a:r>
              <a:rPr lang="en-US" dirty="0" err="1"/>
              <a:t>t_TicketInfo.flight_id</a:t>
            </a:r>
            <a:r>
              <a:rPr lang="en-US" dirty="0"/>
              <a:t>,  </a:t>
            </a:r>
            <a:r>
              <a:rPr lang="en-US" dirty="0" err="1"/>
              <a:t>t_PassengerProfile.first_name</a:t>
            </a:r>
            <a:r>
              <a:rPr lang="en-US" dirty="0"/>
              <a:t> + ' ' + </a:t>
            </a:r>
            <a:r>
              <a:rPr lang="en-US" dirty="0" err="1"/>
              <a:t>t_PassengerProfile.last_name</a:t>
            </a:r>
            <a:r>
              <a:rPr lang="en-US" dirty="0"/>
              <a:t> AS "Passenger's Name", </a:t>
            </a:r>
            <a:r>
              <a:rPr lang="en-US" dirty="0" err="1"/>
              <a:t>t_TicketInfo.flight_departure_date</a:t>
            </a:r>
            <a:r>
              <a:rPr lang="en-US" dirty="0"/>
              <a:t>, </a:t>
            </a:r>
            <a:r>
              <a:rPr lang="en-US" dirty="0" err="1"/>
              <a:t>t_TicketInfo.status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 </a:t>
            </a:r>
            <a:r>
              <a:rPr lang="en-US" dirty="0" err="1"/>
              <a:t>t_FlightSeats</a:t>
            </a:r>
            <a:r>
              <a:rPr lang="en-US" dirty="0"/>
              <a:t> INNER JOIN (</a:t>
            </a:r>
            <a:r>
              <a:rPr lang="en-US" dirty="0" err="1"/>
              <a:t>t_Flight</a:t>
            </a:r>
            <a:r>
              <a:rPr lang="en-US" dirty="0"/>
              <a:t> INNER JOIN (((</a:t>
            </a:r>
            <a:r>
              <a:rPr lang="en-US" dirty="0" err="1"/>
              <a:t>t_PassengerProfile</a:t>
            </a:r>
            <a:r>
              <a:rPr lang="en-US" dirty="0"/>
              <a:t> INNER JOIN </a:t>
            </a:r>
            <a:r>
              <a:rPr lang="en-US" dirty="0" err="1"/>
              <a:t>t_TicketInfo</a:t>
            </a:r>
            <a:r>
              <a:rPr lang="en-US" dirty="0"/>
              <a:t> ON </a:t>
            </a:r>
            <a:r>
              <a:rPr lang="en-US" dirty="0" err="1"/>
              <a:t>t_PassengerProfile.profile_id</a:t>
            </a:r>
            <a:r>
              <a:rPr lang="en-US" dirty="0"/>
              <a:t> = </a:t>
            </a:r>
            <a:r>
              <a:rPr lang="en-US" dirty="0" err="1"/>
              <a:t>t_TicketInfo.profile_id</a:t>
            </a:r>
            <a:r>
              <a:rPr lang="en-US" dirty="0"/>
              <a:t>) INNER JOIN </a:t>
            </a:r>
            <a:r>
              <a:rPr lang="en-US" dirty="0" err="1"/>
              <a:t>t_FlightDetails</a:t>
            </a:r>
            <a:r>
              <a:rPr lang="en-US" dirty="0"/>
              <a:t> ON </a:t>
            </a:r>
            <a:r>
              <a:rPr lang="en-US" dirty="0" err="1"/>
              <a:t>t_TicketInfo.flight_id</a:t>
            </a:r>
            <a:r>
              <a:rPr lang="en-US" dirty="0"/>
              <a:t> = </a:t>
            </a:r>
            <a:r>
              <a:rPr lang="en-US" dirty="0" err="1"/>
              <a:t>t_FlightDetails.flight_id</a:t>
            </a:r>
            <a:r>
              <a:rPr lang="en-US" dirty="0"/>
              <a:t>) INNER JOIN </a:t>
            </a:r>
            <a:r>
              <a:rPr lang="en-US" dirty="0" err="1"/>
              <a:t>t_CreditCardDetails</a:t>
            </a:r>
            <a:r>
              <a:rPr lang="en-US" dirty="0"/>
              <a:t> ON </a:t>
            </a:r>
            <a:r>
              <a:rPr lang="en-US" dirty="0" err="1"/>
              <a:t>t_PassengerProfile.profile_id</a:t>
            </a:r>
            <a:r>
              <a:rPr lang="en-US" dirty="0"/>
              <a:t> = </a:t>
            </a:r>
            <a:r>
              <a:rPr lang="en-US" dirty="0" err="1"/>
              <a:t>t_CreditCardDetails.profile_id</a:t>
            </a:r>
            <a:r>
              <a:rPr lang="en-US" dirty="0"/>
              <a:t>) ON </a:t>
            </a:r>
            <a:r>
              <a:rPr lang="en-US" dirty="0" err="1"/>
              <a:t>t_Flight.flight_id</a:t>
            </a:r>
            <a:r>
              <a:rPr lang="en-US" dirty="0"/>
              <a:t> = </a:t>
            </a:r>
            <a:r>
              <a:rPr lang="en-US" dirty="0" err="1"/>
              <a:t>t_FlightDetails.flight_id</a:t>
            </a:r>
            <a:r>
              <a:rPr lang="en-US" dirty="0"/>
              <a:t>) ON </a:t>
            </a:r>
            <a:r>
              <a:rPr lang="en-US" dirty="0" err="1"/>
              <a:t>t_FlightSeats.airline_id</a:t>
            </a:r>
            <a:r>
              <a:rPr lang="en-US" dirty="0"/>
              <a:t> = </a:t>
            </a:r>
            <a:r>
              <a:rPr lang="en-US" dirty="0" err="1"/>
              <a:t>t_Flight.airline_id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t_TicketInfo.ticket_id</a:t>
            </a:r>
            <a:r>
              <a:rPr lang="en-US" dirty="0"/>
              <a:t> = 91347658343;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B63DD3-B377-4803-B4A2-A930380E7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503382"/>
              </p:ext>
            </p:extLst>
          </p:nvPr>
        </p:nvGraphicFramePr>
        <p:xfrm>
          <a:off x="1251678" y="1980409"/>
          <a:ext cx="10179050" cy="88392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2035810">
                  <a:extLst>
                    <a:ext uri="{9D8B030D-6E8A-4147-A177-3AD203B41FA5}">
                      <a16:colId xmlns:a16="http://schemas.microsoft.com/office/drawing/2014/main" val="3748985106"/>
                    </a:ext>
                  </a:extLst>
                </a:gridCol>
                <a:gridCol w="2035810">
                  <a:extLst>
                    <a:ext uri="{9D8B030D-6E8A-4147-A177-3AD203B41FA5}">
                      <a16:colId xmlns:a16="http://schemas.microsoft.com/office/drawing/2014/main" val="1289780142"/>
                    </a:ext>
                  </a:extLst>
                </a:gridCol>
                <a:gridCol w="2035810">
                  <a:extLst>
                    <a:ext uri="{9D8B030D-6E8A-4147-A177-3AD203B41FA5}">
                      <a16:colId xmlns:a16="http://schemas.microsoft.com/office/drawing/2014/main" val="4048370322"/>
                    </a:ext>
                  </a:extLst>
                </a:gridCol>
                <a:gridCol w="2035810">
                  <a:extLst>
                    <a:ext uri="{9D8B030D-6E8A-4147-A177-3AD203B41FA5}">
                      <a16:colId xmlns:a16="http://schemas.microsoft.com/office/drawing/2014/main" val="1848456047"/>
                    </a:ext>
                  </a:extLst>
                </a:gridCol>
                <a:gridCol w="2035810">
                  <a:extLst>
                    <a:ext uri="{9D8B030D-6E8A-4147-A177-3AD203B41FA5}">
                      <a16:colId xmlns:a16="http://schemas.microsoft.com/office/drawing/2014/main" val="3441170573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r>
                        <a:rPr lang="en-US"/>
                        <a:t>qTicketNum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352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ticket_id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flight_id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"Passenger's Name"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flight_departure_date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status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449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91347658343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AM99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Graciela Bell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5/22/2019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Confirmed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5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86908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4725</TotalTime>
  <Words>895</Words>
  <Application>Microsoft Office PowerPoint</Application>
  <PresentationFormat>Widescreen</PresentationFormat>
  <Paragraphs>114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Impact</vt:lpstr>
      <vt:lpstr>Badge</vt:lpstr>
      <vt:lpstr>Use case for sql</vt:lpstr>
      <vt:lpstr>PowerPoint Presentation</vt:lpstr>
      <vt:lpstr>Product backlog Creation</vt:lpstr>
      <vt:lpstr>SQL Codes (User story 1):</vt:lpstr>
      <vt:lpstr>SQL Codes (User story 2):</vt:lpstr>
      <vt:lpstr>SQL Codes (User story 5):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</dc:title>
  <dc:creator>Alonzo, Nicole Alexis</dc:creator>
  <cp:lastModifiedBy>Alonzo, Nicole Alexis</cp:lastModifiedBy>
  <cp:revision>53</cp:revision>
  <dcterms:created xsi:type="dcterms:W3CDTF">2019-01-08T08:10:32Z</dcterms:created>
  <dcterms:modified xsi:type="dcterms:W3CDTF">2019-01-30T09:35:39Z</dcterms:modified>
</cp:coreProperties>
</file>