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9" r:id="rId4"/>
    <p:sldId id="270" r:id="rId5"/>
    <p:sldId id="278" r:id="rId6"/>
    <p:sldId id="274" r:id="rId7"/>
    <p:sldId id="275" r:id="rId8"/>
    <p:sldId id="276" r:id="rId9"/>
    <p:sldId id="277" r:id="rId10"/>
    <p:sldId id="279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311927-74E4-41A6-B102-F96615A35316}" v="2" dt="2024-08-21T21:34:50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78588" autoAdjust="0"/>
  </p:normalViewPr>
  <p:slideViewPr>
    <p:cSldViewPr>
      <p:cViewPr varScale="1">
        <p:scale>
          <a:sx n="65" d="100"/>
          <a:sy n="65" d="100"/>
        </p:scale>
        <p:origin x="1982" y="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Felipe Bürger" userId="7f9f6252b8a1b815" providerId="LiveId" clId="{ED311927-74E4-41A6-B102-F96615A35316}"/>
    <pc:docChg chg="delSld modSld">
      <pc:chgData name="André Felipe Bürger" userId="7f9f6252b8a1b815" providerId="LiveId" clId="{ED311927-74E4-41A6-B102-F96615A35316}" dt="2024-08-21T21:34:50.127" v="4" actId="478"/>
      <pc:docMkLst>
        <pc:docMk/>
      </pc:docMkLst>
      <pc:sldChg chg="delSp">
        <pc:chgData name="André Felipe Bürger" userId="7f9f6252b8a1b815" providerId="LiveId" clId="{ED311927-74E4-41A6-B102-F96615A35316}" dt="2024-08-21T21:34:50.127" v="4" actId="478"/>
        <pc:sldMkLst>
          <pc:docMk/>
          <pc:sldMk cId="0" sldId="256"/>
        </pc:sldMkLst>
        <pc:spChg chg="del">
          <ac:chgData name="André Felipe Bürger" userId="7f9f6252b8a1b815" providerId="LiveId" clId="{ED311927-74E4-41A6-B102-F96615A35316}" dt="2024-08-21T21:34:50.127" v="4" actId="478"/>
          <ac:spMkLst>
            <pc:docMk/>
            <pc:sldMk cId="0" sldId="256"/>
            <ac:spMk id="2051" creationId="{00000000-0000-0000-0000-000000000000}"/>
          </ac:spMkLst>
        </pc:spChg>
      </pc:sldChg>
      <pc:sldChg chg="del">
        <pc:chgData name="André Felipe Bürger" userId="7f9f6252b8a1b815" providerId="LiveId" clId="{ED311927-74E4-41A6-B102-F96615A35316}" dt="2024-08-21T01:50:01.918" v="1" actId="47"/>
        <pc:sldMkLst>
          <pc:docMk/>
          <pc:sldMk cId="3838371213" sldId="271"/>
        </pc:sldMkLst>
      </pc:sldChg>
      <pc:sldChg chg="del">
        <pc:chgData name="André Felipe Bürger" userId="7f9f6252b8a1b815" providerId="LiveId" clId="{ED311927-74E4-41A6-B102-F96615A35316}" dt="2024-08-21T01:49:59.176" v="0" actId="47"/>
        <pc:sldMkLst>
          <pc:docMk/>
          <pc:sldMk cId="457285389" sldId="272"/>
        </pc:sldMkLst>
      </pc:sldChg>
      <pc:sldChg chg="del">
        <pc:chgData name="André Felipe Bürger" userId="7f9f6252b8a1b815" providerId="LiveId" clId="{ED311927-74E4-41A6-B102-F96615A35316}" dt="2024-08-21T01:50:03.061" v="2" actId="47"/>
        <pc:sldMkLst>
          <pc:docMk/>
          <pc:sldMk cId="3666362052" sldId="273"/>
        </pc:sldMkLst>
      </pc:sldChg>
      <pc:sldChg chg="modSp">
        <pc:chgData name="André Felipe Bürger" userId="7f9f6252b8a1b815" providerId="LiveId" clId="{ED311927-74E4-41A6-B102-F96615A35316}" dt="2024-08-21T21:07:42.615" v="3" actId="20577"/>
        <pc:sldMkLst>
          <pc:docMk/>
          <pc:sldMk cId="3206922190" sldId="277"/>
        </pc:sldMkLst>
        <pc:spChg chg="mod">
          <ac:chgData name="André Felipe Bürger" userId="7f9f6252b8a1b815" providerId="LiveId" clId="{ED311927-74E4-41A6-B102-F96615A35316}" dt="2024-08-21T21:07:42.615" v="3" actId="20577"/>
          <ac:spMkLst>
            <pc:docMk/>
            <pc:sldMk cId="3206922190" sldId="277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4498E-EB57-4900-8EE8-4BDE7D2FB1DF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589A9-01A0-46FA-BE97-21CDDBA95A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77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54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1DA2D-970D-47D9-B813-0D9BB7DEF20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2096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9AF9E-C711-42E0-A978-7C5AA04B720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7934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272017"/>
            <a:ext cx="514400" cy="476250"/>
          </a:xfrm>
        </p:spPr>
        <p:txBody>
          <a:bodyPr/>
          <a:lstStyle>
            <a:lvl1pPr>
              <a:defRPr sz="1100"/>
            </a:lvl1pPr>
          </a:lstStyle>
          <a:p>
            <a:fld id="{2FC0258F-920C-4BBB-A436-26D777A28FE5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51133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F5401-576D-4FAF-9956-F6A26EBDC71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691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25144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25144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72400" y="274638"/>
            <a:ext cx="514400" cy="476250"/>
          </a:xfrm>
        </p:spPr>
        <p:txBody>
          <a:bodyPr/>
          <a:lstStyle>
            <a:lvl1pPr>
              <a:defRPr sz="1100"/>
            </a:lvl1pPr>
          </a:lstStyle>
          <a:p>
            <a:fld id="{FF3F8165-100D-4630-AD86-EBBAC579697B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0799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2400" y="274638"/>
            <a:ext cx="514400" cy="346050"/>
          </a:xfrm>
        </p:spPr>
        <p:txBody>
          <a:bodyPr/>
          <a:lstStyle>
            <a:lvl1pPr>
              <a:defRPr sz="1100"/>
            </a:lvl1pPr>
          </a:lstStyle>
          <a:p>
            <a:fld id="{25FCCFC2-EC7F-4330-91B4-64DBB2379A1D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1811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80867" y="277582"/>
            <a:ext cx="477416" cy="476250"/>
          </a:xfrm>
        </p:spPr>
        <p:txBody>
          <a:bodyPr/>
          <a:lstStyle>
            <a:lvl1pPr>
              <a:defRPr sz="1100"/>
            </a:lvl1pPr>
          </a:lstStyle>
          <a:p>
            <a:fld id="{84B8B6E2-077D-468B-B93A-180043FAF7D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0884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370C3-F771-4FAE-B40D-4DB1515636E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1574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17115-3B58-43D7-9278-C9A79948AF8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997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2688B-3E90-4CAF-AB45-A320C861F4C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2606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218ED7-465D-42EB-9AE9-116FD09495AA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pt-BR" altLang="pt-BR" sz="4400" dirty="0"/>
              <a:t>Membros de classe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16186-FC82-499D-8EA3-56ABC601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operador </a:t>
            </a:r>
            <a:r>
              <a:rPr lang="pt-BR" b="0" dirty="0"/>
              <a:t>new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DC6BD6-2E7C-4381-89C6-375E650D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O operador </a:t>
            </a:r>
            <a:r>
              <a:rPr lang="pt-BR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2400" b="1" dirty="0"/>
              <a:t> </a:t>
            </a:r>
            <a:r>
              <a:rPr lang="pt-BR" sz="2400" dirty="0"/>
              <a:t>faz então quatro operações:</a:t>
            </a:r>
          </a:p>
          <a:p>
            <a:pPr marL="809625" lvl="1" indent="-352425">
              <a:buFont typeface="+mj-lt"/>
              <a:buAutoNum type="arabicPeriod"/>
            </a:pPr>
            <a:r>
              <a:rPr lang="pt-BR" sz="2000" dirty="0"/>
              <a:t>Cria o objeto na memória, alocando espaço para armazenar valores para suas variáveis de instância</a:t>
            </a:r>
          </a:p>
          <a:p>
            <a:pPr marL="809625" lvl="1" indent="-352425">
              <a:buFont typeface="+mj-lt"/>
              <a:buAutoNum type="arabicPeriod"/>
            </a:pPr>
            <a:r>
              <a:rPr lang="pt-BR" sz="2000" dirty="0"/>
              <a:t>Inicializa as variáveis de instância</a:t>
            </a:r>
          </a:p>
          <a:p>
            <a:pPr marL="809625" lvl="1" indent="-352425">
              <a:buFont typeface="+mj-lt"/>
              <a:buAutoNum type="arabicPeriod"/>
            </a:pPr>
            <a:r>
              <a:rPr lang="pt-BR" sz="2000" b="1" dirty="0"/>
              <a:t>Executa o construtor que foi utilizado no operador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endParaRPr lang="pt-BR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809625" lvl="1" indent="-352425">
              <a:buFont typeface="+mj-lt"/>
              <a:buAutoNum type="arabicPeriod"/>
            </a:pPr>
            <a:r>
              <a:rPr lang="pt-BR" sz="2000" dirty="0"/>
              <a:t>Retorna o endereço de memória criado pelo objeto.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44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Membros de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São membros (variáveis ou métodos) que pertencem à classe. Não pertencem a nenhuma instância em particular.</a:t>
            </a:r>
          </a:p>
          <a:p>
            <a:r>
              <a:rPr lang="pt-BR" sz="2400" dirty="0"/>
              <a:t>Membros de classe podem ser utilizados sem que haja uma instância da classe</a:t>
            </a:r>
          </a:p>
          <a:p>
            <a:r>
              <a:rPr lang="pt-BR" sz="2400" dirty="0"/>
              <a:t>No diagrama de classes, os membros de classe são sublinhados.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4221088"/>
            <a:ext cx="2471738" cy="1981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177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de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Variável de classe:</a:t>
            </a:r>
          </a:p>
          <a:p>
            <a:pPr lvl="1"/>
            <a:r>
              <a:rPr lang="pt-BR" sz="2000" dirty="0"/>
              <a:t>Uma variável que é comum à todas as instâncias</a:t>
            </a:r>
          </a:p>
          <a:p>
            <a:pPr lvl="2"/>
            <a:r>
              <a:rPr lang="pt-BR" sz="1600" dirty="0"/>
              <a:t>Uma variável que é compartilhada entre todas as instâncias</a:t>
            </a:r>
          </a:p>
          <a:p>
            <a:pPr lvl="1"/>
            <a:r>
              <a:rPr lang="pt-BR" sz="2000" dirty="0"/>
              <a:t>Podem ser manipulados sem que haja uma instância</a:t>
            </a:r>
          </a:p>
          <a:p>
            <a:pPr lvl="2"/>
            <a:r>
              <a:rPr lang="pt-BR" sz="1600" dirty="0"/>
              <a:t>Para acessar utilizar a sintaxe: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classe.identificador</a:t>
            </a:r>
            <a:endParaRPr lang="pt-BR" sz="1600" dirty="0"/>
          </a:p>
          <a:p>
            <a:pPr lvl="1"/>
            <a:r>
              <a:rPr lang="pt-BR" sz="2000" dirty="0"/>
              <a:t>Também chamados de “variáveis estáticas” ou “campos de classe”.</a:t>
            </a:r>
          </a:p>
          <a:p>
            <a:r>
              <a:rPr lang="pt-BR" sz="2400" dirty="0"/>
              <a:t>Sintaxe:</a:t>
            </a:r>
          </a:p>
          <a:p>
            <a:endParaRPr lang="pt-BR" sz="2400" dirty="0"/>
          </a:p>
          <a:p>
            <a:r>
              <a:rPr lang="pt-BR" sz="2400" dirty="0"/>
              <a:t>Exemplo:</a:t>
            </a:r>
          </a:p>
          <a:p>
            <a:pPr marL="457200" lvl="1" indent="0">
              <a:buNone/>
            </a:pPr>
            <a:r>
              <a:rPr lang="pt-BR" sz="2000" spc="-12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2000" spc="-12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2000" spc="-12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000" spc="-12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2000" spc="-12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atributo1;</a:t>
            </a:r>
          </a:p>
          <a:p>
            <a:endParaRPr lang="pt-BR" sz="2400" dirty="0"/>
          </a:p>
        </p:txBody>
      </p:sp>
      <p:sp>
        <p:nvSpPr>
          <p:cNvPr id="5" name="Retângulo de cantos arredondados 3">
            <a:extLst>
              <a:ext uri="{FF2B5EF4-FFF2-40B4-BE49-F238E27FC236}">
                <a16:creationId xmlns:a16="http://schemas.microsoft.com/office/drawing/2014/main" id="{CB4FB74E-ED22-42A7-B360-7F5F5D114296}"/>
              </a:ext>
            </a:extLst>
          </p:cNvPr>
          <p:cNvSpPr/>
          <p:nvPr/>
        </p:nvSpPr>
        <p:spPr>
          <a:xfrm>
            <a:off x="1115616" y="4149080"/>
            <a:ext cx="5040560" cy="3866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spc="-12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Modificador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1600" spc="-12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spc="-1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 de dado</a:t>
            </a:r>
            <a:r>
              <a:rPr lang="pt-BR" sz="1600" spc="-12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identificador;</a:t>
            </a:r>
          </a:p>
        </p:txBody>
      </p:sp>
    </p:spTree>
    <p:extLst>
      <p:ext uri="{BB962C8B-B14F-4D97-AF65-F5344CB8AC3E}">
        <p14:creationId xmlns:p14="http://schemas.microsoft.com/office/powerpoint/2010/main" val="397640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Métodos de classe:</a:t>
            </a:r>
          </a:p>
          <a:p>
            <a:pPr lvl="1"/>
            <a:r>
              <a:rPr lang="pt-BR" dirty="0"/>
              <a:t>Podem manipular variáveis de classe;</a:t>
            </a:r>
          </a:p>
          <a:p>
            <a:pPr lvl="1"/>
            <a:r>
              <a:rPr lang="pt-BR" dirty="0"/>
              <a:t>Não podem manipular variáveis de instância sem que haja uma instância explicita;</a:t>
            </a:r>
          </a:p>
          <a:p>
            <a:pPr lvl="1"/>
            <a:r>
              <a:rPr lang="pt-BR" dirty="0"/>
              <a:t>Não podem reusar métodos de instância;</a:t>
            </a:r>
          </a:p>
          <a:p>
            <a:pPr lvl="1"/>
            <a:r>
              <a:rPr lang="pt-BR" dirty="0"/>
              <a:t>Não podem utilizar a palavra </a:t>
            </a:r>
            <a:r>
              <a:rPr lang="pt-BR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pt-BR" dirty="0"/>
              <a:t>.</a:t>
            </a:r>
          </a:p>
          <a:p>
            <a:r>
              <a:rPr lang="pt-BR" dirty="0"/>
              <a:t>Sintaxe: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de cantos arredondados 3">
            <a:extLst>
              <a:ext uri="{FF2B5EF4-FFF2-40B4-BE49-F238E27FC236}">
                <a16:creationId xmlns:a16="http://schemas.microsoft.com/office/drawing/2014/main" id="{D3C389ED-F81A-41EB-AE7B-A1577F45FF7D}"/>
              </a:ext>
            </a:extLst>
          </p:cNvPr>
          <p:cNvSpPr/>
          <p:nvPr/>
        </p:nvSpPr>
        <p:spPr>
          <a:xfrm>
            <a:off x="1043608" y="4871186"/>
            <a:ext cx="6120680" cy="3866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spc="-12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Modificador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1600" spc="-12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spc="-12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 de dado</a:t>
            </a:r>
            <a:r>
              <a:rPr lang="pt-BR" sz="1600" spc="-12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identificador(</a:t>
            </a:r>
            <a:r>
              <a:rPr lang="pt-BR" sz="1600" spc="-12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parametros</a:t>
            </a:r>
            <a:r>
              <a:rPr lang="pt-BR" sz="1600" spc="-12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9535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membros estáticos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/>
          <a:lstStyle/>
          <a:p>
            <a:r>
              <a:rPr lang="pt-BR" sz="2400" dirty="0" err="1">
                <a:latin typeface="Consolas" panose="020B0609020204030204" pitchFamily="49" charset="0"/>
              </a:rPr>
              <a:t>Integer.MAX_VALUE</a:t>
            </a:r>
            <a:endParaRPr lang="pt-BR" sz="2400" dirty="0">
              <a:latin typeface="Consolas" panose="020B0609020204030204" pitchFamily="49" charset="0"/>
            </a:endParaRPr>
          </a:p>
          <a:p>
            <a:r>
              <a:rPr lang="pt-BR" sz="2400" dirty="0" err="1">
                <a:latin typeface="Consolas" panose="020B0609020204030204" pitchFamily="49" charset="0"/>
              </a:rPr>
              <a:t>Math.sqrt</a:t>
            </a:r>
            <a:r>
              <a:rPr lang="pt-BR" sz="24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2400" dirty="0" err="1">
                <a:latin typeface="Consolas" panose="020B0609020204030204" pitchFamily="49" charset="0"/>
              </a:rPr>
              <a:t>Math.abs</a:t>
            </a:r>
            <a:r>
              <a:rPr lang="pt-BR" sz="24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2400" dirty="0" err="1">
                <a:latin typeface="Consolas" panose="020B0609020204030204" pitchFamily="49" charset="0"/>
              </a:rPr>
              <a:t>Math.max</a:t>
            </a:r>
            <a:r>
              <a:rPr lang="pt-BR" sz="24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2400" dirty="0" err="1">
                <a:latin typeface="Consolas" panose="020B0609020204030204" pitchFamily="49" charset="0"/>
              </a:rPr>
              <a:t>JOptionPane.showInputDialog</a:t>
            </a:r>
            <a:r>
              <a:rPr lang="pt-BR" sz="24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2400" dirty="0" err="1">
                <a:latin typeface="Consolas" panose="020B0609020204030204" pitchFamily="49" charset="0"/>
              </a:rPr>
              <a:t>JOptionPane.showMessageDialog</a:t>
            </a:r>
            <a:r>
              <a:rPr lang="pt-BR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400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métodos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61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métodos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 linguagem Java suporta a sobrecarga de métodos, isto é, implementação de vários métodos com mesmo nome. </a:t>
            </a:r>
          </a:p>
          <a:p>
            <a:r>
              <a:rPr lang="pt-BR" sz="2400" dirty="0"/>
              <a:t>Os métodos devem ter assinaturas diferentes</a:t>
            </a:r>
          </a:p>
          <a:p>
            <a:pPr lvl="1"/>
            <a:r>
              <a:rPr lang="pt-BR" sz="2000" dirty="0"/>
              <a:t>Métodos podem ter mesmo nome se a lista de parâmetros for diferente.</a:t>
            </a:r>
          </a:p>
          <a:p>
            <a:pPr lvl="1"/>
            <a:r>
              <a:rPr lang="pt-BR" sz="2000" dirty="0"/>
              <a:t>O compilador não considera o tipo de retorno para diferenciar o método. Por isso, dois métodos com a mesma assinatura mas retornos distintos não podem ser implementados na mesma classe</a:t>
            </a:r>
          </a:p>
          <a:p>
            <a:r>
              <a:rPr lang="pt-BR" sz="2400" dirty="0"/>
              <a:t>Deve ser utilizado com moderação pois pode tornar o código menos legível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525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4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São similares à métodos, com exceção de que são invocados exclusivamente durante a criação de objetos</a:t>
            </a:r>
          </a:p>
          <a:p>
            <a:r>
              <a:rPr lang="pt-BR" sz="2400" dirty="0"/>
              <a:t>Utilizados para “inicializar” um objeto</a:t>
            </a:r>
          </a:p>
          <a:p>
            <a:r>
              <a:rPr lang="pt-BR" sz="2400" dirty="0"/>
              <a:t>A declaração de construtor é semelhante à declaração de métodos, porém não possuem tipo de dado de retorno e seu identificador é igual ao da classe</a:t>
            </a:r>
          </a:p>
          <a:p>
            <a:r>
              <a:rPr lang="pt-BR" sz="2400" dirty="0"/>
              <a:t>Não é preciso criar construtor para a classe. Quando não é implementado um construtor, o compilador automaticamente fornece um construtor padrão.</a:t>
            </a:r>
          </a:p>
          <a:p>
            <a:pPr lvl="1"/>
            <a:r>
              <a:rPr lang="pt-BR" sz="2000" dirty="0"/>
              <a:t>Um “construtor padrão” é um construtor sem argumentos.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0692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de Slides v2.potx" id="{8B374D87-E4BA-4E93-8774-BD0BD472006E}" vid="{FFFB6C23-57E7-41B3-8A99-AAFCD3A0A57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de Slides</Template>
  <TotalTime>6375</TotalTime>
  <Words>429</Words>
  <Application>Microsoft Office PowerPoint</Application>
  <PresentationFormat>Apresentação na tela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Design padrão</vt:lpstr>
      <vt:lpstr>Membros de classe</vt:lpstr>
      <vt:lpstr>Membros de classe</vt:lpstr>
      <vt:lpstr>Variáveis de classe</vt:lpstr>
      <vt:lpstr>Métodos de classe</vt:lpstr>
      <vt:lpstr>Exemplos de membros estáticos</vt:lpstr>
      <vt:lpstr>Sobrecarga de métodos</vt:lpstr>
      <vt:lpstr>Sobrecarga de métodos</vt:lpstr>
      <vt:lpstr>Construtores</vt:lpstr>
      <vt:lpstr>Construtores</vt:lpstr>
      <vt:lpstr>O operador new 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e Objetos</dc:title>
  <dc:creator>Gilvan Justino</dc:creator>
  <cp:lastModifiedBy>André Felipe Bürger</cp:lastModifiedBy>
  <cp:revision>139</cp:revision>
  <dcterms:created xsi:type="dcterms:W3CDTF">2015-07-27T01:52:05Z</dcterms:created>
  <dcterms:modified xsi:type="dcterms:W3CDTF">2024-08-21T21:34:59Z</dcterms:modified>
</cp:coreProperties>
</file>