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9" r:id="rId3"/>
    <p:sldId id="261" r:id="rId4"/>
    <p:sldId id="262" r:id="rId5"/>
    <p:sldId id="257" r:id="rId6"/>
    <p:sldId id="264" r:id="rId7"/>
    <p:sldId id="265" r:id="rId8"/>
    <p:sldId id="269" r:id="rId9"/>
    <p:sldId id="266" r:id="rId10"/>
    <p:sldId id="267" r:id="rId11"/>
    <p:sldId id="271" r:id="rId12"/>
    <p:sldId id="268" r:id="rId13"/>
    <p:sldId id="270" r:id="rId14"/>
    <p:sldId id="272" r:id="rId15"/>
    <p:sldId id="273" r:id="rId16"/>
    <p:sldId id="274" r:id="rId17"/>
    <p:sldId id="275" r:id="rId18"/>
    <p:sldId id="276" r:id="rId19"/>
    <p:sldId id="278" r:id="rId20"/>
    <p:sldId id="279" r:id="rId21"/>
    <p:sldId id="277" r:id="rId22"/>
    <p:sldId id="281" r:id="rId23"/>
    <p:sldId id="280" r:id="rId24"/>
    <p:sldId id="282" r:id="rId25"/>
    <p:sldId id="283" r:id="rId26"/>
    <p:sldId id="258" r:id="rId27"/>
  </p:sldIdLst>
  <p:sldSz cx="9144000" cy="6858000" type="screen4x3"/>
  <p:notesSz cx="6858000" cy="9144000"/>
  <p:defaultTextStyle>
    <a:defPPr>
      <a:defRPr lang="pt-B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ilvan Justino" initials="GJ" lastIdx="1" clrIdx="0">
    <p:extLst>
      <p:ext uri="{19B8F6BF-5375-455C-9EA6-DF929625EA0E}">
        <p15:presenceInfo xmlns:p15="http://schemas.microsoft.com/office/powerpoint/2012/main" userId="39624ad59b3a63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01739-0554-4428-8961-17AF0AF18E85}" v="1" dt="2024-11-06T21:32:32.334"/>
  </p1510:revLst>
</p1510:revInfo>
</file>

<file path=ppt/tableStyles.xml><?xml version="1.0" encoding="utf-8"?>
<a:tblStyleLst xmlns:a="http://schemas.openxmlformats.org/drawingml/2006/main" def="{5C22544A-7EE6-4342-B048-85BDC9FD1C3A}">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34" autoAdjust="0"/>
    <p:restoredTop sz="94660"/>
  </p:normalViewPr>
  <p:slideViewPr>
    <p:cSldViewPr>
      <p:cViewPr varScale="1">
        <p:scale>
          <a:sx n="82" d="100"/>
          <a:sy n="82" d="100"/>
        </p:scale>
        <p:origin x="132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é Felipe Bürger" userId="7f9f6252b8a1b815" providerId="LiveId" clId="{17701739-0554-4428-8961-17AF0AF18E85}"/>
    <pc:docChg chg="modSld">
      <pc:chgData name="André Felipe Bürger" userId="7f9f6252b8a1b815" providerId="LiveId" clId="{17701739-0554-4428-8961-17AF0AF18E85}" dt="2024-11-06T21:32:32.334" v="0" actId="478"/>
      <pc:docMkLst>
        <pc:docMk/>
      </pc:docMkLst>
      <pc:sldChg chg="delSp">
        <pc:chgData name="André Felipe Bürger" userId="7f9f6252b8a1b815" providerId="LiveId" clId="{17701739-0554-4428-8961-17AF0AF18E85}" dt="2024-11-06T21:32:32.334" v="0" actId="478"/>
        <pc:sldMkLst>
          <pc:docMk/>
          <pc:sldMk cId="0" sldId="256"/>
        </pc:sldMkLst>
        <pc:spChg chg="del">
          <ac:chgData name="André Felipe Bürger" userId="7f9f6252b8a1b815" providerId="LiveId" clId="{17701739-0554-4428-8961-17AF0AF18E85}" dt="2024-11-06T21:32:32.334" v="0" actId="478"/>
          <ac:spMkLst>
            <pc:docMk/>
            <pc:sldMk cId="0" sldId="256"/>
            <ac:spMk id="205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BEC7F-BA50-44FF-8268-AC4256D261EC}" type="datetimeFigureOut">
              <a:rPr lang="pt-BR" smtClean="0"/>
              <a:t>06/11/2024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E2B9B0-FE8A-417D-9872-355F3D43985B}" type="slidenum">
              <a:rPr lang="pt-BR" smtClean="0"/>
              <a:t>‹nº›</a:t>
            </a:fld>
            <a:endParaRPr lang="pt-BR"/>
          </a:p>
        </p:txBody>
      </p:sp>
    </p:spTree>
    <p:extLst>
      <p:ext uri="{BB962C8B-B14F-4D97-AF65-F5344CB8AC3E}">
        <p14:creationId xmlns:p14="http://schemas.microsoft.com/office/powerpoint/2010/main" val="3061323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5400" b="1">
                <a:latin typeface="Calibri" panose="020F0502020204030204" pitchFamily="34" charset="0"/>
              </a:defRPr>
            </a:lvl1pPr>
          </a:lstStyle>
          <a:p>
            <a:r>
              <a:rPr lang="pt-BR"/>
              <a:t>Clique para editar o título mestre</a:t>
            </a:r>
            <a:endParaRPr lang="pt-BR" dirty="0"/>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pt-BR" dirty="0"/>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5DF1DA2D-970D-47D9-B813-0D9BB7DEF20A}" type="slidenum">
              <a:rPr lang="pt-BR" altLang="pt-BR"/>
              <a:pPr/>
              <a:t>‹nº›</a:t>
            </a:fld>
            <a:endParaRPr lang="pt-BR" altLang="pt-BR"/>
          </a:p>
        </p:txBody>
      </p:sp>
    </p:spTree>
    <p:extLst>
      <p:ext uri="{BB962C8B-B14F-4D97-AF65-F5344CB8AC3E}">
        <p14:creationId xmlns:p14="http://schemas.microsoft.com/office/powerpoint/2010/main" val="2620966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6419AF9E-C711-42E0-A978-7C5AA04B720B}" type="slidenum">
              <a:rPr lang="pt-BR" altLang="pt-BR"/>
              <a:pPr/>
              <a:t>‹nº›</a:t>
            </a:fld>
            <a:endParaRPr lang="pt-BR" altLang="pt-BR"/>
          </a:p>
        </p:txBody>
      </p:sp>
    </p:spTree>
    <p:extLst>
      <p:ext uri="{BB962C8B-B14F-4D97-AF65-F5344CB8AC3E}">
        <p14:creationId xmlns:p14="http://schemas.microsoft.com/office/powerpoint/2010/main" val="177934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3600" b="1">
                <a:latin typeface="Calibri" panose="020F0502020204030204" pitchFamily="34" charset="0"/>
              </a:defRPr>
            </a:lvl1pPr>
          </a:lstStyle>
          <a:p>
            <a:r>
              <a:rPr lang="pt-BR"/>
              <a:t>Clique para editar o título mestre</a:t>
            </a:r>
            <a:endParaRPr lang="pt-BR" dirty="0"/>
          </a:p>
        </p:txBody>
      </p:sp>
      <p:sp>
        <p:nvSpPr>
          <p:cNvPr id="3" name="Espaço Reservado para Conteúdo 2"/>
          <p:cNvSpPr>
            <a:spLocks noGrp="1"/>
          </p:cNvSpPr>
          <p:nvPr>
            <p:ph idx="1"/>
          </p:nvPr>
        </p:nvSpPr>
        <p:spPr>
          <a:xfrm>
            <a:off x="457200" y="1600200"/>
            <a:ext cx="8229600" cy="4997152"/>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6" name="Espaço Reservado para Número de Slide 5"/>
          <p:cNvSpPr>
            <a:spLocks noGrp="1"/>
          </p:cNvSpPr>
          <p:nvPr>
            <p:ph type="sldNum" sz="quarter" idx="12"/>
          </p:nvPr>
        </p:nvSpPr>
        <p:spPr>
          <a:xfrm>
            <a:off x="8172400" y="272017"/>
            <a:ext cx="514400" cy="476250"/>
          </a:xfrm>
        </p:spPr>
        <p:txBody>
          <a:bodyPr/>
          <a:lstStyle>
            <a:lvl1pPr>
              <a:defRPr sz="1100"/>
            </a:lvl1pPr>
          </a:lstStyle>
          <a:p>
            <a:fld id="{2FC0258F-920C-4BBB-A436-26D777A28FE5}" type="slidenum">
              <a:rPr lang="pt-BR" altLang="pt-BR" smtClean="0"/>
              <a:pPr/>
              <a:t>‹nº›</a:t>
            </a:fld>
            <a:endParaRPr lang="pt-BR" altLang="pt-BR" dirty="0"/>
          </a:p>
        </p:txBody>
      </p:sp>
    </p:spTree>
    <p:extLst>
      <p:ext uri="{BB962C8B-B14F-4D97-AF65-F5344CB8AC3E}">
        <p14:creationId xmlns:p14="http://schemas.microsoft.com/office/powerpoint/2010/main" val="2511332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b="1">
                <a:latin typeface="Calibri" panose="020F0502020204030204" pitchFamily="34" charset="0"/>
              </a:defRPr>
            </a:lvl1pPr>
          </a:lstStyle>
          <a:p>
            <a:r>
              <a:rPr lang="pt-BR"/>
              <a:t>Clique para editar o título mestre</a:t>
            </a:r>
            <a:endParaRPr lang="pt-BR" dirty="0"/>
          </a:p>
        </p:txBody>
      </p:sp>
      <p:sp>
        <p:nvSpPr>
          <p:cNvPr id="3" name="Espaço Reservado para Texto 2"/>
          <p:cNvSpPr>
            <a:spLocks noGrp="1"/>
          </p:cNvSpPr>
          <p:nvPr>
            <p:ph type="body" idx="1"/>
          </p:nvPr>
        </p:nvSpPr>
        <p:spPr>
          <a:xfrm>
            <a:off x="623888" y="4589463"/>
            <a:ext cx="7886700" cy="1500187"/>
          </a:xfrm>
        </p:spPr>
        <p:txBody>
          <a:bodyPr/>
          <a:lstStyle>
            <a:lvl1pPr marL="0" indent="0">
              <a:buNone/>
              <a:defRPr sz="2400" b="1">
                <a:latin typeface="Calibri" panose="020F0502020204030204" pitchFamily="34" charset="0"/>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pt-BR"/>
              <a:t>Clique para editar o texto mestre</a:t>
            </a: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6B5F5401-576D-4FAF-9956-F6A26EBDC716}" type="slidenum">
              <a:rPr lang="pt-BR" altLang="pt-BR"/>
              <a:pPr/>
              <a:t>‹nº›</a:t>
            </a:fld>
            <a:endParaRPr lang="pt-BR" altLang="pt-BR"/>
          </a:p>
        </p:txBody>
      </p:sp>
    </p:spTree>
    <p:extLst>
      <p:ext uri="{BB962C8B-B14F-4D97-AF65-F5344CB8AC3E}">
        <p14:creationId xmlns:p14="http://schemas.microsoft.com/office/powerpoint/2010/main" val="776912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3600" b="1">
                <a:latin typeface="Calibri" panose="020F0502020204030204" pitchFamily="34" charset="0"/>
              </a:defRPr>
            </a:lvl1pPr>
          </a:lstStyle>
          <a:p>
            <a:r>
              <a:rPr lang="pt-BR"/>
              <a:t>Clique para editar o título mestre</a:t>
            </a:r>
            <a:endParaRPr lang="pt-BR" dirty="0"/>
          </a:p>
        </p:txBody>
      </p:sp>
      <p:sp>
        <p:nvSpPr>
          <p:cNvPr id="3" name="Espaço Reservado para Conteúdo 2"/>
          <p:cNvSpPr>
            <a:spLocks noGrp="1"/>
          </p:cNvSpPr>
          <p:nvPr>
            <p:ph sz="half" idx="1"/>
          </p:nvPr>
        </p:nvSpPr>
        <p:spPr>
          <a:xfrm>
            <a:off x="457200" y="1600200"/>
            <a:ext cx="4038600" cy="4925144"/>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4" name="Espaço Reservado para Conteúdo 3"/>
          <p:cNvSpPr>
            <a:spLocks noGrp="1"/>
          </p:cNvSpPr>
          <p:nvPr>
            <p:ph sz="half" idx="2"/>
          </p:nvPr>
        </p:nvSpPr>
        <p:spPr>
          <a:xfrm>
            <a:off x="4648200" y="1600200"/>
            <a:ext cx="4038600" cy="4925144"/>
          </a:xfrm>
        </p:spPr>
        <p:txBody>
          <a:bodyPr/>
          <a:lstStyle>
            <a:lvl1pPr>
              <a:defRPr sz="2800">
                <a:latin typeface="Calibri" panose="020F0502020204030204" pitchFamily="34" charset="0"/>
              </a:defRPr>
            </a:lvl1pPr>
            <a:lvl2pPr>
              <a:defRPr sz="2400">
                <a:latin typeface="Calibri" panose="020F0502020204030204" pitchFamily="34" charset="0"/>
              </a:defRPr>
            </a:lvl2pPr>
            <a:lvl3pPr>
              <a:defRPr sz="2000">
                <a:latin typeface="Calibri" panose="020F0502020204030204" pitchFamily="34" charset="0"/>
              </a:defRPr>
            </a:lvl3pPr>
            <a:lvl4pPr>
              <a:defRPr sz="1800">
                <a:latin typeface="Calibri" panose="020F0502020204030204" pitchFamily="34" charset="0"/>
              </a:defRPr>
            </a:lvl4pPr>
            <a:lvl5pPr>
              <a:defRPr sz="1800">
                <a:latin typeface="Calibri" panose="020F0502020204030204" pitchFamily="34" charset="0"/>
              </a:defRPr>
            </a:lvl5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pt-BR" dirty="0"/>
          </a:p>
        </p:txBody>
      </p:sp>
      <p:sp>
        <p:nvSpPr>
          <p:cNvPr id="7" name="Espaço Reservado para Número de Slide 6"/>
          <p:cNvSpPr>
            <a:spLocks noGrp="1"/>
          </p:cNvSpPr>
          <p:nvPr>
            <p:ph type="sldNum" sz="quarter" idx="12"/>
          </p:nvPr>
        </p:nvSpPr>
        <p:spPr>
          <a:xfrm>
            <a:off x="8172400" y="274638"/>
            <a:ext cx="514400" cy="476250"/>
          </a:xfrm>
        </p:spPr>
        <p:txBody>
          <a:bodyPr/>
          <a:lstStyle>
            <a:lvl1pPr>
              <a:defRPr sz="1100"/>
            </a:lvl1pPr>
          </a:lstStyle>
          <a:p>
            <a:fld id="{FF3F8165-100D-4630-AD86-EBBAC579697B}" type="slidenum">
              <a:rPr lang="pt-BR" altLang="pt-BR" smtClean="0"/>
              <a:pPr/>
              <a:t>‹nº›</a:t>
            </a:fld>
            <a:endParaRPr lang="pt-BR" altLang="pt-BR" dirty="0"/>
          </a:p>
        </p:txBody>
      </p:sp>
    </p:spTree>
    <p:extLst>
      <p:ext uri="{BB962C8B-B14F-4D97-AF65-F5344CB8AC3E}">
        <p14:creationId xmlns:p14="http://schemas.microsoft.com/office/powerpoint/2010/main" val="1307992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Somente título">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sz="3600" b="1">
                <a:latin typeface="Calibri" panose="020F0502020204030204" pitchFamily="34" charset="0"/>
              </a:defRPr>
            </a:lvl1pPr>
          </a:lstStyle>
          <a:p>
            <a:r>
              <a:rPr lang="pt-BR"/>
              <a:t>Clique para editar o título mestre</a:t>
            </a:r>
            <a:endParaRPr lang="pt-BR" dirty="0"/>
          </a:p>
        </p:txBody>
      </p:sp>
      <p:sp>
        <p:nvSpPr>
          <p:cNvPr id="5" name="Espaço Reservado para Número de Slide 4"/>
          <p:cNvSpPr>
            <a:spLocks noGrp="1"/>
          </p:cNvSpPr>
          <p:nvPr>
            <p:ph type="sldNum" sz="quarter" idx="12"/>
          </p:nvPr>
        </p:nvSpPr>
        <p:spPr>
          <a:xfrm>
            <a:off x="8172400" y="274638"/>
            <a:ext cx="514400" cy="346050"/>
          </a:xfrm>
        </p:spPr>
        <p:txBody>
          <a:bodyPr/>
          <a:lstStyle>
            <a:lvl1pPr>
              <a:defRPr sz="1100"/>
            </a:lvl1pPr>
          </a:lstStyle>
          <a:p>
            <a:fld id="{25FCCFC2-EC7F-4330-91B4-64DBB2379A1D}" type="slidenum">
              <a:rPr lang="pt-BR" altLang="pt-BR" smtClean="0"/>
              <a:pPr/>
              <a:t>‹nº›</a:t>
            </a:fld>
            <a:endParaRPr lang="pt-BR" altLang="pt-BR"/>
          </a:p>
        </p:txBody>
      </p:sp>
    </p:spTree>
    <p:extLst>
      <p:ext uri="{BB962C8B-B14F-4D97-AF65-F5344CB8AC3E}">
        <p14:creationId xmlns:p14="http://schemas.microsoft.com/office/powerpoint/2010/main" val="1318113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ltLang="pt-BR"/>
          </a:p>
        </p:txBody>
      </p:sp>
      <p:sp>
        <p:nvSpPr>
          <p:cNvPr id="3" name="Espaço Reservado para Rodapé 2"/>
          <p:cNvSpPr>
            <a:spLocks noGrp="1"/>
          </p:cNvSpPr>
          <p:nvPr>
            <p:ph type="ftr" sz="quarter" idx="11"/>
          </p:nvPr>
        </p:nvSpPr>
        <p:spPr/>
        <p:txBody>
          <a:bodyPr/>
          <a:lstStyle>
            <a:lvl1pPr>
              <a:defRPr/>
            </a:lvl1pPr>
          </a:lstStyle>
          <a:p>
            <a:endParaRPr lang="pt-BR" altLang="pt-BR"/>
          </a:p>
        </p:txBody>
      </p:sp>
      <p:sp>
        <p:nvSpPr>
          <p:cNvPr id="4" name="Espaço Reservado para Número de Slide 3"/>
          <p:cNvSpPr>
            <a:spLocks noGrp="1"/>
          </p:cNvSpPr>
          <p:nvPr>
            <p:ph type="sldNum" sz="quarter" idx="12"/>
          </p:nvPr>
        </p:nvSpPr>
        <p:spPr>
          <a:xfrm>
            <a:off x="8180867" y="277582"/>
            <a:ext cx="477416" cy="476250"/>
          </a:xfrm>
        </p:spPr>
        <p:txBody>
          <a:bodyPr/>
          <a:lstStyle>
            <a:lvl1pPr>
              <a:defRPr sz="1100"/>
            </a:lvl1pPr>
          </a:lstStyle>
          <a:p>
            <a:fld id="{84B8B6E2-077D-468B-B93A-180043FAF7DA}" type="slidenum">
              <a:rPr lang="pt-BR" altLang="pt-BR" smtClean="0"/>
              <a:pPr/>
              <a:t>‹nº›</a:t>
            </a:fld>
            <a:endParaRPr lang="pt-BR" altLang="pt-BR"/>
          </a:p>
        </p:txBody>
      </p:sp>
    </p:spTree>
    <p:extLst>
      <p:ext uri="{BB962C8B-B14F-4D97-AF65-F5344CB8AC3E}">
        <p14:creationId xmlns:p14="http://schemas.microsoft.com/office/powerpoint/2010/main" val="2608848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ltLang="pt-BR"/>
          </a:p>
        </p:txBody>
      </p:sp>
      <p:sp>
        <p:nvSpPr>
          <p:cNvPr id="6" name="Espaço Reservado para Rodapé 5"/>
          <p:cNvSpPr>
            <a:spLocks noGrp="1"/>
          </p:cNvSpPr>
          <p:nvPr>
            <p:ph type="ftr" sz="quarter" idx="11"/>
          </p:nvPr>
        </p:nvSpPr>
        <p:spPr/>
        <p:txBody>
          <a:bodyPr/>
          <a:lstStyle>
            <a:lvl1pPr>
              <a:defRPr/>
            </a:lvl1pPr>
          </a:lstStyle>
          <a:p>
            <a:endParaRPr lang="pt-BR" altLang="pt-BR"/>
          </a:p>
        </p:txBody>
      </p:sp>
      <p:sp>
        <p:nvSpPr>
          <p:cNvPr id="7" name="Espaço Reservado para Número de Slide 6"/>
          <p:cNvSpPr>
            <a:spLocks noGrp="1"/>
          </p:cNvSpPr>
          <p:nvPr>
            <p:ph type="sldNum" sz="quarter" idx="12"/>
          </p:nvPr>
        </p:nvSpPr>
        <p:spPr/>
        <p:txBody>
          <a:bodyPr/>
          <a:lstStyle>
            <a:lvl1pPr>
              <a:defRPr/>
            </a:lvl1pPr>
          </a:lstStyle>
          <a:p>
            <a:fld id="{537370C3-F771-4FAE-B40D-4DB1515636E6}" type="slidenum">
              <a:rPr lang="pt-BR" altLang="pt-BR"/>
              <a:pPr/>
              <a:t>‹nº›</a:t>
            </a:fld>
            <a:endParaRPr lang="pt-BR" altLang="pt-BR"/>
          </a:p>
        </p:txBody>
      </p:sp>
    </p:spTree>
    <p:extLst>
      <p:ext uri="{BB962C8B-B14F-4D97-AF65-F5344CB8AC3E}">
        <p14:creationId xmlns:p14="http://schemas.microsoft.com/office/powerpoint/2010/main" val="401574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p>
        </p:txBody>
      </p:sp>
      <p:sp>
        <p:nvSpPr>
          <p:cNvPr id="4" name="Espaço Reservado para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lvl1pPr>
              <a:defRPr/>
            </a:lvl1pPr>
          </a:lstStyle>
          <a:p>
            <a:endParaRPr lang="pt-BR" altLang="pt-BR"/>
          </a:p>
        </p:txBody>
      </p:sp>
      <p:sp>
        <p:nvSpPr>
          <p:cNvPr id="6" name="Espaço Reservado para Rodapé 5"/>
          <p:cNvSpPr>
            <a:spLocks noGrp="1"/>
          </p:cNvSpPr>
          <p:nvPr>
            <p:ph type="ftr" sz="quarter" idx="11"/>
          </p:nvPr>
        </p:nvSpPr>
        <p:spPr/>
        <p:txBody>
          <a:bodyPr/>
          <a:lstStyle>
            <a:lvl1pPr>
              <a:defRPr/>
            </a:lvl1pPr>
          </a:lstStyle>
          <a:p>
            <a:endParaRPr lang="pt-BR" altLang="pt-BR"/>
          </a:p>
        </p:txBody>
      </p:sp>
      <p:sp>
        <p:nvSpPr>
          <p:cNvPr id="7" name="Espaço Reservado para Número de Slide 6"/>
          <p:cNvSpPr>
            <a:spLocks noGrp="1"/>
          </p:cNvSpPr>
          <p:nvPr>
            <p:ph type="sldNum" sz="quarter" idx="12"/>
          </p:nvPr>
        </p:nvSpPr>
        <p:spPr/>
        <p:txBody>
          <a:bodyPr/>
          <a:lstStyle>
            <a:lvl1pPr>
              <a:defRPr/>
            </a:lvl1pPr>
          </a:lstStyle>
          <a:p>
            <a:fld id="{B6B17115-3B58-43D7-9278-C9A79948AF82}" type="slidenum">
              <a:rPr lang="pt-BR" altLang="pt-BR"/>
              <a:pPr/>
              <a:t>‹nº›</a:t>
            </a:fld>
            <a:endParaRPr lang="pt-BR" altLang="pt-BR"/>
          </a:p>
        </p:txBody>
      </p:sp>
    </p:spTree>
    <p:extLst>
      <p:ext uri="{BB962C8B-B14F-4D97-AF65-F5344CB8AC3E}">
        <p14:creationId xmlns:p14="http://schemas.microsoft.com/office/powerpoint/2010/main" val="1309973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ltLang="pt-BR"/>
          </a:p>
        </p:txBody>
      </p:sp>
      <p:sp>
        <p:nvSpPr>
          <p:cNvPr id="5" name="Espaço Reservado para Rodapé 4"/>
          <p:cNvSpPr>
            <a:spLocks noGrp="1"/>
          </p:cNvSpPr>
          <p:nvPr>
            <p:ph type="ftr" sz="quarter" idx="11"/>
          </p:nvPr>
        </p:nvSpPr>
        <p:spPr/>
        <p:txBody>
          <a:bodyPr/>
          <a:lstStyle>
            <a:lvl1pPr>
              <a:defRPr/>
            </a:lvl1pPr>
          </a:lstStyle>
          <a:p>
            <a:endParaRPr lang="pt-BR" altLang="pt-BR"/>
          </a:p>
        </p:txBody>
      </p:sp>
      <p:sp>
        <p:nvSpPr>
          <p:cNvPr id="6" name="Espaço Reservado para Número de Slide 5"/>
          <p:cNvSpPr>
            <a:spLocks noGrp="1"/>
          </p:cNvSpPr>
          <p:nvPr>
            <p:ph type="sldNum" sz="quarter" idx="12"/>
          </p:nvPr>
        </p:nvSpPr>
        <p:spPr/>
        <p:txBody>
          <a:bodyPr/>
          <a:lstStyle>
            <a:lvl1pPr>
              <a:defRPr/>
            </a:lvl1pPr>
          </a:lstStyle>
          <a:p>
            <a:fld id="{3DC2688B-3E90-4CAF-AB45-A320C861F4CD}" type="slidenum">
              <a:rPr lang="pt-BR" altLang="pt-BR"/>
              <a:pPr/>
              <a:t>‹nº›</a:t>
            </a:fld>
            <a:endParaRPr lang="pt-BR" altLang="pt-BR"/>
          </a:p>
        </p:txBody>
      </p:sp>
    </p:spTree>
    <p:extLst>
      <p:ext uri="{BB962C8B-B14F-4D97-AF65-F5344CB8AC3E}">
        <p14:creationId xmlns:p14="http://schemas.microsoft.com/office/powerpoint/2010/main" val="202606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pt-BR" alt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pt-BR" alt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4218ED7-465D-42EB-9AE9-116FD09495AA}" type="slidenum">
              <a:rPr lang="pt-BR" altLang="pt-BR"/>
              <a:pPr/>
              <a:t>‹nº›</a:t>
            </a:fld>
            <a:endParaRPr lang="pt-BR"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defRPr>
      </a:lvl2pPr>
      <a:lvl3pPr algn="ctr" rtl="0" eaLnBrk="1" fontAlgn="base" hangingPunct="1">
        <a:spcBef>
          <a:spcPct val="0"/>
        </a:spcBef>
        <a:spcAft>
          <a:spcPct val="0"/>
        </a:spcAft>
        <a:defRPr sz="4400">
          <a:solidFill>
            <a:schemeClr val="tx2"/>
          </a:solidFill>
          <a:latin typeface="Arial" panose="020B0604020202020204" pitchFamily="34" charset="0"/>
        </a:defRPr>
      </a:lvl3pPr>
      <a:lvl4pPr algn="ctr" rtl="0" eaLnBrk="1" fontAlgn="base" hangingPunct="1">
        <a:spcBef>
          <a:spcPct val="0"/>
        </a:spcBef>
        <a:spcAft>
          <a:spcPct val="0"/>
        </a:spcAft>
        <a:defRPr sz="4400">
          <a:solidFill>
            <a:schemeClr val="tx2"/>
          </a:solidFill>
          <a:latin typeface="Arial" panose="020B0604020202020204" pitchFamily="34" charset="0"/>
        </a:defRPr>
      </a:lvl4pPr>
      <a:lvl5pPr algn="ctr" rtl="0" eaLnBrk="1" fontAlgn="base" hangingPunct="1">
        <a:spcBef>
          <a:spcPct val="0"/>
        </a:spcBef>
        <a:spcAft>
          <a:spcPct val="0"/>
        </a:spcAft>
        <a:defRPr sz="4400">
          <a:solidFill>
            <a:schemeClr val="tx2"/>
          </a:solidFill>
          <a:latin typeface="Arial" panose="020B0604020202020204" pitchFamily="34" charset="0"/>
        </a:defRPr>
      </a:lvl5pPr>
      <a:lvl6pPr marL="457200" algn="ctr" rtl="0" eaLnBrk="1" fontAlgn="base" hangingPunct="1">
        <a:spcBef>
          <a:spcPct val="0"/>
        </a:spcBef>
        <a:spcAft>
          <a:spcPct val="0"/>
        </a:spcAft>
        <a:defRPr sz="4400">
          <a:solidFill>
            <a:schemeClr val="tx2"/>
          </a:solidFill>
          <a:latin typeface="Arial" panose="020B0604020202020204" pitchFamily="34" charset="0"/>
        </a:defRPr>
      </a:lvl6pPr>
      <a:lvl7pPr marL="914400" algn="ctr" rtl="0" eaLnBrk="1" fontAlgn="base" hangingPunct="1">
        <a:spcBef>
          <a:spcPct val="0"/>
        </a:spcBef>
        <a:spcAft>
          <a:spcPct val="0"/>
        </a:spcAft>
        <a:defRPr sz="4400">
          <a:solidFill>
            <a:schemeClr val="tx2"/>
          </a:solidFill>
          <a:latin typeface="Arial" panose="020B0604020202020204" pitchFamily="34" charset="0"/>
        </a:defRPr>
      </a:lvl7pPr>
      <a:lvl8pPr marL="1371600" algn="ctr" rtl="0" eaLnBrk="1" fontAlgn="base" hangingPunct="1">
        <a:spcBef>
          <a:spcPct val="0"/>
        </a:spcBef>
        <a:spcAft>
          <a:spcPct val="0"/>
        </a:spcAft>
        <a:defRPr sz="4400">
          <a:solidFill>
            <a:schemeClr val="tx2"/>
          </a:solidFill>
          <a:latin typeface="Arial" panose="020B0604020202020204" pitchFamily="34" charset="0"/>
        </a:defRPr>
      </a:lvl8pPr>
      <a:lvl9pPr marL="1828800" algn="ctr" rtl="0" eaLnBrk="1" fontAlgn="base" hangingPunct="1">
        <a:spcBef>
          <a:spcPct val="0"/>
        </a:spcBef>
        <a:spcAft>
          <a:spcPct val="0"/>
        </a:spcAft>
        <a:defRPr sz="4400">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130425"/>
            <a:ext cx="7772400" cy="1470025"/>
          </a:xfrm>
        </p:spPr>
        <p:txBody>
          <a:bodyPr anchor="ctr"/>
          <a:lstStyle/>
          <a:p>
            <a:r>
              <a:rPr lang="pt-BR" altLang="pt-BR" sz="4400" dirty="0"/>
              <a:t>Tratamento de </a:t>
            </a:r>
            <a:br>
              <a:rPr lang="pt-BR" altLang="pt-BR" sz="4400" dirty="0"/>
            </a:br>
            <a:r>
              <a:rPr lang="pt-BR" altLang="pt-BR" sz="4400" dirty="0"/>
              <a:t>Exceções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Como tratar exceções</a:t>
            </a:r>
          </a:p>
        </p:txBody>
      </p:sp>
      <p:sp>
        <p:nvSpPr>
          <p:cNvPr id="3" name="Espaço Reservado para Conteúdo 2"/>
          <p:cNvSpPr>
            <a:spLocks noGrp="1"/>
          </p:cNvSpPr>
          <p:nvPr>
            <p:ph idx="1"/>
          </p:nvPr>
        </p:nvSpPr>
        <p:spPr/>
        <p:txBody>
          <a:bodyPr/>
          <a:lstStyle/>
          <a:p>
            <a:r>
              <a:rPr lang="pt-BR" sz="2400" dirty="0"/>
              <a:t>O tratamento de exceções é feito através do comando </a:t>
            </a:r>
            <a:r>
              <a:rPr lang="pt-BR" sz="2000" dirty="0" err="1">
                <a:latin typeface="Gungsuh" panose="02030600000101010101" pitchFamily="18" charset="-127"/>
                <a:ea typeface="Gungsuh" panose="02030600000101010101" pitchFamily="18" charset="-127"/>
              </a:rPr>
              <a:t>try</a:t>
            </a:r>
            <a:r>
              <a:rPr lang="pt-BR" sz="2400" dirty="0"/>
              <a:t>, cuja sintaxe básica consta abaixo:</a:t>
            </a:r>
          </a:p>
          <a:p>
            <a:endParaRPr lang="pt-BR" sz="2400" dirty="0"/>
          </a:p>
          <a:p>
            <a:endParaRPr lang="pt-BR" sz="2400" dirty="0"/>
          </a:p>
          <a:p>
            <a:endParaRPr lang="pt-BR" sz="2400" dirty="0"/>
          </a:p>
          <a:p>
            <a:endParaRPr lang="pt-BR" sz="2400" dirty="0"/>
          </a:p>
          <a:p>
            <a:endParaRPr lang="pt-BR" sz="2400" dirty="0"/>
          </a:p>
          <a:p>
            <a:endParaRPr lang="pt-BR" sz="2400" dirty="0"/>
          </a:p>
          <a:p>
            <a:endParaRPr lang="pt-BR" sz="500" dirty="0"/>
          </a:p>
          <a:p>
            <a:r>
              <a:rPr lang="pt-BR" sz="2400" dirty="0"/>
              <a:t>Qualquer erro ocorrido num dos comandos do bloco </a:t>
            </a:r>
            <a:r>
              <a:rPr lang="pt-BR" sz="2000" dirty="0" err="1">
                <a:latin typeface="Gungsuh" panose="02030600000101010101" pitchFamily="18" charset="-127"/>
                <a:ea typeface="Gungsuh" panose="02030600000101010101" pitchFamily="18" charset="-127"/>
              </a:rPr>
              <a:t>try</a:t>
            </a:r>
            <a:r>
              <a:rPr lang="pt-BR" sz="2400" dirty="0"/>
              <a:t> causará o desvio do fluxo de execução para o bloco </a:t>
            </a:r>
            <a:r>
              <a:rPr lang="pt-BR" sz="2000" dirty="0">
                <a:latin typeface="Gungsuh" panose="02030600000101010101" pitchFamily="18" charset="-127"/>
                <a:ea typeface="Gungsuh" panose="02030600000101010101" pitchFamily="18" charset="-127"/>
              </a:rPr>
              <a:t>catch</a:t>
            </a:r>
          </a:p>
          <a:p>
            <a:endParaRPr lang="pt-BR" sz="2400" dirty="0"/>
          </a:p>
        </p:txBody>
      </p:sp>
      <p:sp>
        <p:nvSpPr>
          <p:cNvPr id="4" name="Retângulo 3"/>
          <p:cNvSpPr/>
          <p:nvPr/>
        </p:nvSpPr>
        <p:spPr>
          <a:xfrm>
            <a:off x="876672" y="2420888"/>
            <a:ext cx="4117032" cy="2616101"/>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sz="1600" b="1" dirty="0" err="1">
                <a:solidFill>
                  <a:srgbClr val="7F0055"/>
                </a:solidFill>
                <a:latin typeface="Consolas" panose="020B0609020204030204" pitchFamily="49" charset="0"/>
              </a:rPr>
              <a:t>try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    comando</a:t>
            </a:r>
          </a:p>
          <a:p>
            <a:r>
              <a:rPr lang="pt-BR" sz="1600" dirty="0">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ClasseExcecao</a:t>
            </a:r>
            <a:r>
              <a:rPr lang="pt-BR" sz="1600" dirty="0">
                <a:solidFill>
                  <a:srgbClr val="000000"/>
                </a:solidFill>
                <a:latin typeface="Consolas" panose="020B0609020204030204" pitchFamily="49" charset="0"/>
              </a:rPr>
              <a:t> objeto) {</a:t>
            </a:r>
          </a:p>
          <a:p>
            <a:r>
              <a:rPr lang="pt-BR" sz="1600" dirty="0">
                <a:solidFill>
                  <a:srgbClr val="000000"/>
                </a:solidFill>
                <a:latin typeface="Consolas" panose="020B0609020204030204" pitchFamily="49" charset="0"/>
              </a:rPr>
              <a:t>    comando caso ocorra erro</a:t>
            </a:r>
          </a:p>
          <a:p>
            <a:r>
              <a:rPr lang="pt-BR" sz="1600" dirty="0">
                <a:solidFill>
                  <a:srgbClr val="000000"/>
                </a:solidFill>
                <a:latin typeface="Consolas" panose="020B0609020204030204" pitchFamily="49" charset="0"/>
              </a:rPr>
              <a:t>    comando caso ocorra erro</a:t>
            </a:r>
          </a:p>
          <a:p>
            <a:r>
              <a:rPr lang="pt-BR" sz="1600" dirty="0">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a:t>
            </a:r>
          </a:p>
        </p:txBody>
      </p:sp>
      <p:sp>
        <p:nvSpPr>
          <p:cNvPr id="5" name="CaixaDeTexto 4"/>
          <p:cNvSpPr txBox="1"/>
          <p:nvPr/>
        </p:nvSpPr>
        <p:spPr>
          <a:xfrm>
            <a:off x="5292080" y="2420888"/>
            <a:ext cx="2808312" cy="1938992"/>
          </a:xfrm>
          <a:prstGeom prst="rect">
            <a:avLst/>
          </a:prstGeom>
          <a:noFill/>
        </p:spPr>
        <p:txBody>
          <a:bodyPr wrap="square" rtlCol="0">
            <a:spAutoFit/>
          </a:bodyPr>
          <a:lstStyle/>
          <a:p>
            <a:r>
              <a:rPr lang="pt-BR" sz="2000" dirty="0">
                <a:latin typeface="Calibri" panose="020F0502020204030204" pitchFamily="34" charset="0"/>
              </a:rPr>
              <a:t>O comando </a:t>
            </a:r>
            <a:r>
              <a:rPr lang="pt-BR" dirty="0">
                <a:latin typeface="Gungsuh" panose="02030600000101010101" pitchFamily="18" charset="-127"/>
                <a:ea typeface="Gungsuh" panose="02030600000101010101" pitchFamily="18" charset="-127"/>
              </a:rPr>
              <a:t>catch</a:t>
            </a:r>
            <a:r>
              <a:rPr lang="pt-BR" sz="2000" dirty="0">
                <a:latin typeface="Calibri" panose="020F0502020204030204" pitchFamily="34" charset="0"/>
              </a:rPr>
              <a:t> exige um parâmetro.</a:t>
            </a:r>
          </a:p>
          <a:p>
            <a:br>
              <a:rPr lang="pt-BR" sz="2000" dirty="0">
                <a:latin typeface="Calibri" panose="020F0502020204030204" pitchFamily="34" charset="0"/>
              </a:rPr>
            </a:br>
            <a:r>
              <a:rPr lang="pt-BR" sz="2000" dirty="0">
                <a:latin typeface="Calibri" panose="020F0502020204030204" pitchFamily="34" charset="0"/>
              </a:rPr>
              <a:t>Podemos definir qualquer classe que estenda de </a:t>
            </a:r>
            <a:r>
              <a:rPr lang="pt-BR" dirty="0" err="1">
                <a:latin typeface="Gungsuh" panose="02030600000101010101" pitchFamily="18" charset="-127"/>
                <a:ea typeface="Gungsuh" panose="02030600000101010101" pitchFamily="18" charset="-127"/>
              </a:rPr>
              <a:t>Throwable</a:t>
            </a:r>
            <a:endParaRPr lang="pt-BR" dirty="0">
              <a:latin typeface="Gungsuh" panose="02030600000101010101" pitchFamily="18" charset="-127"/>
              <a:ea typeface="Gungsuh" panose="02030600000101010101" pitchFamily="18" charset="-127"/>
            </a:endParaRPr>
          </a:p>
        </p:txBody>
      </p:sp>
    </p:spTree>
    <p:extLst>
      <p:ext uri="{BB962C8B-B14F-4D97-AF65-F5344CB8AC3E}">
        <p14:creationId xmlns:p14="http://schemas.microsoft.com/office/powerpoint/2010/main" val="20103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comando </a:t>
            </a:r>
            <a:r>
              <a:rPr lang="pt-BR" dirty="0" err="1"/>
              <a:t>try</a:t>
            </a:r>
            <a:r>
              <a:rPr lang="pt-BR" dirty="0"/>
              <a:t>..catch</a:t>
            </a:r>
          </a:p>
        </p:txBody>
      </p:sp>
      <p:sp>
        <p:nvSpPr>
          <p:cNvPr id="3" name="Espaço Reservado para Conteúdo 2"/>
          <p:cNvSpPr>
            <a:spLocks noGrp="1"/>
          </p:cNvSpPr>
          <p:nvPr>
            <p:ph idx="1"/>
          </p:nvPr>
        </p:nvSpPr>
        <p:spPr/>
        <p:txBody>
          <a:bodyPr/>
          <a:lstStyle/>
          <a:p>
            <a:pPr marL="0" indent="0">
              <a:buNone/>
            </a:pPr>
            <a:r>
              <a:rPr lang="pt-BR" dirty="0"/>
              <a:t>No início do comando </a:t>
            </a:r>
            <a:r>
              <a:rPr lang="pt-BR" sz="2400" dirty="0" err="1">
                <a:latin typeface="Gungsuh" panose="02030600000101010101" pitchFamily="18" charset="-127"/>
                <a:ea typeface="Gungsuh" panose="02030600000101010101" pitchFamily="18" charset="-127"/>
              </a:rPr>
              <a:t>try</a:t>
            </a:r>
            <a:r>
              <a:rPr lang="pt-BR" dirty="0"/>
              <a:t>, o ambiente passa a monitorar a execução de todos os comandos declarados em seu corpo. Se nenhum erro ocorrer durante a execução dos comandos monitorados, então o comando </a:t>
            </a:r>
            <a:r>
              <a:rPr lang="pt-BR" sz="2400" dirty="0" err="1">
                <a:latin typeface="Gungsuh" panose="02030600000101010101" pitchFamily="18" charset="-127"/>
                <a:ea typeface="Gungsuh" panose="02030600000101010101" pitchFamily="18" charset="-127"/>
              </a:rPr>
              <a:t>try</a:t>
            </a:r>
            <a:r>
              <a:rPr lang="pt-BR" dirty="0"/>
              <a:t> termina normalmente e os comandos de bloco </a:t>
            </a:r>
            <a:r>
              <a:rPr lang="pt-BR" sz="2400" dirty="0">
                <a:latin typeface="Gungsuh" panose="02030600000101010101" pitchFamily="18" charset="-127"/>
                <a:ea typeface="Gungsuh" panose="02030600000101010101" pitchFamily="18" charset="-127"/>
              </a:rPr>
              <a:t>catch</a:t>
            </a:r>
            <a:r>
              <a:rPr lang="pt-BR" dirty="0"/>
              <a:t> não são executados</a:t>
            </a:r>
          </a:p>
        </p:txBody>
      </p:sp>
    </p:spTree>
    <p:extLst>
      <p:ext uri="{BB962C8B-B14F-4D97-AF65-F5344CB8AC3E}">
        <p14:creationId xmlns:p14="http://schemas.microsoft.com/office/powerpoint/2010/main" val="333308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sp>
        <p:nvSpPr>
          <p:cNvPr id="5" name="Retângulo 4"/>
          <p:cNvSpPr/>
          <p:nvPr/>
        </p:nvSpPr>
        <p:spPr>
          <a:xfrm>
            <a:off x="899592" y="2276872"/>
            <a:ext cx="7344816" cy="2308324"/>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solidFill>
                  <a:srgbClr val="000000"/>
                </a:solidFill>
                <a:latin typeface="Consolas" panose="020B0609020204030204" pitchFamily="49" charset="0"/>
              </a:rPr>
              <a:t> 1 Scanner </a:t>
            </a:r>
            <a:r>
              <a:rPr lang="en-US" dirty="0" err="1">
                <a:solidFill>
                  <a:srgbClr val="000000"/>
                </a:solidFill>
                <a:latin typeface="Consolas" panose="020B0609020204030204" pitchFamily="49" charset="0"/>
              </a:rPr>
              <a:t>teclado</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dirty="0">
                <a:solidFill>
                  <a:srgbClr val="7F0055"/>
                </a:solidFill>
                <a:latin typeface="Consolas" panose="020B0609020204030204" pitchFamily="49" charset="0"/>
              </a:rPr>
              <a:t> </a:t>
            </a:r>
            <a:r>
              <a:rPr lang="en-US" dirty="0">
                <a:solidFill>
                  <a:srgbClr val="000000"/>
                </a:solidFill>
                <a:latin typeface="Consolas" panose="020B0609020204030204" pitchFamily="49" charset="0"/>
              </a:rPr>
              <a:t>Scanner(System.</a:t>
            </a:r>
            <a:r>
              <a:rPr lang="en-US" b="1" dirty="0">
                <a:solidFill>
                  <a:srgbClr val="7F0055"/>
                </a:solidFill>
                <a:latin typeface="Consolas" panose="020B0609020204030204" pitchFamily="49" charset="0"/>
              </a:rPr>
              <a:t>in</a:t>
            </a:r>
            <a:r>
              <a:rPr lang="en-US"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2 </a:t>
            </a:r>
            <a:r>
              <a:rPr lang="pt-BR" b="1" dirty="0" err="1">
                <a:solidFill>
                  <a:srgbClr val="7F0055"/>
                </a:solidFill>
                <a:latin typeface="Consolas" panose="020B0609020204030204" pitchFamily="49" charset="0"/>
              </a:rPr>
              <a:t>int</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idade;</a:t>
            </a:r>
          </a:p>
          <a:p>
            <a:r>
              <a:rPr lang="pt-BR" dirty="0">
                <a:solidFill>
                  <a:srgbClr val="000000"/>
                </a:solidFill>
                <a:latin typeface="Consolas" panose="020B0609020204030204" pitchFamily="49" charset="0"/>
              </a:rPr>
              <a:t> 3 </a:t>
            </a:r>
            <a:r>
              <a:rPr lang="pt-BR" b="1" dirty="0" err="1">
                <a:solidFill>
                  <a:srgbClr val="7F0055"/>
                </a:solidFill>
                <a:latin typeface="Consolas" panose="020B0609020204030204" pitchFamily="49" charset="0"/>
              </a:rPr>
              <a:t>try</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4     idade = </a:t>
            </a:r>
            <a:r>
              <a:rPr lang="pt-BR" dirty="0" err="1">
                <a:solidFill>
                  <a:srgbClr val="000000"/>
                </a:solidFill>
                <a:latin typeface="Consolas" panose="020B0609020204030204" pitchFamily="49" charset="0"/>
              </a:rPr>
              <a:t>Integer.parseInt</a:t>
            </a:r>
            <a:r>
              <a:rPr lang="pt-BR" dirty="0">
                <a:solidFill>
                  <a:srgbClr val="000000"/>
                </a:solidFill>
                <a:latin typeface="Consolas" panose="020B0609020204030204" pitchFamily="49" charset="0"/>
              </a:rPr>
              <a:t>(</a:t>
            </a:r>
            <a:r>
              <a:rPr lang="pt-BR" dirty="0" err="1">
                <a:solidFill>
                  <a:srgbClr val="000000"/>
                </a:solidFill>
                <a:latin typeface="Consolas" panose="020B0609020204030204" pitchFamily="49" charset="0"/>
              </a:rPr>
              <a:t>teclado.nextLine</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5 } </a:t>
            </a:r>
            <a:r>
              <a:rPr lang="pt-BR" b="1" dirty="0">
                <a:solidFill>
                  <a:srgbClr val="7F0055"/>
                </a:solidFill>
                <a:latin typeface="Consolas" panose="020B0609020204030204" pitchFamily="49" charset="0"/>
              </a:rPr>
              <a:t>catch</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a:t>
            </a:r>
            <a:r>
              <a:rPr lang="pt-BR" dirty="0" err="1">
                <a:solidFill>
                  <a:srgbClr val="000000"/>
                </a:solidFill>
                <a:latin typeface="Consolas" panose="020B0609020204030204" pitchFamily="49" charset="0"/>
              </a:rPr>
              <a:t>NumberFormatException</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objErro</a:t>
            </a:r>
            <a:r>
              <a:rPr lang="pt-BR"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6     </a:t>
            </a:r>
            <a:r>
              <a:rPr lang="pt-BR" dirty="0" err="1">
                <a:solidFill>
                  <a:srgbClr val="000000"/>
                </a:solidFill>
                <a:latin typeface="Consolas" panose="020B0609020204030204" pitchFamily="49" charset="0"/>
              </a:rPr>
              <a:t>System.out.println</a:t>
            </a:r>
            <a:r>
              <a:rPr lang="pt-BR" dirty="0">
                <a:solidFill>
                  <a:srgbClr val="000000"/>
                </a:solidFill>
                <a:latin typeface="Consolas" panose="020B0609020204030204" pitchFamily="49" charset="0"/>
              </a:rPr>
              <a:t>(</a:t>
            </a:r>
            <a:r>
              <a:rPr lang="pt-BR" dirty="0">
                <a:solidFill>
                  <a:srgbClr val="0000FF"/>
                </a:solidFill>
                <a:latin typeface="Consolas" panose="020B0609020204030204" pitchFamily="49" charset="0"/>
              </a:rPr>
              <a:t>"Valor incorreto.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7 }</a:t>
            </a:r>
          </a:p>
          <a:p>
            <a:r>
              <a:rPr lang="pt-BR" dirty="0">
                <a:solidFill>
                  <a:srgbClr val="000000"/>
                </a:solidFill>
                <a:latin typeface="Consolas" panose="020B0609020204030204" pitchFamily="49" charset="0"/>
              </a:rPr>
              <a:t> 8 </a:t>
            </a:r>
            <a:r>
              <a:rPr lang="pt-BR" dirty="0" err="1">
                <a:solidFill>
                  <a:srgbClr val="000000"/>
                </a:solidFill>
                <a:latin typeface="Consolas" panose="020B0609020204030204" pitchFamily="49" charset="0"/>
              </a:rPr>
              <a:t>System.out.println</a:t>
            </a:r>
            <a:r>
              <a:rPr lang="pt-BR" dirty="0">
                <a:solidFill>
                  <a:srgbClr val="000000"/>
                </a:solidFill>
                <a:latin typeface="Consolas" panose="020B0609020204030204" pitchFamily="49" charset="0"/>
              </a:rPr>
              <a:t>(</a:t>
            </a:r>
            <a:r>
              <a:rPr lang="pt-BR" dirty="0">
                <a:solidFill>
                  <a:srgbClr val="0000FF"/>
                </a:solidFill>
                <a:latin typeface="Consolas" panose="020B0609020204030204" pitchFamily="49" charset="0"/>
              </a:rPr>
              <a:t>"Fim"</a:t>
            </a:r>
            <a:r>
              <a:rPr lang="pt-BR" dirty="0">
                <a:solidFill>
                  <a:srgbClr val="000000"/>
                </a:solidFill>
                <a:latin typeface="Consolas" panose="020B0609020204030204" pitchFamily="49" charset="0"/>
              </a:rPr>
              <a:t>)</a:t>
            </a:r>
          </a:p>
        </p:txBody>
      </p:sp>
      <p:sp>
        <p:nvSpPr>
          <p:cNvPr id="6" name="CaixaDeTexto 5"/>
          <p:cNvSpPr txBox="1"/>
          <p:nvPr/>
        </p:nvSpPr>
        <p:spPr>
          <a:xfrm>
            <a:off x="1331640" y="5013176"/>
            <a:ext cx="5256584" cy="76944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pt-BR" sz="2000" dirty="0">
                <a:latin typeface="Calibri" panose="020F0502020204030204" pitchFamily="34" charset="0"/>
              </a:rPr>
              <a:t>Dizemos que este fragmento é capaz de “capturar” o erro </a:t>
            </a:r>
            <a:r>
              <a:rPr lang="pt-BR" dirty="0" err="1">
                <a:solidFill>
                  <a:schemeClr val="tx1"/>
                </a:solidFill>
                <a:latin typeface="Gungsuh" panose="02030600000101010101" pitchFamily="18" charset="-127"/>
                <a:ea typeface="Gungsuh" panose="02030600000101010101" pitchFamily="18" charset="-127"/>
              </a:rPr>
              <a:t>NumberFormatException</a:t>
            </a:r>
            <a:endParaRPr lang="pt-BR" sz="2400" dirty="0">
              <a:solidFill>
                <a:schemeClr val="tx1"/>
              </a:solidFill>
              <a:latin typeface="Gungsuh" panose="02030600000101010101" pitchFamily="18" charset="-127"/>
              <a:ea typeface="Gungsuh" panose="02030600000101010101" pitchFamily="18" charset="-127"/>
            </a:endParaRPr>
          </a:p>
        </p:txBody>
      </p:sp>
    </p:spTree>
    <p:extLst>
      <p:ext uri="{BB962C8B-B14F-4D97-AF65-F5344CB8AC3E}">
        <p14:creationId xmlns:p14="http://schemas.microsoft.com/office/powerpoint/2010/main" val="99024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p>
        </p:txBody>
      </p:sp>
      <p:sp>
        <p:nvSpPr>
          <p:cNvPr id="5" name="Retângulo 4"/>
          <p:cNvSpPr/>
          <p:nvPr/>
        </p:nvSpPr>
        <p:spPr>
          <a:xfrm>
            <a:off x="131050" y="1988840"/>
            <a:ext cx="8881900" cy="3354765"/>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600" dirty="0">
                <a:solidFill>
                  <a:srgbClr val="000000"/>
                </a:solidFill>
                <a:latin typeface="Consolas" panose="020B0609020204030204" pitchFamily="49" charset="0"/>
              </a:rPr>
              <a:t> 1 Scanner </a:t>
            </a:r>
            <a:r>
              <a:rPr lang="en-US" sz="1600" dirty="0" err="1">
                <a:solidFill>
                  <a:srgbClr val="000000"/>
                </a:solidFill>
                <a:latin typeface="Consolas" panose="020B0609020204030204" pitchFamily="49" charset="0"/>
              </a:rPr>
              <a:t>teclado</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dirty="0">
                <a:solidFill>
                  <a:srgbClr val="7F0055"/>
                </a:solidFill>
                <a:latin typeface="Consolas" panose="020B0609020204030204" pitchFamily="49" charset="0"/>
              </a:rPr>
              <a:t> </a:t>
            </a:r>
            <a:r>
              <a:rPr lang="en-US" sz="1600" dirty="0">
                <a:solidFill>
                  <a:srgbClr val="000000"/>
                </a:solidFill>
                <a:latin typeface="Consolas" panose="020B0609020204030204" pitchFamily="49" charset="0"/>
              </a:rPr>
              <a:t>Scanner(System.</a:t>
            </a:r>
            <a:r>
              <a:rPr lang="en-US" sz="1600" b="1" dirty="0">
                <a:solidFill>
                  <a:srgbClr val="7F0055"/>
                </a:solidFill>
                <a:latin typeface="Consolas" panose="020B0609020204030204" pitchFamily="49" charset="0"/>
              </a:rPr>
              <a:t>in</a:t>
            </a:r>
            <a:r>
              <a:rPr lang="en-US"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2 </a:t>
            </a:r>
            <a:r>
              <a:rPr lang="pt-BR" sz="1600" b="1" dirty="0" err="1">
                <a:solidFill>
                  <a:srgbClr val="7F0055"/>
                </a:solidFill>
                <a:latin typeface="Consolas" panose="020B0609020204030204" pitchFamily="49" charset="0"/>
              </a:rPr>
              <a:t>int</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num;</a:t>
            </a:r>
          </a:p>
          <a:p>
            <a:r>
              <a:rPr lang="pt-BR" sz="1600" dirty="0">
                <a:solidFill>
                  <a:srgbClr val="000000"/>
                </a:solidFill>
                <a:latin typeface="Consolas" panose="020B0609020204030204" pitchFamily="49" charset="0"/>
              </a:rPr>
              <a:t> 3 </a:t>
            </a:r>
          </a:p>
          <a:p>
            <a:r>
              <a:rPr lang="pt-BR" sz="1600" dirty="0">
                <a:solidFill>
                  <a:srgbClr val="000000"/>
                </a:solidFill>
                <a:latin typeface="Consolas" panose="020B0609020204030204" pitchFamily="49" charset="0"/>
              </a:rPr>
              <a:t> 4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"Digite um número: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5 </a:t>
            </a:r>
            <a:r>
              <a:rPr lang="pt-BR" sz="1600" b="1" dirty="0" err="1">
                <a:solidFill>
                  <a:srgbClr val="7F0055"/>
                </a:solidFill>
                <a:latin typeface="Consolas" panose="020B0609020204030204" pitchFamily="49" charset="0"/>
              </a:rPr>
              <a:t>while</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true</a:t>
            </a:r>
            <a:r>
              <a:rPr lang="pt-BR" sz="1600" dirty="0">
                <a:solidFill>
                  <a:srgbClr val="000000"/>
                </a:solidFill>
                <a:latin typeface="Consolas" panose="020B0609020204030204" pitchFamily="49" charset="0"/>
              </a:rPr>
              <a:t>) {</a:t>
            </a:r>
          </a:p>
          <a:p>
            <a:r>
              <a:rPr lang="pt-BR" sz="1600" dirty="0">
                <a:solidFill>
                  <a:srgbClr val="000000"/>
                </a:solidFill>
                <a:latin typeface="Consolas" panose="020B0609020204030204" pitchFamily="49" charset="0"/>
              </a:rPr>
              <a:t> 6     </a:t>
            </a:r>
            <a:r>
              <a:rPr lang="pt-BR" sz="1600" b="1" dirty="0" err="1">
                <a:solidFill>
                  <a:srgbClr val="7F0055"/>
                </a:solidFill>
                <a:latin typeface="Consolas" panose="020B0609020204030204" pitchFamily="49" charset="0"/>
              </a:rPr>
              <a:t>try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7         num = </a:t>
            </a:r>
            <a:r>
              <a:rPr lang="pt-BR" sz="1600" dirty="0" err="1">
                <a:solidFill>
                  <a:srgbClr val="000000"/>
                </a:solidFill>
                <a:latin typeface="Consolas" panose="020B0609020204030204" pitchFamily="49" charset="0"/>
              </a:rPr>
              <a:t>Integer.parseInt</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teclado.nextLine</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8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"O número informado é: " </a:t>
            </a:r>
            <a:r>
              <a:rPr lang="pt-BR" sz="1600" dirty="0">
                <a:solidFill>
                  <a:srgbClr val="000000"/>
                </a:solidFill>
                <a:latin typeface="Consolas" panose="020B0609020204030204" pitchFamily="49" charset="0"/>
              </a:rPr>
              <a:t>+ num);</a:t>
            </a:r>
          </a:p>
          <a:p>
            <a:r>
              <a:rPr lang="pt-BR" sz="1600" dirty="0">
                <a:solidFill>
                  <a:srgbClr val="000000"/>
                </a:solidFill>
                <a:latin typeface="Consolas" panose="020B0609020204030204" pitchFamily="49" charset="0"/>
              </a:rPr>
              <a:t> 9         </a:t>
            </a:r>
            <a:r>
              <a:rPr lang="pt-BR" sz="1600" b="1" dirty="0">
                <a:solidFill>
                  <a:srgbClr val="7F0055"/>
                </a:solidFill>
                <a:latin typeface="Consolas" panose="020B0609020204030204" pitchFamily="49" charset="0"/>
              </a:rPr>
              <a:t>break</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10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NumberFormatException</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objErro</a:t>
            </a:r>
            <a:r>
              <a:rPr lang="pt-BR" sz="1600" dirty="0">
                <a:solidFill>
                  <a:srgbClr val="000000"/>
                </a:solidFill>
                <a:latin typeface="Consolas" panose="020B0609020204030204" pitchFamily="49" charset="0"/>
              </a:rPr>
              <a:t>) {</a:t>
            </a:r>
          </a:p>
          <a:p>
            <a:r>
              <a:rPr lang="pt-BR" sz="1600" dirty="0">
                <a:solidFill>
                  <a:srgbClr val="000000"/>
                </a:solidFill>
                <a:latin typeface="Consolas" panose="020B0609020204030204" pitchFamily="49" charset="0"/>
              </a:rPr>
              <a:t>11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"Valor incorreto. Por favor, digite novamente"</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12     }</a:t>
            </a:r>
          </a:p>
          <a:p>
            <a:r>
              <a:rPr lang="pt-BR" sz="1600" dirty="0">
                <a:solidFill>
                  <a:srgbClr val="000000"/>
                </a:solidFill>
                <a:latin typeface="Consolas" panose="020B0609020204030204" pitchFamily="49" charset="0"/>
              </a:rPr>
              <a:t>13 }</a:t>
            </a:r>
          </a:p>
        </p:txBody>
      </p:sp>
    </p:spTree>
    <p:extLst>
      <p:ext uri="{BB962C8B-B14F-4D97-AF65-F5344CB8AC3E}">
        <p14:creationId xmlns:p14="http://schemas.microsoft.com/office/powerpoint/2010/main" val="4023879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Múltiplos catch</a:t>
            </a:r>
          </a:p>
        </p:txBody>
      </p:sp>
      <p:sp>
        <p:nvSpPr>
          <p:cNvPr id="3" name="Espaço Reservado para Conteúdo 2"/>
          <p:cNvSpPr>
            <a:spLocks noGrp="1"/>
          </p:cNvSpPr>
          <p:nvPr>
            <p:ph idx="1"/>
          </p:nvPr>
        </p:nvSpPr>
        <p:spPr/>
        <p:txBody>
          <a:bodyPr/>
          <a:lstStyle/>
          <a:p>
            <a:r>
              <a:rPr lang="pt-BR" sz="2400" dirty="0"/>
              <a:t>O comando </a:t>
            </a:r>
            <a:r>
              <a:rPr lang="pt-BR" sz="2000" dirty="0" err="1">
                <a:latin typeface="Gungsuh" panose="02030600000101010101" pitchFamily="18" charset="-127"/>
                <a:ea typeface="Gungsuh" panose="02030600000101010101" pitchFamily="18" charset="-127"/>
              </a:rPr>
              <a:t>try</a:t>
            </a:r>
            <a:r>
              <a:rPr lang="pt-BR" sz="2400" dirty="0"/>
              <a:t>...</a:t>
            </a:r>
            <a:r>
              <a:rPr lang="pt-BR" sz="2000" dirty="0">
                <a:latin typeface="Gungsuh" panose="02030600000101010101" pitchFamily="18" charset="-127"/>
                <a:ea typeface="Gungsuh" panose="02030600000101010101" pitchFamily="18" charset="-127"/>
              </a:rPr>
              <a:t>catch</a:t>
            </a:r>
            <a:r>
              <a:rPr lang="pt-BR" sz="2400" dirty="0"/>
              <a:t> aceita várias cláusulas </a:t>
            </a:r>
            <a:r>
              <a:rPr lang="pt-BR" sz="2000" dirty="0">
                <a:latin typeface="Gungsuh" panose="02030600000101010101" pitchFamily="18" charset="-127"/>
                <a:ea typeface="Gungsuh" panose="02030600000101010101" pitchFamily="18" charset="-127"/>
              </a:rPr>
              <a:t>catch</a:t>
            </a:r>
            <a:r>
              <a:rPr lang="pt-BR" sz="2400" dirty="0"/>
              <a:t>. </a:t>
            </a:r>
          </a:p>
        </p:txBody>
      </p:sp>
      <p:sp>
        <p:nvSpPr>
          <p:cNvPr id="5" name="Retângulo 4"/>
          <p:cNvSpPr/>
          <p:nvPr/>
        </p:nvSpPr>
        <p:spPr>
          <a:xfrm>
            <a:off x="899592" y="2021284"/>
            <a:ext cx="7344816" cy="4154984"/>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600" dirty="0">
                <a:solidFill>
                  <a:srgbClr val="000000"/>
                </a:solidFill>
                <a:latin typeface="Consolas" panose="020B0609020204030204" pitchFamily="49" charset="0"/>
              </a:rPr>
              <a:t> 1 Scanner </a:t>
            </a:r>
            <a:r>
              <a:rPr lang="en-US" sz="1600" dirty="0" err="1">
                <a:solidFill>
                  <a:srgbClr val="000000"/>
                </a:solidFill>
                <a:latin typeface="Consolas" panose="020B0609020204030204" pitchFamily="49" charset="0"/>
              </a:rPr>
              <a:t>teclado</a:t>
            </a:r>
            <a:r>
              <a:rPr lang="en-US" sz="1600" dirty="0">
                <a:solidFill>
                  <a:srgbClr val="000000"/>
                </a:solidFill>
                <a:latin typeface="Consolas" panose="020B0609020204030204" pitchFamily="49" charset="0"/>
              </a:rPr>
              <a:t> = </a:t>
            </a:r>
            <a:r>
              <a:rPr lang="en-US" sz="1600" b="1" dirty="0">
                <a:solidFill>
                  <a:srgbClr val="7F0055"/>
                </a:solidFill>
                <a:latin typeface="Consolas" panose="020B0609020204030204" pitchFamily="49" charset="0"/>
              </a:rPr>
              <a:t>new</a:t>
            </a:r>
            <a:r>
              <a:rPr lang="en-US" sz="1600" dirty="0">
                <a:solidFill>
                  <a:srgbClr val="7F0055"/>
                </a:solidFill>
                <a:latin typeface="Consolas" panose="020B0609020204030204" pitchFamily="49" charset="0"/>
              </a:rPr>
              <a:t> </a:t>
            </a:r>
            <a:r>
              <a:rPr lang="en-US" sz="1600" dirty="0">
                <a:solidFill>
                  <a:srgbClr val="000000"/>
                </a:solidFill>
                <a:latin typeface="Consolas" panose="020B0609020204030204" pitchFamily="49" charset="0"/>
              </a:rPr>
              <a:t>Scanner(System.</a:t>
            </a:r>
            <a:r>
              <a:rPr lang="en-US" sz="1600" b="1" dirty="0">
                <a:solidFill>
                  <a:srgbClr val="7F0055"/>
                </a:solidFill>
                <a:latin typeface="Consolas" panose="020B0609020204030204" pitchFamily="49" charset="0"/>
              </a:rPr>
              <a:t>in</a:t>
            </a:r>
            <a:r>
              <a:rPr lang="en-US"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2 </a:t>
            </a:r>
          </a:p>
          <a:p>
            <a:r>
              <a:rPr lang="pt-BR" sz="1600" dirty="0">
                <a:solidFill>
                  <a:srgbClr val="000000"/>
                </a:solidFill>
                <a:latin typeface="Consolas" panose="020B0609020204030204" pitchFamily="49" charset="0"/>
              </a:rPr>
              <a:t> 3 </a:t>
            </a:r>
            <a:r>
              <a:rPr lang="pt-BR" sz="1600" b="1" dirty="0" err="1">
                <a:solidFill>
                  <a:srgbClr val="7F0055"/>
                </a:solidFill>
                <a:latin typeface="Consolas" panose="020B0609020204030204" pitchFamily="49" charset="0"/>
              </a:rPr>
              <a:t>try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4     </a:t>
            </a:r>
            <a:r>
              <a:rPr lang="en-US" sz="1600" b="1" dirty="0" err="1">
                <a:solidFill>
                  <a:srgbClr val="7F0055"/>
                </a:solidFill>
                <a:latin typeface="Consolas" panose="020B0609020204030204" pitchFamily="49" charset="0"/>
              </a:rPr>
              <a:t>int</a:t>
            </a:r>
            <a:r>
              <a:rPr lang="en-US" sz="1600" dirty="0">
                <a:solidFill>
                  <a:srgbClr val="7F0055"/>
                </a:solidFill>
                <a:latin typeface="Consolas" panose="020B0609020204030204" pitchFamily="49" charset="0"/>
              </a:rPr>
              <a:t> </a:t>
            </a:r>
            <a:r>
              <a:rPr lang="en-US" sz="1600" dirty="0">
                <a:solidFill>
                  <a:srgbClr val="000000"/>
                </a:solidFill>
                <a:latin typeface="Consolas" panose="020B0609020204030204" pitchFamily="49" charset="0"/>
              </a:rPr>
              <a:t>a[] = </a:t>
            </a:r>
            <a:r>
              <a:rPr lang="en-US" sz="1600" b="1" dirty="0">
                <a:solidFill>
                  <a:srgbClr val="7F0055"/>
                </a:solidFill>
                <a:latin typeface="Consolas" panose="020B0609020204030204" pitchFamily="49" charset="0"/>
              </a:rPr>
              <a:t>new</a:t>
            </a:r>
            <a:r>
              <a:rPr lang="en-US" sz="1600" dirty="0">
                <a:solidFill>
                  <a:srgbClr val="7F0055"/>
                </a:solidFill>
                <a:latin typeface="Consolas" panose="020B0609020204030204" pitchFamily="49" charset="0"/>
              </a:rPr>
              <a:t> </a:t>
            </a:r>
            <a:r>
              <a:rPr lang="en-US" sz="1600" b="1" dirty="0" err="1">
                <a:solidFill>
                  <a:srgbClr val="7F0055"/>
                </a:solidFill>
                <a:latin typeface="Consolas" panose="020B0609020204030204" pitchFamily="49" charset="0"/>
              </a:rPr>
              <a:t>int</a:t>
            </a:r>
            <a:r>
              <a:rPr lang="en-US" sz="1600" dirty="0">
                <a:solidFill>
                  <a:srgbClr val="000000"/>
                </a:solidFill>
                <a:latin typeface="Consolas" panose="020B0609020204030204" pitchFamily="49" charset="0"/>
              </a:rPr>
              <a:t>[2];</a:t>
            </a:r>
          </a:p>
          <a:p>
            <a:r>
              <a:rPr lang="pt-BR" sz="1600" dirty="0">
                <a:solidFill>
                  <a:srgbClr val="000000"/>
                </a:solidFill>
                <a:latin typeface="Consolas" panose="020B0609020204030204" pitchFamily="49" charset="0"/>
              </a:rPr>
              <a:t> 5     a[4] = 30 / </a:t>
            </a:r>
            <a:r>
              <a:rPr lang="pt-BR" sz="1600" dirty="0" err="1">
                <a:solidFill>
                  <a:srgbClr val="000000"/>
                </a:solidFill>
                <a:latin typeface="Consolas" panose="020B0609020204030204" pitchFamily="49" charset="0"/>
              </a:rPr>
              <a:t>Integer.parseInt</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teclado.nextLine</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6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"Operação concluída com êxito"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7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NumberFormatException</a:t>
            </a:r>
            <a:r>
              <a:rPr lang="pt-BR" sz="1600" dirty="0">
                <a:solidFill>
                  <a:srgbClr val="000000"/>
                </a:solidFill>
                <a:latin typeface="Consolas" panose="020B0609020204030204" pitchFamily="49" charset="0"/>
              </a:rPr>
              <a:t> e) {</a:t>
            </a:r>
          </a:p>
          <a:p>
            <a:r>
              <a:rPr lang="pt-BR" sz="1600" dirty="0">
                <a:solidFill>
                  <a:srgbClr val="000000"/>
                </a:solidFill>
                <a:latin typeface="Consolas" panose="020B0609020204030204" pitchFamily="49" charset="0"/>
              </a:rPr>
              <a:t> 8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"Valor digitado é inválido"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9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ArithmeticException</a:t>
            </a:r>
            <a:r>
              <a:rPr lang="pt-BR" sz="1600" dirty="0">
                <a:solidFill>
                  <a:srgbClr val="000000"/>
                </a:solidFill>
                <a:latin typeface="Consolas" panose="020B0609020204030204" pitchFamily="49" charset="0"/>
              </a:rPr>
              <a:t> e) {</a:t>
            </a:r>
          </a:p>
          <a:p>
            <a:r>
              <a:rPr lang="pt-BR" sz="1600" dirty="0">
                <a:solidFill>
                  <a:srgbClr val="000000"/>
                </a:solidFill>
                <a:latin typeface="Consolas" panose="020B0609020204030204" pitchFamily="49" charset="0"/>
              </a:rPr>
              <a:t>10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"Falha na divisão"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11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ArrayIndexOutOfBoundsException</a:t>
            </a:r>
            <a:r>
              <a:rPr lang="pt-BR" sz="1600" dirty="0">
                <a:solidFill>
                  <a:srgbClr val="000000"/>
                </a:solidFill>
                <a:latin typeface="Consolas" panose="020B0609020204030204" pitchFamily="49" charset="0"/>
              </a:rPr>
              <a:t> e) {</a:t>
            </a:r>
          </a:p>
          <a:p>
            <a:r>
              <a:rPr lang="pt-BR" sz="1600" dirty="0">
                <a:solidFill>
                  <a:srgbClr val="000000"/>
                </a:solidFill>
                <a:latin typeface="Consolas" panose="020B0609020204030204" pitchFamily="49" charset="0"/>
              </a:rPr>
              <a:t>12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"Não conseguiu atribuir ao vetor"</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13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Exception</a:t>
            </a:r>
            <a:r>
              <a:rPr lang="pt-BR" sz="1600" dirty="0">
                <a:solidFill>
                  <a:srgbClr val="000000"/>
                </a:solidFill>
                <a:latin typeface="Consolas" panose="020B0609020204030204" pitchFamily="49" charset="0"/>
              </a:rPr>
              <a:t> e) {</a:t>
            </a:r>
          </a:p>
          <a:p>
            <a:r>
              <a:rPr lang="pt-BR" sz="1600" dirty="0">
                <a:solidFill>
                  <a:srgbClr val="000000"/>
                </a:solidFill>
                <a:latin typeface="Consolas" panose="020B0609020204030204" pitchFamily="49" charset="0"/>
              </a:rPr>
              <a:t>14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"Qualquer outra exceção"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15 }</a:t>
            </a:r>
          </a:p>
          <a:p>
            <a:r>
              <a:rPr lang="pt-BR" sz="1600" dirty="0">
                <a:solidFill>
                  <a:srgbClr val="000000"/>
                </a:solidFill>
                <a:latin typeface="Consolas" panose="020B0609020204030204" pitchFamily="49" charset="0"/>
              </a:rPr>
              <a:t>16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"Fora do bloco"</a:t>
            </a: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80008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Múltiplos catch</a:t>
            </a:r>
          </a:p>
        </p:txBody>
      </p:sp>
      <p:sp>
        <p:nvSpPr>
          <p:cNvPr id="3" name="Espaço Reservado para Conteúdo 2"/>
          <p:cNvSpPr>
            <a:spLocks noGrp="1"/>
          </p:cNvSpPr>
          <p:nvPr>
            <p:ph idx="1"/>
          </p:nvPr>
        </p:nvSpPr>
        <p:spPr/>
        <p:txBody>
          <a:bodyPr/>
          <a:lstStyle/>
          <a:p>
            <a:r>
              <a:rPr lang="pt-BR" sz="2400" dirty="0"/>
              <a:t>Ao ocorrer um erro causado por um dos comandos do bloco </a:t>
            </a:r>
            <a:r>
              <a:rPr lang="pt-BR" sz="2000" dirty="0" err="1">
                <a:latin typeface="Gungsuh" panose="02030600000101010101" pitchFamily="18" charset="-127"/>
                <a:ea typeface="Gungsuh" panose="02030600000101010101" pitchFamily="18" charset="-127"/>
              </a:rPr>
              <a:t>try</a:t>
            </a:r>
            <a:r>
              <a:rPr lang="pt-BR" sz="2400" dirty="0"/>
              <a:t>, um objeto de uma classe que caracteriza o erro é criado e o programa é notificado.</a:t>
            </a:r>
          </a:p>
          <a:p>
            <a:r>
              <a:rPr lang="pt-BR" sz="2400" dirty="0"/>
              <a:t>O comando que causou o erro é interrompido. </a:t>
            </a:r>
          </a:p>
          <a:p>
            <a:r>
              <a:rPr lang="pt-BR" sz="2400" dirty="0"/>
              <a:t>Em seguida,  as cláusulas </a:t>
            </a:r>
            <a:r>
              <a:rPr lang="pt-BR" sz="2000" dirty="0">
                <a:latin typeface="Gungsuh" panose="02030600000101010101" pitchFamily="18" charset="-127"/>
                <a:ea typeface="Gungsuh" panose="02030600000101010101" pitchFamily="18" charset="-127"/>
              </a:rPr>
              <a:t>catch</a:t>
            </a:r>
            <a:r>
              <a:rPr lang="pt-BR" sz="2400" dirty="0"/>
              <a:t> são verificadas, na ordem em que foram implementadas, para verificar se há alguma que pode tratar a exceção</a:t>
            </a:r>
          </a:p>
          <a:p>
            <a:pPr lvl="1"/>
            <a:r>
              <a:rPr lang="pt-BR" sz="2000" dirty="0"/>
              <a:t>Quando uma cláusula catch que pode tratar o erro é encontrada, o fluxo é desviado para o primeiro comando do bloco desta cláusula. Ao fim da execução desta cláusula, o comando </a:t>
            </a:r>
            <a:r>
              <a:rPr lang="pt-BR" sz="2000" dirty="0" err="1"/>
              <a:t>try</a:t>
            </a:r>
            <a:r>
              <a:rPr lang="pt-BR" sz="2000" dirty="0"/>
              <a:t> é finalizado normalmente e o fluxo prossegue após o comando </a:t>
            </a:r>
            <a:r>
              <a:rPr lang="pt-BR" sz="2000" dirty="0" err="1"/>
              <a:t>try</a:t>
            </a:r>
            <a:r>
              <a:rPr lang="pt-BR" sz="2000" dirty="0"/>
              <a:t>.</a:t>
            </a:r>
          </a:p>
        </p:txBody>
      </p:sp>
    </p:spTree>
    <p:extLst>
      <p:ext uri="{BB962C8B-B14F-4D97-AF65-F5344CB8AC3E}">
        <p14:creationId xmlns:p14="http://schemas.microsoft.com/office/powerpoint/2010/main" val="212818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Tratando erros através de polimorfismo</a:t>
            </a:r>
          </a:p>
        </p:txBody>
      </p:sp>
      <p:sp>
        <p:nvSpPr>
          <p:cNvPr id="3" name="Espaço Reservado para Conteúdo 2"/>
          <p:cNvSpPr>
            <a:spLocks noGrp="1"/>
          </p:cNvSpPr>
          <p:nvPr>
            <p:ph idx="1"/>
          </p:nvPr>
        </p:nvSpPr>
        <p:spPr/>
        <p:txBody>
          <a:bodyPr/>
          <a:lstStyle/>
          <a:p>
            <a:r>
              <a:rPr lang="pt-BR" sz="2400" dirty="0"/>
              <a:t>Um erro de uma dada classe pode ser capturado por uma cláusula catch que tenha como parâmetro uma variável da mesma classe ou de uma superclasse do erro ocorrido, utilizando uma variável polimórfica</a:t>
            </a:r>
          </a:p>
        </p:txBody>
      </p:sp>
      <p:sp>
        <p:nvSpPr>
          <p:cNvPr id="5" name="Retângulo 4"/>
          <p:cNvSpPr/>
          <p:nvPr/>
        </p:nvSpPr>
        <p:spPr>
          <a:xfrm>
            <a:off x="1329054" y="3573016"/>
            <a:ext cx="6485892" cy="1569660"/>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sz="1600" dirty="0">
                <a:solidFill>
                  <a:srgbClr val="000000"/>
                </a:solidFill>
                <a:latin typeface="Consolas" panose="020B0609020204030204" pitchFamily="49" charset="0"/>
              </a:rPr>
              <a:t> 1 </a:t>
            </a:r>
            <a:r>
              <a:rPr lang="pt-BR" sz="1600" b="1" dirty="0" err="1">
                <a:solidFill>
                  <a:srgbClr val="7F0055"/>
                </a:solidFill>
                <a:latin typeface="Consolas" panose="020B0609020204030204" pitchFamily="49" charset="0"/>
              </a:rPr>
              <a:t>try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2     </a:t>
            </a:r>
            <a:r>
              <a:rPr lang="pt-BR" sz="1600" dirty="0" err="1">
                <a:solidFill>
                  <a:srgbClr val="000000"/>
                </a:solidFill>
                <a:latin typeface="Consolas" panose="020B0609020204030204" pitchFamily="49" charset="0"/>
              </a:rPr>
              <a:t>criarArquivo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3     </a:t>
            </a:r>
            <a:r>
              <a:rPr lang="pt-BR" sz="1600" dirty="0" err="1">
                <a:solidFill>
                  <a:srgbClr val="000000"/>
                </a:solidFill>
                <a:latin typeface="Consolas" panose="020B0609020204030204" pitchFamily="49" charset="0"/>
              </a:rPr>
              <a:t>gravarArquivo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4 }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IOException</a:t>
            </a:r>
            <a:r>
              <a:rPr lang="pt-BR" sz="1600" dirty="0">
                <a:solidFill>
                  <a:srgbClr val="000000"/>
                </a:solidFill>
                <a:latin typeface="Consolas" panose="020B0609020204030204" pitchFamily="49" charset="0"/>
              </a:rPr>
              <a:t> e) {</a:t>
            </a:r>
          </a:p>
          <a:p>
            <a:r>
              <a:rPr lang="pt-BR" sz="1600" dirty="0">
                <a:solidFill>
                  <a:srgbClr val="000000"/>
                </a:solidFill>
                <a:latin typeface="Consolas" panose="020B0609020204030204" pitchFamily="49" charset="0"/>
              </a:rPr>
              <a:t> 5     </a:t>
            </a:r>
            <a:r>
              <a:rPr lang="pt-BR" sz="1600" dirty="0" err="1">
                <a:solidFill>
                  <a:srgbClr val="000000"/>
                </a:solidFill>
                <a:latin typeface="Consolas" panose="020B0609020204030204" pitchFamily="49" charset="0"/>
              </a:rPr>
              <a:t>System.out.println</a:t>
            </a:r>
            <a:r>
              <a:rPr lang="pt-BR" sz="1600" dirty="0">
                <a:solidFill>
                  <a:srgbClr val="000000"/>
                </a:solidFill>
                <a:latin typeface="Consolas" panose="020B0609020204030204" pitchFamily="49" charset="0"/>
              </a:rPr>
              <a:t>(</a:t>
            </a:r>
            <a:r>
              <a:rPr lang="pt-BR" sz="1600" dirty="0">
                <a:solidFill>
                  <a:srgbClr val="0000FF"/>
                </a:solidFill>
                <a:latin typeface="Consolas" panose="020B0609020204030204" pitchFamily="49" charset="0"/>
              </a:rPr>
              <a:t>"Falha ao manipular arquivo"</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6 }</a:t>
            </a:r>
          </a:p>
        </p:txBody>
      </p:sp>
    </p:spTree>
    <p:extLst>
      <p:ext uri="{BB962C8B-B14F-4D97-AF65-F5344CB8AC3E}">
        <p14:creationId xmlns:p14="http://schemas.microsoft.com/office/powerpoint/2010/main" val="3349644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Tratando erros através de superclasse</a:t>
            </a:r>
          </a:p>
        </p:txBody>
      </p:sp>
      <p:sp>
        <p:nvSpPr>
          <p:cNvPr id="3" name="Espaço Reservado para Conteúdo 2"/>
          <p:cNvSpPr>
            <a:spLocks noGrp="1"/>
          </p:cNvSpPr>
          <p:nvPr>
            <p:ph idx="1"/>
          </p:nvPr>
        </p:nvSpPr>
        <p:spPr>
          <a:xfrm>
            <a:off x="457200" y="1268760"/>
            <a:ext cx="8229600" cy="5328592"/>
          </a:xfrm>
        </p:spPr>
        <p:txBody>
          <a:bodyPr/>
          <a:lstStyle/>
          <a:p>
            <a:r>
              <a:rPr lang="pt-BR" sz="2000" dirty="0"/>
              <a:t>Como o fluxo da execução é desviado para a primeira cláusula-catch que pode tratar a exceção, não é válido declarar cláusulas que especifiquem classes de erros que sejam subclasses de classes especificadas em cláusulas catch anteriores.</a:t>
            </a:r>
          </a:p>
        </p:txBody>
      </p:sp>
      <p:sp>
        <p:nvSpPr>
          <p:cNvPr id="4" name="Retângulo 3"/>
          <p:cNvSpPr/>
          <p:nvPr/>
        </p:nvSpPr>
        <p:spPr>
          <a:xfrm>
            <a:off x="1547664" y="2761000"/>
            <a:ext cx="6552728" cy="2492990"/>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sz="1200" dirty="0">
                <a:solidFill>
                  <a:srgbClr val="000000"/>
                </a:solidFill>
                <a:latin typeface="Consolas" panose="020B0609020204030204" pitchFamily="49" charset="0"/>
              </a:rPr>
              <a:t> 1 </a:t>
            </a:r>
            <a:r>
              <a:rPr lang="pt-BR" sz="1200" b="1" dirty="0" err="1">
                <a:solidFill>
                  <a:srgbClr val="7F0055"/>
                </a:solidFill>
                <a:latin typeface="Consolas" panose="020B0609020204030204" pitchFamily="49" charset="0"/>
              </a:rPr>
              <a:t>try</a:t>
            </a:r>
            <a:r>
              <a:rPr lang="pt-BR" sz="1200" dirty="0">
                <a:solidFill>
                  <a:srgbClr val="7F0055"/>
                </a:solidFill>
                <a:latin typeface="Consolas" panose="020B0609020204030204" pitchFamily="49" charset="0"/>
              </a:rPr>
              <a:t> </a:t>
            </a:r>
            <a:r>
              <a:rPr lang="pt-B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2     </a:t>
            </a:r>
            <a:r>
              <a:rPr lang="en-US" sz="1200" b="1" dirty="0" err="1">
                <a:solidFill>
                  <a:srgbClr val="7F0055"/>
                </a:solidFill>
                <a:latin typeface="Consolas" panose="020B0609020204030204" pitchFamily="49" charset="0"/>
              </a:rPr>
              <a:t>int</a:t>
            </a:r>
            <a:r>
              <a:rPr lang="en-US" sz="1200" dirty="0">
                <a:solidFill>
                  <a:srgbClr val="7F0055"/>
                </a:solidFill>
                <a:latin typeface="Consolas" panose="020B0609020204030204" pitchFamily="49" charset="0"/>
              </a:rPr>
              <a:t> </a:t>
            </a:r>
            <a:r>
              <a:rPr lang="en-US" sz="1200" dirty="0">
                <a:solidFill>
                  <a:srgbClr val="000000"/>
                </a:solidFill>
                <a:latin typeface="Consolas" panose="020B0609020204030204" pitchFamily="49" charset="0"/>
              </a:rPr>
              <a:t>a[] = </a:t>
            </a:r>
            <a:r>
              <a:rPr lang="en-US" sz="1200" b="1" dirty="0">
                <a:solidFill>
                  <a:srgbClr val="7F0055"/>
                </a:solidFill>
                <a:latin typeface="Consolas" panose="020B0609020204030204" pitchFamily="49" charset="0"/>
              </a:rPr>
              <a:t>new</a:t>
            </a:r>
            <a:r>
              <a:rPr lang="en-US" sz="1200" dirty="0">
                <a:solidFill>
                  <a:srgbClr val="7F0055"/>
                </a:solidFill>
                <a:latin typeface="Consolas" panose="020B0609020204030204" pitchFamily="49" charset="0"/>
              </a:rPr>
              <a:t> </a:t>
            </a:r>
            <a:r>
              <a:rPr lang="en-US" sz="1200" b="1" dirty="0" err="1">
                <a:solidFill>
                  <a:srgbClr val="7F0055"/>
                </a:solidFill>
                <a:latin typeface="Consolas" panose="020B0609020204030204" pitchFamily="49" charset="0"/>
              </a:rPr>
              <a:t>int</a:t>
            </a:r>
            <a:r>
              <a:rPr lang="en-US" sz="1200" dirty="0">
                <a:solidFill>
                  <a:srgbClr val="000000"/>
                </a:solidFill>
                <a:latin typeface="Consolas" panose="020B0609020204030204" pitchFamily="49" charset="0"/>
              </a:rPr>
              <a:t>[2];</a:t>
            </a:r>
          </a:p>
          <a:p>
            <a:r>
              <a:rPr lang="pt-BR" sz="1200" dirty="0">
                <a:solidFill>
                  <a:srgbClr val="000000"/>
                </a:solidFill>
                <a:latin typeface="Consolas" panose="020B0609020204030204" pitchFamily="49" charset="0"/>
              </a:rPr>
              <a:t> 3     a[4] = 30 / </a:t>
            </a:r>
            <a:r>
              <a:rPr lang="pt-BR" sz="1200" dirty="0" err="1">
                <a:solidFill>
                  <a:srgbClr val="000000"/>
                </a:solidFill>
                <a:latin typeface="Consolas" panose="020B0609020204030204" pitchFamily="49" charset="0"/>
              </a:rPr>
              <a:t>Integer.parseInt</a:t>
            </a:r>
            <a:r>
              <a:rPr lang="pt-BR" sz="1200" dirty="0">
                <a:solidFill>
                  <a:srgbClr val="000000"/>
                </a:solidFill>
                <a:latin typeface="Consolas" panose="020B0609020204030204" pitchFamily="49" charset="0"/>
              </a:rPr>
              <a:t>(</a:t>
            </a:r>
            <a:r>
              <a:rPr lang="pt-BR" sz="1200" dirty="0" err="1">
                <a:solidFill>
                  <a:srgbClr val="000000"/>
                </a:solidFill>
                <a:latin typeface="Consolas" panose="020B0609020204030204" pitchFamily="49" charset="0"/>
              </a:rPr>
              <a:t>teclado.nextLine</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 4     </a:t>
            </a:r>
            <a:r>
              <a:rPr lang="pt-BR" sz="1200" dirty="0" err="1">
                <a:solidFill>
                  <a:srgbClr val="000000"/>
                </a:solidFill>
                <a:latin typeface="Consolas" panose="020B0609020204030204" pitchFamily="49" charset="0"/>
              </a:rPr>
              <a:t>System.out.println</a:t>
            </a:r>
            <a:r>
              <a:rPr lang="pt-BR" sz="1200" dirty="0">
                <a:solidFill>
                  <a:srgbClr val="000000"/>
                </a:solidFill>
                <a:latin typeface="Consolas" panose="020B0609020204030204" pitchFamily="49" charset="0"/>
              </a:rPr>
              <a:t>(</a:t>
            </a:r>
            <a:r>
              <a:rPr lang="pt-BR" sz="1200" dirty="0">
                <a:solidFill>
                  <a:srgbClr val="0000FF"/>
                </a:solidFill>
                <a:latin typeface="Consolas" panose="020B0609020204030204" pitchFamily="49" charset="0"/>
              </a:rPr>
              <a:t>"Operação concluída com êxito"</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 5 } </a:t>
            </a:r>
            <a:r>
              <a:rPr lang="pt-BR" sz="1200" b="1" dirty="0">
                <a:solidFill>
                  <a:srgbClr val="7F0055"/>
                </a:solidFill>
                <a:latin typeface="Consolas" panose="020B0609020204030204" pitchFamily="49" charset="0"/>
              </a:rPr>
              <a:t>catch</a:t>
            </a:r>
            <a:r>
              <a:rPr lang="pt-BR" sz="1200" dirty="0">
                <a:solidFill>
                  <a:srgbClr val="7F0055"/>
                </a:solidFill>
                <a:latin typeface="Consolas" panose="020B0609020204030204" pitchFamily="49" charset="0"/>
              </a:rPr>
              <a:t> </a:t>
            </a:r>
            <a:r>
              <a:rPr lang="pt-BR" sz="1200" dirty="0">
                <a:solidFill>
                  <a:srgbClr val="000000"/>
                </a:solidFill>
                <a:latin typeface="Consolas" panose="020B0609020204030204" pitchFamily="49" charset="0"/>
              </a:rPr>
              <a:t>(</a:t>
            </a:r>
            <a:r>
              <a:rPr lang="pt-BR" sz="1200" dirty="0" err="1">
                <a:solidFill>
                  <a:srgbClr val="000000"/>
                </a:solidFill>
                <a:latin typeface="Consolas" panose="020B0609020204030204" pitchFamily="49" charset="0"/>
              </a:rPr>
              <a:t>Exception</a:t>
            </a:r>
            <a:r>
              <a:rPr lang="pt-BR" sz="1200" dirty="0">
                <a:solidFill>
                  <a:srgbClr val="000000"/>
                </a:solidFill>
                <a:latin typeface="Consolas" panose="020B0609020204030204" pitchFamily="49" charset="0"/>
              </a:rPr>
              <a:t> e) {</a:t>
            </a:r>
          </a:p>
          <a:p>
            <a:r>
              <a:rPr lang="pt-BR" sz="1200" dirty="0">
                <a:solidFill>
                  <a:srgbClr val="000000"/>
                </a:solidFill>
                <a:latin typeface="Consolas" panose="020B0609020204030204" pitchFamily="49" charset="0"/>
              </a:rPr>
              <a:t> 6     </a:t>
            </a:r>
            <a:r>
              <a:rPr lang="pt-BR" sz="1200" dirty="0" err="1">
                <a:solidFill>
                  <a:srgbClr val="000000"/>
                </a:solidFill>
                <a:latin typeface="Consolas" panose="020B0609020204030204" pitchFamily="49" charset="0"/>
              </a:rPr>
              <a:t>System.out.println</a:t>
            </a:r>
            <a:r>
              <a:rPr lang="pt-BR" sz="1200" dirty="0">
                <a:solidFill>
                  <a:srgbClr val="000000"/>
                </a:solidFill>
                <a:latin typeface="Consolas" panose="020B0609020204030204" pitchFamily="49" charset="0"/>
              </a:rPr>
              <a:t>(</a:t>
            </a:r>
            <a:r>
              <a:rPr lang="pt-BR" sz="1200" dirty="0">
                <a:solidFill>
                  <a:srgbClr val="0000FF"/>
                </a:solidFill>
                <a:latin typeface="Consolas" panose="020B0609020204030204" pitchFamily="49" charset="0"/>
              </a:rPr>
              <a:t>"Aconteceu algum erro..."</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 7 } </a:t>
            </a:r>
            <a:r>
              <a:rPr lang="pt-BR" sz="1200" b="1" dirty="0">
                <a:solidFill>
                  <a:srgbClr val="7F0055"/>
                </a:solidFill>
                <a:latin typeface="Consolas" panose="020B0609020204030204" pitchFamily="49" charset="0"/>
              </a:rPr>
              <a:t>catch</a:t>
            </a:r>
            <a:r>
              <a:rPr lang="pt-BR" sz="1200" dirty="0">
                <a:solidFill>
                  <a:srgbClr val="7F0055"/>
                </a:solidFill>
                <a:latin typeface="Consolas" panose="020B0609020204030204" pitchFamily="49" charset="0"/>
              </a:rPr>
              <a:t> </a:t>
            </a:r>
            <a:r>
              <a:rPr lang="pt-BR" sz="1200" dirty="0">
                <a:solidFill>
                  <a:srgbClr val="000000"/>
                </a:solidFill>
                <a:latin typeface="Consolas" panose="020B0609020204030204" pitchFamily="49" charset="0"/>
              </a:rPr>
              <a:t>(</a:t>
            </a:r>
            <a:r>
              <a:rPr lang="pt-BR" sz="1200" u="wavy" dirty="0" err="1">
                <a:solidFill>
                  <a:srgbClr val="000000"/>
                </a:solidFill>
                <a:uFill>
                  <a:solidFill>
                    <a:srgbClr val="FF0000"/>
                  </a:solidFill>
                </a:uFill>
                <a:latin typeface="Consolas" panose="020B0609020204030204" pitchFamily="49" charset="0"/>
              </a:rPr>
              <a:t>NumberFormatException</a:t>
            </a:r>
            <a:r>
              <a:rPr lang="pt-BR" sz="1200" dirty="0">
                <a:solidFill>
                  <a:srgbClr val="000000"/>
                </a:solidFill>
                <a:latin typeface="Consolas" panose="020B0609020204030204" pitchFamily="49" charset="0"/>
              </a:rPr>
              <a:t> e) {</a:t>
            </a:r>
          </a:p>
          <a:p>
            <a:r>
              <a:rPr lang="pt-BR" sz="1200" dirty="0">
                <a:solidFill>
                  <a:srgbClr val="000000"/>
                </a:solidFill>
                <a:latin typeface="Consolas" panose="020B0609020204030204" pitchFamily="49" charset="0"/>
              </a:rPr>
              <a:t> 8     </a:t>
            </a:r>
            <a:r>
              <a:rPr lang="pt-BR" sz="1200" dirty="0" err="1">
                <a:solidFill>
                  <a:srgbClr val="000000"/>
                </a:solidFill>
                <a:latin typeface="Consolas" panose="020B0609020204030204" pitchFamily="49" charset="0"/>
              </a:rPr>
              <a:t>System.out.println</a:t>
            </a:r>
            <a:r>
              <a:rPr lang="pt-BR" sz="1200" dirty="0">
                <a:solidFill>
                  <a:srgbClr val="000000"/>
                </a:solidFill>
                <a:latin typeface="Consolas" panose="020B0609020204030204" pitchFamily="49" charset="0"/>
              </a:rPr>
              <a:t>(</a:t>
            </a:r>
            <a:r>
              <a:rPr lang="pt-BR" sz="1200" dirty="0">
                <a:solidFill>
                  <a:srgbClr val="0000FF"/>
                </a:solidFill>
                <a:latin typeface="Consolas" panose="020B0609020204030204" pitchFamily="49" charset="0"/>
              </a:rPr>
              <a:t>"Valor digitado é inválido"</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 9 } </a:t>
            </a:r>
            <a:r>
              <a:rPr lang="pt-BR" sz="1200" b="1" dirty="0">
                <a:solidFill>
                  <a:srgbClr val="7F0055"/>
                </a:solidFill>
                <a:latin typeface="Consolas" panose="020B0609020204030204" pitchFamily="49" charset="0"/>
              </a:rPr>
              <a:t>catch</a:t>
            </a:r>
            <a:r>
              <a:rPr lang="pt-BR" sz="1200" dirty="0">
                <a:solidFill>
                  <a:srgbClr val="7F0055"/>
                </a:solidFill>
                <a:latin typeface="Consolas" panose="020B0609020204030204" pitchFamily="49" charset="0"/>
              </a:rPr>
              <a:t> </a:t>
            </a:r>
            <a:r>
              <a:rPr lang="pt-BR" sz="1200" dirty="0">
                <a:solidFill>
                  <a:srgbClr val="000000"/>
                </a:solidFill>
                <a:latin typeface="Consolas" panose="020B0609020204030204" pitchFamily="49" charset="0"/>
              </a:rPr>
              <a:t>(</a:t>
            </a:r>
            <a:r>
              <a:rPr lang="pt-BR" sz="1200" u="wavy" dirty="0" err="1">
                <a:solidFill>
                  <a:srgbClr val="000000"/>
                </a:solidFill>
                <a:uFill>
                  <a:solidFill>
                    <a:srgbClr val="FF0000"/>
                  </a:solidFill>
                </a:uFill>
                <a:latin typeface="Consolas" panose="020B0609020204030204" pitchFamily="49" charset="0"/>
              </a:rPr>
              <a:t>ArithmeticException</a:t>
            </a:r>
            <a:r>
              <a:rPr lang="pt-BR" sz="1200" dirty="0">
                <a:solidFill>
                  <a:srgbClr val="000000"/>
                </a:solidFill>
                <a:latin typeface="Consolas" panose="020B0609020204030204" pitchFamily="49" charset="0"/>
              </a:rPr>
              <a:t> e) {</a:t>
            </a:r>
          </a:p>
          <a:p>
            <a:r>
              <a:rPr lang="pt-BR" sz="1200" dirty="0">
                <a:solidFill>
                  <a:srgbClr val="000000"/>
                </a:solidFill>
                <a:latin typeface="Consolas" panose="020B0609020204030204" pitchFamily="49" charset="0"/>
              </a:rPr>
              <a:t>10     </a:t>
            </a:r>
            <a:r>
              <a:rPr lang="pt-BR" sz="1200" dirty="0" err="1">
                <a:solidFill>
                  <a:srgbClr val="000000"/>
                </a:solidFill>
                <a:latin typeface="Consolas" panose="020B0609020204030204" pitchFamily="49" charset="0"/>
              </a:rPr>
              <a:t>System.out.println</a:t>
            </a:r>
            <a:r>
              <a:rPr lang="pt-BR" sz="1200" dirty="0">
                <a:solidFill>
                  <a:srgbClr val="000000"/>
                </a:solidFill>
                <a:latin typeface="Consolas" panose="020B0609020204030204" pitchFamily="49" charset="0"/>
              </a:rPr>
              <a:t>(</a:t>
            </a:r>
            <a:r>
              <a:rPr lang="pt-BR" sz="1200" dirty="0">
                <a:solidFill>
                  <a:srgbClr val="0000FF"/>
                </a:solidFill>
                <a:latin typeface="Consolas" panose="020B0609020204030204" pitchFamily="49" charset="0"/>
              </a:rPr>
              <a:t>"Falha na divisão"</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11 } </a:t>
            </a:r>
            <a:r>
              <a:rPr lang="pt-BR" sz="1200" b="1" dirty="0">
                <a:solidFill>
                  <a:srgbClr val="7F0055"/>
                </a:solidFill>
                <a:latin typeface="Consolas" panose="020B0609020204030204" pitchFamily="49" charset="0"/>
              </a:rPr>
              <a:t>catch</a:t>
            </a:r>
            <a:r>
              <a:rPr lang="pt-BR" sz="1200" dirty="0">
                <a:solidFill>
                  <a:srgbClr val="7F0055"/>
                </a:solidFill>
                <a:latin typeface="Consolas" panose="020B0609020204030204" pitchFamily="49" charset="0"/>
              </a:rPr>
              <a:t> </a:t>
            </a:r>
            <a:r>
              <a:rPr lang="pt-BR" sz="1200" dirty="0">
                <a:solidFill>
                  <a:srgbClr val="000000"/>
                </a:solidFill>
                <a:latin typeface="Consolas" panose="020B0609020204030204" pitchFamily="49" charset="0"/>
              </a:rPr>
              <a:t>(</a:t>
            </a:r>
            <a:r>
              <a:rPr lang="pt-BR" sz="1200" u="wavy" dirty="0" err="1">
                <a:solidFill>
                  <a:srgbClr val="000000"/>
                </a:solidFill>
                <a:uFill>
                  <a:solidFill>
                    <a:srgbClr val="FF0000"/>
                  </a:solidFill>
                </a:uFill>
                <a:latin typeface="Consolas" panose="020B0609020204030204" pitchFamily="49" charset="0"/>
              </a:rPr>
              <a:t>ArrayIndexOutOfBoundsException</a:t>
            </a:r>
            <a:r>
              <a:rPr lang="pt-BR" sz="1200" dirty="0">
                <a:solidFill>
                  <a:srgbClr val="000000"/>
                </a:solidFill>
                <a:latin typeface="Consolas" panose="020B0609020204030204" pitchFamily="49" charset="0"/>
              </a:rPr>
              <a:t> e) {</a:t>
            </a:r>
          </a:p>
          <a:p>
            <a:r>
              <a:rPr lang="pt-BR" sz="1200" dirty="0">
                <a:solidFill>
                  <a:srgbClr val="000000"/>
                </a:solidFill>
                <a:latin typeface="Consolas" panose="020B0609020204030204" pitchFamily="49" charset="0"/>
              </a:rPr>
              <a:t>12     </a:t>
            </a:r>
            <a:r>
              <a:rPr lang="pt-BR" sz="1200" dirty="0" err="1">
                <a:solidFill>
                  <a:srgbClr val="000000"/>
                </a:solidFill>
                <a:latin typeface="Consolas" panose="020B0609020204030204" pitchFamily="49" charset="0"/>
              </a:rPr>
              <a:t>System.out.println</a:t>
            </a:r>
            <a:r>
              <a:rPr lang="pt-BR" sz="1200" dirty="0">
                <a:solidFill>
                  <a:srgbClr val="000000"/>
                </a:solidFill>
                <a:latin typeface="Consolas" panose="020B0609020204030204" pitchFamily="49" charset="0"/>
              </a:rPr>
              <a:t>(</a:t>
            </a:r>
            <a:r>
              <a:rPr lang="pt-BR" sz="1200" dirty="0">
                <a:solidFill>
                  <a:srgbClr val="0000FF"/>
                </a:solidFill>
                <a:latin typeface="Consolas" panose="020B0609020204030204" pitchFamily="49" charset="0"/>
              </a:rPr>
              <a:t>"Não conseguiu atribuir ao vetor"</a:t>
            </a:r>
            <a:r>
              <a:rPr lang="pt-BR" sz="1200" dirty="0">
                <a:solidFill>
                  <a:srgbClr val="000000"/>
                </a:solidFill>
                <a:latin typeface="Consolas" panose="020B0609020204030204" pitchFamily="49" charset="0"/>
              </a:rPr>
              <a:t>);</a:t>
            </a:r>
          </a:p>
          <a:p>
            <a:r>
              <a:rPr lang="pt-BR" sz="1200" dirty="0">
                <a:solidFill>
                  <a:srgbClr val="000000"/>
                </a:solidFill>
                <a:latin typeface="Consolas" panose="020B0609020204030204" pitchFamily="49" charset="0"/>
              </a:rPr>
              <a:t>13 }</a:t>
            </a:r>
          </a:p>
        </p:txBody>
      </p:sp>
    </p:spTree>
    <p:extLst>
      <p:ext uri="{BB962C8B-B14F-4D97-AF65-F5344CB8AC3E}">
        <p14:creationId xmlns:p14="http://schemas.microsoft.com/office/powerpoint/2010/main" val="29232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Mesmo tratamento para várias </a:t>
            </a:r>
            <a:br>
              <a:rPr lang="pt-BR" dirty="0"/>
            </a:br>
            <a:r>
              <a:rPr lang="pt-BR" dirty="0"/>
              <a:t>classes de erro</a:t>
            </a:r>
          </a:p>
        </p:txBody>
      </p:sp>
      <p:sp>
        <p:nvSpPr>
          <p:cNvPr id="3" name="Espaço Reservado para Conteúdo 2"/>
          <p:cNvSpPr>
            <a:spLocks noGrp="1"/>
          </p:cNvSpPr>
          <p:nvPr>
            <p:ph idx="1"/>
          </p:nvPr>
        </p:nvSpPr>
        <p:spPr/>
        <p:txBody>
          <a:bodyPr/>
          <a:lstStyle/>
          <a:p>
            <a:r>
              <a:rPr lang="pt-BR" dirty="0"/>
              <a:t>A partir do Java 7, é possível definir uma cláusula catch capaz de tratar várias classes de erro. </a:t>
            </a:r>
          </a:p>
          <a:p>
            <a:r>
              <a:rPr lang="pt-BR" dirty="0"/>
              <a:t>Exemplo:</a:t>
            </a:r>
          </a:p>
        </p:txBody>
      </p:sp>
      <p:sp>
        <p:nvSpPr>
          <p:cNvPr id="4" name="Retângulo 3"/>
          <p:cNvSpPr/>
          <p:nvPr/>
        </p:nvSpPr>
        <p:spPr>
          <a:xfrm>
            <a:off x="1403648" y="3360112"/>
            <a:ext cx="6048672" cy="1477328"/>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dirty="0">
                <a:solidFill>
                  <a:srgbClr val="000000"/>
                </a:solidFill>
                <a:latin typeface="Consolas" panose="020B0609020204030204" pitchFamily="49" charset="0"/>
              </a:rPr>
              <a:t> 1 </a:t>
            </a:r>
            <a:r>
              <a:rPr lang="pt-BR" b="1" dirty="0" err="1">
                <a:solidFill>
                  <a:srgbClr val="7F0055"/>
                </a:solidFill>
                <a:latin typeface="Consolas" panose="020B0609020204030204" pitchFamily="49" charset="0"/>
              </a:rPr>
              <a:t>try</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 2     ...</a:t>
            </a:r>
          </a:p>
          <a:p>
            <a:r>
              <a:rPr lang="pt-BR" dirty="0">
                <a:solidFill>
                  <a:srgbClr val="000000"/>
                </a:solidFill>
                <a:latin typeface="Consolas" panose="020B0609020204030204" pitchFamily="49" charset="0"/>
              </a:rPr>
              <a:t> 3 } </a:t>
            </a:r>
            <a:r>
              <a:rPr lang="pt-BR" b="1" dirty="0">
                <a:solidFill>
                  <a:srgbClr val="7F0055"/>
                </a:solidFill>
                <a:latin typeface="Consolas" panose="020B0609020204030204" pitchFamily="49" charset="0"/>
              </a:rPr>
              <a:t>catch</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IOException</a:t>
            </a:r>
            <a:r>
              <a:rPr lang="pt-BR" dirty="0">
                <a:solidFill>
                  <a:srgbClr val="000000"/>
                </a:solidFill>
                <a:latin typeface="Consolas" panose="020B0609020204030204" pitchFamily="49" charset="0"/>
              </a:rPr>
              <a:t> | </a:t>
            </a:r>
            <a:r>
              <a:rPr lang="pt-BR" dirty="0" err="1">
                <a:solidFill>
                  <a:srgbClr val="000000"/>
                </a:solidFill>
                <a:latin typeface="Consolas" panose="020B0609020204030204" pitchFamily="49" charset="0"/>
              </a:rPr>
              <a:t>SQLException</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ex</a:t>
            </a:r>
            <a:r>
              <a:rPr lang="pt-BR" dirty="0">
                <a:solidFill>
                  <a:srgbClr val="000000"/>
                </a:solidFill>
                <a:latin typeface="Consolas" panose="020B0609020204030204" pitchFamily="49" charset="0"/>
              </a:rPr>
              <a:t> ) {</a:t>
            </a:r>
          </a:p>
          <a:p>
            <a:r>
              <a:rPr lang="pt-BR" dirty="0">
                <a:solidFill>
                  <a:srgbClr val="000000"/>
                </a:solidFill>
                <a:latin typeface="Consolas" panose="020B0609020204030204" pitchFamily="49" charset="0"/>
              </a:rPr>
              <a:t> 4     ...</a:t>
            </a:r>
          </a:p>
          <a:p>
            <a:r>
              <a:rPr lang="pt-BR" dirty="0">
                <a:solidFill>
                  <a:srgbClr val="000000"/>
                </a:solidFill>
                <a:latin typeface="Consolas" panose="020B0609020204030204" pitchFamily="49" charset="0"/>
              </a:rPr>
              <a:t> 5 }</a:t>
            </a:r>
          </a:p>
        </p:txBody>
      </p:sp>
    </p:spTree>
    <p:extLst>
      <p:ext uri="{BB962C8B-B14F-4D97-AF65-F5344CB8AC3E}">
        <p14:creationId xmlns:p14="http://schemas.microsoft.com/office/powerpoint/2010/main" val="42810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Propagação de erros</a:t>
            </a:r>
          </a:p>
        </p:txBody>
      </p:sp>
      <p:sp>
        <p:nvSpPr>
          <p:cNvPr id="3" name="Espaço Reservado para Conteúdo 2"/>
          <p:cNvSpPr>
            <a:spLocks noGrp="1"/>
          </p:cNvSpPr>
          <p:nvPr>
            <p:ph idx="1"/>
          </p:nvPr>
        </p:nvSpPr>
        <p:spPr>
          <a:xfrm>
            <a:off x="457200" y="1417638"/>
            <a:ext cx="8229600" cy="5179714"/>
          </a:xfrm>
        </p:spPr>
        <p:txBody>
          <a:bodyPr/>
          <a:lstStyle/>
          <a:p>
            <a:pPr marL="0" indent="0">
              <a:buNone/>
            </a:pPr>
            <a:r>
              <a:rPr lang="pt-BR" sz="2400" dirty="0"/>
              <a:t>Quando um método é interrompido por erro, o controle retorna ao método chamador, que poderá tratar o erro.</a:t>
            </a:r>
          </a:p>
        </p:txBody>
      </p:sp>
      <p:sp>
        <p:nvSpPr>
          <p:cNvPr id="4" name="Retângulo 3"/>
          <p:cNvSpPr/>
          <p:nvPr/>
        </p:nvSpPr>
        <p:spPr>
          <a:xfrm>
            <a:off x="539552" y="2204864"/>
            <a:ext cx="7920880" cy="4185761"/>
          </a:xfrm>
          <a:prstGeom prst="rect">
            <a:avLst/>
          </a:prstGeom>
          <a:solidFill>
            <a:schemeClr val="bg1">
              <a:lumMod val="95000"/>
            </a:schemeClr>
          </a:solidFill>
          <a:ln>
            <a:solidFill>
              <a:schemeClr val="bg1">
                <a:lumMod val="50000"/>
              </a:schemeClr>
            </a:solidFill>
          </a:ln>
        </p:spPr>
        <p:txBody>
          <a:bodyPr wrap="square">
            <a:spAutoFit/>
          </a:bodyPr>
          <a:lstStyle/>
          <a:p>
            <a:r>
              <a:rPr lang="en-US" sz="1400" dirty="0">
                <a:solidFill>
                  <a:srgbClr val="000000"/>
                </a:solidFill>
                <a:latin typeface="Consolas" panose="020B0609020204030204" pitchFamily="49" charset="0"/>
              </a:rPr>
              <a:t> 1 </a:t>
            </a:r>
            <a:r>
              <a:rPr lang="en-US" sz="1400" b="1" dirty="0">
                <a:solidFill>
                  <a:srgbClr val="7F0055"/>
                </a:solidFill>
                <a:latin typeface="Consolas" panose="020B0609020204030204" pitchFamily="49" charset="0"/>
              </a:rPr>
              <a:t>public static</a:t>
            </a:r>
            <a:r>
              <a:rPr lang="en-US" sz="1400" dirty="0">
                <a:solidFill>
                  <a:srgbClr val="7F0055"/>
                </a:solidFill>
                <a:latin typeface="Consolas" panose="020B0609020204030204" pitchFamily="49" charset="0"/>
              </a:rPr>
              <a:t> </a:t>
            </a:r>
            <a:r>
              <a:rPr lang="en-US" sz="1400" b="1" dirty="0" err="1">
                <a:solidFill>
                  <a:srgbClr val="7F0055"/>
                </a:solidFill>
                <a:latin typeface="Consolas" panose="020B0609020204030204" pitchFamily="49" charset="0"/>
              </a:rPr>
              <a:t>int</a:t>
            </a:r>
            <a:r>
              <a:rPr lang="en-US" sz="1400" dirty="0">
                <a:solidFill>
                  <a:srgbClr val="7F0055"/>
                </a:solidFill>
                <a:latin typeface="Consolas" panose="020B0609020204030204" pitchFamily="49" charset="0"/>
              </a:rPr>
              <a:t> </a:t>
            </a:r>
            <a:r>
              <a:rPr lang="en-US" sz="1400" dirty="0" err="1">
                <a:solidFill>
                  <a:srgbClr val="000000"/>
                </a:solidFill>
                <a:latin typeface="Consolas" panose="020B0609020204030204" pitchFamily="49" charset="0"/>
              </a:rPr>
              <a:t>obterValor</a:t>
            </a:r>
            <a:r>
              <a:rPr lang="en-US"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2     Scanner </a:t>
            </a:r>
            <a:r>
              <a:rPr lang="en-US" sz="1400" dirty="0" err="1">
                <a:solidFill>
                  <a:srgbClr val="000000"/>
                </a:solidFill>
                <a:latin typeface="Consolas" panose="020B0609020204030204" pitchFamily="49" charset="0"/>
              </a:rPr>
              <a:t>teclado</a:t>
            </a:r>
            <a:r>
              <a:rPr lang="en-US" sz="1400" dirty="0">
                <a:solidFill>
                  <a:srgbClr val="000000"/>
                </a:solidFill>
                <a:latin typeface="Consolas" panose="020B0609020204030204" pitchFamily="49" charset="0"/>
              </a:rPr>
              <a:t> = </a:t>
            </a:r>
            <a:r>
              <a:rPr lang="en-US" sz="1400" b="1" dirty="0">
                <a:solidFill>
                  <a:srgbClr val="7F0055"/>
                </a:solidFill>
                <a:latin typeface="Consolas" panose="020B0609020204030204" pitchFamily="49" charset="0"/>
              </a:rPr>
              <a:t>new</a:t>
            </a:r>
            <a:r>
              <a:rPr lang="en-US" sz="1400" dirty="0">
                <a:solidFill>
                  <a:srgbClr val="7F0055"/>
                </a:solidFill>
                <a:latin typeface="Consolas" panose="020B0609020204030204" pitchFamily="49" charset="0"/>
              </a:rPr>
              <a:t> </a:t>
            </a:r>
            <a:r>
              <a:rPr lang="en-US" sz="1400" dirty="0">
                <a:solidFill>
                  <a:srgbClr val="000000"/>
                </a:solidFill>
                <a:latin typeface="Consolas" panose="020B0609020204030204" pitchFamily="49" charset="0"/>
              </a:rPr>
              <a:t>Scanner(System.</a:t>
            </a:r>
            <a:r>
              <a:rPr lang="en-US" sz="1400" b="1" dirty="0">
                <a:solidFill>
                  <a:srgbClr val="7F0055"/>
                </a:solidFill>
                <a:latin typeface="Consolas" panose="020B0609020204030204" pitchFamily="49" charset="0"/>
              </a:rPr>
              <a:t>in</a:t>
            </a:r>
            <a:r>
              <a:rPr lang="en-US"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 3     </a:t>
            </a:r>
            <a:r>
              <a:rPr lang="pt-BR" sz="1400" b="1" dirty="0" err="1">
                <a:solidFill>
                  <a:srgbClr val="7F0055"/>
                </a:solidFill>
                <a:latin typeface="Consolas" panose="020B0609020204030204" pitchFamily="49" charset="0"/>
              </a:rPr>
              <a:t>int</a:t>
            </a:r>
            <a:r>
              <a:rPr lang="pt-BR" sz="1400" b="1" dirty="0">
                <a:solidFill>
                  <a:srgbClr val="7F0055"/>
                </a:solidFill>
                <a:latin typeface="Consolas" panose="020B0609020204030204" pitchFamily="49" charset="0"/>
              </a:rPr>
              <a:t> valor</a:t>
            </a:r>
            <a:r>
              <a:rPr lang="pt-BR" sz="1400" dirty="0">
                <a:solidFill>
                  <a:srgbClr val="7F0055"/>
                </a:solidFill>
                <a:latin typeface="Consolas" panose="020B0609020204030204" pitchFamily="49" charset="0"/>
              </a:rPr>
              <a:t> </a:t>
            </a:r>
            <a:r>
              <a:rPr lang="pt-BR" sz="1400" dirty="0" err="1">
                <a:solidFill>
                  <a:srgbClr val="000000"/>
                </a:solidFill>
                <a:latin typeface="Consolas" panose="020B0609020204030204" pitchFamily="49" charset="0"/>
              </a:rPr>
              <a:t>Integer.parseInt</a:t>
            </a:r>
            <a:r>
              <a:rPr lang="pt-BR" sz="1400" dirty="0">
                <a:solidFill>
                  <a:srgbClr val="000000"/>
                </a:solidFill>
                <a:latin typeface="Consolas" panose="020B0609020204030204" pitchFamily="49" charset="0"/>
              </a:rPr>
              <a:t>(</a:t>
            </a:r>
            <a:r>
              <a:rPr lang="pt-BR" sz="1400" dirty="0" err="1">
                <a:solidFill>
                  <a:srgbClr val="000000"/>
                </a:solidFill>
                <a:latin typeface="Consolas" panose="020B0609020204030204" pitchFamily="49" charset="0"/>
              </a:rPr>
              <a:t>teclado.nextLine</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 4     </a:t>
            </a:r>
            <a:r>
              <a:rPr lang="pt-BR" sz="1400" dirty="0" err="1">
                <a:solidFill>
                  <a:srgbClr val="000000"/>
                </a:solidFill>
                <a:latin typeface="Consolas" panose="020B0609020204030204" pitchFamily="49" charset="0"/>
              </a:rPr>
              <a:t>return</a:t>
            </a:r>
            <a:r>
              <a:rPr lang="pt-BR" sz="1400" dirty="0">
                <a:solidFill>
                  <a:srgbClr val="000000"/>
                </a:solidFill>
                <a:latin typeface="Consolas" panose="020B0609020204030204" pitchFamily="49" charset="0"/>
              </a:rPr>
              <a:t> valor;</a:t>
            </a:r>
          </a:p>
          <a:p>
            <a:r>
              <a:rPr lang="pt-BR" sz="1400" dirty="0">
                <a:solidFill>
                  <a:srgbClr val="000000"/>
                </a:solidFill>
                <a:latin typeface="Consolas" panose="020B0609020204030204" pitchFamily="49" charset="0"/>
              </a:rPr>
              <a:t> 5 }</a:t>
            </a:r>
          </a:p>
          <a:p>
            <a:r>
              <a:rPr lang="pt-BR" sz="1400" dirty="0">
                <a:solidFill>
                  <a:srgbClr val="000000"/>
                </a:solidFill>
                <a:latin typeface="Consolas" panose="020B0609020204030204" pitchFamily="49" charset="0"/>
              </a:rPr>
              <a:t> 6 </a:t>
            </a:r>
          </a:p>
          <a:p>
            <a:r>
              <a:rPr lang="en-US" sz="1400" dirty="0">
                <a:solidFill>
                  <a:srgbClr val="000000"/>
                </a:solidFill>
                <a:latin typeface="Consolas" panose="020B0609020204030204" pitchFamily="49" charset="0"/>
              </a:rPr>
              <a:t> 7 </a:t>
            </a:r>
            <a:r>
              <a:rPr lang="en-US" sz="1400" b="1" dirty="0">
                <a:solidFill>
                  <a:srgbClr val="7F0055"/>
                </a:solidFill>
                <a:latin typeface="Consolas" panose="020B0609020204030204" pitchFamily="49" charset="0"/>
              </a:rPr>
              <a:t>public static</a:t>
            </a:r>
            <a:r>
              <a:rPr lang="en-US" sz="1400" dirty="0">
                <a:solidFill>
                  <a:srgbClr val="7F0055"/>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dirty="0">
                <a:solidFill>
                  <a:srgbClr val="7F0055"/>
                </a:solidFill>
                <a:latin typeface="Consolas" panose="020B0609020204030204" pitchFamily="49" charset="0"/>
              </a:rPr>
              <a:t> </a:t>
            </a:r>
            <a:r>
              <a:rPr lang="en-US" sz="1400" dirty="0">
                <a:solidFill>
                  <a:srgbClr val="000000"/>
                </a:solidFill>
                <a:latin typeface="Consolas" panose="020B0609020204030204" pitchFamily="49" charset="0"/>
              </a:rPr>
              <a:t>teste1() {</a:t>
            </a:r>
          </a:p>
          <a:p>
            <a:r>
              <a:rPr lang="pt-BR" sz="1400" dirty="0">
                <a:solidFill>
                  <a:srgbClr val="000000"/>
                </a:solidFill>
                <a:latin typeface="Consolas" panose="020B0609020204030204" pitchFamily="49" charset="0"/>
              </a:rPr>
              <a:t> 8     </a:t>
            </a:r>
            <a:r>
              <a:rPr lang="pt-BR" sz="1400" b="1" dirty="0" err="1">
                <a:solidFill>
                  <a:srgbClr val="7F0055"/>
                </a:solidFill>
                <a:latin typeface="Consolas" panose="020B0609020204030204" pitchFamily="49" charset="0"/>
              </a:rPr>
              <a:t>while</a:t>
            </a:r>
            <a:r>
              <a:rPr lang="pt-BR" sz="1400" dirty="0">
                <a:solidFill>
                  <a:srgbClr val="7F0055"/>
                </a:solidFill>
                <a:latin typeface="Consolas" panose="020B0609020204030204" pitchFamily="49" charset="0"/>
              </a:rPr>
              <a:t> </a:t>
            </a:r>
            <a:r>
              <a:rPr lang="pt-BR" sz="1400" dirty="0">
                <a:solidFill>
                  <a:srgbClr val="000000"/>
                </a:solidFill>
                <a:latin typeface="Consolas" panose="020B0609020204030204" pitchFamily="49" charset="0"/>
              </a:rPr>
              <a:t>(</a:t>
            </a:r>
            <a:r>
              <a:rPr lang="pt-BR" sz="1400" dirty="0" err="1">
                <a:solidFill>
                  <a:srgbClr val="000000"/>
                </a:solidFill>
                <a:latin typeface="Consolas" panose="020B0609020204030204" pitchFamily="49" charset="0"/>
              </a:rPr>
              <a:t>true</a:t>
            </a:r>
            <a:r>
              <a:rPr lang="pt-BR" sz="1400" dirty="0">
                <a:solidFill>
                  <a:srgbClr val="000000"/>
                </a:solidFill>
                <a:latin typeface="Consolas" panose="020B0609020204030204" pitchFamily="49" charset="0"/>
              </a:rPr>
              <a:t>) {</a:t>
            </a:r>
          </a:p>
          <a:p>
            <a:r>
              <a:rPr lang="pt-BR" sz="1400" dirty="0">
                <a:solidFill>
                  <a:srgbClr val="000000"/>
                </a:solidFill>
                <a:latin typeface="Consolas" panose="020B0609020204030204" pitchFamily="49" charset="0"/>
              </a:rPr>
              <a:t> 9         </a:t>
            </a:r>
            <a:r>
              <a:rPr lang="pt-BR" sz="1400" b="1" dirty="0" err="1">
                <a:solidFill>
                  <a:srgbClr val="7F0055"/>
                </a:solidFill>
                <a:latin typeface="Consolas" panose="020B0609020204030204" pitchFamily="49" charset="0"/>
              </a:rPr>
              <a:t>try</a:t>
            </a:r>
            <a:r>
              <a:rPr lang="pt-BR" sz="1400" dirty="0">
                <a:solidFill>
                  <a:srgbClr val="7F0055"/>
                </a:solidFill>
                <a:latin typeface="Consolas" panose="020B0609020204030204" pitchFamily="49" charset="0"/>
              </a:rPr>
              <a:t> </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10             </a:t>
            </a:r>
            <a:r>
              <a:rPr lang="pt-BR" sz="1400" b="1" dirty="0" err="1">
                <a:solidFill>
                  <a:srgbClr val="7F0055"/>
                </a:solidFill>
                <a:latin typeface="Consolas" panose="020B0609020204030204" pitchFamily="49" charset="0"/>
              </a:rPr>
              <a:t>int</a:t>
            </a:r>
            <a:r>
              <a:rPr lang="pt-BR" sz="1400" dirty="0">
                <a:solidFill>
                  <a:srgbClr val="7F0055"/>
                </a:solidFill>
                <a:latin typeface="Consolas" panose="020B0609020204030204" pitchFamily="49" charset="0"/>
              </a:rPr>
              <a:t> </a:t>
            </a:r>
            <a:r>
              <a:rPr lang="pt-BR" sz="1400" dirty="0">
                <a:solidFill>
                  <a:srgbClr val="000000"/>
                </a:solidFill>
                <a:latin typeface="Consolas" panose="020B0609020204030204" pitchFamily="49" charset="0"/>
              </a:rPr>
              <a:t>num = </a:t>
            </a:r>
            <a:r>
              <a:rPr lang="pt-BR" sz="1400" dirty="0" err="1">
                <a:solidFill>
                  <a:srgbClr val="000000"/>
                </a:solidFill>
                <a:latin typeface="Consolas" panose="020B0609020204030204" pitchFamily="49" charset="0"/>
              </a:rPr>
              <a:t>obterValor</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11             </a:t>
            </a:r>
            <a:r>
              <a:rPr lang="pt-BR" sz="1400" dirty="0" err="1">
                <a:solidFill>
                  <a:srgbClr val="000000"/>
                </a:solidFill>
                <a:latin typeface="Consolas" panose="020B0609020204030204" pitchFamily="49" charset="0"/>
              </a:rPr>
              <a:t>System.out.println</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"Numero informado = " </a:t>
            </a:r>
            <a:r>
              <a:rPr lang="pt-BR" sz="1400" dirty="0">
                <a:solidFill>
                  <a:srgbClr val="000000"/>
                </a:solidFill>
                <a:latin typeface="Consolas" panose="020B0609020204030204" pitchFamily="49" charset="0"/>
              </a:rPr>
              <a:t>+ num);</a:t>
            </a:r>
          </a:p>
          <a:p>
            <a:r>
              <a:rPr lang="pt-BR" sz="1400" dirty="0">
                <a:solidFill>
                  <a:srgbClr val="000000"/>
                </a:solidFill>
                <a:latin typeface="Consolas" panose="020B0609020204030204" pitchFamily="49" charset="0"/>
              </a:rPr>
              <a:t>12             </a:t>
            </a:r>
            <a:r>
              <a:rPr lang="pt-BR" sz="1400" b="1" dirty="0">
                <a:solidFill>
                  <a:srgbClr val="7F0055"/>
                </a:solidFill>
                <a:latin typeface="Consolas" panose="020B0609020204030204" pitchFamily="49" charset="0"/>
              </a:rPr>
              <a:t>break</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13         } </a:t>
            </a:r>
            <a:r>
              <a:rPr lang="pt-BR" sz="1400" b="1" dirty="0">
                <a:solidFill>
                  <a:srgbClr val="7F0055"/>
                </a:solidFill>
                <a:latin typeface="Consolas" panose="020B0609020204030204" pitchFamily="49" charset="0"/>
              </a:rPr>
              <a:t>catch</a:t>
            </a:r>
            <a:r>
              <a:rPr lang="pt-BR" sz="1400" dirty="0">
                <a:solidFill>
                  <a:srgbClr val="7F0055"/>
                </a:solidFill>
                <a:latin typeface="Consolas" panose="020B0609020204030204" pitchFamily="49" charset="0"/>
              </a:rPr>
              <a:t> </a:t>
            </a:r>
            <a:r>
              <a:rPr lang="pt-BR" sz="1400" dirty="0">
                <a:solidFill>
                  <a:srgbClr val="000000"/>
                </a:solidFill>
                <a:latin typeface="Consolas" panose="020B0609020204030204" pitchFamily="49" charset="0"/>
              </a:rPr>
              <a:t>(</a:t>
            </a:r>
            <a:r>
              <a:rPr lang="pt-BR" sz="1400" dirty="0" err="1">
                <a:solidFill>
                  <a:srgbClr val="000000"/>
                </a:solidFill>
                <a:latin typeface="Consolas" panose="020B0609020204030204" pitchFamily="49" charset="0"/>
              </a:rPr>
              <a:t>NumberFormatException</a:t>
            </a:r>
            <a:r>
              <a:rPr lang="pt-BR" sz="1400" dirty="0">
                <a:solidFill>
                  <a:srgbClr val="000000"/>
                </a:solidFill>
                <a:latin typeface="Consolas" panose="020B0609020204030204" pitchFamily="49" charset="0"/>
              </a:rPr>
              <a:t> e) {</a:t>
            </a:r>
          </a:p>
          <a:p>
            <a:r>
              <a:rPr lang="pt-BR" sz="1400" dirty="0">
                <a:solidFill>
                  <a:srgbClr val="000000"/>
                </a:solidFill>
                <a:latin typeface="Consolas" panose="020B0609020204030204" pitchFamily="49" charset="0"/>
              </a:rPr>
              <a:t>14             </a:t>
            </a:r>
            <a:r>
              <a:rPr lang="pt-BR" sz="1400" dirty="0" err="1">
                <a:solidFill>
                  <a:srgbClr val="000000"/>
                </a:solidFill>
                <a:latin typeface="Consolas" panose="020B0609020204030204" pitchFamily="49" charset="0"/>
              </a:rPr>
              <a:t>System.out.println</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"Valor inválido. Informe novamente"</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15         }</a:t>
            </a:r>
          </a:p>
          <a:p>
            <a:r>
              <a:rPr lang="pt-BR" sz="1400" dirty="0">
                <a:solidFill>
                  <a:srgbClr val="000000"/>
                </a:solidFill>
                <a:latin typeface="Consolas" panose="020B0609020204030204" pitchFamily="49" charset="0"/>
              </a:rPr>
              <a:t>16     }</a:t>
            </a:r>
          </a:p>
          <a:p>
            <a:r>
              <a:rPr lang="pt-BR" sz="1400" dirty="0">
                <a:solidFill>
                  <a:srgbClr val="000000"/>
                </a:solidFill>
                <a:latin typeface="Consolas" panose="020B0609020204030204" pitchFamily="49" charset="0"/>
              </a:rPr>
              <a:t>17 </a:t>
            </a:r>
          </a:p>
          <a:p>
            <a:r>
              <a:rPr lang="pt-BR" sz="1400" dirty="0">
                <a:solidFill>
                  <a:srgbClr val="000000"/>
                </a:solidFill>
                <a:latin typeface="Consolas" panose="020B0609020204030204" pitchFamily="49" charset="0"/>
              </a:rPr>
              <a:t>18     </a:t>
            </a:r>
            <a:r>
              <a:rPr lang="pt-BR" sz="1400" dirty="0" err="1">
                <a:solidFill>
                  <a:srgbClr val="000000"/>
                </a:solidFill>
                <a:latin typeface="Consolas" panose="020B0609020204030204" pitchFamily="49" charset="0"/>
              </a:rPr>
              <a:t>System.out.println</a:t>
            </a:r>
            <a:r>
              <a:rPr lang="pt-BR" sz="1400" dirty="0">
                <a:solidFill>
                  <a:srgbClr val="000000"/>
                </a:solidFill>
                <a:latin typeface="Consolas" panose="020B0609020204030204" pitchFamily="49" charset="0"/>
              </a:rPr>
              <a:t>(</a:t>
            </a:r>
            <a:r>
              <a:rPr lang="pt-BR" sz="1400" dirty="0">
                <a:solidFill>
                  <a:srgbClr val="0000FF"/>
                </a:solidFill>
                <a:latin typeface="Consolas" panose="020B0609020204030204" pitchFamily="49" charset="0"/>
              </a:rPr>
              <a:t>"Fim"</a:t>
            </a:r>
            <a:r>
              <a:rPr lang="pt-BR" sz="1400" dirty="0">
                <a:solidFill>
                  <a:srgbClr val="000000"/>
                </a:solidFill>
                <a:latin typeface="Consolas" panose="020B0609020204030204" pitchFamily="49" charset="0"/>
              </a:rPr>
              <a:t>);</a:t>
            </a:r>
          </a:p>
          <a:p>
            <a:r>
              <a:rPr lang="pt-BR" sz="1400" dirty="0">
                <a:solidFill>
                  <a:srgbClr val="000000"/>
                </a:solidFill>
                <a:latin typeface="Consolas" panose="020B0609020204030204" pitchFamily="49" charset="0"/>
              </a:rPr>
              <a:t>19 }</a:t>
            </a:r>
          </a:p>
        </p:txBody>
      </p:sp>
    </p:spTree>
    <p:extLst>
      <p:ext uri="{BB962C8B-B14F-4D97-AF65-F5344CB8AC3E}">
        <p14:creationId xmlns:p14="http://schemas.microsoft.com/office/powerpoint/2010/main" val="132385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Tipos de erros</a:t>
            </a:r>
          </a:p>
        </p:txBody>
      </p:sp>
      <p:sp>
        <p:nvSpPr>
          <p:cNvPr id="3" name="Espaço Reservado para Conteúdo 2"/>
          <p:cNvSpPr>
            <a:spLocks noGrp="1"/>
          </p:cNvSpPr>
          <p:nvPr>
            <p:ph idx="1"/>
          </p:nvPr>
        </p:nvSpPr>
        <p:spPr/>
        <p:txBody>
          <a:bodyPr/>
          <a:lstStyle/>
          <a:p>
            <a:r>
              <a:rPr lang="pt-BR" dirty="0"/>
              <a:t>Durante a execução de um programa, podemos nos deparar com dois tipos de erros:</a:t>
            </a:r>
          </a:p>
          <a:p>
            <a:pPr lvl="1"/>
            <a:r>
              <a:rPr lang="pt-BR" dirty="0"/>
              <a:t>Erros de lógica </a:t>
            </a:r>
          </a:p>
          <a:p>
            <a:pPr lvl="1"/>
            <a:r>
              <a:rPr lang="pt-BR" dirty="0"/>
              <a:t>Erros de execução</a:t>
            </a:r>
          </a:p>
          <a:p>
            <a:pPr lvl="2"/>
            <a:endParaRPr lang="pt-BR" dirty="0"/>
          </a:p>
        </p:txBody>
      </p:sp>
    </p:spTree>
    <p:extLst>
      <p:ext uri="{BB962C8B-B14F-4D97-AF65-F5344CB8AC3E}">
        <p14:creationId xmlns:p14="http://schemas.microsoft.com/office/powerpoint/2010/main" val="206639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Propagação de erros</a:t>
            </a:r>
          </a:p>
        </p:txBody>
      </p:sp>
      <p:sp>
        <p:nvSpPr>
          <p:cNvPr id="3" name="Espaço Reservado para Conteúdo 2"/>
          <p:cNvSpPr>
            <a:spLocks noGrp="1"/>
          </p:cNvSpPr>
          <p:nvPr>
            <p:ph idx="1"/>
          </p:nvPr>
        </p:nvSpPr>
        <p:spPr/>
        <p:txBody>
          <a:bodyPr/>
          <a:lstStyle/>
          <a:p>
            <a:pPr>
              <a:spcAft>
                <a:spcPts val="1200"/>
              </a:spcAft>
            </a:pPr>
            <a:r>
              <a:rPr lang="pt-BR" sz="2400" dirty="0"/>
              <a:t>Se o método chamador não puder tratar o erro que causou a interrupção, também será interrompido.</a:t>
            </a:r>
          </a:p>
          <a:p>
            <a:pPr>
              <a:spcAft>
                <a:spcPts val="1200"/>
              </a:spcAft>
            </a:pPr>
            <a:r>
              <a:rPr lang="pt-BR" sz="2400" dirty="0"/>
              <a:t>A propagação do erro ocorre até que ele possa ser tratado por algum método da cadeia de chamada de métodos. </a:t>
            </a:r>
          </a:p>
          <a:p>
            <a:pPr lvl="1">
              <a:spcAft>
                <a:spcPts val="1200"/>
              </a:spcAft>
            </a:pPr>
            <a:r>
              <a:rPr lang="pt-BR" sz="2000" dirty="0"/>
              <a:t>O último método que tem “oportunidade” de tratar o erro é o método </a:t>
            </a:r>
            <a:r>
              <a:rPr lang="pt-BR" sz="1800" dirty="0" err="1">
                <a:latin typeface="Gungsuh" panose="02030600000101010101" pitchFamily="18" charset="-127"/>
                <a:ea typeface="Gungsuh" panose="02030600000101010101" pitchFamily="18" charset="-127"/>
              </a:rPr>
              <a:t>main</a:t>
            </a:r>
            <a:r>
              <a:rPr lang="pt-BR" sz="2000" dirty="0"/>
              <a:t>(). </a:t>
            </a:r>
          </a:p>
          <a:p>
            <a:pPr lvl="1">
              <a:spcAft>
                <a:spcPts val="1200"/>
              </a:spcAft>
            </a:pPr>
            <a:r>
              <a:rPr lang="pt-BR" sz="2000" dirty="0"/>
              <a:t>Se o método </a:t>
            </a:r>
            <a:r>
              <a:rPr lang="pt-BR" sz="1800" dirty="0" err="1">
                <a:latin typeface="Gungsuh" panose="02030600000101010101" pitchFamily="18" charset="-127"/>
                <a:ea typeface="Gungsuh" panose="02030600000101010101" pitchFamily="18" charset="-127"/>
              </a:rPr>
              <a:t>main</a:t>
            </a:r>
            <a:r>
              <a:rPr lang="pt-BR" sz="2000" dirty="0"/>
              <a:t>() não tratar o erro, o programa é interrompido</a:t>
            </a:r>
          </a:p>
        </p:txBody>
      </p:sp>
    </p:spTree>
    <p:extLst>
      <p:ext uri="{BB962C8B-B14F-4D97-AF65-F5344CB8AC3E}">
        <p14:creationId xmlns:p14="http://schemas.microsoft.com/office/powerpoint/2010/main" val="31767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Exceções verificadas pelo compilador</a:t>
            </a:r>
          </a:p>
        </p:txBody>
      </p:sp>
      <p:sp>
        <p:nvSpPr>
          <p:cNvPr id="3" name="Espaço Reservado para Conteúdo 2"/>
          <p:cNvSpPr>
            <a:spLocks noGrp="1"/>
          </p:cNvSpPr>
          <p:nvPr>
            <p:ph idx="1"/>
          </p:nvPr>
        </p:nvSpPr>
        <p:spPr/>
        <p:txBody>
          <a:bodyPr/>
          <a:lstStyle/>
          <a:p>
            <a:pPr>
              <a:spcAft>
                <a:spcPts val="1200"/>
              </a:spcAft>
            </a:pPr>
            <a:r>
              <a:rPr lang="pt-BR" sz="2600" dirty="0"/>
              <a:t>Alguns métodos podem solicitar ao compilador exigir que o programador trate a exceção no local em que ocorreram ou devem ter o tratamento explicitamente postergado. </a:t>
            </a:r>
          </a:p>
          <a:p>
            <a:pPr>
              <a:spcAft>
                <a:spcPts val="1200"/>
              </a:spcAft>
            </a:pPr>
            <a:r>
              <a:rPr lang="pt-BR" sz="2600" dirty="0"/>
              <a:t>São os erros das </a:t>
            </a:r>
            <a:r>
              <a:rPr lang="pt-BR" sz="2600" b="1" dirty="0"/>
              <a:t>classes verificáveis</a:t>
            </a:r>
            <a:r>
              <a:rPr lang="pt-BR" sz="2600" dirty="0"/>
              <a:t>. As classes </a:t>
            </a:r>
            <a:r>
              <a:rPr lang="pt-BR" sz="2600" dirty="0" err="1"/>
              <a:t>Error</a:t>
            </a:r>
            <a:r>
              <a:rPr lang="pt-BR" sz="2600" dirty="0"/>
              <a:t> e </a:t>
            </a:r>
            <a:r>
              <a:rPr lang="pt-BR" sz="2600" dirty="0" err="1"/>
              <a:t>RuntimeException</a:t>
            </a:r>
            <a:r>
              <a:rPr lang="pt-BR" sz="2600" dirty="0"/>
              <a:t>, bem como todas as suas subclasses, não são verificáveis. As demais classes são verificáveis.</a:t>
            </a:r>
          </a:p>
          <a:p>
            <a:pPr>
              <a:spcAft>
                <a:spcPts val="1200"/>
              </a:spcAft>
            </a:pPr>
            <a:endParaRPr lang="pt-BR" sz="2600" dirty="0"/>
          </a:p>
        </p:txBody>
      </p:sp>
    </p:spTree>
    <p:extLst>
      <p:ext uri="{BB962C8B-B14F-4D97-AF65-F5344CB8AC3E}">
        <p14:creationId xmlns:p14="http://schemas.microsoft.com/office/powerpoint/2010/main" val="1072040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Exceções verificadas pelo compilador</a:t>
            </a:r>
          </a:p>
        </p:txBody>
      </p:sp>
      <p:sp>
        <p:nvSpPr>
          <p:cNvPr id="4" name="Retângulo 3"/>
          <p:cNvSpPr/>
          <p:nvPr/>
        </p:nvSpPr>
        <p:spPr>
          <a:xfrm>
            <a:off x="755576" y="1437854"/>
            <a:ext cx="5904656" cy="923330"/>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b="1" dirty="0" err="1">
                <a:solidFill>
                  <a:srgbClr val="7F0055"/>
                </a:solidFill>
                <a:latin typeface="Consolas" panose="020B0609020204030204" pitchFamily="49" charset="0"/>
              </a:rPr>
              <a:t>public</a:t>
            </a:r>
            <a:r>
              <a:rPr lang="pt-BR" b="1" dirty="0">
                <a:solidFill>
                  <a:srgbClr val="7F0055"/>
                </a:solidFill>
                <a:latin typeface="Consolas" panose="020B0609020204030204" pitchFamily="49" charset="0"/>
              </a:rPr>
              <a:t> </a:t>
            </a:r>
            <a:r>
              <a:rPr lang="pt-BR" b="1" dirty="0" err="1">
                <a:solidFill>
                  <a:srgbClr val="7F0055"/>
                </a:solidFill>
                <a:latin typeface="Consolas" panose="020B0609020204030204" pitchFamily="49" charset="0"/>
              </a:rPr>
              <a:t>void</a:t>
            </a:r>
            <a:r>
              <a:rPr lang="pt-BR" dirty="0">
                <a:solidFill>
                  <a:srgbClr val="7F0055"/>
                </a:solidFill>
                <a:latin typeface="Consolas" panose="020B0609020204030204" pitchFamily="49" charset="0"/>
              </a:rPr>
              <a:t> </a:t>
            </a:r>
            <a:r>
              <a:rPr lang="pt-BR" dirty="0" err="1">
                <a:solidFill>
                  <a:srgbClr val="000000"/>
                </a:solidFill>
                <a:latin typeface="Consolas" panose="020B0609020204030204" pitchFamily="49" charset="0"/>
              </a:rPr>
              <a:t>abrirArquivo</a:t>
            </a:r>
            <a:r>
              <a:rPr lang="pt-BR"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arquivo</a:t>
            </a:r>
            <a:r>
              <a:rPr lang="en-US" dirty="0">
                <a:solidFill>
                  <a:srgbClr val="000000"/>
                </a:solidFill>
                <a:latin typeface="Consolas" panose="020B0609020204030204" pitchFamily="49" charset="0"/>
              </a:rPr>
              <a:t> = </a:t>
            </a:r>
            <a:r>
              <a:rPr lang="en-US" b="1" u="wavy" dirty="0">
                <a:solidFill>
                  <a:srgbClr val="7F0055"/>
                </a:solidFill>
                <a:uFill>
                  <a:solidFill>
                    <a:srgbClr val="FF0000"/>
                  </a:solidFill>
                </a:uFill>
                <a:latin typeface="Consolas" panose="020B0609020204030204" pitchFamily="49" charset="0"/>
              </a:rPr>
              <a:t>new</a:t>
            </a:r>
            <a:r>
              <a:rPr lang="en-US" u="wavy" dirty="0">
                <a:solidFill>
                  <a:srgbClr val="7F0055"/>
                </a:solidFill>
                <a:uFill>
                  <a:solidFill>
                    <a:srgbClr val="FF0000"/>
                  </a:solidFill>
                </a:uFill>
                <a:latin typeface="Consolas" panose="020B0609020204030204" pitchFamily="49" charset="0"/>
              </a:rPr>
              <a:t> </a:t>
            </a:r>
            <a:r>
              <a:rPr lang="en-US" u="wavy" dirty="0" err="1">
                <a:solidFill>
                  <a:srgbClr val="000000"/>
                </a:solidFill>
                <a:uFill>
                  <a:solidFill>
                    <a:srgbClr val="FF0000"/>
                  </a:solidFill>
                </a:uFill>
                <a:latin typeface="Consolas" panose="020B0609020204030204" pitchFamily="49" charset="0"/>
              </a:rPr>
              <a:t>FileReader</a:t>
            </a:r>
            <a:r>
              <a:rPr lang="en-US" u="wavy" dirty="0">
                <a:solidFill>
                  <a:srgbClr val="000000"/>
                </a:solidFill>
                <a:uFill>
                  <a:solidFill>
                    <a:srgbClr val="FF0000"/>
                  </a:solidFill>
                </a:uFill>
                <a:latin typeface="Consolas" panose="020B0609020204030204" pitchFamily="49" charset="0"/>
              </a:rPr>
              <a:t>(</a:t>
            </a:r>
            <a:r>
              <a:rPr lang="en-US" u="wavy" dirty="0">
                <a:solidFill>
                  <a:srgbClr val="0000FF"/>
                </a:solidFill>
                <a:uFill>
                  <a:solidFill>
                    <a:srgbClr val="FF0000"/>
                  </a:solidFill>
                </a:uFill>
                <a:latin typeface="Consolas" panose="020B0609020204030204" pitchFamily="49" charset="0"/>
              </a:rPr>
              <a:t>"arquivo.txt"</a:t>
            </a:r>
            <a:r>
              <a:rPr lang="en-US" u="wavy" dirty="0">
                <a:solidFill>
                  <a:srgbClr val="000000"/>
                </a:solidFill>
                <a:uFill>
                  <a:solidFill>
                    <a:srgbClr val="FF0000"/>
                  </a:solidFill>
                </a:uFill>
                <a:latin typeface="Consolas" panose="020B0609020204030204" pitchFamily="49" charset="0"/>
              </a:rPr>
              <a:t>)</a:t>
            </a:r>
            <a:r>
              <a:rPr lang="en-US"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a:t>
            </a:r>
          </a:p>
        </p:txBody>
      </p:sp>
      <p:sp>
        <p:nvSpPr>
          <p:cNvPr id="5" name="Texto explicativo retangular com cantos arredondados 4"/>
          <p:cNvSpPr/>
          <p:nvPr/>
        </p:nvSpPr>
        <p:spPr>
          <a:xfrm>
            <a:off x="755576" y="2492896"/>
            <a:ext cx="3384376" cy="1682600"/>
          </a:xfrm>
          <a:prstGeom prst="wedgeRoundRectCallout">
            <a:avLst>
              <a:gd name="adj1" fmla="val -21844"/>
              <a:gd name="adj2" fmla="val -65718"/>
              <a:gd name="adj3" fmla="val 16667"/>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pt-BR" dirty="0">
                <a:solidFill>
                  <a:schemeClr val="tx1"/>
                </a:solidFill>
                <a:latin typeface="Calibri" panose="020F0502020204030204" pitchFamily="34" charset="0"/>
              </a:rPr>
              <a:t>Este método causa erro de compilação porque </a:t>
            </a:r>
            <a:r>
              <a:rPr lang="pt-BR" sz="1700" dirty="0" err="1">
                <a:solidFill>
                  <a:schemeClr val="tx1"/>
                </a:solidFill>
                <a:latin typeface="Consolas" panose="020B0609020204030204" pitchFamily="49" charset="0"/>
              </a:rPr>
              <a:t>FileReader</a:t>
            </a:r>
            <a:r>
              <a:rPr lang="pt-BR" dirty="0">
                <a:solidFill>
                  <a:schemeClr val="tx1"/>
                </a:solidFill>
                <a:latin typeface="Calibri" panose="020F0502020204030204" pitchFamily="34" charset="0"/>
              </a:rPr>
              <a:t> pode lançar uma exceção da classe </a:t>
            </a:r>
            <a:r>
              <a:rPr lang="pt-BR" sz="1700" dirty="0" err="1">
                <a:solidFill>
                  <a:schemeClr val="tx1"/>
                </a:solidFill>
                <a:latin typeface="Calibri" panose="020F0502020204030204" pitchFamily="34" charset="0"/>
              </a:rPr>
              <a:t>FileNotFoundException</a:t>
            </a:r>
            <a:r>
              <a:rPr lang="pt-BR" sz="1600" dirty="0">
                <a:solidFill>
                  <a:schemeClr val="tx1"/>
                </a:solidFill>
                <a:latin typeface="Calibri" panose="020F0502020204030204" pitchFamily="34" charset="0"/>
              </a:rPr>
              <a:t> </a:t>
            </a:r>
            <a:r>
              <a:rPr lang="pt-BR" dirty="0">
                <a:solidFill>
                  <a:schemeClr val="tx1"/>
                </a:solidFill>
                <a:latin typeface="Calibri" panose="020F0502020204030204" pitchFamily="34" charset="0"/>
              </a:rPr>
              <a:t>e deve ser tratado</a:t>
            </a:r>
          </a:p>
        </p:txBody>
      </p:sp>
      <p:sp>
        <p:nvSpPr>
          <p:cNvPr id="7" name="Retângulo 6"/>
          <p:cNvSpPr/>
          <p:nvPr/>
        </p:nvSpPr>
        <p:spPr>
          <a:xfrm>
            <a:off x="714400" y="4294384"/>
            <a:ext cx="7025952" cy="2031325"/>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b="1" dirty="0" err="1">
                <a:solidFill>
                  <a:srgbClr val="7F0055"/>
                </a:solidFill>
                <a:latin typeface="Consolas" panose="020B0609020204030204" pitchFamily="49" charset="0"/>
              </a:rPr>
              <a:t>public</a:t>
            </a:r>
            <a:r>
              <a:rPr lang="pt-BR" b="1" dirty="0">
                <a:solidFill>
                  <a:srgbClr val="7F0055"/>
                </a:solidFill>
                <a:latin typeface="Consolas" panose="020B0609020204030204" pitchFamily="49" charset="0"/>
              </a:rPr>
              <a:t> </a:t>
            </a:r>
            <a:r>
              <a:rPr lang="pt-BR" b="1" dirty="0" err="1">
                <a:solidFill>
                  <a:srgbClr val="7F0055"/>
                </a:solidFill>
                <a:latin typeface="Consolas" panose="020B0609020204030204" pitchFamily="49" charset="0"/>
              </a:rPr>
              <a:t>void</a:t>
            </a:r>
            <a:r>
              <a:rPr lang="pt-BR" dirty="0">
                <a:solidFill>
                  <a:srgbClr val="7F0055"/>
                </a:solidFill>
                <a:latin typeface="Consolas" panose="020B0609020204030204" pitchFamily="49" charset="0"/>
              </a:rPr>
              <a:t> </a:t>
            </a:r>
            <a:r>
              <a:rPr lang="pt-BR" dirty="0" err="1">
                <a:solidFill>
                  <a:srgbClr val="000000"/>
                </a:solidFill>
                <a:latin typeface="Consolas" panose="020B0609020204030204" pitchFamily="49" charset="0"/>
              </a:rPr>
              <a:t>abrirArquivo</a:t>
            </a:r>
            <a:r>
              <a:rPr lang="pt-BR" dirty="0">
                <a:solidFill>
                  <a:srgbClr val="000000"/>
                </a:solidFill>
                <a:latin typeface="Consolas" panose="020B0609020204030204" pitchFamily="49" charset="0"/>
              </a:rPr>
              <a:t>() {</a:t>
            </a:r>
          </a:p>
          <a:p>
            <a:r>
              <a:rPr lang="pt-BR" dirty="0">
                <a:latin typeface="Consolas" panose="020B0609020204030204" pitchFamily="49" charset="0"/>
              </a:rPr>
              <a:t>    </a:t>
            </a:r>
            <a:r>
              <a:rPr lang="pt-BR" b="1" dirty="0" err="1">
                <a:solidFill>
                  <a:srgbClr val="7F0055"/>
                </a:solidFill>
                <a:latin typeface="Consolas" panose="020B0609020204030204" pitchFamily="49" charset="0"/>
              </a:rPr>
              <a:t>try</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arquivo</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dirty="0">
                <a:solidFill>
                  <a:srgbClr val="7F0055"/>
                </a:solidFill>
                <a:latin typeface="Consolas" panose="020B0609020204030204" pitchFamily="49" charset="0"/>
              </a:rPr>
              <a:t> </a:t>
            </a:r>
            <a:r>
              <a:rPr lang="en-US" dirty="0" err="1">
                <a:solidFill>
                  <a:srgbClr val="000000"/>
                </a:solidFill>
                <a:latin typeface="Consolas" panose="020B0609020204030204" pitchFamily="49" charset="0"/>
              </a:rPr>
              <a:t>FileReader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"arquivo.txt"</a:t>
            </a:r>
            <a:r>
              <a:rPr lang="en-US" dirty="0">
                <a:solidFill>
                  <a:srgbClr val="000000"/>
                </a:solidFill>
                <a:latin typeface="Consolas" panose="020B0609020204030204" pitchFamily="49" charset="0"/>
              </a:rPr>
              <a:t>);</a:t>
            </a:r>
          </a:p>
          <a:p>
            <a:r>
              <a:rPr lang="pt-BR" dirty="0">
                <a:latin typeface="Consolas" panose="020B0609020204030204" pitchFamily="49" charset="0"/>
              </a:rPr>
              <a:t>    </a:t>
            </a:r>
            <a:r>
              <a:rPr lang="pt-BR" dirty="0">
                <a:solidFill>
                  <a:srgbClr val="000000"/>
                </a:solidFill>
                <a:latin typeface="Consolas" panose="020B0609020204030204" pitchFamily="49" charset="0"/>
              </a:rPr>
              <a:t>} </a:t>
            </a:r>
            <a:r>
              <a:rPr lang="pt-BR" b="1" dirty="0">
                <a:solidFill>
                  <a:srgbClr val="7F0055"/>
                </a:solidFill>
                <a:latin typeface="Consolas" panose="020B0609020204030204" pitchFamily="49" charset="0"/>
              </a:rPr>
              <a:t>catch</a:t>
            </a:r>
            <a:r>
              <a:rPr lang="pt-BR" dirty="0">
                <a:solidFill>
                  <a:srgbClr val="7F0055"/>
                </a:solidFill>
                <a:latin typeface="Consolas" panose="020B0609020204030204" pitchFamily="49" charset="0"/>
              </a:rPr>
              <a:t> </a:t>
            </a:r>
            <a:r>
              <a:rPr lang="pt-BR" dirty="0">
                <a:solidFill>
                  <a:srgbClr val="000000"/>
                </a:solidFill>
                <a:latin typeface="Consolas" panose="020B0609020204030204" pitchFamily="49" charset="0"/>
              </a:rPr>
              <a:t>(</a:t>
            </a:r>
            <a:r>
              <a:rPr lang="pt-BR" dirty="0" err="1">
                <a:solidFill>
                  <a:srgbClr val="000000"/>
                </a:solidFill>
                <a:latin typeface="Consolas" panose="020B0609020204030204" pitchFamily="49" charset="0"/>
              </a:rPr>
              <a:t>FileNotFoundException</a:t>
            </a:r>
            <a:r>
              <a:rPr lang="pt-BR" dirty="0">
                <a:solidFill>
                  <a:srgbClr val="000000"/>
                </a:solidFill>
                <a:latin typeface="Consolas" panose="020B0609020204030204" pitchFamily="49" charset="0"/>
              </a:rPr>
              <a:t> e) {</a:t>
            </a:r>
          </a:p>
          <a:p>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System.out.println</a:t>
            </a:r>
            <a:r>
              <a:rPr lang="pt-BR" dirty="0">
                <a:solidFill>
                  <a:srgbClr val="000000"/>
                </a:solidFill>
                <a:latin typeface="Consolas" panose="020B0609020204030204" pitchFamily="49" charset="0"/>
              </a:rPr>
              <a:t>(</a:t>
            </a:r>
            <a:r>
              <a:rPr lang="pt-BR" dirty="0">
                <a:solidFill>
                  <a:srgbClr val="0000FF"/>
                </a:solidFill>
                <a:latin typeface="Consolas" panose="020B0609020204030204" pitchFamily="49" charset="0"/>
              </a:rPr>
              <a:t>"Arquivo não encontrado"</a:t>
            </a:r>
            <a:r>
              <a:rPr lang="pt-BR" dirty="0">
                <a:solidFill>
                  <a:srgbClr val="000000"/>
                </a:solidFill>
                <a:latin typeface="Consolas" panose="020B0609020204030204" pitchFamily="49" charset="0"/>
              </a:rPr>
              <a:t>);</a:t>
            </a:r>
          </a:p>
          <a:p>
            <a:r>
              <a:rPr lang="pt-BR" dirty="0">
                <a:latin typeface="Consolas" panose="020B0609020204030204" pitchFamily="49" charset="0"/>
              </a:rPr>
              <a:t>    </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0902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Cláusula </a:t>
            </a:r>
            <a:r>
              <a:rPr lang="pt-BR" dirty="0" err="1"/>
              <a:t>throws</a:t>
            </a:r>
            <a:endParaRPr lang="pt-BR" dirty="0"/>
          </a:p>
        </p:txBody>
      </p:sp>
      <p:sp>
        <p:nvSpPr>
          <p:cNvPr id="3" name="Espaço Reservado para Conteúdo 2"/>
          <p:cNvSpPr>
            <a:spLocks noGrp="1"/>
          </p:cNvSpPr>
          <p:nvPr>
            <p:ph idx="1"/>
          </p:nvPr>
        </p:nvSpPr>
        <p:spPr/>
        <p:txBody>
          <a:bodyPr/>
          <a:lstStyle/>
          <a:p>
            <a:r>
              <a:rPr lang="pt-BR" sz="2000" dirty="0"/>
              <a:t>A </a:t>
            </a:r>
            <a:r>
              <a:rPr lang="pt-BR" sz="2000" dirty="0" err="1"/>
              <a:t>claúsula</a:t>
            </a:r>
            <a:r>
              <a:rPr lang="pt-BR" sz="2000" dirty="0"/>
              <a:t> </a:t>
            </a:r>
            <a:r>
              <a:rPr lang="pt-BR" sz="1900" dirty="0" err="1">
                <a:latin typeface="Consolas" panose="020B0609020204030204" pitchFamily="49" charset="0"/>
              </a:rPr>
              <a:t>throws</a:t>
            </a:r>
            <a:r>
              <a:rPr lang="pt-BR" sz="2000" dirty="0"/>
              <a:t> é utilizada num método para informar que o método chamador deverá tratar a possibilidade daquelas exceções ocorrerem</a:t>
            </a:r>
          </a:p>
          <a:p>
            <a:r>
              <a:rPr lang="pt-BR" sz="2000" dirty="0"/>
              <a:t>Utilizado com classes de erros verificáveis</a:t>
            </a:r>
          </a:p>
          <a:p>
            <a:r>
              <a:rPr lang="pt-BR" sz="2000" dirty="0"/>
              <a:t>Quando um método utiliza a classe </a:t>
            </a:r>
            <a:r>
              <a:rPr lang="pt-BR" sz="1900" dirty="0" err="1">
                <a:latin typeface="Consolas" panose="020B0609020204030204" pitchFamily="49" charset="0"/>
              </a:rPr>
              <a:t>throws</a:t>
            </a:r>
            <a:r>
              <a:rPr lang="pt-BR" sz="2000" dirty="0"/>
              <a:t>, ele delega o tratamento daquelas exceções para os métodos chamadores</a:t>
            </a:r>
          </a:p>
          <a:p>
            <a:endParaRPr lang="pt-BR" sz="2000" dirty="0"/>
          </a:p>
          <a:p>
            <a:endParaRPr lang="pt-BR" sz="2000" dirty="0"/>
          </a:p>
          <a:p>
            <a:endParaRPr lang="pt-BR" sz="2000" dirty="0"/>
          </a:p>
          <a:p>
            <a:r>
              <a:rPr lang="pt-BR" sz="2000" dirty="0"/>
              <a:t>É possível informar várias exceções na cláusula </a:t>
            </a:r>
            <a:r>
              <a:rPr lang="pt-BR" sz="1900" dirty="0" err="1">
                <a:latin typeface="Consolas" panose="020B0609020204030204" pitchFamily="49" charset="0"/>
              </a:rPr>
              <a:t>throws</a:t>
            </a:r>
            <a:r>
              <a:rPr lang="pt-BR" sz="2000" dirty="0"/>
              <a:t>, basta separá-las por vírgula.</a:t>
            </a:r>
          </a:p>
        </p:txBody>
      </p:sp>
      <p:sp>
        <p:nvSpPr>
          <p:cNvPr id="4" name="Retângulo 3"/>
          <p:cNvSpPr/>
          <p:nvPr/>
        </p:nvSpPr>
        <p:spPr>
          <a:xfrm>
            <a:off x="863588" y="3429000"/>
            <a:ext cx="7416824" cy="923330"/>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dirty="0">
                <a:solidFill>
                  <a:srgbClr val="7F0055"/>
                </a:solidFill>
                <a:latin typeface="Consolas" panose="020B0609020204030204" pitchFamily="49" charset="0"/>
              </a:rPr>
              <a:t>public</a:t>
            </a:r>
            <a:r>
              <a:rPr lang="en-US" dirty="0">
                <a:solidFill>
                  <a:srgbClr val="7F0055"/>
                </a:solidFill>
                <a:latin typeface="Consolas" panose="020B0609020204030204" pitchFamily="49" charset="0"/>
              </a:rPr>
              <a:t> </a:t>
            </a:r>
            <a:r>
              <a:rPr lang="en-US" b="1" dirty="0">
                <a:solidFill>
                  <a:srgbClr val="7F0055"/>
                </a:solidFill>
                <a:latin typeface="Consolas" panose="020B0609020204030204" pitchFamily="49" charset="0"/>
              </a:rPr>
              <a:t>void</a:t>
            </a:r>
            <a:r>
              <a:rPr lang="en-US" dirty="0">
                <a:solidFill>
                  <a:srgbClr val="7F0055"/>
                </a:solidFill>
                <a:latin typeface="Consolas" panose="020B0609020204030204" pitchFamily="49" charset="0"/>
              </a:rPr>
              <a:t> </a:t>
            </a:r>
            <a:r>
              <a:rPr lang="en-US" dirty="0" err="1">
                <a:solidFill>
                  <a:srgbClr val="000000"/>
                </a:solidFill>
                <a:latin typeface="Consolas" panose="020B0609020204030204" pitchFamily="49" charset="0"/>
              </a:rPr>
              <a:t>abrirArquivo</a:t>
            </a:r>
            <a:r>
              <a:rPr lang="en-US"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throws</a:t>
            </a:r>
            <a:r>
              <a:rPr lang="en-US" dirty="0">
                <a:solidFill>
                  <a:srgbClr val="7F0055"/>
                </a:solidFill>
                <a:latin typeface="Consolas" panose="020B0609020204030204" pitchFamily="49" charset="0"/>
              </a:rPr>
              <a:t> </a:t>
            </a:r>
            <a:r>
              <a:rPr lang="en-US" dirty="0" err="1">
                <a:solidFill>
                  <a:srgbClr val="000000"/>
                </a:solidFill>
                <a:latin typeface="Consolas" panose="020B0609020204030204" pitchFamily="49" charset="0"/>
              </a:rPr>
              <a:t>FileNotFoundException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arquivo = </a:t>
            </a:r>
            <a:r>
              <a:rPr lang="pt-BR" b="1" dirty="0">
                <a:solidFill>
                  <a:srgbClr val="7F0055"/>
                </a:solidFill>
                <a:latin typeface="Consolas" panose="020B0609020204030204" pitchFamily="49" charset="0"/>
              </a:rPr>
              <a:t>new</a:t>
            </a:r>
            <a:r>
              <a:rPr lang="pt-BR" dirty="0">
                <a:solidFill>
                  <a:srgbClr val="7F0055"/>
                </a:solidFill>
                <a:latin typeface="Consolas" panose="020B0609020204030204" pitchFamily="49" charset="0"/>
              </a:rPr>
              <a:t> </a:t>
            </a:r>
            <a:r>
              <a:rPr lang="pt-BR" dirty="0" err="1">
                <a:solidFill>
                  <a:srgbClr val="000000"/>
                </a:solidFill>
                <a:latin typeface="Consolas" panose="020B0609020204030204" pitchFamily="49" charset="0"/>
              </a:rPr>
              <a:t>FileReader</a:t>
            </a:r>
            <a:r>
              <a:rPr lang="pt-BR" dirty="0">
                <a:solidFill>
                  <a:srgbClr val="000000"/>
                </a:solidFill>
                <a:latin typeface="Consolas" panose="020B0609020204030204" pitchFamily="49" charset="0"/>
              </a:rPr>
              <a:t>(</a:t>
            </a:r>
            <a:r>
              <a:rPr lang="pt-BR" dirty="0">
                <a:solidFill>
                  <a:srgbClr val="0000FF"/>
                </a:solidFill>
                <a:latin typeface="Consolas" panose="020B0609020204030204" pitchFamily="49" charset="0"/>
              </a:rPr>
              <a:t>"arquivo.txt"</a:t>
            </a:r>
            <a:r>
              <a:rPr lang="pt-BR" dirty="0">
                <a:solidFill>
                  <a:srgbClr val="000000"/>
                </a:solidFill>
                <a:latin typeface="Consolas" panose="020B0609020204030204" pitchFamily="49" charset="0"/>
              </a:rPr>
              <a:t>);</a:t>
            </a:r>
          </a:p>
          <a:p>
            <a:r>
              <a:rPr lang="pt-BR"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985160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Cláusula </a:t>
            </a:r>
            <a:r>
              <a:rPr lang="pt-BR" dirty="0" err="1"/>
              <a:t>finally</a:t>
            </a:r>
            <a:endParaRPr lang="pt-BR" dirty="0"/>
          </a:p>
        </p:txBody>
      </p:sp>
      <p:sp>
        <p:nvSpPr>
          <p:cNvPr id="3" name="Espaço Reservado para Conteúdo 2"/>
          <p:cNvSpPr>
            <a:spLocks noGrp="1"/>
          </p:cNvSpPr>
          <p:nvPr>
            <p:ph idx="1"/>
          </p:nvPr>
        </p:nvSpPr>
        <p:spPr/>
        <p:txBody>
          <a:bodyPr/>
          <a:lstStyle/>
          <a:p>
            <a:r>
              <a:rPr lang="pt-BR" sz="2400" dirty="0"/>
              <a:t>A cláusula </a:t>
            </a:r>
            <a:r>
              <a:rPr lang="pt-BR" sz="2400" dirty="0" err="1">
                <a:latin typeface="Consolas" panose="020B0609020204030204" pitchFamily="49" charset="0"/>
              </a:rPr>
              <a:t>finally</a:t>
            </a:r>
            <a:r>
              <a:rPr lang="pt-BR" sz="2400" dirty="0"/>
              <a:t> está associada ao comando </a:t>
            </a:r>
            <a:r>
              <a:rPr lang="pt-BR" sz="2400" dirty="0" err="1">
                <a:latin typeface="Consolas" panose="020B0609020204030204" pitchFamily="49" charset="0"/>
              </a:rPr>
              <a:t>try</a:t>
            </a:r>
            <a:r>
              <a:rPr lang="pt-BR" sz="2400" dirty="0"/>
              <a:t> e é utilizado para definir um conjunto de comandos que sempre serão executados, quer o comando </a:t>
            </a:r>
            <a:r>
              <a:rPr lang="pt-BR" sz="2400" dirty="0" err="1">
                <a:latin typeface="Consolas" panose="020B0609020204030204" pitchFamily="49" charset="0"/>
              </a:rPr>
              <a:t>try</a:t>
            </a:r>
            <a:r>
              <a:rPr lang="pt-BR" sz="2400" dirty="0"/>
              <a:t> execute com ou sem erros. </a:t>
            </a:r>
          </a:p>
          <a:p>
            <a:r>
              <a:rPr lang="pt-BR" sz="2400" dirty="0"/>
              <a:t>Sintaxe:</a:t>
            </a:r>
          </a:p>
        </p:txBody>
      </p:sp>
      <p:sp>
        <p:nvSpPr>
          <p:cNvPr id="5" name="Retângulo 4"/>
          <p:cNvSpPr/>
          <p:nvPr/>
        </p:nvSpPr>
        <p:spPr>
          <a:xfrm>
            <a:off x="2051720" y="3212976"/>
            <a:ext cx="4104456" cy="3046988"/>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sz="1600" b="1" dirty="0" err="1">
                <a:solidFill>
                  <a:srgbClr val="7F0055"/>
                </a:solidFill>
                <a:latin typeface="Consolas" panose="020B0609020204030204" pitchFamily="49" charset="0"/>
              </a:rPr>
              <a:t>try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catch</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r>
              <a:rPr lang="pt-BR" sz="1600" dirty="0" err="1">
                <a:solidFill>
                  <a:srgbClr val="000000"/>
                </a:solidFill>
                <a:latin typeface="Consolas" panose="020B0609020204030204" pitchFamily="49" charset="0"/>
              </a:rPr>
              <a:t>ClasseExcecao</a:t>
            </a:r>
            <a:r>
              <a:rPr lang="pt-BR" sz="1600" dirty="0">
                <a:solidFill>
                  <a:srgbClr val="000000"/>
                </a:solidFill>
                <a:latin typeface="Consolas" panose="020B0609020204030204" pitchFamily="49" charset="0"/>
              </a:rPr>
              <a:t> objeto) {</a:t>
            </a:r>
          </a:p>
          <a:p>
            <a:r>
              <a:rPr lang="pt-BR" sz="1600" dirty="0">
                <a:solidFill>
                  <a:srgbClr val="000000"/>
                </a:solidFill>
                <a:latin typeface="Consolas" panose="020B0609020204030204" pitchFamily="49" charset="0"/>
              </a:rPr>
              <a:t>    comando caso ocorra erro</a:t>
            </a:r>
          </a:p>
          <a:p>
            <a:r>
              <a:rPr lang="pt-BR" sz="1600" dirty="0">
                <a:solidFill>
                  <a:srgbClr val="000000"/>
                </a:solidFill>
                <a:latin typeface="Consolas" panose="020B0609020204030204" pitchFamily="49" charset="0"/>
              </a:rPr>
              <a:t>    comando caso ocorra erro</a:t>
            </a:r>
          </a:p>
          <a:p>
            <a:r>
              <a:rPr lang="pt-BR" sz="1600" dirty="0">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finally</a:t>
            </a:r>
            <a:r>
              <a:rPr lang="pt-BR" sz="1600" dirty="0">
                <a:solidFill>
                  <a:srgbClr val="7F0055"/>
                </a:solidFill>
                <a:latin typeface="Consolas" panose="020B0609020204030204" pitchFamily="49" charset="0"/>
              </a:rPr>
              <a:t> </a:t>
            </a:r>
            <a:r>
              <a:rPr lang="pt-BR" sz="1600" dirty="0">
                <a:solidFill>
                  <a:srgbClr val="000000"/>
                </a:solidFill>
                <a:latin typeface="Consolas" panose="020B0609020204030204" pitchFamily="49" charset="0"/>
              </a:rPr>
              <a:t>{</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    comando...</a:t>
            </a:r>
          </a:p>
          <a:p>
            <a:r>
              <a:rPr lang="pt-BR" sz="1600" dirty="0">
                <a:solidFill>
                  <a:srgbClr val="000000"/>
                </a:solidFill>
                <a:latin typeface="Consolas" panose="020B0609020204030204" pitchFamily="49" charset="0"/>
              </a:rPr>
              <a:t>}</a:t>
            </a:r>
            <a:endParaRPr lang="pt-BR" sz="1600" dirty="0">
              <a:latin typeface="Consolas" panose="020B0609020204030204" pitchFamily="49" charset="0"/>
            </a:endParaRPr>
          </a:p>
        </p:txBody>
      </p:sp>
    </p:spTree>
    <p:extLst>
      <p:ext uri="{BB962C8B-B14F-4D97-AF65-F5344CB8AC3E}">
        <p14:creationId xmlns:p14="http://schemas.microsoft.com/office/powerpoint/2010/main" val="300330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Cláusula </a:t>
            </a:r>
            <a:r>
              <a:rPr lang="pt-BR" dirty="0" err="1"/>
              <a:t>finally</a:t>
            </a:r>
            <a:endParaRPr lang="pt-BR" dirty="0"/>
          </a:p>
        </p:txBody>
      </p:sp>
      <p:sp>
        <p:nvSpPr>
          <p:cNvPr id="3" name="Espaço Reservado para Conteúdo 2"/>
          <p:cNvSpPr>
            <a:spLocks noGrp="1"/>
          </p:cNvSpPr>
          <p:nvPr>
            <p:ph idx="1"/>
          </p:nvPr>
        </p:nvSpPr>
        <p:spPr/>
        <p:txBody>
          <a:bodyPr/>
          <a:lstStyle/>
          <a:p>
            <a:r>
              <a:rPr lang="pt-BR" dirty="0"/>
              <a:t>O uso da cláusula </a:t>
            </a:r>
            <a:r>
              <a:rPr lang="pt-BR" sz="2400" dirty="0" err="1">
                <a:latin typeface="Consolas" panose="020B0609020204030204" pitchFamily="49" charset="0"/>
              </a:rPr>
              <a:t>finally</a:t>
            </a:r>
            <a:r>
              <a:rPr lang="pt-BR" dirty="0"/>
              <a:t> geralmente está associado à liberação de recursos alocados durante o bloco </a:t>
            </a:r>
            <a:r>
              <a:rPr lang="pt-BR" sz="2400" dirty="0" err="1">
                <a:latin typeface="Consolas" panose="020B0609020204030204" pitchFamily="49" charset="0"/>
              </a:rPr>
              <a:t>try</a:t>
            </a:r>
            <a:r>
              <a:rPr lang="pt-BR" dirty="0"/>
              <a:t>.</a:t>
            </a:r>
          </a:p>
        </p:txBody>
      </p:sp>
    </p:spTree>
    <p:extLst>
      <p:ext uri="{BB962C8B-B14F-4D97-AF65-F5344CB8AC3E}">
        <p14:creationId xmlns:p14="http://schemas.microsoft.com/office/powerpoint/2010/main" val="3511024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Observações</a:t>
            </a:r>
          </a:p>
        </p:txBody>
      </p:sp>
      <p:sp>
        <p:nvSpPr>
          <p:cNvPr id="3" name="Espaço Reservado para Conteúdo 2"/>
          <p:cNvSpPr>
            <a:spLocks noGrp="1"/>
          </p:cNvSpPr>
          <p:nvPr>
            <p:ph idx="1"/>
          </p:nvPr>
        </p:nvSpPr>
        <p:spPr/>
        <p:txBody>
          <a:bodyPr/>
          <a:lstStyle/>
          <a:p>
            <a:pPr>
              <a:spcAft>
                <a:spcPts val="1200"/>
              </a:spcAft>
            </a:pPr>
            <a:r>
              <a:rPr lang="pt-BR" sz="2400" dirty="0"/>
              <a:t>Todo comando </a:t>
            </a:r>
            <a:r>
              <a:rPr lang="pt-BR" sz="2400" dirty="0" err="1"/>
              <a:t>try</a:t>
            </a:r>
            <a:r>
              <a:rPr lang="pt-BR" sz="2400" dirty="0"/>
              <a:t> define dois ou mais blocos referentes ao seu corpo e às suas cláusulas-catch. Estes blocos definem escopo de variáveis. </a:t>
            </a:r>
          </a:p>
          <a:p>
            <a:pPr>
              <a:spcAft>
                <a:spcPts val="1200"/>
              </a:spcAft>
            </a:pPr>
            <a:r>
              <a:rPr lang="pt-BR" sz="2400" dirty="0"/>
              <a:t>Se um método de uma superclasse declara exceções verificáveis, para sobrescrever o método, é obrigatório redeclarar as mesmas exceções</a:t>
            </a:r>
          </a:p>
          <a:p>
            <a:pPr>
              <a:spcAft>
                <a:spcPts val="1200"/>
              </a:spcAft>
            </a:pPr>
            <a:endParaRPr lang="pt-BR" sz="2400" dirty="0"/>
          </a:p>
        </p:txBody>
      </p:sp>
    </p:spTree>
    <p:extLst>
      <p:ext uri="{BB962C8B-B14F-4D97-AF65-F5344CB8AC3E}">
        <p14:creationId xmlns:p14="http://schemas.microsoft.com/office/powerpoint/2010/main" val="279220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Erros de lógica</a:t>
            </a:r>
          </a:p>
        </p:txBody>
      </p:sp>
      <p:sp>
        <p:nvSpPr>
          <p:cNvPr id="3" name="Espaço Reservado para Conteúdo 2"/>
          <p:cNvSpPr>
            <a:spLocks noGrp="1"/>
          </p:cNvSpPr>
          <p:nvPr>
            <p:ph idx="1"/>
          </p:nvPr>
        </p:nvSpPr>
        <p:spPr/>
        <p:txBody>
          <a:bodyPr/>
          <a:lstStyle/>
          <a:p>
            <a:r>
              <a:rPr lang="pt-BR" sz="2400" dirty="0"/>
              <a:t>São erros de concepção de algoritmo</a:t>
            </a:r>
          </a:p>
          <a:p>
            <a:endParaRPr lang="pt-BR" sz="2400" dirty="0"/>
          </a:p>
          <a:p>
            <a:endParaRPr lang="pt-BR" sz="2400" dirty="0"/>
          </a:p>
          <a:p>
            <a:endParaRPr lang="pt-BR" sz="2400" dirty="0"/>
          </a:p>
          <a:p>
            <a:endParaRPr lang="pt-BR" sz="2400" dirty="0"/>
          </a:p>
          <a:p>
            <a:endParaRPr lang="pt-BR" sz="2400" dirty="0"/>
          </a:p>
          <a:p>
            <a:endParaRPr lang="pt-BR" sz="2400" dirty="0"/>
          </a:p>
          <a:p>
            <a:endParaRPr lang="pt-BR" sz="3600" dirty="0"/>
          </a:p>
          <a:p>
            <a:r>
              <a:rPr lang="pt-BR" sz="2400" dirty="0"/>
              <a:t>Os erros de lógica </a:t>
            </a:r>
            <a:r>
              <a:rPr lang="pt-BR" sz="2400" b="1" dirty="0"/>
              <a:t>devem</a:t>
            </a:r>
            <a:r>
              <a:rPr lang="pt-BR" sz="2400" dirty="0"/>
              <a:t> ser evitados</a:t>
            </a:r>
          </a:p>
        </p:txBody>
      </p:sp>
      <p:sp>
        <p:nvSpPr>
          <p:cNvPr id="4" name="Retângulo 3"/>
          <p:cNvSpPr/>
          <p:nvPr/>
        </p:nvSpPr>
        <p:spPr>
          <a:xfrm>
            <a:off x="899592" y="2060848"/>
            <a:ext cx="7787208" cy="3139321"/>
          </a:xfrm>
          <a:prstGeom prst="rect">
            <a:avLst/>
          </a:prstGeom>
          <a:solidFill>
            <a:schemeClr val="bg1">
              <a:lumMod val="95000"/>
            </a:schemeClr>
          </a:solidFill>
          <a:ln>
            <a:solidFill>
              <a:schemeClr val="bg1">
                <a:lumMod val="50000"/>
              </a:schemeClr>
            </a:solidFill>
          </a:ln>
        </p:spPr>
        <p:style>
          <a:lnRef idx="0">
            <a:schemeClr val="accent3"/>
          </a:lnRef>
          <a:fillRef idx="3">
            <a:schemeClr val="accent3"/>
          </a:fillRef>
          <a:effectRef idx="3">
            <a:schemeClr val="accent3"/>
          </a:effectRef>
          <a:fontRef idx="minor">
            <a:schemeClr val="lt1"/>
          </a:fontRef>
        </p:style>
        <p:txBody>
          <a:bodyPr wrap="square">
            <a:spAutoFit/>
          </a:bodyPr>
          <a:lstStyle/>
          <a:p>
            <a:r>
              <a:rPr lang="pt-BR" b="1" dirty="0" err="1">
                <a:solidFill>
                  <a:srgbClr val="7F0055"/>
                </a:solidFill>
                <a:latin typeface="Consolas" panose="020B0609020204030204" pitchFamily="49" charset="0"/>
              </a:rPr>
              <a:t>double</a:t>
            </a:r>
            <a:r>
              <a:rPr lang="pt-BR" dirty="0">
                <a:solidFill>
                  <a:srgbClr val="000000"/>
                </a:solidFill>
                <a:latin typeface="Consolas" panose="020B0609020204030204" pitchFamily="49" charset="0"/>
              </a:rPr>
              <a:t>[] nota = </a:t>
            </a:r>
            <a:r>
              <a:rPr lang="pt-BR" b="1" dirty="0">
                <a:solidFill>
                  <a:srgbClr val="7F0055"/>
                </a:solidFill>
                <a:latin typeface="Consolas" panose="020B0609020204030204" pitchFamily="49" charset="0"/>
              </a:rPr>
              <a:t>new</a:t>
            </a:r>
            <a:r>
              <a:rPr lang="pt-BR" dirty="0">
                <a:solidFill>
                  <a:srgbClr val="7F0055"/>
                </a:solidFill>
                <a:latin typeface="Consolas" panose="020B0609020204030204" pitchFamily="49" charset="0"/>
              </a:rPr>
              <a:t> </a:t>
            </a:r>
            <a:r>
              <a:rPr lang="pt-BR" b="1" dirty="0" err="1">
                <a:solidFill>
                  <a:srgbClr val="7F0055"/>
                </a:solidFill>
                <a:latin typeface="Consolas" panose="020B0609020204030204" pitchFamily="49" charset="0"/>
              </a:rPr>
              <a:t>double</a:t>
            </a:r>
            <a:r>
              <a:rPr lang="pt-BR" dirty="0">
                <a:solidFill>
                  <a:srgbClr val="000000"/>
                </a:solidFill>
                <a:latin typeface="Consolas" panose="020B0609020204030204" pitchFamily="49" charset="0"/>
              </a:rPr>
              <a:t>[3];</a:t>
            </a:r>
          </a:p>
          <a:p>
            <a:r>
              <a:rPr lang="pt-BR" dirty="0">
                <a:solidFill>
                  <a:srgbClr val="000000"/>
                </a:solidFill>
                <a:latin typeface="Consolas" panose="020B0609020204030204" pitchFamily="49" charset="0"/>
              </a:rPr>
              <a:t>nota[0] = 10;</a:t>
            </a:r>
          </a:p>
          <a:p>
            <a:r>
              <a:rPr lang="pt-BR" dirty="0">
                <a:solidFill>
                  <a:srgbClr val="000000"/>
                </a:solidFill>
                <a:latin typeface="Consolas" panose="020B0609020204030204" pitchFamily="49" charset="0"/>
              </a:rPr>
              <a:t>nota[1] = 7;</a:t>
            </a:r>
          </a:p>
          <a:p>
            <a:r>
              <a:rPr lang="pt-BR" dirty="0">
                <a:solidFill>
                  <a:srgbClr val="000000"/>
                </a:solidFill>
                <a:latin typeface="Consolas" panose="020B0609020204030204" pitchFamily="49" charset="0"/>
              </a:rPr>
              <a:t>nota[2] = 8;</a:t>
            </a:r>
          </a:p>
          <a:p>
            <a:endParaRPr lang="pt-BR" dirty="0">
              <a:latin typeface="Consolas" panose="020B0609020204030204" pitchFamily="49" charset="0"/>
            </a:endParaRPr>
          </a:p>
          <a:p>
            <a:r>
              <a:rPr lang="pt-BR" b="1" dirty="0" err="1">
                <a:solidFill>
                  <a:srgbClr val="7F0055"/>
                </a:solidFill>
                <a:latin typeface="Consolas" panose="020B0609020204030204" pitchFamily="49" charset="0"/>
              </a:rPr>
              <a:t>double</a:t>
            </a:r>
            <a:r>
              <a:rPr lang="pt-BR" dirty="0">
                <a:solidFill>
                  <a:srgbClr val="7F0055"/>
                </a:solidFill>
                <a:latin typeface="Consolas" panose="020B0609020204030204" pitchFamily="49" charset="0"/>
              </a:rPr>
              <a:t> </a:t>
            </a:r>
            <a:r>
              <a:rPr lang="pt-BR" dirty="0" err="1">
                <a:solidFill>
                  <a:srgbClr val="000000"/>
                </a:solidFill>
                <a:latin typeface="Consolas" panose="020B0609020204030204" pitchFamily="49" charset="0"/>
              </a:rPr>
              <a:t>somaNotas</a:t>
            </a:r>
            <a:r>
              <a:rPr lang="pt-BR" dirty="0">
                <a:solidFill>
                  <a:srgbClr val="000000"/>
                </a:solidFill>
                <a:latin typeface="Consolas" panose="020B0609020204030204" pitchFamily="49" charset="0"/>
              </a:rPr>
              <a:t> = 0;</a:t>
            </a:r>
          </a:p>
          <a:p>
            <a:r>
              <a:rPr lang="nn-NO" b="1" dirty="0">
                <a:solidFill>
                  <a:srgbClr val="7F0055"/>
                </a:solidFill>
                <a:latin typeface="Consolas" panose="020B0609020204030204" pitchFamily="49" charset="0"/>
              </a:rPr>
              <a:t>for</a:t>
            </a:r>
            <a:r>
              <a:rPr lang="nn-NO" dirty="0">
                <a:solidFill>
                  <a:srgbClr val="7F0055"/>
                </a:solidFill>
                <a:latin typeface="Consolas" panose="020B0609020204030204" pitchFamily="49" charset="0"/>
              </a:rPr>
              <a:t> </a:t>
            </a:r>
            <a:r>
              <a:rPr lang="nn-NO" dirty="0">
                <a:solidFill>
                  <a:srgbClr val="000000"/>
                </a:solidFill>
                <a:latin typeface="Consolas" panose="020B0609020204030204" pitchFamily="49" charset="0"/>
              </a:rPr>
              <a:t>(</a:t>
            </a:r>
            <a:r>
              <a:rPr lang="nn-NO" b="1" dirty="0">
                <a:solidFill>
                  <a:srgbClr val="7F0055"/>
                </a:solidFill>
                <a:latin typeface="Consolas" panose="020B0609020204030204" pitchFamily="49" charset="0"/>
              </a:rPr>
              <a:t>int</a:t>
            </a:r>
            <a:r>
              <a:rPr lang="nn-NO" dirty="0">
                <a:solidFill>
                  <a:srgbClr val="7F0055"/>
                </a:solidFill>
                <a:latin typeface="Consolas" panose="020B0609020204030204" pitchFamily="49" charset="0"/>
              </a:rPr>
              <a:t> </a:t>
            </a:r>
            <a:r>
              <a:rPr lang="nn-NO" dirty="0">
                <a:solidFill>
                  <a:srgbClr val="000000"/>
                </a:solidFill>
                <a:latin typeface="Consolas" panose="020B0609020204030204" pitchFamily="49" charset="0"/>
              </a:rPr>
              <a:t>i=0; i&lt;=nota.length; i++) {</a:t>
            </a:r>
          </a:p>
          <a:p>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somaNotas</a:t>
            </a:r>
            <a:r>
              <a:rPr lang="pt-BR" dirty="0">
                <a:solidFill>
                  <a:srgbClr val="000000"/>
                </a:solidFill>
                <a:latin typeface="Consolas" panose="020B0609020204030204" pitchFamily="49" charset="0"/>
              </a:rPr>
              <a:t> += nota[i];</a:t>
            </a:r>
          </a:p>
          <a:p>
            <a:r>
              <a:rPr lang="pt-BR" dirty="0">
                <a:solidFill>
                  <a:srgbClr val="000000"/>
                </a:solidFill>
                <a:latin typeface="Consolas" panose="020B0609020204030204" pitchFamily="49" charset="0"/>
              </a:rPr>
              <a:t>}</a:t>
            </a:r>
          </a:p>
          <a:p>
            <a:endParaRPr lang="pt-BR" dirty="0">
              <a:solidFill>
                <a:srgbClr val="000000"/>
              </a:solidFill>
              <a:latin typeface="Consolas" panose="020B0609020204030204" pitchFamily="49" charset="0"/>
            </a:endParaRPr>
          </a:p>
          <a:p>
            <a:r>
              <a:rPr lang="pt-BR" dirty="0" err="1">
                <a:solidFill>
                  <a:srgbClr val="000000"/>
                </a:solidFill>
                <a:latin typeface="Consolas" panose="020B0609020204030204" pitchFamily="49" charset="0"/>
              </a:rPr>
              <a:t>System.out.println</a:t>
            </a:r>
            <a:r>
              <a:rPr lang="pt-BR" dirty="0">
                <a:solidFill>
                  <a:srgbClr val="000000"/>
                </a:solidFill>
                <a:latin typeface="Consolas" panose="020B0609020204030204" pitchFamily="49" charset="0"/>
              </a:rPr>
              <a:t>(</a:t>
            </a:r>
            <a:r>
              <a:rPr lang="pt-BR" dirty="0">
                <a:solidFill>
                  <a:srgbClr val="0000FF"/>
                </a:solidFill>
                <a:latin typeface="Consolas" panose="020B0609020204030204" pitchFamily="49" charset="0"/>
              </a:rPr>
              <a:t>"A média é: " </a:t>
            </a:r>
            <a:r>
              <a:rPr lang="pt-BR" dirty="0">
                <a:solidFill>
                  <a:srgbClr val="000000"/>
                </a:solidFill>
                <a:latin typeface="Consolas" panose="020B0609020204030204" pitchFamily="49" charset="0"/>
              </a:rPr>
              <a:t>+ (</a:t>
            </a:r>
            <a:r>
              <a:rPr lang="pt-BR" dirty="0" err="1">
                <a:solidFill>
                  <a:srgbClr val="000000"/>
                </a:solidFill>
                <a:latin typeface="Consolas" panose="020B0609020204030204" pitchFamily="49" charset="0"/>
              </a:rPr>
              <a:t>somaNotas</a:t>
            </a:r>
            <a:r>
              <a:rPr lang="pt-BR" dirty="0">
                <a:solidFill>
                  <a:srgbClr val="000000"/>
                </a:solidFill>
                <a:latin typeface="Consolas" panose="020B0609020204030204" pitchFamily="49" charset="0"/>
              </a:rPr>
              <a:t>/</a:t>
            </a:r>
            <a:r>
              <a:rPr lang="pt-BR" dirty="0" err="1">
                <a:solidFill>
                  <a:srgbClr val="000000"/>
                </a:solidFill>
                <a:latin typeface="Consolas" panose="020B0609020204030204" pitchFamily="49" charset="0"/>
              </a:rPr>
              <a:t>nota.length</a:t>
            </a:r>
            <a:r>
              <a:rPr lang="pt-BR" dirty="0">
                <a:solidFill>
                  <a:srgbClr val="000000"/>
                </a:solidFill>
                <a:latin typeface="Consolas" panose="020B0609020204030204" pitchFamily="49" charset="0"/>
              </a:rPr>
              <a:t>));</a:t>
            </a:r>
            <a:endParaRPr lang="pt-BR" dirty="0">
              <a:latin typeface="Consolas" panose="020B0609020204030204" pitchFamily="49" charset="0"/>
            </a:endParaRPr>
          </a:p>
        </p:txBody>
      </p:sp>
    </p:spTree>
    <p:extLst>
      <p:ext uri="{BB962C8B-B14F-4D97-AF65-F5344CB8AC3E}">
        <p14:creationId xmlns:p14="http://schemas.microsoft.com/office/powerpoint/2010/main" val="3780660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Erros de execução</a:t>
            </a:r>
          </a:p>
        </p:txBody>
      </p:sp>
      <p:sp>
        <p:nvSpPr>
          <p:cNvPr id="3" name="Espaço Reservado para Conteúdo 2"/>
          <p:cNvSpPr>
            <a:spLocks noGrp="1"/>
          </p:cNvSpPr>
          <p:nvPr>
            <p:ph idx="1"/>
          </p:nvPr>
        </p:nvSpPr>
        <p:spPr/>
        <p:txBody>
          <a:bodyPr/>
          <a:lstStyle/>
          <a:p>
            <a:r>
              <a:rPr lang="pt-BR" sz="2400" dirty="0"/>
              <a:t>Erros causados por operações que não possuem suporte pelo ambiente. Exemplos:</a:t>
            </a:r>
          </a:p>
          <a:p>
            <a:pPr lvl="1"/>
            <a:r>
              <a:rPr lang="pt-BR" sz="2000" dirty="0"/>
              <a:t>Entrada de dados inadequada</a:t>
            </a:r>
          </a:p>
          <a:p>
            <a:pPr lvl="1"/>
            <a:r>
              <a:rPr lang="pt-BR" sz="2000" dirty="0"/>
              <a:t>Manipulação indevida de arquivos</a:t>
            </a:r>
          </a:p>
          <a:p>
            <a:pPr lvl="1"/>
            <a:r>
              <a:rPr lang="pt-BR" sz="2000" dirty="0"/>
              <a:t>Operação aritmética ilegal</a:t>
            </a:r>
          </a:p>
          <a:p>
            <a:pPr lvl="1"/>
            <a:r>
              <a:rPr lang="pt-BR" sz="2000" dirty="0"/>
              <a:t>Comando não atendido pelo periférico</a:t>
            </a:r>
          </a:p>
          <a:p>
            <a:pPr lvl="1"/>
            <a:r>
              <a:rPr lang="pt-BR" sz="2000" dirty="0"/>
              <a:t>Falta de memória</a:t>
            </a:r>
          </a:p>
          <a:p>
            <a:r>
              <a:rPr lang="pt-BR" sz="2400" dirty="0"/>
              <a:t>Os erros de execução correspondem a condições excepcionais  ou anormais, frequentemente chamadas de </a:t>
            </a:r>
            <a:r>
              <a:rPr lang="pt-BR" sz="2400" b="1" dirty="0"/>
              <a:t>exceções</a:t>
            </a:r>
            <a:endParaRPr lang="pt-BR" sz="2400" dirty="0"/>
          </a:p>
          <a:p>
            <a:r>
              <a:rPr lang="pt-BR" sz="2400" dirty="0"/>
              <a:t>Os erros de execução, muitas vezes, não podem ser evitados.</a:t>
            </a:r>
          </a:p>
          <a:p>
            <a:pPr lvl="1"/>
            <a:r>
              <a:rPr lang="pt-BR" sz="2000" dirty="0"/>
              <a:t>Na ocorrência de tais erros, como o programa deve se comportar?</a:t>
            </a:r>
          </a:p>
          <a:p>
            <a:pPr lvl="2"/>
            <a:endParaRPr lang="pt-BR" sz="1800" dirty="0"/>
          </a:p>
          <a:p>
            <a:endParaRPr lang="pt-BR" dirty="0"/>
          </a:p>
        </p:txBody>
      </p:sp>
    </p:spTree>
    <p:extLst>
      <p:ext uri="{BB962C8B-B14F-4D97-AF65-F5344CB8AC3E}">
        <p14:creationId xmlns:p14="http://schemas.microsoft.com/office/powerpoint/2010/main" val="138144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Erros</a:t>
            </a:r>
          </a:p>
        </p:txBody>
      </p:sp>
      <p:sp>
        <p:nvSpPr>
          <p:cNvPr id="3" name="Espaço Reservado para Conteúdo 2"/>
          <p:cNvSpPr>
            <a:spLocks noGrp="1"/>
          </p:cNvSpPr>
          <p:nvPr>
            <p:ph idx="1"/>
          </p:nvPr>
        </p:nvSpPr>
        <p:spPr/>
        <p:txBody>
          <a:bodyPr/>
          <a:lstStyle/>
          <a:p>
            <a:r>
              <a:rPr lang="pt-BR" sz="2400" dirty="0"/>
              <a:t>Se o usuário digitar uma URL incorreta no navegador de internet, o que deveria acontecer?</a:t>
            </a:r>
          </a:p>
          <a:p>
            <a:pPr lvl="1"/>
            <a:r>
              <a:rPr lang="pt-BR" sz="2000" dirty="0"/>
              <a:t>Nada – O navegador finaliza</a:t>
            </a:r>
          </a:p>
          <a:p>
            <a:pPr lvl="1"/>
            <a:r>
              <a:rPr lang="pt-BR" sz="2000" dirty="0"/>
              <a:t>O navegador solicita outra URL</a:t>
            </a:r>
          </a:p>
          <a:p>
            <a:pPr lvl="1"/>
            <a:endParaRPr lang="pt-BR" sz="1050" dirty="0"/>
          </a:p>
          <a:p>
            <a:r>
              <a:rPr lang="pt-BR" sz="2400" dirty="0"/>
              <a:t>Dependendo da natureza da exceção, o programa pode tratar adequadamente a situação. Chamamos este procedimento de </a:t>
            </a:r>
            <a:r>
              <a:rPr lang="pt-BR" sz="2400" b="1" dirty="0"/>
              <a:t>tratamento de exceção</a:t>
            </a:r>
            <a:r>
              <a:rPr lang="pt-BR" sz="2400" dirty="0"/>
              <a:t>.</a:t>
            </a:r>
          </a:p>
          <a:p>
            <a:r>
              <a:rPr lang="pt-BR" sz="2400" dirty="0"/>
              <a:t>Quando uma exceção não é tratada, o programa é abortado – finaliza de forma anormal</a:t>
            </a:r>
          </a:p>
          <a:p>
            <a:endParaRPr lang="pt-BR" dirty="0"/>
          </a:p>
          <a:p>
            <a:pPr lvl="1"/>
            <a:endParaRPr lang="pt-BR" dirty="0"/>
          </a:p>
          <a:p>
            <a:pPr lvl="1"/>
            <a:endParaRPr lang="pt-BR" dirty="0"/>
          </a:p>
        </p:txBody>
      </p:sp>
    </p:spTree>
    <p:extLst>
      <p:ext uri="{BB962C8B-B14F-4D97-AF65-F5344CB8AC3E}">
        <p14:creationId xmlns:p14="http://schemas.microsoft.com/office/powerpoint/2010/main" val="18271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Erros em Java</a:t>
            </a:r>
          </a:p>
        </p:txBody>
      </p:sp>
      <p:sp>
        <p:nvSpPr>
          <p:cNvPr id="3" name="Espaço Reservado para Conteúdo 2"/>
          <p:cNvSpPr>
            <a:spLocks noGrp="1"/>
          </p:cNvSpPr>
          <p:nvPr>
            <p:ph idx="1"/>
          </p:nvPr>
        </p:nvSpPr>
        <p:spPr/>
        <p:txBody>
          <a:bodyPr/>
          <a:lstStyle/>
          <a:p>
            <a:r>
              <a:rPr lang="pt-BR" sz="2400" dirty="0"/>
              <a:t>Os erros quando ocorrem são detectados pela JVM</a:t>
            </a:r>
          </a:p>
          <a:p>
            <a:r>
              <a:rPr lang="pt-BR" sz="2400" dirty="0"/>
              <a:t>A JVM cria um objeto que caracteriza o erro</a:t>
            </a:r>
          </a:p>
          <a:p>
            <a:r>
              <a:rPr lang="pt-BR" sz="2400" dirty="0"/>
              <a:t>O programa que causou o erro é notificado pela JVM</a:t>
            </a:r>
          </a:p>
          <a:p>
            <a:r>
              <a:rPr lang="pt-BR" sz="2400" dirty="0"/>
              <a:t>O programa pode tratar o erro</a:t>
            </a:r>
          </a:p>
          <a:p>
            <a:pPr lvl="1"/>
            <a:r>
              <a:rPr lang="pt-BR" sz="2000" dirty="0"/>
              <a:t>Podemos acessar o objeto criado pela JVM ao tratar a exceção</a:t>
            </a:r>
          </a:p>
          <a:p>
            <a:r>
              <a:rPr lang="pt-BR" sz="2400" dirty="0"/>
              <a:t>Java possui vários tipos de classe que representam erros. As principais são:</a:t>
            </a:r>
          </a:p>
          <a:p>
            <a:pPr lvl="1"/>
            <a:r>
              <a:rPr lang="pt-BR" sz="2000" dirty="0"/>
              <a:t>Classe </a:t>
            </a:r>
            <a:r>
              <a:rPr lang="pt-BR" sz="1800" dirty="0" err="1">
                <a:latin typeface="Gungsuh" panose="02030600000101010101" pitchFamily="18" charset="-127"/>
                <a:ea typeface="Gungsuh" panose="02030600000101010101" pitchFamily="18" charset="-127"/>
              </a:rPr>
              <a:t>Error</a:t>
            </a:r>
            <a:endParaRPr lang="pt-BR" sz="2000" dirty="0"/>
          </a:p>
          <a:p>
            <a:pPr lvl="1"/>
            <a:r>
              <a:rPr lang="pt-BR" sz="2000" dirty="0"/>
              <a:t>Classe </a:t>
            </a:r>
            <a:r>
              <a:rPr lang="pt-BR" sz="1800" dirty="0" err="1">
                <a:latin typeface="Gungsuh" panose="02030600000101010101" pitchFamily="18" charset="-127"/>
                <a:ea typeface="Gungsuh" panose="02030600000101010101" pitchFamily="18" charset="-127"/>
              </a:rPr>
              <a:t>Exception</a:t>
            </a:r>
            <a:endParaRPr lang="pt-BR" sz="1800" dirty="0">
              <a:latin typeface="Gungsuh" panose="02030600000101010101" pitchFamily="18" charset="-127"/>
              <a:ea typeface="Gungsuh" panose="02030600000101010101" pitchFamily="18" charset="-127"/>
            </a:endParaRPr>
          </a:p>
        </p:txBody>
      </p:sp>
    </p:spTree>
    <p:extLst>
      <p:ext uri="{BB962C8B-B14F-4D97-AF65-F5344CB8AC3E}">
        <p14:creationId xmlns:p14="http://schemas.microsoft.com/office/powerpoint/2010/main" val="391622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874FDCF0-5634-4DEE-91A7-C9B3D53E724A}"/>
              </a:ext>
            </a:extLst>
          </p:cNvPr>
          <p:cNvPicPr>
            <a:picLocks noChangeAspect="1"/>
          </p:cNvPicPr>
          <p:nvPr/>
        </p:nvPicPr>
        <p:blipFill>
          <a:blip r:embed="rId2"/>
          <a:stretch>
            <a:fillRect/>
          </a:stretch>
        </p:blipFill>
        <p:spPr>
          <a:xfrm>
            <a:off x="611560" y="1196752"/>
            <a:ext cx="7344816" cy="5272835"/>
          </a:xfrm>
          <a:prstGeom prst="rect">
            <a:avLst/>
          </a:prstGeom>
        </p:spPr>
      </p:pic>
      <p:sp>
        <p:nvSpPr>
          <p:cNvPr id="2" name="Título 1"/>
          <p:cNvSpPr>
            <a:spLocks noGrp="1"/>
          </p:cNvSpPr>
          <p:nvPr>
            <p:ph type="title"/>
          </p:nvPr>
        </p:nvSpPr>
        <p:spPr/>
        <p:txBody>
          <a:bodyPr/>
          <a:lstStyle/>
          <a:p>
            <a:r>
              <a:rPr lang="pt-BR" dirty="0"/>
              <a:t>Hierarquia de classes de erros</a:t>
            </a:r>
          </a:p>
        </p:txBody>
      </p:sp>
    </p:spTree>
    <p:extLst>
      <p:ext uri="{BB962C8B-B14F-4D97-AF65-F5344CB8AC3E}">
        <p14:creationId xmlns:p14="http://schemas.microsoft.com/office/powerpoint/2010/main" val="3406313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Hierarquia de classes de erros</a:t>
            </a:r>
          </a:p>
        </p:txBody>
      </p:sp>
      <p:sp>
        <p:nvSpPr>
          <p:cNvPr id="3" name="Espaço Reservado para Conteúdo 2"/>
          <p:cNvSpPr>
            <a:spLocks noGrp="1"/>
          </p:cNvSpPr>
          <p:nvPr>
            <p:ph idx="1"/>
          </p:nvPr>
        </p:nvSpPr>
        <p:spPr/>
        <p:txBody>
          <a:bodyPr/>
          <a:lstStyle/>
          <a:p>
            <a:pPr>
              <a:spcAft>
                <a:spcPts val="1200"/>
              </a:spcAft>
            </a:pPr>
            <a:r>
              <a:rPr lang="pt-BR" dirty="0"/>
              <a:t>A classe </a:t>
            </a:r>
            <a:r>
              <a:rPr lang="pt-BR" sz="2200" dirty="0" err="1">
                <a:latin typeface="Gungsuh" panose="02030600000101010101" pitchFamily="18" charset="-127"/>
                <a:ea typeface="Gungsuh" panose="02030600000101010101" pitchFamily="18" charset="-127"/>
              </a:rPr>
              <a:t>Error</a:t>
            </a:r>
            <a:r>
              <a:rPr lang="pt-BR" dirty="0"/>
              <a:t> e todas suas subclasses são reservadas para indicar erros graves. </a:t>
            </a:r>
          </a:p>
          <a:p>
            <a:pPr lvl="1">
              <a:spcAft>
                <a:spcPts val="1200"/>
              </a:spcAft>
            </a:pPr>
            <a:r>
              <a:rPr lang="pt-BR" dirty="0"/>
              <a:t>Não se espera que sejam tratados pelos programas</a:t>
            </a:r>
          </a:p>
          <a:p>
            <a:r>
              <a:rPr lang="pt-BR" dirty="0"/>
              <a:t>A classe </a:t>
            </a:r>
            <a:r>
              <a:rPr lang="pt-BR" sz="2200" dirty="0" err="1">
                <a:latin typeface="Gungsuh" panose="02030600000101010101" pitchFamily="18" charset="-127"/>
                <a:ea typeface="Gungsuh" panose="02030600000101010101" pitchFamily="18" charset="-127"/>
              </a:rPr>
              <a:t>Exception</a:t>
            </a:r>
            <a:r>
              <a:rPr lang="pt-BR" dirty="0"/>
              <a:t> e todas suas subclasses indicam erros que poderiam ser tratados pelos programas.</a:t>
            </a:r>
          </a:p>
        </p:txBody>
      </p:sp>
    </p:spTree>
    <p:extLst>
      <p:ext uri="{BB962C8B-B14F-4D97-AF65-F5344CB8AC3E}">
        <p14:creationId xmlns:p14="http://schemas.microsoft.com/office/powerpoint/2010/main" val="24779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Tratamento de exceções</a:t>
            </a:r>
          </a:p>
        </p:txBody>
      </p:sp>
      <p:sp>
        <p:nvSpPr>
          <p:cNvPr id="3" name="Espaço Reservado para Conteúdo 2"/>
          <p:cNvSpPr>
            <a:spLocks noGrp="1"/>
          </p:cNvSpPr>
          <p:nvPr>
            <p:ph idx="1"/>
          </p:nvPr>
        </p:nvSpPr>
        <p:spPr/>
        <p:txBody>
          <a:bodyPr/>
          <a:lstStyle/>
          <a:p>
            <a:r>
              <a:rPr lang="pt-BR" dirty="0"/>
              <a:t>Embora a JVM detecte erros, o programador também pode criar explicitamente objetos para sinalizar situações de erro;</a:t>
            </a:r>
          </a:p>
          <a:p>
            <a:r>
              <a:rPr lang="pt-BR" dirty="0"/>
              <a:t>Também é possível criar novas classes de erro, desde que sejam </a:t>
            </a:r>
            <a:r>
              <a:rPr lang="pt-BR" dirty="0" err="1"/>
              <a:t>suclasses</a:t>
            </a:r>
            <a:r>
              <a:rPr lang="pt-BR" dirty="0"/>
              <a:t> de </a:t>
            </a:r>
            <a:r>
              <a:rPr lang="pt-BR" sz="2600" dirty="0" err="1">
                <a:latin typeface="Consolas" panose="020B0609020204030204" pitchFamily="49" charset="0"/>
              </a:rPr>
              <a:t>Throwable</a:t>
            </a:r>
            <a:r>
              <a:rPr lang="pt-BR" dirty="0"/>
              <a:t> ou de alguma de suas subclasses.</a:t>
            </a:r>
          </a:p>
        </p:txBody>
      </p:sp>
    </p:spTree>
    <p:extLst>
      <p:ext uri="{BB962C8B-B14F-4D97-AF65-F5344CB8AC3E}">
        <p14:creationId xmlns:p14="http://schemas.microsoft.com/office/powerpoint/2010/main" val="391264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31750">
          <a:solidFill>
            <a:schemeClr val="tx1"/>
          </a:solidFill>
          <a:tailEnd type="triangl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odelo de Slides v2.potx" id="{8B374D87-E4BA-4E93-8774-BD0BD472006E}" vid="{FFFB6C23-57E7-41B3-8A99-AAFCD3A0A57E}"/>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Modelo de Slides</Template>
  <TotalTime>12080</TotalTime>
  <Words>1904</Words>
  <Application>Microsoft Office PowerPoint</Application>
  <PresentationFormat>Apresentação na tela (4:3)</PresentationFormat>
  <Paragraphs>235</Paragraphs>
  <Slides>26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26</vt:i4>
      </vt:variant>
    </vt:vector>
  </HeadingPairs>
  <TitlesOfParts>
    <vt:vector size="31" baseType="lpstr">
      <vt:lpstr>Gungsuh</vt:lpstr>
      <vt:lpstr>Arial</vt:lpstr>
      <vt:lpstr>Calibri</vt:lpstr>
      <vt:lpstr>Consolas</vt:lpstr>
      <vt:lpstr>Design padrão</vt:lpstr>
      <vt:lpstr>Tratamento de  Exceções</vt:lpstr>
      <vt:lpstr>Tipos de erros</vt:lpstr>
      <vt:lpstr>Erros de lógica</vt:lpstr>
      <vt:lpstr>Erros de execução</vt:lpstr>
      <vt:lpstr>Erros</vt:lpstr>
      <vt:lpstr>Erros em Java</vt:lpstr>
      <vt:lpstr>Hierarquia de classes de erros</vt:lpstr>
      <vt:lpstr>Hierarquia de classes de erros</vt:lpstr>
      <vt:lpstr>Tratamento de exceções</vt:lpstr>
      <vt:lpstr>Como tratar exceções</vt:lpstr>
      <vt:lpstr>O comando try..catch</vt:lpstr>
      <vt:lpstr>Exemplo</vt:lpstr>
      <vt:lpstr>Exemplo</vt:lpstr>
      <vt:lpstr>Múltiplos catch</vt:lpstr>
      <vt:lpstr>Múltiplos catch</vt:lpstr>
      <vt:lpstr>Tratando erros através de polimorfismo</vt:lpstr>
      <vt:lpstr>Tratando erros através de superclasse</vt:lpstr>
      <vt:lpstr>Mesmo tratamento para várias  classes de erro</vt:lpstr>
      <vt:lpstr>Propagação de erros</vt:lpstr>
      <vt:lpstr>Propagação de erros</vt:lpstr>
      <vt:lpstr>Exceções verificadas pelo compilador</vt:lpstr>
      <vt:lpstr>Exceções verificadas pelo compilador</vt:lpstr>
      <vt:lpstr>Cláusula throws</vt:lpstr>
      <vt:lpstr>Cláusula finally</vt:lpstr>
      <vt:lpstr>Cláusula finally</vt:lpstr>
      <vt:lpstr>Observações</vt:lpstr>
    </vt:vector>
  </TitlesOfParts>
  <Company>FURB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Gilvan Justino</dc:creator>
  <cp:lastModifiedBy>André Felipe Bürger</cp:lastModifiedBy>
  <cp:revision>259</cp:revision>
  <dcterms:created xsi:type="dcterms:W3CDTF">2015-10-12T16:01:12Z</dcterms:created>
  <dcterms:modified xsi:type="dcterms:W3CDTF">2024-11-06T21:32:43Z</dcterms:modified>
</cp:coreProperties>
</file>