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7" d="100"/>
          <a:sy n="57" d="100"/>
        </p:scale>
        <p:origin x="10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Заглавен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bg-BG"/>
              <a:t>Редакт. стил загл. образец</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bg-BG"/>
              <a:t>Щракнете, за да редактирате стила на подзаглавието в образеца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Vertical Text Placeholder 2"/>
          <p:cNvSpPr>
            <a:spLocks noGrp="1"/>
          </p:cNvSpPr>
          <p:nvPr>
            <p:ph type="body" orient="vert" idx="1"/>
          </p:nvPr>
        </p:nvSpPr>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bg-BG"/>
              <a:t>Редакт. стил загл. образец</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Content Placeholder 2"/>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лавка разд.">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bg-BG"/>
              <a:t>Редакт. стил загл. образец</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1/14/2022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a:t>Редакт. стил загл. образец</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bg-BG"/>
              <a:t>Редакт. стил загл. образец</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bg-BG"/>
              <a:t>Редакт. стил загл. образец</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Съдържание с надпис">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bg-BG"/>
              <a:t>Редакт. стил загл. образец</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DA16AA21-1863-4931-97CB-99D0A168701B}" type="datetimeFigureOut">
              <a:rPr lang="en-US" dirty="0"/>
              <a:t>1/14/2022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Картина с надпис">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bg-BG"/>
              <a:t>Редакт. стил загл. образец</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bg-BG"/>
              <a:t>Щракнете върху иконата, за да добавите картина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bg-BG"/>
              <a:t>Щракнете, за да редактирате стиловете на текста в образеца</a:t>
            </a:r>
          </a:p>
        </p:txBody>
      </p:sp>
      <p:sp>
        <p:nvSpPr>
          <p:cNvPr id="5" name="Date Placeholder 4"/>
          <p:cNvSpPr>
            <a:spLocks noGrp="1"/>
          </p:cNvSpPr>
          <p:nvPr>
            <p:ph type="dt" sz="half" idx="10"/>
          </p:nvPr>
        </p:nvSpPr>
        <p:spPr/>
        <p:txBody>
          <a:bodyPr/>
          <a:lstStyle/>
          <a:p>
            <a:fld id="{3772C379-9A7C-4C87-A116-CBE9F58B04C5}" type="datetimeFigureOut">
              <a:rPr lang="en-US" dirty="0"/>
              <a:t>1/14/2022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bg-BG"/>
              <a:t>Редакт. стил загл. образец</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1/14/2022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лавие 1">
            <a:extLst>
              <a:ext uri="{FF2B5EF4-FFF2-40B4-BE49-F238E27FC236}">
                <a16:creationId xmlns:a16="http://schemas.microsoft.com/office/drawing/2014/main" id="{BC4D3C3E-B5FD-4471-A1FF-230FD22C9165}"/>
              </a:ext>
            </a:extLst>
          </p:cNvPr>
          <p:cNvSpPr>
            <a:spLocks noGrp="1"/>
          </p:cNvSpPr>
          <p:nvPr>
            <p:ph type="ctrTitle"/>
          </p:nvPr>
        </p:nvSpPr>
        <p:spPr>
          <a:xfrm>
            <a:off x="6556100" y="1360493"/>
            <a:ext cx="4972511" cy="3106732"/>
          </a:xfrm>
        </p:spPr>
        <p:txBody>
          <a:bodyPr anchor="b">
            <a:normAutofit/>
          </a:bodyPr>
          <a:lstStyle/>
          <a:p>
            <a:r>
              <a:rPr lang="en-US" sz="6100" b="0" i="0">
                <a:effectLst/>
                <a:latin typeface="Algerian" panose="04020705040A02060702" pitchFamily="82" charset="0"/>
              </a:rPr>
              <a:t>Gotthold Ephraim Lessing</a:t>
            </a:r>
            <a:br>
              <a:rPr lang="en-US" sz="6100" b="0" i="0">
                <a:effectLst/>
                <a:latin typeface="Algerian" panose="04020705040A02060702" pitchFamily="82" charset="0"/>
              </a:rPr>
            </a:br>
            <a:endParaRPr lang="bg-BG" sz="6100"/>
          </a:p>
        </p:txBody>
      </p:sp>
      <p:sp>
        <p:nvSpPr>
          <p:cNvPr id="3" name="Подзаглавие 2">
            <a:extLst>
              <a:ext uri="{FF2B5EF4-FFF2-40B4-BE49-F238E27FC236}">
                <a16:creationId xmlns:a16="http://schemas.microsoft.com/office/drawing/2014/main" id="{C7A71041-5026-4580-9DD1-C168DF0B219D}"/>
              </a:ext>
            </a:extLst>
          </p:cNvPr>
          <p:cNvSpPr>
            <a:spLocks noGrp="1"/>
          </p:cNvSpPr>
          <p:nvPr>
            <p:ph type="subTitle" idx="1"/>
          </p:nvPr>
        </p:nvSpPr>
        <p:spPr>
          <a:xfrm>
            <a:off x="6556100" y="4687316"/>
            <a:ext cx="4972512" cy="1517088"/>
          </a:xfrm>
        </p:spPr>
        <p:txBody>
          <a:bodyPr>
            <a:normAutofit/>
          </a:bodyPr>
          <a:lstStyle/>
          <a:p>
            <a:r>
              <a:rPr lang="en-US" dirty="0"/>
              <a:t>Simona und </a:t>
            </a:r>
            <a:r>
              <a:rPr lang="en-US" dirty="0" err="1"/>
              <a:t>Nikol</a:t>
            </a:r>
            <a:endParaRPr lang="bg-BG" dirty="0"/>
          </a:p>
        </p:txBody>
      </p:sp>
      <p:pic>
        <p:nvPicPr>
          <p:cNvPr id="4" name="Картина 3" descr="Картина, която съдържа лице, закрито&#10;&#10;Описанието е генерирано автоматично">
            <a:extLst>
              <a:ext uri="{FF2B5EF4-FFF2-40B4-BE49-F238E27FC236}">
                <a16:creationId xmlns:a16="http://schemas.microsoft.com/office/drawing/2014/main" id="{6D652D23-F63F-4601-B96A-BD40D5B62864}"/>
              </a:ext>
            </a:extLst>
          </p:cNvPr>
          <p:cNvPicPr>
            <a:picLocks noChangeAspect="1"/>
          </p:cNvPicPr>
          <p:nvPr/>
        </p:nvPicPr>
        <p:blipFill rotWithShape="1">
          <a:blip r:embed="rId2"/>
          <a:srcRect r="1" b="21426"/>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11" name="Freeform: Shape 10">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Tree>
    <p:extLst>
      <p:ext uri="{BB962C8B-B14F-4D97-AF65-F5344CB8AC3E}">
        <p14:creationId xmlns:p14="http://schemas.microsoft.com/office/powerpoint/2010/main" val="1422522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лавие 1">
            <a:extLst>
              <a:ext uri="{FF2B5EF4-FFF2-40B4-BE49-F238E27FC236}">
                <a16:creationId xmlns:a16="http://schemas.microsoft.com/office/drawing/2014/main" id="{F869E706-69C3-47F9-AD3D-C51108EB3361}"/>
              </a:ext>
            </a:extLst>
          </p:cNvPr>
          <p:cNvSpPr>
            <a:spLocks noGrp="1"/>
          </p:cNvSpPr>
          <p:nvPr>
            <p:ph type="title"/>
          </p:nvPr>
        </p:nvSpPr>
        <p:spPr>
          <a:xfrm>
            <a:off x="4970109" y="484632"/>
            <a:ext cx="6730277" cy="1609344"/>
          </a:xfrm>
          <a:ln>
            <a:noFill/>
          </a:ln>
        </p:spPr>
        <p:txBody>
          <a:bodyPr>
            <a:normAutofit/>
          </a:bodyPr>
          <a:lstStyle/>
          <a:p>
            <a:r>
              <a:rPr lang="de-DE" sz="3400" dirty="0"/>
              <a:t>Gotthold Ephraim Lessing war ein bedeutender Dichter der Aufklärung.</a:t>
            </a:r>
            <a:br>
              <a:rPr lang="de-DE" sz="3400" dirty="0"/>
            </a:br>
            <a:endParaRPr lang="bg-BG" sz="3400" dirty="0"/>
          </a:p>
        </p:txBody>
      </p:sp>
      <p:pic>
        <p:nvPicPr>
          <p:cNvPr id="4" name="Контейнер за съдържание 3" descr="Картина, която съдържа дърво, открито, сграда, статуя&#10;&#10;Описанието е генерирано автоматично">
            <a:extLst>
              <a:ext uri="{FF2B5EF4-FFF2-40B4-BE49-F238E27FC236}">
                <a16:creationId xmlns:a16="http://schemas.microsoft.com/office/drawing/2014/main" id="{457BFC7D-47C3-4F1F-A2AF-451A677AB880}"/>
              </a:ext>
            </a:extLst>
          </p:cNvPr>
          <p:cNvPicPr>
            <a:picLocks noChangeAspect="1"/>
          </p:cNvPicPr>
          <p:nvPr/>
        </p:nvPicPr>
        <p:blipFill rotWithShape="1">
          <a:blip r:embed="rId4"/>
          <a:srcRect b="3586"/>
          <a:stretch/>
        </p:blipFill>
        <p:spPr>
          <a:xfrm>
            <a:off x="3344" y="10"/>
            <a:ext cx="4646726" cy="6857990"/>
          </a:xfrm>
          <a:prstGeom prst="rect">
            <a:avLst/>
          </a:prstGeom>
        </p:spPr>
      </p:pic>
      <p:sp>
        <p:nvSpPr>
          <p:cNvPr id="8" name="Content Placeholder 7">
            <a:extLst>
              <a:ext uri="{FF2B5EF4-FFF2-40B4-BE49-F238E27FC236}">
                <a16:creationId xmlns:a16="http://schemas.microsoft.com/office/drawing/2014/main" id="{AB8CD138-C63C-4566-9E98-CA75B336829E}"/>
              </a:ext>
            </a:extLst>
          </p:cNvPr>
          <p:cNvSpPr>
            <a:spLocks noGrp="1"/>
          </p:cNvSpPr>
          <p:nvPr>
            <p:ph idx="1"/>
          </p:nvPr>
        </p:nvSpPr>
        <p:spPr>
          <a:xfrm>
            <a:off x="4970109" y="2121408"/>
            <a:ext cx="6730276" cy="4050792"/>
          </a:xfrm>
        </p:spPr>
        <p:txBody>
          <a:bodyPr>
            <a:normAutofit/>
          </a:bodyPr>
          <a:lstStyle/>
          <a:p>
            <a:pPr algn="ct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Mit</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seinen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Dramen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und</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seinen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theoretischen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Schriften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die</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vor</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allem</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dem</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Toleranzgedanken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verpflichtet</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sind</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hat</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dieser</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Aufklärer</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der</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weiteren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Entwicklung</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des</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Theaters</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einen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wesentlichen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Weg</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gewiesen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und</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die</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öffentliche</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Wirkung</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von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Literatur</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nachhaltig</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beeinflusst</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Lessing</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ist</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der</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erste</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deutsche</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Dramatiker</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dessen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Werk</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bis</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heute</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ununterbrochen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in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den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Theatern</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aufgeführt</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 </a:t>
            </a:r>
            <a:r>
              <a:rPr lang="bg-BG" sz="3600" dirty="0" err="1">
                <a:effectLst/>
                <a:latin typeface="Gill Sans Nova Cond" panose="020B0604020202020204" pitchFamily="34" charset="0"/>
                <a:ea typeface="Calibri" panose="020F0502020204030204" pitchFamily="34" charset="0"/>
                <a:cs typeface="Times New Roman" panose="02020603050405020304" pitchFamily="18" charset="0"/>
              </a:rPr>
              <a:t>wird</a:t>
            </a:r>
            <a:r>
              <a:rPr lang="bg-BG" sz="3600" dirty="0">
                <a:effectLst/>
                <a:latin typeface="Gill Sans Nova Cond" panose="020B0604020202020204" pitchFamily="34" charset="0"/>
                <a:ea typeface="Calibri" panose="020F0502020204030204" pitchFamily="34" charset="0"/>
                <a:cs typeface="Times New Roman" panose="02020603050405020304" pitchFamily="18" charset="0"/>
              </a:rPr>
              <a:t>.</a:t>
            </a:r>
            <a:endParaRPr lang="en-US" sz="3600" dirty="0">
              <a:latin typeface="Gill Sans Nova Cond" panose="020B0604020202020204" pitchFamily="34" charset="0"/>
            </a:endParaRPr>
          </a:p>
        </p:txBody>
      </p:sp>
      <p:grpSp>
        <p:nvGrpSpPr>
          <p:cNvPr id="18" name="Group 17">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3269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Контейнер за съдържание 3" descr="Картина, която съдържа сграда, къща, прозорец&#10;&#10;Описанието е генерирано автоматично">
            <a:extLst>
              <a:ext uri="{FF2B5EF4-FFF2-40B4-BE49-F238E27FC236}">
                <a16:creationId xmlns:a16="http://schemas.microsoft.com/office/drawing/2014/main" id="{A5DC979A-2716-4D27-BE3A-0C5621D20145}"/>
              </a:ext>
            </a:extLst>
          </p:cNvPr>
          <p:cNvPicPr>
            <a:picLocks noChangeAspect="1"/>
          </p:cNvPicPr>
          <p:nvPr/>
        </p:nvPicPr>
        <p:blipFill>
          <a:blip r:embed="rId2"/>
          <a:stretch>
            <a:fillRect/>
          </a:stretch>
        </p:blipFill>
        <p:spPr>
          <a:xfrm>
            <a:off x="1692891" y="505223"/>
            <a:ext cx="8806215" cy="3060160"/>
          </a:xfrm>
          <a:prstGeom prst="rect">
            <a:avLst/>
          </a:prstGeom>
        </p:spPr>
      </p:pic>
      <p:sp>
        <p:nvSpPr>
          <p:cNvPr id="18" name="Rectangle 1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Заглавие 1">
            <a:extLst>
              <a:ext uri="{FF2B5EF4-FFF2-40B4-BE49-F238E27FC236}">
                <a16:creationId xmlns:a16="http://schemas.microsoft.com/office/drawing/2014/main" id="{868EDE4D-BD18-4A70-A3C2-2495CBFA8581}"/>
              </a:ext>
            </a:extLst>
          </p:cNvPr>
          <p:cNvSpPr>
            <a:spLocks noGrp="1"/>
          </p:cNvSpPr>
          <p:nvPr>
            <p:ph type="title"/>
          </p:nvPr>
        </p:nvSpPr>
        <p:spPr>
          <a:xfrm>
            <a:off x="1285456" y="4162031"/>
            <a:ext cx="4543683" cy="1767141"/>
          </a:xfrm>
        </p:spPr>
        <p:txBody>
          <a:bodyPr>
            <a:normAutofit/>
          </a:bodyPr>
          <a:lstStyle/>
          <a:p>
            <a:pPr algn="r"/>
            <a:r>
              <a:rPr lang="en-US" dirty="0"/>
              <a:t>Leben</a:t>
            </a:r>
            <a:endParaRPr lang="bg-BG"/>
          </a:p>
        </p:txBody>
      </p:sp>
      <p:sp>
        <p:nvSpPr>
          <p:cNvPr id="8" name="Content Placeholder 7">
            <a:extLst>
              <a:ext uri="{FF2B5EF4-FFF2-40B4-BE49-F238E27FC236}">
                <a16:creationId xmlns:a16="http://schemas.microsoft.com/office/drawing/2014/main" id="{CF49FEB2-194A-441A-8B5E-43CF9FDA9085}"/>
              </a:ext>
            </a:extLst>
          </p:cNvPr>
          <p:cNvSpPr>
            <a:spLocks noGrp="1"/>
          </p:cNvSpPr>
          <p:nvPr>
            <p:ph idx="1"/>
          </p:nvPr>
        </p:nvSpPr>
        <p:spPr>
          <a:xfrm>
            <a:off x="6217920" y="4170410"/>
            <a:ext cx="4699221" cy="1767141"/>
          </a:xfrm>
        </p:spPr>
        <p:txBody>
          <a:bodyPr anchor="ctr">
            <a:normAutofit/>
          </a:bodyPr>
          <a:lstStyle/>
          <a:p>
            <a:r>
              <a:rPr lang="en-US" sz="1800" dirty="0" err="1"/>
              <a:t>Kamenz</a:t>
            </a:r>
            <a:r>
              <a:rPr lang="bg-BG" sz="1800" dirty="0"/>
              <a:t> 1729</a:t>
            </a:r>
          </a:p>
          <a:p>
            <a:r>
              <a:rPr lang="en-US" sz="1800" dirty="0" err="1"/>
              <a:t>Köhnemann</a:t>
            </a:r>
            <a:r>
              <a:rPr lang="bg-BG" sz="1800" dirty="0"/>
              <a:t> 1779</a:t>
            </a:r>
            <a:endParaRPr lang="en-US" sz="1800" dirty="0"/>
          </a:p>
        </p:txBody>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209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452A4A-2853-4001-9BA1-21733333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5774268" cy="5780684"/>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лавие 1">
            <a:extLst>
              <a:ext uri="{FF2B5EF4-FFF2-40B4-BE49-F238E27FC236}">
                <a16:creationId xmlns:a16="http://schemas.microsoft.com/office/drawing/2014/main" id="{88C8F037-EFF3-4085-AD50-8E27C5759813}"/>
              </a:ext>
            </a:extLst>
          </p:cNvPr>
          <p:cNvSpPr>
            <a:spLocks noGrp="1"/>
          </p:cNvSpPr>
          <p:nvPr>
            <p:ph type="title"/>
          </p:nvPr>
        </p:nvSpPr>
        <p:spPr>
          <a:xfrm>
            <a:off x="644893" y="484632"/>
            <a:ext cx="5168168" cy="1609344"/>
          </a:xfrm>
        </p:spPr>
        <p:txBody>
          <a:bodyPr>
            <a:normAutofit/>
          </a:bodyPr>
          <a:lstStyle/>
          <a:p>
            <a:r>
              <a:rPr lang="en-US" sz="4400"/>
              <a:t>Theater</a:t>
            </a:r>
            <a:endParaRPr lang="bg-BG" sz="4400"/>
          </a:p>
        </p:txBody>
      </p:sp>
      <p:sp>
        <p:nvSpPr>
          <p:cNvPr id="3" name="Контейнер за съдържание 2">
            <a:extLst>
              <a:ext uri="{FF2B5EF4-FFF2-40B4-BE49-F238E27FC236}">
                <a16:creationId xmlns:a16="http://schemas.microsoft.com/office/drawing/2014/main" id="{37506A5F-1549-4321-AA9E-67BE7E24C837}"/>
              </a:ext>
            </a:extLst>
          </p:cNvPr>
          <p:cNvSpPr>
            <a:spLocks noGrp="1"/>
          </p:cNvSpPr>
          <p:nvPr>
            <p:ph idx="1"/>
          </p:nvPr>
        </p:nvSpPr>
        <p:spPr>
          <a:xfrm>
            <a:off x="644893" y="2121408"/>
            <a:ext cx="5168168" cy="3759628"/>
          </a:xfrm>
        </p:spPr>
        <p:txBody>
          <a:bodyPr>
            <a:normAutofit/>
          </a:bodyPr>
          <a:lstStyle/>
          <a:p>
            <a:r>
              <a:rPr lang="de-DE" sz="1500"/>
              <a:t>In Leipzig angekommen, verfiel der junge Lessing dem Theater, wurde ein eifriger Besucher und lernte alle Schauspieler der Truppe von Caroline Neuber kennen. Dort schrieb er seine erste Komödie „The Young Scientist“, die ein großer Erfolg wurde. Von da an verbrachte er sein Leben mit häufigen Reisen – er arbeitete als Sekretär eines Adeligen in den Niederlanden und war während des Siebenjährigen Krieges Sekretär des Gouverneurs von Schlesien in Breslau. In Hamburg schrieb Lessing sein berühmtes Buch „Die Hamburger Dramaturgie“, eine Sammlung theaterkritischer Feuilletons, die eine ganze Ära in der Geschichte der europäischen Theaterkritik prägte.</a:t>
            </a:r>
            <a:endParaRPr lang="bg-BG" sz="1500"/>
          </a:p>
        </p:txBody>
      </p:sp>
      <p:pic>
        <p:nvPicPr>
          <p:cNvPr id="5" name="Картина 4">
            <a:extLst>
              <a:ext uri="{FF2B5EF4-FFF2-40B4-BE49-F238E27FC236}">
                <a16:creationId xmlns:a16="http://schemas.microsoft.com/office/drawing/2014/main" id="{DF2B3856-01E6-41E4-9DBB-3B138018CC2A}"/>
              </a:ext>
            </a:extLst>
          </p:cNvPr>
          <p:cNvPicPr>
            <a:picLocks noChangeAspect="1"/>
          </p:cNvPicPr>
          <p:nvPr/>
        </p:nvPicPr>
        <p:blipFill rotWithShape="1">
          <a:blip r:embed="rId3"/>
          <a:srcRect t="15545"/>
          <a:stretch/>
        </p:blipFill>
        <p:spPr>
          <a:xfrm>
            <a:off x="6241217" y="321733"/>
            <a:ext cx="2380871" cy="2842075"/>
          </a:xfrm>
          <a:prstGeom prst="rect">
            <a:avLst/>
          </a:prstGeom>
        </p:spPr>
      </p:pic>
      <p:sp>
        <p:nvSpPr>
          <p:cNvPr id="12" name="Rectangle 11">
            <a:extLst>
              <a:ext uri="{FF2B5EF4-FFF2-40B4-BE49-F238E27FC236}">
                <a16:creationId xmlns:a16="http://schemas.microsoft.com/office/drawing/2014/main" id="{7CB9AC1C-79C9-4966-8F90-DBA8A6984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89" y="321733"/>
            <a:ext cx="3091859" cy="1844147"/>
          </a:xfrm>
          <a:prstGeom prst="rect">
            <a:avLst/>
          </a:prstGeom>
          <a:blipFill dpi="0" rotWithShape="1">
            <a:blip r:embed="rId4">
              <a:duotone>
                <a:schemeClr val="accent5">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sp>
        <p:nvSpPr>
          <p:cNvPr id="14" name="Rectangle 13">
            <a:extLst>
              <a:ext uri="{FF2B5EF4-FFF2-40B4-BE49-F238E27FC236}">
                <a16:creationId xmlns:a16="http://schemas.microsoft.com/office/drawing/2014/main" id="{D7479254-2731-44C5-88FB-BF4A5EF71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0000" y="3324678"/>
            <a:ext cx="2361497" cy="2777740"/>
          </a:xfrm>
          <a:prstGeom prst="rect">
            <a:avLst/>
          </a:prstGeom>
          <a:blipFill dpi="0" rotWithShape="1">
            <a:blip r:embed="rId4">
              <a:duotone>
                <a:schemeClr val="bg2">
                  <a:shade val="45000"/>
                  <a:satMod val="135000"/>
                </a:schemeClr>
                <a:prstClr val="white"/>
              </a:duotone>
            </a:blip>
            <a:srcRect/>
            <a:tile tx="0" ty="0" sx="92000" sy="89000" flip="xy" algn="ctr"/>
          </a:blipFill>
          <a:ln w="25400" cap="flat" cmpd="sng" algn="ctr">
            <a:noFill/>
            <a:prstDash val="solid"/>
          </a:ln>
          <a:effectLst/>
        </p:spPr>
        <p:txBody>
          <a:bodyPr lIns="0" tIns="0" rIns="0" bIns="0" rtlCol="0" anchor="ctr"/>
          <a:lstStyle/>
          <a:p>
            <a:pPr algn="ctr"/>
            <a:endParaRPr lang="en-US" sz="2000" kern="0">
              <a:solidFill>
                <a:prstClr val="white"/>
              </a:solidFill>
              <a:latin typeface="Rockwell Extra Bold" pitchFamily="18" charset="0"/>
            </a:endParaRPr>
          </a:p>
        </p:txBody>
      </p:sp>
      <p:pic>
        <p:nvPicPr>
          <p:cNvPr id="4" name="Картина 3">
            <a:extLst>
              <a:ext uri="{FF2B5EF4-FFF2-40B4-BE49-F238E27FC236}">
                <a16:creationId xmlns:a16="http://schemas.microsoft.com/office/drawing/2014/main" id="{D891BCD6-0EAD-4E5C-9444-DBDDD5160A84}"/>
              </a:ext>
            </a:extLst>
          </p:cNvPr>
          <p:cNvPicPr>
            <a:picLocks noChangeAspect="1"/>
          </p:cNvPicPr>
          <p:nvPr/>
        </p:nvPicPr>
        <p:blipFill rotWithShape="1">
          <a:blip r:embed="rId5"/>
          <a:srcRect t="12511" r="2" b="14824"/>
          <a:stretch/>
        </p:blipFill>
        <p:spPr>
          <a:xfrm>
            <a:off x="8776087" y="2330472"/>
            <a:ext cx="3106457" cy="3771945"/>
          </a:xfrm>
          <a:prstGeom prst="rect">
            <a:avLst/>
          </a:prstGeom>
        </p:spPr>
      </p:pic>
      <p:grpSp>
        <p:nvGrpSpPr>
          <p:cNvPr id="16" name="Group 15">
            <a:extLst>
              <a:ext uri="{FF2B5EF4-FFF2-40B4-BE49-F238E27FC236}">
                <a16:creationId xmlns:a16="http://schemas.microsoft.com/office/drawing/2014/main" id="{1C0F8264-A19C-4C08-B6EA-A0BC6DEFB7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4264CC83-0D4A-4285-9A2E-94AAA96B5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A816401C-2A1E-456D-957D-239422512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80869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лавие 1">
            <a:extLst>
              <a:ext uri="{FF2B5EF4-FFF2-40B4-BE49-F238E27FC236}">
                <a16:creationId xmlns:a16="http://schemas.microsoft.com/office/drawing/2014/main" id="{1F37281B-FA5E-4691-BCEE-48587BF62D0D}"/>
              </a:ext>
            </a:extLst>
          </p:cNvPr>
          <p:cNvSpPr>
            <a:spLocks noGrp="1"/>
          </p:cNvSpPr>
          <p:nvPr>
            <p:ph type="title"/>
          </p:nvPr>
        </p:nvSpPr>
        <p:spPr>
          <a:xfrm>
            <a:off x="6550924" y="685800"/>
            <a:ext cx="4920019" cy="2021553"/>
          </a:xfrm>
        </p:spPr>
        <p:txBody>
          <a:bodyPr>
            <a:normAutofit/>
          </a:bodyPr>
          <a:lstStyle/>
          <a:p>
            <a:r>
              <a:rPr lang="en-US">
                <a:solidFill>
                  <a:schemeClr val="tx1"/>
                </a:solidFill>
              </a:rPr>
              <a:t>Beeinflussen</a:t>
            </a:r>
            <a:endParaRPr lang="bg-BG">
              <a:solidFill>
                <a:schemeClr val="tx1"/>
              </a:solidFill>
            </a:endParaRPr>
          </a:p>
        </p:txBody>
      </p:sp>
      <p:sp>
        <p:nvSpPr>
          <p:cNvPr id="11" name="Freeform: Shape 10">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Картина 3">
            <a:extLst>
              <a:ext uri="{FF2B5EF4-FFF2-40B4-BE49-F238E27FC236}">
                <a16:creationId xmlns:a16="http://schemas.microsoft.com/office/drawing/2014/main" id="{96EC44E4-0E92-4BB7-BD9B-6F5E161F04C5}"/>
              </a:ext>
            </a:extLst>
          </p:cNvPr>
          <p:cNvPicPr>
            <a:picLocks noChangeAspect="1"/>
          </p:cNvPicPr>
          <p:nvPr/>
        </p:nvPicPr>
        <p:blipFill rotWithShape="1">
          <a:blip r:embed="rId2"/>
          <a:srcRect l="2280" r="8836"/>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3" name="Контейнер за съдържание 2">
            <a:extLst>
              <a:ext uri="{FF2B5EF4-FFF2-40B4-BE49-F238E27FC236}">
                <a16:creationId xmlns:a16="http://schemas.microsoft.com/office/drawing/2014/main" id="{E6F980AB-3587-4F78-A263-BDC47832FBA9}"/>
              </a:ext>
            </a:extLst>
          </p:cNvPr>
          <p:cNvSpPr>
            <a:spLocks noGrp="1"/>
          </p:cNvSpPr>
          <p:nvPr>
            <p:ph idx="1"/>
          </p:nvPr>
        </p:nvSpPr>
        <p:spPr>
          <a:xfrm>
            <a:off x="6550924" y="2927444"/>
            <a:ext cx="4920019" cy="3244755"/>
          </a:xfrm>
        </p:spPr>
        <p:txBody>
          <a:bodyPr>
            <a:normAutofit/>
          </a:bodyPr>
          <a:lstStyle/>
          <a:p>
            <a:r>
              <a:rPr lang="de-DE" sz="1900"/>
              <a:t>Ermutigt von der Idee einer freien Menschheit, voller Glaube an die Vernunft und an den Sieg des Geistes über die Lebensverhältnisse, erreichte Lessing – besonders in seiner philosophischen Studie „Erziehung des Menschengeschlechts“ – unerreichbare Höhen historisches Denken. Als Führer der reifen Aufklärung durchdrang sein ideologischer Einfluss alle Bereiche der deutschen Kultur.</a:t>
            </a:r>
            <a:endParaRPr lang="bg-BG" sz="1900"/>
          </a:p>
        </p:txBody>
      </p:sp>
    </p:spTree>
    <p:extLst>
      <p:ext uri="{BB962C8B-B14F-4D97-AF65-F5344CB8AC3E}">
        <p14:creationId xmlns:p14="http://schemas.microsoft.com/office/powerpoint/2010/main" val="10810287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2" name="Group 31">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3" name="Oval 32">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4" name="Oval 33">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6" name="Rectangle 35">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Контейнер за съдържание 3" descr="Картина, която съдържа под, закрито, лице, маса за хранене&#10;&#10;Описанието е генерирано автоматично">
            <a:extLst>
              <a:ext uri="{FF2B5EF4-FFF2-40B4-BE49-F238E27FC236}">
                <a16:creationId xmlns:a16="http://schemas.microsoft.com/office/drawing/2014/main" id="{35F6F77B-2B3E-4184-BAD6-A8BB21D873FF}"/>
              </a:ext>
            </a:extLst>
          </p:cNvPr>
          <p:cNvPicPr>
            <a:picLocks noChangeAspect="1"/>
          </p:cNvPicPr>
          <p:nvPr/>
        </p:nvPicPr>
        <p:blipFill rotWithShape="1">
          <a:blip r:embed="rId6"/>
          <a:srcRect t="46575" r="-1" b="8565"/>
          <a:stretch/>
        </p:blipFill>
        <p:spPr>
          <a:xfrm>
            <a:off x="-1" y="10"/>
            <a:ext cx="12191999" cy="6857990"/>
          </a:xfrm>
          <a:prstGeom prst="rect">
            <a:avLst/>
          </a:prstGeom>
        </p:spPr>
      </p:pic>
      <p:sp>
        <p:nvSpPr>
          <p:cNvPr id="38" name="Rectangle 37">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лавие 1">
            <a:extLst>
              <a:ext uri="{FF2B5EF4-FFF2-40B4-BE49-F238E27FC236}">
                <a16:creationId xmlns:a16="http://schemas.microsoft.com/office/drawing/2014/main" id="{A1D4226E-4DC0-4C7A-AC37-BAD3AAC20656}"/>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5700">
                <a:blipFill dpi="0" rotWithShape="1">
                  <a:blip r:embed="rId4"/>
                  <a:srcRect/>
                  <a:tile tx="6350" ty="-127000" sx="65000" sy="64000" flip="none" algn="tl"/>
                </a:blipFill>
              </a:rPr>
              <a:t>Danke für Ihre Aufmerksamkeit</a:t>
            </a:r>
          </a:p>
        </p:txBody>
      </p:sp>
      <p:grpSp>
        <p:nvGrpSpPr>
          <p:cNvPr id="40" name="Group 39">
            <a:extLst>
              <a:ext uri="{FF2B5EF4-FFF2-40B4-BE49-F238E27FC236}">
                <a16:creationId xmlns:a16="http://schemas.microsoft.com/office/drawing/2014/main" id="{FA08BC01-A289-44B6-9133-2814052F9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41" name="Oval 40">
              <a:extLst>
                <a:ext uri="{FF2B5EF4-FFF2-40B4-BE49-F238E27FC236}">
                  <a16:creationId xmlns:a16="http://schemas.microsoft.com/office/drawing/2014/main" id="{A9CD65F9-B9FF-4981-AB43-F25748584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782EC907-6C80-4890-9ECB-3019DBC4D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372201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Тип дър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TM03090434[[fn=Тип дърво]]</Template>
  <TotalTime>130</TotalTime>
  <Words>247</Words>
  <Application>Microsoft Office PowerPoint</Application>
  <PresentationFormat>Широк екран</PresentationFormat>
  <Paragraphs>12</Paragraphs>
  <Slides>6</Slides>
  <Notes>0</Notes>
  <HiddenSlides>0</HiddenSlides>
  <MMClips>0</MMClips>
  <ScaleCrop>false</ScaleCrop>
  <HeadingPairs>
    <vt:vector size="6" baseType="variant">
      <vt:variant>
        <vt:lpstr>Използвани шрифтове</vt:lpstr>
      </vt:variant>
      <vt:variant>
        <vt:i4>8</vt:i4>
      </vt:variant>
      <vt:variant>
        <vt:lpstr>Тема</vt:lpstr>
      </vt:variant>
      <vt:variant>
        <vt:i4>1</vt:i4>
      </vt:variant>
      <vt:variant>
        <vt:lpstr>Заглавия на слайдовете</vt:lpstr>
      </vt:variant>
      <vt:variant>
        <vt:i4>6</vt:i4>
      </vt:variant>
    </vt:vector>
  </HeadingPairs>
  <TitlesOfParts>
    <vt:vector size="15" baseType="lpstr">
      <vt:lpstr>Algerian</vt:lpstr>
      <vt:lpstr>Calibri</vt:lpstr>
      <vt:lpstr>Cambria</vt:lpstr>
      <vt:lpstr>Gill Sans Nova Cond</vt:lpstr>
      <vt:lpstr>Rockwell</vt:lpstr>
      <vt:lpstr>Rockwell Condensed</vt:lpstr>
      <vt:lpstr>Rockwell Extra Bold</vt:lpstr>
      <vt:lpstr>Wingdings</vt:lpstr>
      <vt:lpstr>Тип дърво</vt:lpstr>
      <vt:lpstr>Gotthold Ephraim Lessing </vt:lpstr>
      <vt:lpstr>Gotthold Ephraim Lessing war ein bedeutender Dichter der Aufklärung. </vt:lpstr>
      <vt:lpstr>Leben</vt:lpstr>
      <vt:lpstr>Theater</vt:lpstr>
      <vt:lpstr>Beeinflussen</vt:lpstr>
      <vt:lpstr>Danke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Gotthold Ephraim Lessing </dc:title>
  <dc:creator>Симона Стефанова</dc:creator>
  <cp:lastModifiedBy>Симона Стефанова</cp:lastModifiedBy>
  <cp:revision>2</cp:revision>
  <dcterms:created xsi:type="dcterms:W3CDTF">2022-01-14T08:06:34Z</dcterms:created>
  <dcterms:modified xsi:type="dcterms:W3CDTF">2022-01-14T10:17:08Z</dcterms:modified>
</cp:coreProperties>
</file>