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acifico"/>
      <p:regular r:id="rId8"/>
    </p:embeddedFont>
    <p:embeddedFont>
      <p:font typeface="DM Sans"/>
      <p:regular r:id="rId9"/>
      <p:bold r:id="rId10"/>
      <p:italic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DMSans-italic.fntdata"/><Relationship Id="rId10" Type="http://schemas.openxmlformats.org/officeDocument/2006/relationships/font" Target="fonts/DMSans-bold.fntdata"/><Relationship Id="rId13" Type="http://schemas.openxmlformats.org/officeDocument/2006/relationships/font" Target="fonts/OpenSans-regular.fntdata"/><Relationship Id="rId12"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DMSans-regular.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acific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1d65046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1d65046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2825" y="202550"/>
            <a:ext cx="8520600" cy="7017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300"/>
              </a:spcAft>
              <a:buClr>
                <a:schemeClr val="dk1"/>
              </a:buClr>
              <a:buSzPts val="1100"/>
              <a:buFont typeface="Arial"/>
              <a:buNone/>
            </a:pPr>
            <a:r>
              <a:rPr lang="es-419" sz="2600"/>
              <a:t>Proyecto Final de Data Analytics</a:t>
            </a:r>
            <a:endParaRPr/>
          </a:p>
        </p:txBody>
      </p:sp>
      <p:sp>
        <p:nvSpPr>
          <p:cNvPr id="55" name="Google Shape;55;p13"/>
          <p:cNvSpPr txBox="1"/>
          <p:nvPr>
            <p:ph idx="1" type="subTitle"/>
          </p:nvPr>
        </p:nvSpPr>
        <p:spPr>
          <a:xfrm>
            <a:off x="252825" y="4010425"/>
            <a:ext cx="8520600" cy="792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s-419" sz="2000">
                <a:solidFill>
                  <a:schemeClr val="dk1"/>
                </a:solidFill>
                <a:latin typeface="DM Sans"/>
                <a:ea typeface="DM Sans"/>
                <a:cs typeface="DM Sans"/>
                <a:sym typeface="DM Sans"/>
              </a:rPr>
              <a:t>Alumno:</a:t>
            </a:r>
            <a:r>
              <a:rPr b="1" lang="es-419" sz="2000">
                <a:solidFill>
                  <a:schemeClr val="dk1"/>
                </a:solidFill>
                <a:latin typeface="DM Sans"/>
                <a:ea typeface="DM Sans"/>
                <a:cs typeface="DM Sans"/>
                <a:sym typeface="DM Sans"/>
              </a:rPr>
              <a:t> </a:t>
            </a:r>
            <a:r>
              <a:rPr lang="es-419" sz="2000">
                <a:solidFill>
                  <a:schemeClr val="dk1"/>
                </a:solidFill>
                <a:latin typeface="DM Sans"/>
                <a:ea typeface="DM Sans"/>
                <a:cs typeface="DM Sans"/>
                <a:sym typeface="DM Sans"/>
              </a:rPr>
              <a:t>Nicole Larissa Fernandes</a:t>
            </a:r>
            <a:endParaRPr/>
          </a:p>
        </p:txBody>
      </p:sp>
      <p:pic>
        <p:nvPicPr>
          <p:cNvPr id="56" name="Google Shape;56;p13"/>
          <p:cNvPicPr preferRelativeResize="0"/>
          <p:nvPr/>
        </p:nvPicPr>
        <p:blipFill>
          <a:blip r:embed="rId3">
            <a:alphaModFix/>
          </a:blip>
          <a:stretch>
            <a:fillRect/>
          </a:stretch>
        </p:blipFill>
        <p:spPr>
          <a:xfrm>
            <a:off x="2089888" y="816201"/>
            <a:ext cx="4846475" cy="27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34100" y="191300"/>
            <a:ext cx="91440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27500"/>
              <a:buFont typeface="Arial"/>
              <a:buNone/>
            </a:pPr>
            <a:r>
              <a:rPr b="1" lang="es-419" sz="4000">
                <a:solidFill>
                  <a:srgbClr val="856043"/>
                </a:solidFill>
                <a:latin typeface="Pacifico"/>
                <a:ea typeface="Pacifico"/>
                <a:cs typeface="Pacifico"/>
                <a:sym typeface="Pacifico"/>
              </a:rPr>
              <a:t>Season Chic</a:t>
            </a:r>
            <a:endParaRPr>
              <a:solidFill>
                <a:srgbClr val="856043"/>
              </a:solidFill>
              <a:latin typeface="Pacifico"/>
              <a:ea typeface="Pacifico"/>
              <a:cs typeface="Pacifico"/>
              <a:sym typeface="Pacifico"/>
            </a:endParaRPr>
          </a:p>
        </p:txBody>
      </p:sp>
      <p:sp>
        <p:nvSpPr>
          <p:cNvPr id="62" name="Google Shape;62;p14"/>
          <p:cNvSpPr txBox="1"/>
          <p:nvPr>
            <p:ph idx="1" type="body"/>
          </p:nvPr>
        </p:nvSpPr>
        <p:spPr>
          <a:xfrm>
            <a:off x="47525" y="764000"/>
            <a:ext cx="5072700" cy="44418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00000"/>
              </a:lnSpc>
              <a:spcBef>
                <a:spcPts val="0"/>
              </a:spcBef>
              <a:spcAft>
                <a:spcPts val="0"/>
              </a:spcAft>
              <a:buClr>
                <a:schemeClr val="dk1"/>
              </a:buClr>
              <a:buSzPct val="100000"/>
              <a:buFont typeface="Arial"/>
              <a:buNone/>
            </a:pPr>
            <a:r>
              <a:rPr lang="es-419" sz="1100">
                <a:solidFill>
                  <a:srgbClr val="856043"/>
                </a:solidFill>
                <a:latin typeface="Open Sans"/>
                <a:ea typeface="Open Sans"/>
                <a:cs typeface="Open Sans"/>
                <a:sym typeface="Open Sans"/>
              </a:rPr>
              <a:t>✓</a:t>
            </a:r>
            <a:r>
              <a:rPr lang="es-419" sz="1100">
                <a:solidFill>
                  <a:srgbClr val="EA90FF"/>
                </a:solidFill>
                <a:latin typeface="Open Sans"/>
                <a:ea typeface="Open Sans"/>
                <a:cs typeface="Open Sans"/>
                <a:sym typeface="Open Sans"/>
              </a:rPr>
              <a:t> </a:t>
            </a:r>
            <a:r>
              <a:rPr b="1" lang="es-419" sz="1100">
                <a:solidFill>
                  <a:schemeClr val="dk1"/>
                </a:solidFill>
                <a:latin typeface="Open Sans"/>
                <a:ea typeface="Open Sans"/>
                <a:cs typeface="Open Sans"/>
                <a:sym typeface="Open Sans"/>
              </a:rPr>
              <a:t>Temática/Modelo de negocio</a:t>
            </a:r>
            <a:r>
              <a:rPr lang="es-419" sz="1100">
                <a:solidFill>
                  <a:schemeClr val="dk1"/>
                </a:solidFill>
                <a:latin typeface="Open Sans"/>
                <a:ea typeface="Open Sans"/>
                <a:cs typeface="Open Sans"/>
                <a:sym typeface="Open Sans"/>
              </a:rPr>
              <a:t>: "Season Chic" es una ficticia tienda online de ropa que se especializa en la venta de diversas categorías de prendas de vestir, accesorios, calzado y ropa de exterior. El negocio opera principalmente en el comercio electrónico y está dirigido a una amplia gama de consumidores. La tienda utiliza diversas estrategias de marketing, descuentos estacionales y promociones dirigidas para atraer y retener a los clientes. Además, se presta atención a las preferencias regionales y estacionales para optimizar las ventas.</a:t>
            </a:r>
            <a:endParaRPr sz="1100">
              <a:solidFill>
                <a:schemeClr val="dk1"/>
              </a:solidFill>
              <a:latin typeface="Open Sans"/>
              <a:ea typeface="Open Sans"/>
              <a:cs typeface="Open Sans"/>
              <a:sym typeface="Open Sans"/>
            </a:endParaRPr>
          </a:p>
          <a:p>
            <a:pPr indent="0" lvl="0" marL="0" rtl="0" algn="just">
              <a:lnSpc>
                <a:spcPct val="100000"/>
              </a:lnSpc>
              <a:spcBef>
                <a:spcPts val="0"/>
              </a:spcBef>
              <a:spcAft>
                <a:spcPts val="0"/>
              </a:spcAft>
              <a:buClr>
                <a:schemeClr val="dk1"/>
              </a:buClr>
              <a:buSzPct val="100000"/>
              <a:buFont typeface="Arial"/>
              <a:buNone/>
            </a:pPr>
            <a:r>
              <a:t/>
            </a:r>
            <a:endParaRPr sz="1100">
              <a:solidFill>
                <a:schemeClr val="dk1"/>
              </a:solidFill>
              <a:latin typeface="Open Sans"/>
              <a:ea typeface="Open Sans"/>
              <a:cs typeface="Open Sans"/>
              <a:sym typeface="Open Sans"/>
            </a:endParaRPr>
          </a:p>
          <a:p>
            <a:pPr indent="0" lvl="0" marL="0" rtl="0" algn="just">
              <a:lnSpc>
                <a:spcPct val="100000"/>
              </a:lnSpc>
              <a:spcBef>
                <a:spcPts val="0"/>
              </a:spcBef>
              <a:spcAft>
                <a:spcPts val="0"/>
              </a:spcAft>
              <a:buClr>
                <a:schemeClr val="dk1"/>
              </a:buClr>
              <a:buSzPct val="100000"/>
              <a:buFont typeface="Arial"/>
              <a:buNone/>
            </a:pPr>
            <a:r>
              <a:rPr lang="es-419" sz="1100">
                <a:solidFill>
                  <a:srgbClr val="856043"/>
                </a:solidFill>
                <a:latin typeface="Open Sans"/>
                <a:ea typeface="Open Sans"/>
                <a:cs typeface="Open Sans"/>
                <a:sym typeface="Open Sans"/>
              </a:rPr>
              <a:t>✓ </a:t>
            </a:r>
            <a:r>
              <a:rPr b="1" lang="es-419" sz="1100">
                <a:solidFill>
                  <a:schemeClr val="dk1"/>
                </a:solidFill>
                <a:latin typeface="Open Sans"/>
                <a:ea typeface="Open Sans"/>
                <a:cs typeface="Open Sans"/>
                <a:sym typeface="Open Sans"/>
              </a:rPr>
              <a:t>Objetivo del tablero: </a:t>
            </a:r>
            <a:r>
              <a:rPr lang="es-419" sz="1100">
                <a:solidFill>
                  <a:schemeClr val="dk1"/>
                </a:solidFill>
                <a:latin typeface="Open Sans"/>
                <a:ea typeface="Open Sans"/>
                <a:cs typeface="Open Sans"/>
                <a:sym typeface="Open Sans"/>
              </a:rPr>
              <a:t>El objetivo del tablero de "Season Chic" es proporcionar una visión integral y detallada de las ventas y el rendimiento de la tienda online a lo largo de diferentes períodos y categorías. El tablero permite a los gerentes y equipos de marketing analizar datos de ventas, identificar tendencias de compra, evaluar el impacto de los descuentos y promociones, y comprender las preferencias de los clientes en términos de productos, colores y métodos de pago y entrega. Con esta información, el tablero ayuda a tomar decisiones informadas para mejorar la eficiencia operativa, optimizar las estrategias de marketing y aumentar las ventas y la satisfacción del cliente.</a:t>
            </a:r>
            <a:endParaRPr sz="1100">
              <a:solidFill>
                <a:schemeClr val="dk1"/>
              </a:solidFill>
              <a:latin typeface="Open Sans"/>
              <a:ea typeface="Open Sans"/>
              <a:cs typeface="Open Sans"/>
              <a:sym typeface="Open Sans"/>
            </a:endParaRPr>
          </a:p>
          <a:p>
            <a:pPr indent="0" lvl="0" marL="0" rtl="0" algn="just">
              <a:lnSpc>
                <a:spcPct val="100000"/>
              </a:lnSpc>
              <a:spcBef>
                <a:spcPts val="0"/>
              </a:spcBef>
              <a:spcAft>
                <a:spcPts val="0"/>
              </a:spcAft>
              <a:buClr>
                <a:schemeClr val="dk1"/>
              </a:buClr>
              <a:buSzPct val="100000"/>
              <a:buFont typeface="Arial"/>
              <a:buNone/>
            </a:pPr>
            <a:r>
              <a:t/>
            </a:r>
            <a:endParaRPr sz="1100">
              <a:solidFill>
                <a:schemeClr val="dk1"/>
              </a:solidFill>
              <a:latin typeface="Open Sans"/>
              <a:ea typeface="Open Sans"/>
              <a:cs typeface="Open Sans"/>
              <a:sym typeface="Open Sans"/>
            </a:endParaRPr>
          </a:p>
          <a:p>
            <a:pPr indent="0" lvl="0" marL="0" rtl="0" algn="just">
              <a:lnSpc>
                <a:spcPct val="100000"/>
              </a:lnSpc>
              <a:spcBef>
                <a:spcPts val="0"/>
              </a:spcBef>
              <a:spcAft>
                <a:spcPts val="0"/>
              </a:spcAft>
              <a:buNone/>
            </a:pPr>
            <a:r>
              <a:rPr lang="es-419" sz="1100">
                <a:solidFill>
                  <a:srgbClr val="856043"/>
                </a:solidFill>
                <a:latin typeface="Open Sans"/>
                <a:ea typeface="Open Sans"/>
                <a:cs typeface="Open Sans"/>
                <a:sym typeface="Open Sans"/>
              </a:rPr>
              <a:t>✓ </a:t>
            </a:r>
            <a:r>
              <a:rPr b="1" lang="es-419" sz="1100">
                <a:solidFill>
                  <a:schemeClr val="dk1"/>
                </a:solidFill>
                <a:latin typeface="Open Sans"/>
                <a:ea typeface="Open Sans"/>
                <a:cs typeface="Open Sans"/>
                <a:sym typeface="Open Sans"/>
              </a:rPr>
              <a:t>Nivel de aplicación de data analytics</a:t>
            </a:r>
            <a:r>
              <a:rPr lang="es-419" sz="1100">
                <a:solidFill>
                  <a:schemeClr val="dk1"/>
                </a:solidFill>
                <a:latin typeface="Open Sans"/>
                <a:ea typeface="Open Sans"/>
                <a:cs typeface="Open Sans"/>
                <a:sym typeface="Open Sans"/>
              </a:rPr>
              <a:t>: El nivel de aplicación de data analytics en el tablero de "Season Chic" es estratégico. Esto se debe a que el análisis de datos se utiliza para tomar decisiones de alto nivel que afectan el rumbo general de la empresa. Las decisiones estratégicas incluyen la identificación de los segmentos de mercado más lucrativos, la planificación de campañas de marketing dirigidas, la optimización del inventario y la personalización de ofertas y promociones según las preferencias regionales y estacionales. Aunque el tablero también puede proporcionar información útil para decisiones operativas y tácticas, su principal objetivo es informar y guiar la dirección estratégica de la empresa para asegurar un crecimiento sostenido y mejorar la competitividad en el mercado.</a:t>
            </a:r>
            <a:endParaRPr sz="1100">
              <a:latin typeface="Open Sans"/>
              <a:ea typeface="Open Sans"/>
              <a:cs typeface="Open Sans"/>
              <a:sym typeface="Open Sans"/>
            </a:endParaRPr>
          </a:p>
        </p:txBody>
      </p:sp>
      <p:pic>
        <p:nvPicPr>
          <p:cNvPr id="63" name="Google Shape;63;p14"/>
          <p:cNvPicPr preferRelativeResize="0"/>
          <p:nvPr/>
        </p:nvPicPr>
        <p:blipFill>
          <a:blip r:embed="rId3">
            <a:alphaModFix/>
          </a:blip>
          <a:stretch>
            <a:fillRect/>
          </a:stretch>
        </p:blipFill>
        <p:spPr>
          <a:xfrm>
            <a:off x="5120225" y="956950"/>
            <a:ext cx="2002201" cy="1185250"/>
          </a:xfrm>
          <a:prstGeom prst="rect">
            <a:avLst/>
          </a:prstGeom>
          <a:noFill/>
          <a:ln cap="flat" cmpd="sng" w="9525">
            <a:solidFill>
              <a:schemeClr val="dk2"/>
            </a:solidFill>
            <a:prstDash val="solid"/>
            <a:round/>
            <a:headEnd len="sm" w="sm" type="none"/>
            <a:tailEnd len="sm" w="sm" type="none"/>
          </a:ln>
        </p:spPr>
      </p:pic>
      <p:pic>
        <p:nvPicPr>
          <p:cNvPr id="64" name="Google Shape;64;p14"/>
          <p:cNvPicPr preferRelativeResize="0"/>
          <p:nvPr/>
        </p:nvPicPr>
        <p:blipFill>
          <a:blip r:embed="rId4">
            <a:alphaModFix/>
          </a:blip>
          <a:stretch>
            <a:fillRect/>
          </a:stretch>
        </p:blipFill>
        <p:spPr>
          <a:xfrm>
            <a:off x="7186925" y="947900"/>
            <a:ext cx="1859201" cy="1185251"/>
          </a:xfrm>
          <a:prstGeom prst="rect">
            <a:avLst/>
          </a:prstGeom>
          <a:noFill/>
          <a:ln cap="flat" cmpd="sng" w="9525">
            <a:solidFill>
              <a:schemeClr val="dk2"/>
            </a:solidFill>
            <a:prstDash val="solid"/>
            <a:round/>
            <a:headEnd len="sm" w="sm" type="none"/>
            <a:tailEnd len="sm" w="sm" type="none"/>
          </a:ln>
        </p:spPr>
      </p:pic>
      <p:pic>
        <p:nvPicPr>
          <p:cNvPr id="65" name="Google Shape;65;p14"/>
          <p:cNvPicPr preferRelativeResize="0"/>
          <p:nvPr/>
        </p:nvPicPr>
        <p:blipFill>
          <a:blip r:embed="rId5">
            <a:alphaModFix/>
          </a:blip>
          <a:stretch>
            <a:fillRect/>
          </a:stretch>
        </p:blipFill>
        <p:spPr>
          <a:xfrm>
            <a:off x="5120225" y="2229013"/>
            <a:ext cx="2002199" cy="1271526"/>
          </a:xfrm>
          <a:prstGeom prst="rect">
            <a:avLst/>
          </a:prstGeom>
          <a:noFill/>
          <a:ln cap="flat" cmpd="sng" w="9525">
            <a:solidFill>
              <a:schemeClr val="dk2"/>
            </a:solidFill>
            <a:prstDash val="solid"/>
            <a:round/>
            <a:headEnd len="sm" w="sm" type="none"/>
            <a:tailEnd len="sm" w="sm" type="none"/>
          </a:ln>
        </p:spPr>
      </p:pic>
      <p:pic>
        <p:nvPicPr>
          <p:cNvPr id="66" name="Google Shape;66;p14"/>
          <p:cNvPicPr preferRelativeResize="0"/>
          <p:nvPr/>
        </p:nvPicPr>
        <p:blipFill>
          <a:blip r:embed="rId6">
            <a:alphaModFix/>
          </a:blip>
          <a:stretch>
            <a:fillRect/>
          </a:stretch>
        </p:blipFill>
        <p:spPr>
          <a:xfrm>
            <a:off x="7206275" y="2224500"/>
            <a:ext cx="1859201" cy="1271526"/>
          </a:xfrm>
          <a:prstGeom prst="rect">
            <a:avLst/>
          </a:prstGeom>
          <a:noFill/>
          <a:ln cap="flat" cmpd="sng" w="9525">
            <a:solidFill>
              <a:schemeClr val="dk2"/>
            </a:solidFill>
            <a:prstDash val="solid"/>
            <a:round/>
            <a:headEnd len="sm" w="sm" type="none"/>
            <a:tailEnd len="sm" w="sm" type="none"/>
          </a:ln>
        </p:spPr>
      </p:pic>
      <p:pic>
        <p:nvPicPr>
          <p:cNvPr id="67" name="Google Shape;67;p14"/>
          <p:cNvPicPr preferRelativeResize="0"/>
          <p:nvPr/>
        </p:nvPicPr>
        <p:blipFill>
          <a:blip r:embed="rId7">
            <a:alphaModFix/>
          </a:blip>
          <a:stretch>
            <a:fillRect/>
          </a:stretch>
        </p:blipFill>
        <p:spPr>
          <a:xfrm>
            <a:off x="5990375" y="3587375"/>
            <a:ext cx="2323123" cy="13349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