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68" r:id="rId4"/>
    <p:sldId id="265" r:id="rId5"/>
    <p:sldId id="260" r:id="rId6"/>
    <p:sldId id="261" r:id="rId7"/>
    <p:sldId id="262" r:id="rId8"/>
    <p:sldId id="263" r:id="rId9"/>
    <p:sldId id="267"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97663B-01EE-4D27-B6B8-967932AFFB1A}" type="datetimeFigureOut">
              <a:rPr lang="en-US" smtClean="0"/>
              <a:t>1/28/2025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A04E83-3A76-47C2-B23E-88D5C2E17E9A}" type="slidenum">
              <a:rPr lang="en-US" smtClean="0"/>
              <a:t>‹#›</a:t>
            </a:fld>
            <a:endParaRPr lang="en-US"/>
          </a:p>
        </p:txBody>
      </p:sp>
    </p:spTree>
    <p:extLst>
      <p:ext uri="{BB962C8B-B14F-4D97-AF65-F5344CB8AC3E}">
        <p14:creationId xmlns:p14="http://schemas.microsoft.com/office/powerpoint/2010/main" val="286694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8C418D1-F151-4A1A-AFA6-1FCB5125A92E}" type="datetime1">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1486005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02360F-72F0-40E4-9497-E500D92B1CFF}" type="datetime1">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1825737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D16CB8-DFD9-47B7-B7FB-CD991A84E186}" type="datetime1">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268761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C7F67C-1AAC-41A5-BA08-7B0723E42167}" type="datetime1">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2407722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75C26D-52F0-48CD-A26B-03EAFD2B9DF3}" type="datetime1">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4083801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CBBECA-3C0A-4CD9-9812-4FBF50F0829F}" type="datetime1">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2681314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10F0E8-360B-4BB4-8873-CE1C24987C49}" type="datetime1">
              <a:rPr lang="en-US" smtClean="0"/>
              <a:t>1/28/2025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286810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FB9C237-DA93-4873-9F13-2D421E4D5784}" type="datetime1">
              <a:rPr lang="en-US" smtClean="0"/>
              <a:t>1/28/2025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3481734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C7881F-D2DD-4759-A335-6ECF54EA6174}" type="datetime1">
              <a:rPr lang="en-US" smtClean="0"/>
              <a:t>1/28/2025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3974421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8EFE89D-0E68-4F88-8280-A11E17E07B1E}" type="datetime1">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601360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540482-3831-4044-A267-EC94C1533077}" type="datetime1">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3566252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48A5E2-79BB-466B-93AD-FE62946A96F1}" type="datetime1">
              <a:rPr lang="en-US" smtClean="0"/>
              <a:t>1/28/2025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A11E8-8F25-49C3-8F7D-865FECFDFD18}" type="slidenum">
              <a:rPr lang="en-US" smtClean="0"/>
              <a:t>‹#›</a:t>
            </a:fld>
            <a:endParaRPr lang="en-US"/>
          </a:p>
        </p:txBody>
      </p:sp>
    </p:spTree>
    <p:extLst>
      <p:ext uri="{BB962C8B-B14F-4D97-AF65-F5344CB8AC3E}">
        <p14:creationId xmlns:p14="http://schemas.microsoft.com/office/powerpoint/2010/main" val="106204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p:cNvSpPr>
            <a:spLocks noGrp="1"/>
          </p:cNvSpPr>
          <p:nvPr>
            <p:ph type="dt" sz="half" idx="10"/>
          </p:nvPr>
        </p:nvSpPr>
        <p:spPr/>
        <p:txBody>
          <a:bodyPr/>
          <a:lstStyle/>
          <a:p>
            <a:fld id="{EF352739-273F-4728-8B1A-480EEBF683AC}" type="datetime1">
              <a:rPr lang="en-US" smtClean="0">
                <a:solidFill>
                  <a:schemeClr val="tx1"/>
                </a:solidFill>
              </a:rPr>
              <a:t>1/28/2025</a:t>
            </a:fld>
            <a:endParaRPr lang="en-US" dirty="0">
              <a:solidFill>
                <a:schemeClr val="tx1"/>
              </a:solidFill>
            </a:endParaRPr>
          </a:p>
        </p:txBody>
      </p:sp>
      <p:sp>
        <p:nvSpPr>
          <p:cNvPr id="9" name="Slide Number Placeholder 8"/>
          <p:cNvSpPr>
            <a:spLocks noGrp="1"/>
          </p:cNvSpPr>
          <p:nvPr>
            <p:ph type="sldNum" sz="quarter" idx="12"/>
          </p:nvPr>
        </p:nvSpPr>
        <p:spPr/>
        <p:txBody>
          <a:bodyPr/>
          <a:lstStyle/>
          <a:p>
            <a:fld id="{397A11E8-8F25-49C3-8F7D-865FECFDFD18}" type="slidenum">
              <a:rPr lang="en-US" smtClean="0">
                <a:solidFill>
                  <a:schemeClr val="tx1"/>
                </a:solidFill>
              </a:rPr>
              <a:t>1</a:t>
            </a:fld>
            <a:endParaRPr lang="en-US" dirty="0">
              <a:solidFill>
                <a:schemeClr val="tx1"/>
              </a:solidFill>
            </a:endParaRPr>
          </a:p>
        </p:txBody>
      </p:sp>
      <p:sp>
        <p:nvSpPr>
          <p:cNvPr id="13" name="Content Placeholder 12">
            <a:extLst>
              <a:ext uri="{FF2B5EF4-FFF2-40B4-BE49-F238E27FC236}">
                <a16:creationId xmlns:a16="http://schemas.microsoft.com/office/drawing/2014/main" id="{EE517715-4C4A-3504-836A-F984505EFD4C}"/>
              </a:ext>
            </a:extLst>
          </p:cNvPr>
          <p:cNvSpPr>
            <a:spLocks noGrp="1"/>
          </p:cNvSpPr>
          <p:nvPr>
            <p:ph idx="1"/>
          </p:nvPr>
        </p:nvSpPr>
        <p:spPr>
          <a:xfrm>
            <a:off x="9218644" y="2543598"/>
            <a:ext cx="2204729" cy="2886486"/>
          </a:xfrm>
        </p:spPr>
        <p:txBody>
          <a:bodyPr>
            <a:noAutofit/>
          </a:bodyPr>
          <a:lstStyle/>
          <a:p>
            <a:pPr marL="0" lvl="0" indent="0" algn="r" rtl="1" eaLnBrk="0" fontAlgn="base" hangingPunct="0">
              <a:lnSpc>
                <a:spcPct val="100000"/>
              </a:lnSpc>
              <a:spcBef>
                <a:spcPct val="0"/>
              </a:spcBef>
              <a:spcAft>
                <a:spcPct val="0"/>
              </a:spcAft>
              <a:buNone/>
            </a:pPr>
            <a:r>
              <a:rPr lang="he-IL" altLang="en-US" sz="2000" dirty="0">
                <a:latin typeface="Calibri" panose="020F0502020204030204" pitchFamily="34" charset="0"/>
                <a:ea typeface="Calibri" panose="020F0502020204030204" pitchFamily="34" charset="0"/>
                <a:cs typeface="Calibri" panose="020F0502020204030204" pitchFamily="34" charset="0"/>
              </a:rPr>
              <a:t>פרויקט מס׳:</a:t>
            </a:r>
            <a:endParaRPr lang="en-US" altLang="en-US" sz="2000" dirty="0">
              <a:latin typeface="Calibri" panose="020F0502020204030204" pitchFamily="34" charset="0"/>
              <a:ea typeface="Calibri" panose="020F0502020204030204" pitchFamily="34" charset="0"/>
              <a:cs typeface="Calibri" panose="020F0502020204030204" pitchFamily="34" charset="0"/>
            </a:endParaRPr>
          </a:p>
          <a:p>
            <a:pPr marL="0" lvl="0" indent="0" algn="r" rtl="1" eaLnBrk="0" fontAlgn="base" hangingPunct="0">
              <a:lnSpc>
                <a:spcPct val="100000"/>
              </a:lnSpc>
              <a:spcBef>
                <a:spcPct val="0"/>
              </a:spcBef>
              <a:spcAft>
                <a:spcPct val="0"/>
              </a:spcAft>
              <a:buNone/>
            </a:pPr>
            <a:r>
              <a:rPr lang="he-IL" altLang="en-US" sz="2000" dirty="0">
                <a:latin typeface="Calibri" panose="020F0502020204030204" pitchFamily="34" charset="0"/>
                <a:ea typeface="Calibri" panose="020F0502020204030204" pitchFamily="34" charset="0"/>
                <a:cs typeface="Calibri" panose="020F0502020204030204" pitchFamily="34" charset="0"/>
              </a:rPr>
              <a:t>שם הפרויקט:</a:t>
            </a:r>
            <a:endParaRPr lang="en-US" altLang="en-US" sz="2000" dirty="0">
              <a:latin typeface="Calibri" panose="020F0502020204030204" pitchFamily="34" charset="0"/>
              <a:ea typeface="Calibri" panose="020F0502020204030204" pitchFamily="34" charset="0"/>
              <a:cs typeface="Calibri" panose="020F0502020204030204" pitchFamily="34" charset="0"/>
            </a:endParaRPr>
          </a:p>
          <a:p>
            <a:pPr marL="0" lvl="0" indent="0" algn="r" rtl="1" eaLnBrk="0" fontAlgn="base" hangingPunct="0">
              <a:lnSpc>
                <a:spcPct val="100000"/>
              </a:lnSpc>
              <a:spcBef>
                <a:spcPct val="0"/>
              </a:spcBef>
              <a:spcAft>
                <a:spcPct val="0"/>
              </a:spcAft>
              <a:buNone/>
            </a:pPr>
            <a:r>
              <a:rPr lang="he-IL" altLang="en-US" sz="2000" dirty="0">
                <a:latin typeface="Calibri" panose="020F0502020204030204" pitchFamily="34" charset="0"/>
                <a:ea typeface="Calibri" panose="020F0502020204030204" pitchFamily="34" charset="0"/>
                <a:cs typeface="Calibri" panose="020F0502020204030204" pitchFamily="34" charset="0"/>
              </a:rPr>
              <a:t>מבצעים:</a:t>
            </a:r>
            <a:endParaRPr lang="en-US" altLang="en-US" sz="2000" dirty="0">
              <a:latin typeface="Calibri" panose="020F0502020204030204" pitchFamily="34" charset="0"/>
              <a:ea typeface="Calibri" panose="020F0502020204030204" pitchFamily="34" charset="0"/>
              <a:cs typeface="Calibri" panose="020F0502020204030204" pitchFamily="34" charset="0"/>
            </a:endParaRPr>
          </a:p>
          <a:p>
            <a:pPr marL="0" lvl="0" indent="0" algn="r" rtl="1" eaLnBrk="0" fontAlgn="base" hangingPunct="0">
              <a:lnSpc>
                <a:spcPct val="100000"/>
              </a:lnSpc>
              <a:spcBef>
                <a:spcPct val="0"/>
              </a:spcBef>
              <a:spcAft>
                <a:spcPct val="0"/>
              </a:spcAft>
              <a:buNone/>
            </a:pPr>
            <a:r>
              <a:rPr lang="he-IL" altLang="en-US" sz="2000" dirty="0">
                <a:latin typeface="Calibri" panose="020F0502020204030204" pitchFamily="34" charset="0"/>
                <a:ea typeface="Calibri" panose="020F0502020204030204" pitchFamily="34" charset="0"/>
                <a:cs typeface="Calibri" panose="020F0502020204030204" pitchFamily="34" charset="0"/>
              </a:rPr>
              <a:t>שם:</a:t>
            </a:r>
            <a:endParaRPr lang="en-US" altLang="en-US" sz="2000" dirty="0">
              <a:latin typeface="Calibri" panose="020F0502020204030204" pitchFamily="34" charset="0"/>
              <a:ea typeface="Calibri" panose="020F0502020204030204" pitchFamily="34" charset="0"/>
              <a:cs typeface="Calibri" panose="020F0502020204030204" pitchFamily="34" charset="0"/>
            </a:endParaRPr>
          </a:p>
          <a:p>
            <a:pPr marL="0" lvl="0" indent="0" algn="r" rtl="1" eaLnBrk="0" fontAlgn="base" hangingPunct="0">
              <a:lnSpc>
                <a:spcPct val="100000"/>
              </a:lnSpc>
              <a:spcBef>
                <a:spcPct val="0"/>
              </a:spcBef>
              <a:spcAft>
                <a:spcPct val="0"/>
              </a:spcAft>
              <a:buNone/>
            </a:pPr>
            <a:r>
              <a:rPr lang="he-IL" altLang="en-US" sz="2000" dirty="0">
                <a:latin typeface="Calibri" panose="020F0502020204030204" pitchFamily="34" charset="0"/>
                <a:ea typeface="Calibri" panose="020F0502020204030204" pitchFamily="34" charset="0"/>
                <a:cs typeface="Calibri" panose="020F0502020204030204" pitchFamily="34" charset="0"/>
              </a:rPr>
              <a:t>ת.ז:</a:t>
            </a:r>
            <a:endParaRPr lang="en-US" altLang="en-US" sz="2000" dirty="0">
              <a:latin typeface="Calibri" panose="020F0502020204030204" pitchFamily="34" charset="0"/>
              <a:ea typeface="Calibri" panose="020F0502020204030204" pitchFamily="34" charset="0"/>
              <a:cs typeface="Calibri" panose="020F0502020204030204" pitchFamily="34" charset="0"/>
            </a:endParaRPr>
          </a:p>
          <a:p>
            <a:pPr marL="0" lvl="0" indent="0" algn="r" rtl="1" eaLnBrk="0" fontAlgn="base" hangingPunct="0">
              <a:lnSpc>
                <a:spcPct val="100000"/>
              </a:lnSpc>
              <a:spcBef>
                <a:spcPct val="0"/>
              </a:spcBef>
              <a:spcAft>
                <a:spcPct val="0"/>
              </a:spcAft>
              <a:buNone/>
            </a:pPr>
            <a:r>
              <a:rPr lang="he-IL" altLang="en-US" sz="2000" dirty="0">
                <a:latin typeface="Calibri" panose="020F0502020204030204" pitchFamily="34" charset="0"/>
                <a:ea typeface="Calibri" panose="020F0502020204030204" pitchFamily="34" charset="0"/>
                <a:cs typeface="Calibri" panose="020F0502020204030204" pitchFamily="34" charset="0"/>
              </a:rPr>
              <a:t>שם:</a:t>
            </a:r>
          </a:p>
          <a:p>
            <a:pPr marL="0" lvl="0" indent="0" algn="r" rtl="1" eaLnBrk="0" fontAlgn="base" hangingPunct="0">
              <a:lnSpc>
                <a:spcPct val="100000"/>
              </a:lnSpc>
              <a:spcBef>
                <a:spcPct val="0"/>
              </a:spcBef>
              <a:spcAft>
                <a:spcPct val="0"/>
              </a:spcAft>
              <a:buNone/>
            </a:pPr>
            <a:r>
              <a:rPr lang="he-IL" altLang="en-US" sz="2000" dirty="0">
                <a:latin typeface="Calibri" panose="020F0502020204030204" pitchFamily="34" charset="0"/>
                <a:ea typeface="Calibri" panose="020F0502020204030204" pitchFamily="34" charset="0"/>
                <a:cs typeface="Calibri" panose="020F0502020204030204" pitchFamily="34" charset="0"/>
              </a:rPr>
              <a:t>ת.ז:</a:t>
            </a:r>
            <a:endParaRPr lang="en-US" altLang="en-US" sz="2000" dirty="0">
              <a:latin typeface="Calibri" panose="020F0502020204030204" pitchFamily="34" charset="0"/>
              <a:ea typeface="Calibri" panose="020F0502020204030204" pitchFamily="34" charset="0"/>
              <a:cs typeface="Calibri" panose="020F0502020204030204" pitchFamily="34" charset="0"/>
            </a:endParaRPr>
          </a:p>
          <a:p>
            <a:pPr marL="0" lvl="0" indent="0" algn="r" rtl="1" eaLnBrk="0" fontAlgn="base" hangingPunct="0">
              <a:lnSpc>
                <a:spcPct val="100000"/>
              </a:lnSpc>
              <a:spcBef>
                <a:spcPct val="0"/>
              </a:spcBef>
              <a:spcAft>
                <a:spcPct val="0"/>
              </a:spcAft>
              <a:buNone/>
            </a:pPr>
            <a:r>
              <a:rPr lang="he-IL" altLang="en-US" sz="2000" dirty="0">
                <a:latin typeface="Calibri" panose="020F0502020204030204" pitchFamily="34" charset="0"/>
                <a:ea typeface="Calibri" panose="020F0502020204030204" pitchFamily="34" charset="0"/>
                <a:cs typeface="Calibri" panose="020F0502020204030204" pitchFamily="34" charset="0"/>
              </a:rPr>
              <a:t>מקום ביצוע הפרויקט:</a:t>
            </a:r>
          </a:p>
          <a:p>
            <a:pPr marL="0" lvl="0" indent="0" algn="r" rtl="1" eaLnBrk="0" fontAlgn="base" hangingPunct="0">
              <a:lnSpc>
                <a:spcPct val="100000"/>
              </a:lnSpc>
              <a:spcBef>
                <a:spcPct val="0"/>
              </a:spcBef>
              <a:spcAft>
                <a:spcPct val="0"/>
              </a:spcAft>
              <a:buNone/>
            </a:pPr>
            <a:r>
              <a:rPr lang="he-IL" altLang="en-US" sz="2000" dirty="0">
                <a:latin typeface="Calibri" panose="020F0502020204030204" pitchFamily="34" charset="0"/>
                <a:ea typeface="Calibri" panose="020F0502020204030204" pitchFamily="34" charset="0"/>
                <a:cs typeface="Calibri" panose="020F0502020204030204" pitchFamily="34" charset="0"/>
              </a:rPr>
              <a:t>חתימת המנחה:</a:t>
            </a:r>
            <a:endParaRPr lang="en-US" altLang="en-US" sz="2000" dirty="0">
              <a:latin typeface="Calibri" panose="020F0502020204030204" pitchFamily="34" charset="0"/>
              <a:ea typeface="Calibri" panose="020F0502020204030204" pitchFamily="34" charset="0"/>
              <a:cs typeface="Calibri" panose="020F0502020204030204" pitchFamily="34" charset="0"/>
            </a:endParaRPr>
          </a:p>
          <a:p>
            <a:pPr marL="0" lvl="0" indent="0" algn="r" rtl="1" eaLnBrk="0" fontAlgn="base" hangingPunct="0">
              <a:lnSpc>
                <a:spcPct val="100000"/>
              </a:lnSpc>
              <a:spcBef>
                <a:spcPct val="0"/>
              </a:spcBef>
              <a:spcAft>
                <a:spcPct val="0"/>
              </a:spcAft>
              <a:buNone/>
            </a:pPr>
            <a:r>
              <a:rPr lang="he-IL" altLang="en-US" sz="2000" dirty="0">
                <a:latin typeface="Calibri" panose="020F0502020204030204" pitchFamily="34" charset="0"/>
                <a:ea typeface="Calibri" panose="020F0502020204030204" pitchFamily="34" charset="0"/>
                <a:cs typeface="Calibri" panose="020F0502020204030204" pitchFamily="34" charset="0"/>
              </a:rPr>
              <a:t>שם:</a:t>
            </a:r>
          </a:p>
          <a:p>
            <a:pPr marL="0" lvl="0" indent="0" algn="r" rtl="1" eaLnBrk="0" fontAlgn="base" hangingPunct="0">
              <a:lnSpc>
                <a:spcPct val="100000"/>
              </a:lnSpc>
              <a:spcBef>
                <a:spcPct val="0"/>
              </a:spcBef>
              <a:spcAft>
                <a:spcPct val="0"/>
              </a:spcAft>
              <a:buNone/>
            </a:pPr>
            <a:r>
              <a:rPr lang="he-IL" altLang="en-US" sz="2000" dirty="0">
                <a:latin typeface="Calibri" panose="020F0502020204030204" pitchFamily="34" charset="0"/>
                <a:ea typeface="Calibri" panose="020F0502020204030204" pitchFamily="34" charset="0"/>
                <a:cs typeface="Calibri" panose="020F0502020204030204" pitchFamily="34" charset="0"/>
              </a:rPr>
              <a:t>חתימה:</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14" name="Rectangle 8">
            <a:extLst>
              <a:ext uri="{FF2B5EF4-FFF2-40B4-BE49-F238E27FC236}">
                <a16:creationId xmlns:a16="http://schemas.microsoft.com/office/drawing/2014/main" id="{81E684BE-CE4B-CB25-F6CE-D7908096FD0C}"/>
              </a:ext>
            </a:extLst>
          </p:cNvPr>
          <p:cNvSpPr>
            <a:spLocks noChangeArrowheads="1"/>
          </p:cNvSpPr>
          <p:nvPr/>
        </p:nvSpPr>
        <p:spPr bwMode="auto">
          <a:xfrm>
            <a:off x="12007269"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endParaRPr kumimoji="0" lang="he-IL" altLang="en-US" sz="1800" b="0" i="0" u="none" strike="noStrike" cap="none" normalizeH="0" baseline="0" dirty="0">
              <a:ln>
                <a:noFill/>
              </a:ln>
              <a:effectLst/>
              <a:latin typeface="Arial" panose="020B0604020202020204" pitchFamily="34" charset="0"/>
              <a:cs typeface="Arial" panose="020B0604020202020204" pitchFamily="34" charset="0"/>
            </a:endParaRPr>
          </a:p>
        </p:txBody>
      </p:sp>
      <p:sp>
        <p:nvSpPr>
          <p:cNvPr id="15" name="Rectangle 9">
            <a:extLst>
              <a:ext uri="{FF2B5EF4-FFF2-40B4-BE49-F238E27FC236}">
                <a16:creationId xmlns:a16="http://schemas.microsoft.com/office/drawing/2014/main" id="{44CD4D9E-8676-0DBD-8FF8-D7BC87285F9A}"/>
              </a:ext>
            </a:extLst>
          </p:cNvPr>
          <p:cNvSpPr>
            <a:spLocks noChangeArrowheads="1"/>
          </p:cNvSpPr>
          <p:nvPr/>
        </p:nvSpPr>
        <p:spPr bwMode="auto">
          <a:xfrm>
            <a:off x="0" y="932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2" name="Picture 11" descr="A logo for a company&#10;&#10;Description automatically generated">
            <a:extLst>
              <a:ext uri="{FF2B5EF4-FFF2-40B4-BE49-F238E27FC236}">
                <a16:creationId xmlns:a16="http://schemas.microsoft.com/office/drawing/2014/main" id="{27CEB38A-1AF0-8593-AA04-BA1604BA9F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8452" y="0"/>
            <a:ext cx="1145896" cy="1145896"/>
          </a:xfrm>
          <a:prstGeom prst="rect">
            <a:avLst/>
          </a:prstGeom>
        </p:spPr>
      </p:pic>
      <p:pic>
        <p:nvPicPr>
          <p:cNvPr id="3" name="תמונה 2">
            <a:extLst>
              <a:ext uri="{FF2B5EF4-FFF2-40B4-BE49-F238E27FC236}">
                <a16:creationId xmlns:a16="http://schemas.microsoft.com/office/drawing/2014/main" id="{508E18F9-FD45-4990-9994-5061A443AC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1731" y="5476739"/>
            <a:ext cx="1497738" cy="666735"/>
          </a:xfrm>
          <a:prstGeom prst="rect">
            <a:avLst/>
          </a:prstGeom>
        </p:spPr>
      </p:pic>
      <p:sp>
        <p:nvSpPr>
          <p:cNvPr id="5" name="TextBox 4">
            <a:extLst>
              <a:ext uri="{FF2B5EF4-FFF2-40B4-BE49-F238E27FC236}">
                <a16:creationId xmlns:a16="http://schemas.microsoft.com/office/drawing/2014/main" id="{659FD4C9-1563-9767-878C-01C72F83A5A0}"/>
              </a:ext>
            </a:extLst>
          </p:cNvPr>
          <p:cNvSpPr txBox="1"/>
          <p:nvPr/>
        </p:nvSpPr>
        <p:spPr>
          <a:xfrm>
            <a:off x="4014885" y="1527935"/>
            <a:ext cx="4162230" cy="1015663"/>
          </a:xfrm>
          <a:prstGeom prst="rect">
            <a:avLst/>
          </a:prstGeom>
          <a:noFill/>
        </p:spPr>
        <p:txBody>
          <a:bodyPr wrap="square">
            <a:spAutoFit/>
          </a:bodyPr>
          <a:lstStyle/>
          <a:p>
            <a:pPr marL="0" lvl="0" indent="0" algn="ctr" rtl="1" eaLnBrk="0" fontAlgn="base" hangingPunct="0">
              <a:lnSpc>
                <a:spcPct val="100000"/>
              </a:lnSpc>
              <a:spcBef>
                <a:spcPct val="0"/>
              </a:spcBef>
              <a:spcAft>
                <a:spcPct val="0"/>
              </a:spcAft>
              <a:buNone/>
            </a:pPr>
            <a:r>
              <a:rPr lang="he-IL" altLang="en-US" sz="6000" b="1" dirty="0">
                <a:latin typeface="Calibri" panose="020F0502020204030204" pitchFamily="34" charset="0"/>
                <a:ea typeface="Calibri" panose="020F0502020204030204" pitchFamily="34" charset="0"/>
                <a:cs typeface="Calibri" panose="020F0502020204030204" pitchFamily="34" charset="0"/>
              </a:rPr>
              <a:t>מצגת אמצע</a:t>
            </a:r>
            <a:endParaRPr lang="en-US" altLang="en-US" sz="6000" b="1" dirty="0">
              <a:latin typeface="Calibri" panose="020F0502020204030204" pitchFamily="34" charset="0"/>
              <a:ea typeface="Calibri" panose="020F0502020204030204" pitchFamily="34" charset="0"/>
              <a:cs typeface="Calibri" panose="020F0502020204030204" pitchFamily="34" charset="0"/>
            </a:endParaRPr>
          </a:p>
        </p:txBody>
      </p:sp>
      <p:sp>
        <p:nvSpPr>
          <p:cNvPr id="16" name="Content Placeholder 12">
            <a:extLst>
              <a:ext uri="{FF2B5EF4-FFF2-40B4-BE49-F238E27FC236}">
                <a16:creationId xmlns:a16="http://schemas.microsoft.com/office/drawing/2014/main" id="{73383564-F164-88CC-EA89-40FD939E82BA}"/>
              </a:ext>
            </a:extLst>
          </p:cNvPr>
          <p:cNvSpPr txBox="1">
            <a:spLocks/>
          </p:cNvSpPr>
          <p:nvPr/>
        </p:nvSpPr>
        <p:spPr>
          <a:xfrm>
            <a:off x="1588740" y="2543598"/>
            <a:ext cx="7841974" cy="28864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rtl="1" eaLnBrk="0" fontAlgn="base" hangingPunct="0">
              <a:lnSpc>
                <a:spcPct val="100000"/>
              </a:lnSpc>
              <a:spcBef>
                <a:spcPct val="0"/>
              </a:spcBef>
              <a:spcAft>
                <a:spcPct val="0"/>
              </a:spcAft>
              <a:buFont typeface="Arial" panose="020B0604020202020204" pitchFamily="34" charset="0"/>
              <a:buNone/>
            </a:pPr>
            <a:r>
              <a:rPr lang="he-IL" altLang="en-US" sz="2000" u="sng" dirty="0">
                <a:latin typeface="Calibri" panose="020F0502020204030204" pitchFamily="34" charset="0"/>
                <a:ea typeface="Calibri" panose="020F0502020204030204" pitchFamily="34" charset="0"/>
                <a:cs typeface="Calibri" panose="020F0502020204030204" pitchFamily="34" charset="0"/>
              </a:rPr>
              <a:t>24113064</a:t>
            </a:r>
            <a:endParaRPr lang="en-US" altLang="en-US" sz="2000" dirty="0">
              <a:latin typeface="Calibri" panose="020F0502020204030204" pitchFamily="34" charset="0"/>
              <a:ea typeface="Calibri" panose="020F0502020204030204" pitchFamily="34" charset="0"/>
              <a:cs typeface="Calibri" panose="020F0502020204030204" pitchFamily="34" charset="0"/>
            </a:endParaRPr>
          </a:p>
          <a:p>
            <a:pPr marL="0" indent="0" algn="r" rtl="1" eaLnBrk="0" fontAlgn="base" hangingPunct="0">
              <a:lnSpc>
                <a:spcPct val="100000"/>
              </a:lnSpc>
              <a:spcBef>
                <a:spcPct val="0"/>
              </a:spcBef>
              <a:spcAft>
                <a:spcPct val="0"/>
              </a:spcAft>
              <a:buFont typeface="Arial" panose="020B0604020202020204" pitchFamily="34" charset="0"/>
              <a:buNone/>
            </a:pPr>
            <a:r>
              <a:rPr lang="he-IL" altLang="en-US" sz="2000" u="sng" dirty="0">
                <a:latin typeface="Calibri" panose="020F0502020204030204" pitchFamily="34" charset="0"/>
                <a:ea typeface="Calibri" panose="020F0502020204030204" pitchFamily="34" charset="0"/>
                <a:cs typeface="Calibri" panose="020F0502020204030204" pitchFamily="34" charset="0"/>
              </a:rPr>
              <a:t>סימולטור תוכנה להפצת מפתח הצפנה קוונטי מהחלל.</a:t>
            </a:r>
            <a:endParaRPr lang="en-US" altLang="en-US" sz="2000" dirty="0">
              <a:latin typeface="Calibri" panose="020F0502020204030204" pitchFamily="34" charset="0"/>
              <a:ea typeface="Calibri" panose="020F0502020204030204" pitchFamily="34" charset="0"/>
              <a:cs typeface="Calibri" panose="020F0502020204030204" pitchFamily="34" charset="0"/>
            </a:endParaRPr>
          </a:p>
          <a:p>
            <a:pPr marL="0" indent="0" algn="r" rtl="1" eaLnBrk="0" fontAlgn="base" hangingPunct="0">
              <a:lnSpc>
                <a:spcPct val="100000"/>
              </a:lnSpc>
              <a:spcBef>
                <a:spcPct val="0"/>
              </a:spcBef>
              <a:spcAft>
                <a:spcPct val="0"/>
              </a:spcAft>
              <a:buFont typeface="Arial" panose="020B0604020202020204" pitchFamily="34" charset="0"/>
              <a:buNone/>
            </a:pPr>
            <a:endParaRPr lang="en-US" altLang="en-US" sz="2000" dirty="0">
              <a:latin typeface="Calibri" panose="020F0502020204030204" pitchFamily="34" charset="0"/>
              <a:ea typeface="Calibri" panose="020F0502020204030204" pitchFamily="34" charset="0"/>
              <a:cs typeface="Calibri" panose="020F0502020204030204" pitchFamily="34" charset="0"/>
            </a:endParaRPr>
          </a:p>
          <a:p>
            <a:pPr marL="0" indent="0" algn="r" rtl="1" eaLnBrk="0" fontAlgn="base" hangingPunct="0">
              <a:lnSpc>
                <a:spcPct val="100000"/>
              </a:lnSpc>
              <a:spcBef>
                <a:spcPct val="0"/>
              </a:spcBef>
              <a:spcAft>
                <a:spcPct val="0"/>
              </a:spcAft>
              <a:buFont typeface="Arial" panose="020B0604020202020204" pitchFamily="34" charset="0"/>
              <a:buNone/>
            </a:pPr>
            <a:r>
              <a:rPr lang="he-IL" altLang="en-US" sz="2000" u="sng" dirty="0">
                <a:latin typeface="Calibri" panose="020F0502020204030204" pitchFamily="34" charset="0"/>
                <a:ea typeface="Calibri" panose="020F0502020204030204" pitchFamily="34" charset="0"/>
                <a:cs typeface="Calibri" panose="020F0502020204030204" pitchFamily="34" charset="0"/>
              </a:rPr>
              <a:t>ניקול פרומקין</a:t>
            </a:r>
          </a:p>
          <a:p>
            <a:pPr marL="0" indent="0" algn="r" rtl="1" eaLnBrk="0" fontAlgn="base" hangingPunct="0">
              <a:lnSpc>
                <a:spcPct val="100000"/>
              </a:lnSpc>
              <a:spcBef>
                <a:spcPct val="0"/>
              </a:spcBef>
              <a:spcAft>
                <a:spcPct val="0"/>
              </a:spcAft>
              <a:buFont typeface="Arial" panose="020B0604020202020204" pitchFamily="34" charset="0"/>
              <a:buNone/>
            </a:pPr>
            <a:r>
              <a:rPr lang="he-IL" altLang="en-US" sz="2000" u="sng" dirty="0">
                <a:latin typeface="Calibri" panose="020F0502020204030204" pitchFamily="34" charset="0"/>
                <a:ea typeface="Calibri" panose="020F0502020204030204" pitchFamily="34" charset="0"/>
                <a:cs typeface="Calibri" panose="020F0502020204030204" pitchFamily="34" charset="0"/>
              </a:rPr>
              <a:t>211615372</a:t>
            </a:r>
            <a:endParaRPr lang="en-US" altLang="en-US" sz="2000" dirty="0">
              <a:latin typeface="Calibri" panose="020F0502020204030204" pitchFamily="34" charset="0"/>
              <a:ea typeface="Calibri" panose="020F0502020204030204" pitchFamily="34" charset="0"/>
              <a:cs typeface="Calibri" panose="020F0502020204030204" pitchFamily="34" charset="0"/>
            </a:endParaRPr>
          </a:p>
          <a:p>
            <a:pPr marL="0" indent="0" algn="r" rtl="1" eaLnBrk="0" fontAlgn="base" hangingPunct="0">
              <a:lnSpc>
                <a:spcPct val="100000"/>
              </a:lnSpc>
              <a:spcBef>
                <a:spcPct val="0"/>
              </a:spcBef>
              <a:spcAft>
                <a:spcPct val="0"/>
              </a:spcAft>
              <a:buFont typeface="Arial" panose="020B0604020202020204" pitchFamily="34" charset="0"/>
              <a:buNone/>
            </a:pPr>
            <a:r>
              <a:rPr lang="he-IL" altLang="en-US" sz="2000" u="sng" dirty="0">
                <a:latin typeface="Calibri" panose="020F0502020204030204" pitchFamily="34" charset="0"/>
                <a:ea typeface="Calibri" panose="020F0502020204030204" pitchFamily="34" charset="0"/>
                <a:cs typeface="Calibri" panose="020F0502020204030204" pitchFamily="34" charset="0"/>
              </a:rPr>
              <a:t>קרן </a:t>
            </a:r>
            <a:r>
              <a:rPr lang="he-IL" altLang="en-US" sz="2000" u="sng" dirty="0" err="1">
                <a:latin typeface="Calibri" panose="020F0502020204030204" pitchFamily="34" charset="0"/>
                <a:ea typeface="Calibri" panose="020F0502020204030204" pitchFamily="34" charset="0"/>
                <a:cs typeface="Calibri" panose="020F0502020204030204" pitchFamily="34" charset="0"/>
              </a:rPr>
              <a:t>קויפמן</a:t>
            </a:r>
            <a:endParaRPr lang="he-IL" altLang="en-US" sz="2000" u="sng" dirty="0">
              <a:latin typeface="Calibri" panose="020F0502020204030204" pitchFamily="34" charset="0"/>
              <a:ea typeface="Calibri" panose="020F0502020204030204" pitchFamily="34" charset="0"/>
              <a:cs typeface="Calibri" panose="020F0502020204030204" pitchFamily="34" charset="0"/>
            </a:endParaRPr>
          </a:p>
          <a:p>
            <a:pPr marL="0" indent="0" algn="r" rtl="1" eaLnBrk="0" fontAlgn="base" hangingPunct="0">
              <a:lnSpc>
                <a:spcPct val="100000"/>
              </a:lnSpc>
              <a:spcBef>
                <a:spcPct val="0"/>
              </a:spcBef>
              <a:spcAft>
                <a:spcPct val="0"/>
              </a:spcAft>
              <a:buFont typeface="Arial" panose="020B0604020202020204" pitchFamily="34" charset="0"/>
              <a:buNone/>
            </a:pPr>
            <a:r>
              <a:rPr lang="he-IL" altLang="en-US" sz="2000" u="sng" dirty="0">
                <a:latin typeface="Calibri" panose="020F0502020204030204" pitchFamily="34" charset="0"/>
                <a:ea typeface="Calibri" panose="020F0502020204030204" pitchFamily="34" charset="0"/>
                <a:cs typeface="Calibri" panose="020F0502020204030204" pitchFamily="34" charset="0"/>
              </a:rPr>
              <a:t>208278879</a:t>
            </a:r>
            <a:endParaRPr lang="en-US" altLang="en-US" sz="2000" dirty="0">
              <a:latin typeface="Calibri" panose="020F0502020204030204" pitchFamily="34" charset="0"/>
              <a:ea typeface="Calibri" panose="020F0502020204030204" pitchFamily="34" charset="0"/>
              <a:cs typeface="Calibri" panose="020F0502020204030204" pitchFamily="34" charset="0"/>
            </a:endParaRPr>
          </a:p>
          <a:p>
            <a:pPr marL="0" indent="0" algn="r" rtl="1" eaLnBrk="0" fontAlgn="base" hangingPunct="0">
              <a:lnSpc>
                <a:spcPct val="100000"/>
              </a:lnSpc>
              <a:spcBef>
                <a:spcPct val="0"/>
              </a:spcBef>
              <a:spcAft>
                <a:spcPct val="0"/>
              </a:spcAft>
              <a:buFont typeface="Arial" panose="020B0604020202020204" pitchFamily="34" charset="0"/>
              <a:buNone/>
            </a:pPr>
            <a:r>
              <a:rPr lang="he-IL" altLang="en-US" sz="2000" u="sng" dirty="0">
                <a:latin typeface="Calibri" panose="020F0502020204030204" pitchFamily="34" charset="0"/>
                <a:ea typeface="Calibri" panose="020F0502020204030204" pitchFamily="34" charset="0"/>
                <a:cs typeface="Calibri" panose="020F0502020204030204" pitchFamily="34" charset="0"/>
              </a:rPr>
              <a:t>מעבדת הננו-</a:t>
            </a:r>
            <a:r>
              <a:rPr lang="he-IL" altLang="en-US" sz="2000" u="sng" dirty="0" err="1">
                <a:latin typeface="Calibri" panose="020F0502020204030204" pitchFamily="34" charset="0"/>
                <a:ea typeface="Calibri" panose="020F0502020204030204" pitchFamily="34" charset="0"/>
                <a:cs typeface="Calibri" panose="020F0502020204030204" pitchFamily="34" charset="0"/>
              </a:rPr>
              <a:t>לוויניים</a:t>
            </a:r>
            <a:r>
              <a:rPr lang="he-IL" altLang="en-US" sz="2000" u="sng" dirty="0">
                <a:latin typeface="Calibri" panose="020F0502020204030204" pitchFamily="34" charset="0"/>
                <a:ea typeface="Calibri" panose="020F0502020204030204" pitchFamily="34" charset="0"/>
                <a:cs typeface="Calibri" panose="020F0502020204030204" pitchFamily="34" charset="0"/>
              </a:rPr>
              <a:t> של הפקולטה.</a:t>
            </a:r>
          </a:p>
          <a:p>
            <a:pPr marL="0" indent="0" algn="r" rtl="1" eaLnBrk="0" fontAlgn="base" hangingPunct="0">
              <a:lnSpc>
                <a:spcPct val="100000"/>
              </a:lnSpc>
              <a:spcBef>
                <a:spcPct val="0"/>
              </a:spcBef>
              <a:spcAft>
                <a:spcPct val="0"/>
              </a:spcAft>
              <a:buFont typeface="Arial" panose="020B0604020202020204" pitchFamily="34" charset="0"/>
              <a:buNone/>
            </a:pPr>
            <a:endParaRPr lang="he-IL" altLang="en-US" sz="2000" dirty="0">
              <a:latin typeface="Calibri" panose="020F0502020204030204" pitchFamily="34" charset="0"/>
              <a:ea typeface="Calibri" panose="020F0502020204030204" pitchFamily="34" charset="0"/>
              <a:cs typeface="Calibri" panose="020F0502020204030204" pitchFamily="34" charset="0"/>
            </a:endParaRPr>
          </a:p>
          <a:p>
            <a:pPr marL="0" indent="0" algn="r" rtl="1" eaLnBrk="0" fontAlgn="base" hangingPunct="0">
              <a:lnSpc>
                <a:spcPct val="100000"/>
              </a:lnSpc>
              <a:spcBef>
                <a:spcPct val="0"/>
              </a:spcBef>
              <a:spcAft>
                <a:spcPct val="0"/>
              </a:spcAft>
              <a:buFont typeface="Arial" panose="020B0604020202020204" pitchFamily="34" charset="0"/>
              <a:buNone/>
            </a:pPr>
            <a:r>
              <a:rPr lang="he-IL" altLang="en-US" sz="2000" u="sng" dirty="0">
                <a:latin typeface="Calibri" panose="020F0502020204030204" pitchFamily="34" charset="0"/>
                <a:ea typeface="Calibri" panose="020F0502020204030204" pitchFamily="34" charset="0"/>
                <a:cs typeface="Calibri" panose="020F0502020204030204" pitchFamily="34" charset="0"/>
              </a:rPr>
              <a:t>פרופ' מאיר אריאל</a:t>
            </a:r>
            <a:endParaRPr lang="en-US" altLang="en-US" sz="2000" u="sng" dirty="0">
              <a:latin typeface="Calibri" panose="020F0502020204030204" pitchFamily="34" charset="0"/>
              <a:ea typeface="Calibri" panose="020F0502020204030204" pitchFamily="34" charset="0"/>
              <a:cs typeface="Calibri" panose="020F0502020204030204" pitchFamily="34" charset="0"/>
            </a:endParaRPr>
          </a:p>
          <a:p>
            <a:pPr marL="0" indent="0" algn="r" rtl="1" eaLnBrk="0" fontAlgn="base" hangingPunct="0">
              <a:lnSpc>
                <a:spcPct val="100000"/>
              </a:lnSpc>
              <a:spcBef>
                <a:spcPct val="0"/>
              </a:spcBef>
              <a:spcAft>
                <a:spcPct val="0"/>
              </a:spcAft>
              <a:buFont typeface="Arial" panose="020B0604020202020204" pitchFamily="34" charset="0"/>
              <a:buNone/>
            </a:pPr>
            <a:r>
              <a:rPr lang="he-IL" sz="2000" u="sng" dirty="0">
                <a:latin typeface="Calibri" panose="020F0502020204030204" pitchFamily="34" charset="0"/>
                <a:ea typeface="Calibri" panose="020F0502020204030204" pitchFamily="34" charset="0"/>
                <a:cs typeface="Calibri" panose="020F0502020204030204" pitchFamily="34" charset="0"/>
              </a:rPr>
              <a:t>_____________</a:t>
            </a:r>
            <a:endParaRPr lang="en-US" sz="2000" u="sng"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94483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AEF972-560B-B677-F499-CE94BFFBB32B}"/>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EB248A55-E5ED-19FE-4E9E-128FDBFFA9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a:extLst>
              <a:ext uri="{FF2B5EF4-FFF2-40B4-BE49-F238E27FC236}">
                <a16:creationId xmlns:a16="http://schemas.microsoft.com/office/drawing/2014/main" id="{4628457B-8AFC-8C93-E729-1B072D88DA56}"/>
              </a:ext>
            </a:extLst>
          </p:cNvPr>
          <p:cNvSpPr>
            <a:spLocks noGrp="1"/>
          </p:cNvSpPr>
          <p:nvPr>
            <p:ph type="dt" sz="half" idx="10"/>
          </p:nvPr>
        </p:nvSpPr>
        <p:spPr/>
        <p:txBody>
          <a:bodyPr/>
          <a:lstStyle/>
          <a:p>
            <a:fld id="{EF352739-273F-4728-8B1A-480EEBF683AC}" type="datetime1">
              <a:rPr lang="en-US" smtClean="0">
                <a:solidFill>
                  <a:schemeClr val="tx1"/>
                </a:solidFill>
              </a:rPr>
              <a:t>1/28/2025</a:t>
            </a:fld>
            <a:endParaRPr lang="en-US">
              <a:solidFill>
                <a:schemeClr val="tx1"/>
              </a:solidFill>
            </a:endParaRPr>
          </a:p>
        </p:txBody>
      </p:sp>
      <p:sp>
        <p:nvSpPr>
          <p:cNvPr id="9" name="Slide Number Placeholder 8">
            <a:extLst>
              <a:ext uri="{FF2B5EF4-FFF2-40B4-BE49-F238E27FC236}">
                <a16:creationId xmlns:a16="http://schemas.microsoft.com/office/drawing/2014/main" id="{F5EF59AC-4AE6-7FEA-EAF0-3065EB641793}"/>
              </a:ext>
            </a:extLst>
          </p:cNvPr>
          <p:cNvSpPr>
            <a:spLocks noGrp="1"/>
          </p:cNvSpPr>
          <p:nvPr>
            <p:ph type="sldNum" sz="quarter" idx="12"/>
          </p:nvPr>
        </p:nvSpPr>
        <p:spPr/>
        <p:txBody>
          <a:bodyPr/>
          <a:lstStyle/>
          <a:p>
            <a:fld id="{397A11E8-8F25-49C3-8F7D-865FECFDFD18}" type="slidenum">
              <a:rPr lang="en-US" smtClean="0">
                <a:solidFill>
                  <a:schemeClr val="tx1"/>
                </a:solidFill>
              </a:rPr>
              <a:t>10</a:t>
            </a:fld>
            <a:endParaRPr lang="en-US">
              <a:solidFill>
                <a:schemeClr val="tx1"/>
              </a:solidFill>
            </a:endParaRPr>
          </a:p>
        </p:txBody>
      </p:sp>
      <p:sp>
        <p:nvSpPr>
          <p:cNvPr id="14" name="Rectangle 8">
            <a:extLst>
              <a:ext uri="{FF2B5EF4-FFF2-40B4-BE49-F238E27FC236}">
                <a16:creationId xmlns:a16="http://schemas.microsoft.com/office/drawing/2014/main" id="{2C5AB780-6AA5-0754-CEC0-ACA203388723}"/>
              </a:ext>
            </a:extLst>
          </p:cNvPr>
          <p:cNvSpPr>
            <a:spLocks noChangeArrowheads="1"/>
          </p:cNvSpPr>
          <p:nvPr/>
        </p:nvSpPr>
        <p:spPr bwMode="auto">
          <a:xfrm>
            <a:off x="12007269"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endParaRPr kumimoji="0" lang="he-IL" altLang="en-US" sz="1800" b="0" i="0" u="none" strike="noStrike" cap="none" normalizeH="0" baseline="0" dirty="0">
              <a:ln>
                <a:noFill/>
              </a:ln>
              <a:effectLst/>
              <a:latin typeface="Arial" panose="020B0604020202020204" pitchFamily="34" charset="0"/>
              <a:cs typeface="Arial" panose="020B0604020202020204" pitchFamily="34" charset="0"/>
            </a:endParaRPr>
          </a:p>
        </p:txBody>
      </p:sp>
      <p:sp>
        <p:nvSpPr>
          <p:cNvPr id="15" name="Rectangle 9">
            <a:extLst>
              <a:ext uri="{FF2B5EF4-FFF2-40B4-BE49-F238E27FC236}">
                <a16:creationId xmlns:a16="http://schemas.microsoft.com/office/drawing/2014/main" id="{EB06B6EF-F3DA-0D56-6AFE-EBBAC66664C8}"/>
              </a:ext>
            </a:extLst>
          </p:cNvPr>
          <p:cNvSpPr>
            <a:spLocks noChangeArrowheads="1"/>
          </p:cNvSpPr>
          <p:nvPr/>
        </p:nvSpPr>
        <p:spPr bwMode="auto">
          <a:xfrm>
            <a:off x="0" y="932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TextBox 1">
            <a:extLst>
              <a:ext uri="{FF2B5EF4-FFF2-40B4-BE49-F238E27FC236}">
                <a16:creationId xmlns:a16="http://schemas.microsoft.com/office/drawing/2014/main" id="{3A53F131-E4D0-1147-CC85-78D0441948AD}"/>
              </a:ext>
            </a:extLst>
          </p:cNvPr>
          <p:cNvSpPr txBox="1"/>
          <p:nvPr/>
        </p:nvSpPr>
        <p:spPr>
          <a:xfrm>
            <a:off x="5472062" y="1007638"/>
            <a:ext cx="5881738" cy="707886"/>
          </a:xfrm>
          <a:prstGeom prst="rect">
            <a:avLst/>
          </a:prstGeom>
          <a:noFill/>
        </p:spPr>
        <p:txBody>
          <a:bodyPr wrap="none" rtlCol="0">
            <a:spAutoFit/>
          </a:bodyPr>
          <a:lstStyle/>
          <a:p>
            <a:r>
              <a:rPr lang="he-IL" sz="4000" b="1" dirty="0">
                <a:latin typeface="Calibri" panose="020F0502020204030204" pitchFamily="34" charset="0"/>
                <a:ea typeface="Calibri" panose="020F0502020204030204" pitchFamily="34" charset="0"/>
                <a:cs typeface="Calibri" panose="020F0502020204030204" pitchFamily="34" charset="0"/>
              </a:rPr>
              <a:t>תוצרי הפרויקט שהופקו עד כה</a:t>
            </a:r>
            <a:endParaRPr lang="en-US" sz="4400" b="1" dirty="0">
              <a:latin typeface="Calibri" panose="020F0502020204030204" pitchFamily="34" charset="0"/>
              <a:ea typeface="Calibri" panose="020F0502020204030204" pitchFamily="34" charset="0"/>
              <a:cs typeface="Calibri" panose="020F0502020204030204" pitchFamily="34" charset="0"/>
            </a:endParaRPr>
          </a:p>
        </p:txBody>
      </p:sp>
      <p:pic>
        <p:nvPicPr>
          <p:cNvPr id="3" name="Content Placeholder 2">
            <a:extLst>
              <a:ext uri="{FF2B5EF4-FFF2-40B4-BE49-F238E27FC236}">
                <a16:creationId xmlns:a16="http://schemas.microsoft.com/office/drawing/2014/main" id="{7424BA25-0E4E-9CE4-5869-FB6C4CA2B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340827"/>
            <a:ext cx="10515600" cy="3915294"/>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FA17510E-E176-C8E2-8B0D-4B96E548DCE9}"/>
              </a:ext>
            </a:extLst>
          </p:cNvPr>
          <p:cNvSpPr txBox="1"/>
          <p:nvPr/>
        </p:nvSpPr>
        <p:spPr>
          <a:xfrm>
            <a:off x="2209800" y="1730469"/>
            <a:ext cx="9100131" cy="338554"/>
          </a:xfrm>
          <a:prstGeom prst="rect">
            <a:avLst/>
          </a:prstGeom>
          <a:noFill/>
        </p:spPr>
        <p:txBody>
          <a:bodyPr wrap="square" rtlCol="0">
            <a:spAutoFit/>
          </a:bodyPr>
          <a:lstStyle/>
          <a:p>
            <a:pPr algn="r"/>
            <a:r>
              <a:rPr lang="he-IL" sz="1600" dirty="0"/>
              <a:t>תהליך בחירת הביטים למפתח הסופי מתוך בלוק של 32 ביט:</a:t>
            </a:r>
            <a:endParaRPr lang="en-US" sz="1600" dirty="0"/>
          </a:p>
        </p:txBody>
      </p:sp>
      <p:pic>
        <p:nvPicPr>
          <p:cNvPr id="11" name="Picture 10" descr="A logo for a company&#10;&#10;Description automatically generated">
            <a:extLst>
              <a:ext uri="{FF2B5EF4-FFF2-40B4-BE49-F238E27FC236}">
                <a16:creationId xmlns:a16="http://schemas.microsoft.com/office/drawing/2014/main" id="{619A4AFE-626E-FC06-60CB-D56B4CA676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8452" y="0"/>
            <a:ext cx="1145896" cy="1145896"/>
          </a:xfrm>
          <a:prstGeom prst="rect">
            <a:avLst/>
          </a:prstGeom>
        </p:spPr>
      </p:pic>
    </p:spTree>
    <p:extLst>
      <p:ext uri="{BB962C8B-B14F-4D97-AF65-F5344CB8AC3E}">
        <p14:creationId xmlns:p14="http://schemas.microsoft.com/office/powerpoint/2010/main" val="3928339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D1569-200C-5970-8B78-335AB6F379A5}"/>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CB6D0371-569F-348E-6C4D-5D6628B5E5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365" y="15740"/>
            <a:ext cx="2925420" cy="666735"/>
          </a:xfrm>
          <a:prstGeom prst="rect">
            <a:avLst/>
          </a:prstGeom>
        </p:spPr>
      </p:pic>
      <p:sp>
        <p:nvSpPr>
          <p:cNvPr id="8" name="Date Placeholder 7">
            <a:extLst>
              <a:ext uri="{FF2B5EF4-FFF2-40B4-BE49-F238E27FC236}">
                <a16:creationId xmlns:a16="http://schemas.microsoft.com/office/drawing/2014/main" id="{54772EDB-0CB4-2041-3289-2451FAE34127}"/>
              </a:ext>
            </a:extLst>
          </p:cNvPr>
          <p:cNvSpPr>
            <a:spLocks noGrp="1"/>
          </p:cNvSpPr>
          <p:nvPr>
            <p:ph type="dt" sz="half" idx="10"/>
          </p:nvPr>
        </p:nvSpPr>
        <p:spPr/>
        <p:txBody>
          <a:bodyPr/>
          <a:lstStyle/>
          <a:p>
            <a:fld id="{EF352739-273F-4728-8B1A-480EEBF683AC}" type="datetime1">
              <a:rPr lang="en-US" smtClean="0">
                <a:solidFill>
                  <a:schemeClr val="tx1"/>
                </a:solidFill>
              </a:rPr>
              <a:t>1/28/2025</a:t>
            </a:fld>
            <a:endParaRPr lang="en-US">
              <a:solidFill>
                <a:schemeClr val="tx1"/>
              </a:solidFill>
            </a:endParaRPr>
          </a:p>
        </p:txBody>
      </p:sp>
      <p:sp>
        <p:nvSpPr>
          <p:cNvPr id="9" name="Slide Number Placeholder 8">
            <a:extLst>
              <a:ext uri="{FF2B5EF4-FFF2-40B4-BE49-F238E27FC236}">
                <a16:creationId xmlns:a16="http://schemas.microsoft.com/office/drawing/2014/main" id="{9020A13F-B206-EDD5-D654-F664361422E9}"/>
              </a:ext>
            </a:extLst>
          </p:cNvPr>
          <p:cNvSpPr>
            <a:spLocks noGrp="1"/>
          </p:cNvSpPr>
          <p:nvPr>
            <p:ph type="sldNum" sz="quarter" idx="12"/>
          </p:nvPr>
        </p:nvSpPr>
        <p:spPr/>
        <p:txBody>
          <a:bodyPr/>
          <a:lstStyle/>
          <a:p>
            <a:fld id="{397A11E8-8F25-49C3-8F7D-865FECFDFD18}" type="slidenum">
              <a:rPr lang="en-US" smtClean="0">
                <a:solidFill>
                  <a:schemeClr val="tx1"/>
                </a:solidFill>
              </a:rPr>
              <a:t>11</a:t>
            </a:fld>
            <a:endParaRPr lang="en-US">
              <a:solidFill>
                <a:schemeClr val="tx1"/>
              </a:solidFill>
            </a:endParaRPr>
          </a:p>
        </p:txBody>
      </p:sp>
      <p:sp>
        <p:nvSpPr>
          <p:cNvPr id="14" name="Rectangle 8">
            <a:extLst>
              <a:ext uri="{FF2B5EF4-FFF2-40B4-BE49-F238E27FC236}">
                <a16:creationId xmlns:a16="http://schemas.microsoft.com/office/drawing/2014/main" id="{C28BB043-8DBB-8715-B5C0-1F3AE600953D}"/>
              </a:ext>
            </a:extLst>
          </p:cNvPr>
          <p:cNvSpPr>
            <a:spLocks noChangeArrowheads="1"/>
          </p:cNvSpPr>
          <p:nvPr/>
        </p:nvSpPr>
        <p:spPr bwMode="auto">
          <a:xfrm>
            <a:off x="12007269"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endParaRPr kumimoji="0" lang="he-IL" altLang="en-US" sz="1800" b="0" i="0" u="none" strike="noStrike" cap="none" normalizeH="0" baseline="0" dirty="0">
              <a:ln>
                <a:noFill/>
              </a:ln>
              <a:effectLst/>
              <a:latin typeface="Arial" panose="020B0604020202020204" pitchFamily="34" charset="0"/>
              <a:cs typeface="Arial" panose="020B0604020202020204" pitchFamily="34" charset="0"/>
            </a:endParaRPr>
          </a:p>
        </p:txBody>
      </p:sp>
      <p:sp>
        <p:nvSpPr>
          <p:cNvPr id="15" name="Rectangle 9">
            <a:extLst>
              <a:ext uri="{FF2B5EF4-FFF2-40B4-BE49-F238E27FC236}">
                <a16:creationId xmlns:a16="http://schemas.microsoft.com/office/drawing/2014/main" id="{045FDBDA-0813-2579-9DF4-A90790AC13BF}"/>
              </a:ext>
            </a:extLst>
          </p:cNvPr>
          <p:cNvSpPr>
            <a:spLocks noChangeArrowheads="1"/>
          </p:cNvSpPr>
          <p:nvPr/>
        </p:nvSpPr>
        <p:spPr bwMode="auto">
          <a:xfrm>
            <a:off x="0" y="932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TextBox 1">
            <a:extLst>
              <a:ext uri="{FF2B5EF4-FFF2-40B4-BE49-F238E27FC236}">
                <a16:creationId xmlns:a16="http://schemas.microsoft.com/office/drawing/2014/main" id="{4C054B71-8EA6-E3DD-F08F-BFFE01AE5210}"/>
              </a:ext>
            </a:extLst>
          </p:cNvPr>
          <p:cNvSpPr txBox="1"/>
          <p:nvPr/>
        </p:nvSpPr>
        <p:spPr>
          <a:xfrm>
            <a:off x="9325681" y="328532"/>
            <a:ext cx="2028119" cy="707886"/>
          </a:xfrm>
          <a:prstGeom prst="rect">
            <a:avLst/>
          </a:prstGeom>
          <a:noFill/>
        </p:spPr>
        <p:txBody>
          <a:bodyPr wrap="none" rtlCol="0">
            <a:spAutoFit/>
          </a:bodyPr>
          <a:lstStyle/>
          <a:p>
            <a:r>
              <a:rPr lang="he-IL" sz="4000" b="1" dirty="0">
                <a:latin typeface="Calibri" panose="020F0502020204030204" pitchFamily="34" charset="0"/>
                <a:ea typeface="Calibri" panose="020F0502020204030204" pitchFamily="34" charset="0"/>
                <a:cs typeface="Calibri" panose="020F0502020204030204" pitchFamily="34" charset="0"/>
              </a:rPr>
              <a:t>לוח זמנים</a:t>
            </a:r>
            <a:endParaRPr lang="en-US" sz="4400" b="1"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descr="A logo for a company&#10;&#10;Description automatically generated">
            <a:extLst>
              <a:ext uri="{FF2B5EF4-FFF2-40B4-BE49-F238E27FC236}">
                <a16:creationId xmlns:a16="http://schemas.microsoft.com/office/drawing/2014/main" id="{8D188CF4-9F9E-C8FE-5302-19D77658CB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8452" y="0"/>
            <a:ext cx="1145896" cy="1145896"/>
          </a:xfrm>
          <a:prstGeom prst="rect">
            <a:avLst/>
          </a:prstGeom>
        </p:spPr>
      </p:pic>
      <p:graphicFrame>
        <p:nvGraphicFramePr>
          <p:cNvPr id="11" name="Table 10">
            <a:extLst>
              <a:ext uri="{FF2B5EF4-FFF2-40B4-BE49-F238E27FC236}">
                <a16:creationId xmlns:a16="http://schemas.microsoft.com/office/drawing/2014/main" id="{9F0EC0BE-371F-9E65-FAAD-37E490C45F22}"/>
              </a:ext>
            </a:extLst>
          </p:cNvPr>
          <p:cNvGraphicFramePr>
            <a:graphicFrameLocks noGrp="1"/>
          </p:cNvGraphicFramePr>
          <p:nvPr>
            <p:extLst>
              <p:ext uri="{D42A27DB-BD31-4B8C-83A1-F6EECF244321}">
                <p14:modId xmlns:p14="http://schemas.microsoft.com/office/powerpoint/2010/main" val="2865249738"/>
              </p:ext>
            </p:extLst>
          </p:nvPr>
        </p:nvGraphicFramePr>
        <p:xfrm>
          <a:off x="623241" y="1106196"/>
          <a:ext cx="10945518" cy="5219896"/>
        </p:xfrm>
        <a:graphic>
          <a:graphicData uri="http://schemas.openxmlformats.org/drawingml/2006/table">
            <a:tbl>
              <a:tblPr rtl="1" firstRow="1" bandRow="1">
                <a:tableStyleId>{073A0DAA-6AF3-43AB-8588-CEC1D06C72B9}</a:tableStyleId>
              </a:tblPr>
              <a:tblGrid>
                <a:gridCol w="348651">
                  <a:extLst>
                    <a:ext uri="{9D8B030D-6E8A-4147-A177-3AD203B41FA5}">
                      <a16:colId xmlns:a16="http://schemas.microsoft.com/office/drawing/2014/main" val="2721306956"/>
                    </a:ext>
                  </a:extLst>
                </a:gridCol>
                <a:gridCol w="2613584">
                  <a:extLst>
                    <a:ext uri="{9D8B030D-6E8A-4147-A177-3AD203B41FA5}">
                      <a16:colId xmlns:a16="http://schemas.microsoft.com/office/drawing/2014/main" val="58677195"/>
                    </a:ext>
                  </a:extLst>
                </a:gridCol>
                <a:gridCol w="4207094">
                  <a:extLst>
                    <a:ext uri="{9D8B030D-6E8A-4147-A177-3AD203B41FA5}">
                      <a16:colId xmlns:a16="http://schemas.microsoft.com/office/drawing/2014/main" val="2527368520"/>
                    </a:ext>
                  </a:extLst>
                </a:gridCol>
                <a:gridCol w="1520890">
                  <a:extLst>
                    <a:ext uri="{9D8B030D-6E8A-4147-A177-3AD203B41FA5}">
                      <a16:colId xmlns:a16="http://schemas.microsoft.com/office/drawing/2014/main" val="996109836"/>
                    </a:ext>
                  </a:extLst>
                </a:gridCol>
                <a:gridCol w="1435381">
                  <a:extLst>
                    <a:ext uri="{9D8B030D-6E8A-4147-A177-3AD203B41FA5}">
                      <a16:colId xmlns:a16="http://schemas.microsoft.com/office/drawing/2014/main" val="2585730355"/>
                    </a:ext>
                  </a:extLst>
                </a:gridCol>
                <a:gridCol w="819918">
                  <a:extLst>
                    <a:ext uri="{9D8B030D-6E8A-4147-A177-3AD203B41FA5}">
                      <a16:colId xmlns:a16="http://schemas.microsoft.com/office/drawing/2014/main" val="1217419367"/>
                    </a:ext>
                  </a:extLst>
                </a:gridCol>
              </a:tblGrid>
              <a:tr h="360330">
                <a:tc>
                  <a:txBody>
                    <a:bodyPr/>
                    <a:lstStyle/>
                    <a:p>
                      <a:pPr algn="ctr" rtl="1">
                        <a:lnSpc>
                          <a:spcPct val="100000"/>
                        </a:lnSpc>
                      </a:pP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rtl="1">
                        <a:lnSpc>
                          <a:spcPct val="100000"/>
                        </a:lnSpc>
                      </a:pPr>
                      <a:r>
                        <a:rPr lang="he-IL" sz="1100" dirty="0">
                          <a:latin typeface="Calibri" panose="020F0502020204030204" pitchFamily="34" charset="0"/>
                          <a:ea typeface="Calibri" panose="020F0502020204030204" pitchFamily="34" charset="0"/>
                          <a:cs typeface="Calibri" panose="020F0502020204030204" pitchFamily="34" charset="0"/>
                        </a:rPr>
                        <a:t>אבן דרך</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rtl="1">
                        <a:lnSpc>
                          <a:spcPct val="100000"/>
                        </a:lnSpc>
                      </a:pPr>
                      <a:r>
                        <a:rPr lang="he-IL" sz="1100" dirty="0">
                          <a:latin typeface="Calibri" panose="020F0502020204030204" pitchFamily="34" charset="0"/>
                          <a:ea typeface="Calibri" panose="020F0502020204030204" pitchFamily="34" charset="0"/>
                          <a:cs typeface="Calibri" panose="020F0502020204030204" pitchFamily="34" charset="0"/>
                        </a:rPr>
                        <a:t>פירוט</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rtl="1">
                        <a:lnSpc>
                          <a:spcPct val="100000"/>
                        </a:lnSpc>
                      </a:pPr>
                      <a:r>
                        <a:rPr lang="he-IL" sz="1100" dirty="0">
                          <a:latin typeface="Calibri" panose="020F0502020204030204" pitchFamily="34" charset="0"/>
                          <a:ea typeface="Calibri" panose="020F0502020204030204" pitchFamily="34" charset="0"/>
                          <a:cs typeface="Calibri" panose="020F0502020204030204" pitchFamily="34" charset="0"/>
                        </a:rPr>
                        <a:t>תאריך  לביצוע</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rtl="1">
                        <a:lnSpc>
                          <a:spcPct val="100000"/>
                        </a:lnSpc>
                      </a:pPr>
                      <a:r>
                        <a:rPr lang="he-IL" sz="1100" dirty="0">
                          <a:latin typeface="Calibri" panose="020F0502020204030204" pitchFamily="34" charset="0"/>
                          <a:ea typeface="Calibri" panose="020F0502020204030204" pitchFamily="34" charset="0"/>
                          <a:cs typeface="Calibri" panose="020F0502020204030204" pitchFamily="34" charset="0"/>
                        </a:rPr>
                        <a:t>תאריך ביצוע בפועל</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rtl="1">
                        <a:lnSpc>
                          <a:spcPct val="100000"/>
                        </a:lnSpc>
                      </a:pPr>
                      <a:r>
                        <a:rPr lang="he-IL" sz="1100" dirty="0">
                          <a:latin typeface="Calibri" panose="020F0502020204030204" pitchFamily="34" charset="0"/>
                          <a:ea typeface="Calibri" panose="020F0502020204030204" pitchFamily="34" charset="0"/>
                          <a:cs typeface="Calibri" panose="020F0502020204030204" pitchFamily="34" charset="0"/>
                        </a:rPr>
                        <a:t>הערות</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158718431"/>
                  </a:ext>
                </a:extLst>
              </a:tr>
              <a:tr h="376985">
                <a:tc>
                  <a:txBody>
                    <a:bodyPr/>
                    <a:lstStyle/>
                    <a:p>
                      <a:pPr algn="ctr" rtl="1">
                        <a:lnSpc>
                          <a:spcPct val="100000"/>
                        </a:lnSpc>
                      </a:pPr>
                      <a:r>
                        <a:rPr lang="he-IL" sz="1100" dirty="0">
                          <a:latin typeface="Calibri" panose="020F0502020204030204" pitchFamily="34" charset="0"/>
                          <a:ea typeface="Calibri" panose="020F0502020204030204" pitchFamily="34" charset="0"/>
                          <a:cs typeface="Calibri" panose="020F0502020204030204" pitchFamily="34" charset="0"/>
                        </a:rPr>
                        <a:t>1</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r" rtl="1">
                        <a:lnSpc>
                          <a:spcPct val="100000"/>
                        </a:lnSpc>
                      </a:pPr>
                      <a:r>
                        <a:rPr lang="he-IL" sz="11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לימוד רקע תיאורטי וסקירת ספרות</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r" rtl="1">
                        <a:lnSpc>
                          <a:spcPct val="100000"/>
                        </a:lnSpc>
                      </a:pPr>
                      <a:r>
                        <a:rPr lang="he-IL" sz="11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לימוד עקרונות הצפנה קוונטית ו-</a:t>
                      </a:r>
                      <a:r>
                        <a:rPr lang="en-US" sz="11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QKD</a:t>
                      </a:r>
                      <a:r>
                        <a:rPr lang="he-IL" sz="11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סקירת טכנולוגיות קיימות והבנת הדרישות הטכניות</a:t>
                      </a:r>
                      <a:r>
                        <a:rPr lang="en-IL" sz="11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rtl="1">
                        <a:lnSpc>
                          <a:spcPct val="100000"/>
                        </a:lnSpc>
                      </a:pPr>
                      <a:r>
                        <a:rPr lang="en-US" sz="1100" dirty="0">
                          <a:latin typeface="Calibri" panose="020F0502020204030204" pitchFamily="34" charset="0"/>
                          <a:ea typeface="Calibri" panose="020F0502020204030204" pitchFamily="34" charset="0"/>
                          <a:cs typeface="Calibri" panose="020F0502020204030204" pitchFamily="34" charset="0"/>
                        </a:rPr>
                        <a:t>10.08.24</a:t>
                      </a:r>
                    </a:p>
                  </a:txBody>
                  <a:tcPr anchor="ctr"/>
                </a:tc>
                <a:tc>
                  <a:txBody>
                    <a:bodyPr/>
                    <a:lstStyle/>
                    <a:p>
                      <a:pPr algn="ctr" rtl="1">
                        <a:lnSpc>
                          <a:spcPct val="100000"/>
                        </a:lnSpc>
                      </a:pPr>
                      <a:r>
                        <a:rPr lang="he-IL" sz="1100" dirty="0">
                          <a:latin typeface="Calibri" panose="020F0502020204030204" pitchFamily="34" charset="0"/>
                          <a:ea typeface="Calibri" panose="020F0502020204030204" pitchFamily="34" charset="0"/>
                          <a:cs typeface="Calibri" panose="020F0502020204030204" pitchFamily="34" charset="0"/>
                        </a:rPr>
                        <a:t>10.08.24</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rtl="1">
                        <a:lnSpc>
                          <a:spcPct val="100000"/>
                        </a:lnSpc>
                      </a:pPr>
                      <a:r>
                        <a:rPr lang="he-IL" sz="1100" dirty="0">
                          <a:latin typeface="Calibri" panose="020F0502020204030204" pitchFamily="34" charset="0"/>
                          <a:ea typeface="Calibri" panose="020F0502020204030204" pitchFamily="34" charset="0"/>
                          <a:cs typeface="Calibri" panose="020F0502020204030204" pitchFamily="34" charset="0"/>
                        </a:rPr>
                        <a:t>בוצע</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935510345"/>
                  </a:ext>
                </a:extLst>
              </a:tr>
              <a:tr h="376985">
                <a:tc>
                  <a:txBody>
                    <a:bodyPr/>
                    <a:lstStyle/>
                    <a:p>
                      <a:pPr algn="ctr" rtl="1">
                        <a:lnSpc>
                          <a:spcPct val="100000"/>
                        </a:lnSpc>
                      </a:pPr>
                      <a:r>
                        <a:rPr lang="he-IL" sz="1100" dirty="0">
                          <a:latin typeface="Calibri" panose="020F0502020204030204" pitchFamily="34" charset="0"/>
                          <a:ea typeface="Calibri" panose="020F0502020204030204" pitchFamily="34" charset="0"/>
                          <a:cs typeface="Calibri" panose="020F0502020204030204" pitchFamily="34" charset="0"/>
                        </a:rPr>
                        <a:t>2</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r" rtl="1">
                        <a:lnSpc>
                          <a:spcPct val="100000"/>
                        </a:lnSpc>
                      </a:pPr>
                      <a:r>
                        <a:rPr lang="he-IL" sz="11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הגדרת דרישות מערכת וכתיבת מסמך דרישות</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r" rtl="1">
                        <a:lnSpc>
                          <a:spcPct val="100000"/>
                        </a:lnSpc>
                      </a:pPr>
                      <a:r>
                        <a:rPr lang="he-IL" sz="11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ניסוח דרישות מערכת כמותיות וכוללות לכל שלב בפרויקט, כולל הגדרת ביצועים קריטיים</a:t>
                      </a:r>
                      <a:r>
                        <a:rPr lang="en-IL" sz="11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rtl="1">
                        <a:lnSpc>
                          <a:spcPct val="100000"/>
                        </a:lnSpc>
                      </a:pPr>
                      <a:r>
                        <a:rPr lang="en-US" sz="1100" dirty="0">
                          <a:latin typeface="Calibri" panose="020F0502020204030204" pitchFamily="34" charset="0"/>
                          <a:ea typeface="Calibri" panose="020F0502020204030204" pitchFamily="34" charset="0"/>
                          <a:cs typeface="Calibri" panose="020F0502020204030204" pitchFamily="34" charset="0"/>
                        </a:rPr>
                        <a:t>14.08.24</a:t>
                      </a:r>
                    </a:p>
                  </a:txBody>
                  <a:tcPr anchor="ctr"/>
                </a:tc>
                <a:tc>
                  <a:txBody>
                    <a:bodyPr/>
                    <a:lstStyle/>
                    <a:p>
                      <a:pPr algn="ctr" rtl="1">
                        <a:lnSpc>
                          <a:spcPct val="100000"/>
                        </a:lnSpc>
                      </a:pPr>
                      <a:r>
                        <a:rPr lang="he-IL" sz="1100" dirty="0">
                          <a:latin typeface="Calibri" panose="020F0502020204030204" pitchFamily="34" charset="0"/>
                          <a:ea typeface="Calibri" panose="020F0502020204030204" pitchFamily="34" charset="0"/>
                          <a:cs typeface="Calibri" panose="020F0502020204030204" pitchFamily="34" charset="0"/>
                        </a:rPr>
                        <a:t>14.08.24</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100" dirty="0">
                          <a:latin typeface="Calibri" panose="020F0502020204030204" pitchFamily="34" charset="0"/>
                          <a:ea typeface="Calibri" panose="020F0502020204030204" pitchFamily="34" charset="0"/>
                          <a:cs typeface="Calibri" panose="020F0502020204030204" pitchFamily="34" charset="0"/>
                        </a:rPr>
                        <a:t>בוצע</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33384096"/>
                  </a:ext>
                </a:extLst>
              </a:tr>
              <a:tr h="333034">
                <a:tc>
                  <a:txBody>
                    <a:bodyPr/>
                    <a:lstStyle/>
                    <a:p>
                      <a:pPr algn="ctr" rtl="1">
                        <a:lnSpc>
                          <a:spcPct val="100000"/>
                        </a:lnSpc>
                      </a:pPr>
                      <a:r>
                        <a:rPr lang="he-IL" sz="1100" dirty="0">
                          <a:latin typeface="Calibri" panose="020F0502020204030204" pitchFamily="34" charset="0"/>
                          <a:ea typeface="Calibri" panose="020F0502020204030204" pitchFamily="34" charset="0"/>
                          <a:cs typeface="Calibri" panose="020F0502020204030204" pitchFamily="34" charset="0"/>
                        </a:rPr>
                        <a:t>3</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r" rtl="1">
                        <a:lnSpc>
                          <a:spcPct val="100000"/>
                        </a:lnSpc>
                      </a:pPr>
                      <a:r>
                        <a:rPr lang="he-IL" sz="11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כתיבת האלגוריתם הראשוני של </a:t>
                      </a:r>
                      <a:r>
                        <a:rPr lang="en-IL" sz="11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QKD</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r" rtl="1">
                        <a:lnSpc>
                          <a:spcPct val="100000"/>
                        </a:lnSpc>
                      </a:pPr>
                      <a:r>
                        <a:rPr lang="he-IL" sz="11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כתיבת האלגוריתם הראשוני לפיתוח תהליכי הצפנה ופענוח עם </a:t>
                      </a:r>
                      <a:r>
                        <a:rPr lang="en-IL" sz="11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QKD</a:t>
                      </a:r>
                      <a:r>
                        <a:rPr lang="he-IL" sz="11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rtl="1">
                        <a:lnSpc>
                          <a:spcPct val="100000"/>
                        </a:lnSpc>
                      </a:pPr>
                      <a:r>
                        <a:rPr lang="en-US" sz="1100" dirty="0">
                          <a:latin typeface="Calibri" panose="020F0502020204030204" pitchFamily="34" charset="0"/>
                          <a:ea typeface="Calibri" panose="020F0502020204030204" pitchFamily="34" charset="0"/>
                          <a:cs typeface="Calibri" panose="020F0502020204030204" pitchFamily="34" charset="0"/>
                        </a:rPr>
                        <a:t>1.11.24</a:t>
                      </a:r>
                    </a:p>
                  </a:txBody>
                  <a:tcPr anchor="ctr"/>
                </a:tc>
                <a:tc>
                  <a:txBody>
                    <a:bodyPr/>
                    <a:lstStyle/>
                    <a:p>
                      <a:pPr algn="ctr" rtl="1">
                        <a:lnSpc>
                          <a:spcPct val="100000"/>
                        </a:lnSpc>
                      </a:pPr>
                      <a:r>
                        <a:rPr lang="he-IL" sz="1100" dirty="0">
                          <a:latin typeface="Calibri" panose="020F0502020204030204" pitchFamily="34" charset="0"/>
                          <a:ea typeface="Calibri" panose="020F0502020204030204" pitchFamily="34" charset="0"/>
                          <a:cs typeface="Calibri" panose="020F0502020204030204" pitchFamily="34" charset="0"/>
                        </a:rPr>
                        <a:t>01.11.24</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100" dirty="0">
                          <a:latin typeface="Calibri" panose="020F0502020204030204" pitchFamily="34" charset="0"/>
                          <a:ea typeface="Calibri" panose="020F0502020204030204" pitchFamily="34" charset="0"/>
                          <a:cs typeface="Calibri" panose="020F0502020204030204" pitchFamily="34" charset="0"/>
                        </a:rPr>
                        <a:t>בוצע</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364169462"/>
                  </a:ext>
                </a:extLst>
              </a:tr>
              <a:tr h="376985">
                <a:tc>
                  <a:txBody>
                    <a:bodyPr/>
                    <a:lstStyle/>
                    <a:p>
                      <a:pPr algn="ctr" rtl="1">
                        <a:lnSpc>
                          <a:spcPct val="100000"/>
                        </a:lnSpc>
                      </a:pPr>
                      <a:r>
                        <a:rPr lang="he-IL" sz="1100" dirty="0">
                          <a:latin typeface="Calibri" panose="020F0502020204030204" pitchFamily="34" charset="0"/>
                          <a:ea typeface="Calibri" panose="020F0502020204030204" pitchFamily="34" charset="0"/>
                          <a:cs typeface="Calibri" panose="020F0502020204030204" pitchFamily="34" charset="0"/>
                        </a:rPr>
                        <a:t>4</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r" rtl="1">
                        <a:lnSpc>
                          <a:spcPct val="100000"/>
                        </a:lnSpc>
                      </a:pPr>
                      <a:r>
                        <a:rPr lang="he-IL" sz="11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ביצוע סימולציות ראשוניות של האלגוריתם</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r" rtl="1">
                        <a:lnSpc>
                          <a:spcPct val="100000"/>
                        </a:lnSpc>
                      </a:pPr>
                      <a:r>
                        <a:rPr lang="he-IL" sz="11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ביצוע סימולציות להערכת ביצועי האלגוריתמים והזיהוי של בעיות או תקלות בתהליך</a:t>
                      </a:r>
                      <a:r>
                        <a:rPr lang="en-IL" sz="11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rtl="1">
                        <a:lnSpc>
                          <a:spcPct val="100000"/>
                        </a:lnSpc>
                      </a:pPr>
                      <a:r>
                        <a:rPr lang="en-US" sz="1100" dirty="0">
                          <a:latin typeface="Calibri" panose="020F0502020204030204" pitchFamily="34" charset="0"/>
                          <a:ea typeface="Calibri" panose="020F0502020204030204" pitchFamily="34" charset="0"/>
                          <a:cs typeface="Calibri" panose="020F0502020204030204" pitchFamily="34" charset="0"/>
                        </a:rPr>
                        <a:t>15.11.24</a:t>
                      </a:r>
                    </a:p>
                  </a:txBody>
                  <a:tcPr anchor="ctr"/>
                </a:tc>
                <a:tc>
                  <a:txBody>
                    <a:bodyPr/>
                    <a:lstStyle/>
                    <a:p>
                      <a:pPr algn="ctr" rtl="1">
                        <a:lnSpc>
                          <a:spcPct val="100000"/>
                        </a:lnSpc>
                      </a:pPr>
                      <a:r>
                        <a:rPr lang="he-IL" sz="1100" dirty="0">
                          <a:latin typeface="Calibri" panose="020F0502020204030204" pitchFamily="34" charset="0"/>
                          <a:ea typeface="Calibri" panose="020F0502020204030204" pitchFamily="34" charset="0"/>
                          <a:cs typeface="Calibri" panose="020F0502020204030204" pitchFamily="34" charset="0"/>
                        </a:rPr>
                        <a:t>20.11.24</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100" dirty="0">
                          <a:latin typeface="Calibri" panose="020F0502020204030204" pitchFamily="34" charset="0"/>
                          <a:ea typeface="Calibri" panose="020F0502020204030204" pitchFamily="34" charset="0"/>
                          <a:cs typeface="Calibri" panose="020F0502020204030204" pitchFamily="34" charset="0"/>
                        </a:rPr>
                        <a:t>בוצע</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978697040"/>
                  </a:ext>
                </a:extLst>
              </a:tr>
              <a:tr h="333034">
                <a:tc>
                  <a:txBody>
                    <a:bodyPr/>
                    <a:lstStyle/>
                    <a:p>
                      <a:pPr algn="ctr" rtl="1">
                        <a:lnSpc>
                          <a:spcPct val="100000"/>
                        </a:lnSpc>
                      </a:pPr>
                      <a:r>
                        <a:rPr lang="he-IL" sz="1100" dirty="0">
                          <a:latin typeface="Calibri" panose="020F0502020204030204" pitchFamily="34" charset="0"/>
                          <a:ea typeface="Calibri" panose="020F0502020204030204" pitchFamily="34" charset="0"/>
                          <a:cs typeface="Calibri" panose="020F0502020204030204" pitchFamily="34" charset="0"/>
                        </a:rPr>
                        <a:t>5</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r" rtl="1">
                        <a:lnSpc>
                          <a:spcPct val="100000"/>
                        </a:lnSpc>
                      </a:pPr>
                      <a:r>
                        <a:rPr lang="he-IL" sz="11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הרחבת הסימולטור</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r" rtl="1">
                        <a:lnSpc>
                          <a:spcPct val="100000"/>
                        </a:lnSpc>
                      </a:pPr>
                      <a:r>
                        <a:rPr lang="he-IL" sz="11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הוספת פרמטרים נוספים לסימולטור כגון אחוז שגיאה</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rtl="1">
                        <a:lnSpc>
                          <a:spcPct val="100000"/>
                        </a:lnSpc>
                      </a:pPr>
                      <a:r>
                        <a:rPr lang="en-US" sz="1100" dirty="0">
                          <a:latin typeface="Calibri" panose="020F0502020204030204" pitchFamily="34" charset="0"/>
                          <a:ea typeface="Calibri" panose="020F0502020204030204" pitchFamily="34" charset="0"/>
                          <a:cs typeface="Calibri" panose="020F0502020204030204" pitchFamily="34" charset="0"/>
                        </a:rPr>
                        <a:t>30.11.24</a:t>
                      </a:r>
                    </a:p>
                  </a:txBody>
                  <a:tcPr anchor="ctr"/>
                </a:tc>
                <a:tc>
                  <a:txBody>
                    <a:bodyPr/>
                    <a:lstStyle/>
                    <a:p>
                      <a:pPr algn="ctr" rtl="1">
                        <a:lnSpc>
                          <a:spcPct val="100000"/>
                        </a:lnSpc>
                      </a:pPr>
                      <a:r>
                        <a:rPr lang="he-IL" sz="1100" dirty="0">
                          <a:latin typeface="Calibri" panose="020F0502020204030204" pitchFamily="34" charset="0"/>
                          <a:ea typeface="Calibri" panose="020F0502020204030204" pitchFamily="34" charset="0"/>
                          <a:cs typeface="Calibri" panose="020F0502020204030204" pitchFamily="34" charset="0"/>
                        </a:rPr>
                        <a:t>05.12.24</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100" dirty="0">
                          <a:latin typeface="Calibri" panose="020F0502020204030204" pitchFamily="34" charset="0"/>
                          <a:ea typeface="Calibri" panose="020F0502020204030204" pitchFamily="34" charset="0"/>
                          <a:cs typeface="Calibri" panose="020F0502020204030204" pitchFamily="34" charset="0"/>
                        </a:rPr>
                        <a:t>בוצע</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018229796"/>
                  </a:ext>
                </a:extLst>
              </a:tr>
              <a:tr h="333034">
                <a:tc>
                  <a:txBody>
                    <a:bodyPr/>
                    <a:lstStyle/>
                    <a:p>
                      <a:pPr algn="ctr" rtl="1">
                        <a:lnSpc>
                          <a:spcPct val="100000"/>
                        </a:lnSpc>
                      </a:pPr>
                      <a:r>
                        <a:rPr lang="he-IL" sz="1100" dirty="0">
                          <a:latin typeface="Calibri" panose="020F0502020204030204" pitchFamily="34" charset="0"/>
                          <a:ea typeface="Calibri" panose="020F0502020204030204" pitchFamily="34" charset="0"/>
                          <a:cs typeface="Calibri" panose="020F0502020204030204" pitchFamily="34" charset="0"/>
                        </a:rPr>
                        <a:t>6</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r" rtl="1">
                        <a:lnSpc>
                          <a:spcPct val="100000"/>
                        </a:lnSpc>
                      </a:pPr>
                      <a:r>
                        <a:rPr lang="he-IL" sz="11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ביצוע סימולציות נוספות של האלגוריתם</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r" rtl="1">
                        <a:lnSpc>
                          <a:spcPct val="100000"/>
                        </a:lnSpc>
                      </a:pPr>
                      <a:r>
                        <a:rPr lang="he-IL" sz="11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בחינת האלגוריתם לאחר הוספת הפרמטרים השונים</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rtl="1">
                        <a:lnSpc>
                          <a:spcPct val="100000"/>
                        </a:lnSpc>
                      </a:pPr>
                      <a:r>
                        <a:rPr lang="en-US" sz="1100" dirty="0">
                          <a:latin typeface="Calibri" panose="020F0502020204030204" pitchFamily="34" charset="0"/>
                          <a:ea typeface="Calibri" panose="020F0502020204030204" pitchFamily="34" charset="0"/>
                          <a:cs typeface="Calibri" panose="020F0502020204030204" pitchFamily="34" charset="0"/>
                        </a:rPr>
                        <a:t>15.12.24</a:t>
                      </a:r>
                    </a:p>
                  </a:txBody>
                  <a:tcPr anchor="ctr"/>
                </a:tc>
                <a:tc>
                  <a:txBody>
                    <a:bodyPr/>
                    <a:lstStyle/>
                    <a:p>
                      <a:pPr algn="ctr" rtl="1">
                        <a:lnSpc>
                          <a:spcPct val="100000"/>
                        </a:lnSpc>
                      </a:pPr>
                      <a:r>
                        <a:rPr lang="he-IL" sz="1100" dirty="0">
                          <a:latin typeface="Calibri" panose="020F0502020204030204" pitchFamily="34" charset="0"/>
                          <a:ea typeface="Calibri" panose="020F0502020204030204" pitchFamily="34" charset="0"/>
                          <a:cs typeface="Calibri" panose="020F0502020204030204" pitchFamily="34" charset="0"/>
                        </a:rPr>
                        <a:t>15.12.24</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100" dirty="0">
                          <a:latin typeface="Calibri" panose="020F0502020204030204" pitchFamily="34" charset="0"/>
                          <a:ea typeface="Calibri" panose="020F0502020204030204" pitchFamily="34" charset="0"/>
                          <a:cs typeface="Calibri" panose="020F0502020204030204" pitchFamily="34" charset="0"/>
                        </a:rPr>
                        <a:t>בוצע</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905074089"/>
                  </a:ext>
                </a:extLst>
              </a:tr>
              <a:tr h="333034">
                <a:tc>
                  <a:txBody>
                    <a:bodyPr/>
                    <a:lstStyle/>
                    <a:p>
                      <a:pPr algn="ctr" rtl="1">
                        <a:lnSpc>
                          <a:spcPct val="100000"/>
                        </a:lnSpc>
                      </a:pPr>
                      <a:r>
                        <a:rPr lang="he-IL" sz="1100" dirty="0">
                          <a:latin typeface="Calibri" panose="020F0502020204030204" pitchFamily="34" charset="0"/>
                          <a:ea typeface="Calibri" panose="020F0502020204030204" pitchFamily="34" charset="0"/>
                          <a:cs typeface="Calibri" panose="020F0502020204030204" pitchFamily="34" charset="0"/>
                        </a:rPr>
                        <a:t>7</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r" rtl="1">
                        <a:lnSpc>
                          <a:spcPct val="100000"/>
                        </a:lnSpc>
                      </a:pPr>
                      <a:r>
                        <a:rPr lang="he-IL" sz="11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ניתוח סטטיסטי של הסימולציות</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r" rtl="1">
                        <a:lnSpc>
                          <a:spcPct val="100000"/>
                        </a:lnSpc>
                      </a:pPr>
                      <a:r>
                        <a:rPr lang="he-IL" sz="11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הסקת מסקנות סטטיסטיות לגבי יעילות ואופן פעולת האלגוריתם</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rtl="1">
                        <a:lnSpc>
                          <a:spcPct val="100000"/>
                        </a:lnSpc>
                      </a:pPr>
                      <a:r>
                        <a:rPr lang="en-US" sz="1100" dirty="0">
                          <a:latin typeface="Calibri" panose="020F0502020204030204" pitchFamily="34" charset="0"/>
                          <a:ea typeface="Calibri" panose="020F0502020204030204" pitchFamily="34" charset="0"/>
                          <a:cs typeface="Calibri" panose="020F0502020204030204" pitchFamily="34" charset="0"/>
                        </a:rPr>
                        <a:t>30.12.24</a:t>
                      </a:r>
                    </a:p>
                  </a:txBody>
                  <a:tcPr anchor="ctr"/>
                </a:tc>
                <a:tc>
                  <a:txBody>
                    <a:bodyPr/>
                    <a:lstStyle/>
                    <a:p>
                      <a:pPr algn="ctr" rtl="1">
                        <a:lnSpc>
                          <a:spcPct val="100000"/>
                        </a:lnSpc>
                      </a:pPr>
                      <a:r>
                        <a:rPr lang="he-IL" sz="1100" dirty="0">
                          <a:latin typeface="Calibri" panose="020F0502020204030204" pitchFamily="34" charset="0"/>
                          <a:ea typeface="Calibri" panose="020F0502020204030204" pitchFamily="34" charset="0"/>
                          <a:cs typeface="Calibri" panose="020F0502020204030204" pitchFamily="34" charset="0"/>
                        </a:rPr>
                        <a:t>05.01.25</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100" dirty="0">
                          <a:latin typeface="Calibri" panose="020F0502020204030204" pitchFamily="34" charset="0"/>
                          <a:ea typeface="Calibri" panose="020F0502020204030204" pitchFamily="34" charset="0"/>
                          <a:cs typeface="Calibri" panose="020F0502020204030204" pitchFamily="34" charset="0"/>
                        </a:rPr>
                        <a:t>בוצע</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43615254"/>
                  </a:ext>
                </a:extLst>
              </a:tr>
              <a:tr h="266070">
                <a:tc>
                  <a:txBody>
                    <a:bodyPr/>
                    <a:lstStyle/>
                    <a:p>
                      <a:pPr algn="ctr" rtl="1">
                        <a:lnSpc>
                          <a:spcPct val="100000"/>
                        </a:lnSpc>
                      </a:pPr>
                      <a:r>
                        <a:rPr lang="he-IL" sz="1100" dirty="0">
                          <a:latin typeface="Calibri" panose="020F0502020204030204" pitchFamily="34" charset="0"/>
                          <a:ea typeface="Calibri" panose="020F0502020204030204" pitchFamily="34" charset="0"/>
                          <a:cs typeface="Calibri" panose="020F0502020204030204" pitchFamily="34" charset="0"/>
                        </a:rPr>
                        <a:t>8</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r" rtl="1">
                        <a:lnSpc>
                          <a:spcPct val="100000"/>
                        </a:lnSpc>
                      </a:pPr>
                      <a:r>
                        <a:rPr lang="he-IL" sz="11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הגשת מצגת האמצע</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r" rtl="1">
                        <a:lnSpc>
                          <a:spcPct val="100000"/>
                        </a:lnSpc>
                      </a:pPr>
                      <a:r>
                        <a:rPr lang="he-IL" sz="11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הגשת מצגת האמצע</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rtl="1">
                        <a:lnSpc>
                          <a:spcPct val="100000"/>
                        </a:lnSpc>
                      </a:pPr>
                      <a:r>
                        <a:rPr lang="en-US" sz="1100" dirty="0">
                          <a:latin typeface="Calibri" panose="020F0502020204030204" pitchFamily="34" charset="0"/>
                          <a:ea typeface="Calibri" panose="020F0502020204030204" pitchFamily="34" charset="0"/>
                          <a:cs typeface="Calibri" panose="020F0502020204030204" pitchFamily="34" charset="0"/>
                        </a:rPr>
                        <a:t>30.01.25</a:t>
                      </a:r>
                    </a:p>
                  </a:txBody>
                  <a:tcPr anchor="ctr"/>
                </a:tc>
                <a:tc>
                  <a:txBody>
                    <a:bodyPr/>
                    <a:lstStyle/>
                    <a:p>
                      <a:pPr algn="ctr" rtl="1">
                        <a:lnSpc>
                          <a:spcPct val="100000"/>
                        </a:lnSpc>
                      </a:pPr>
                      <a:r>
                        <a:rPr lang="he-IL" sz="1100" dirty="0">
                          <a:latin typeface="Calibri" panose="020F0502020204030204" pitchFamily="34" charset="0"/>
                          <a:ea typeface="Calibri" panose="020F0502020204030204" pitchFamily="34" charset="0"/>
                          <a:cs typeface="Calibri" panose="020F0502020204030204" pitchFamily="34" charset="0"/>
                        </a:rPr>
                        <a:t>02.02.25</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100" dirty="0">
                          <a:latin typeface="Calibri" panose="020F0502020204030204" pitchFamily="34" charset="0"/>
                          <a:ea typeface="Calibri" panose="020F0502020204030204" pitchFamily="34" charset="0"/>
                          <a:cs typeface="Calibri" panose="020F0502020204030204" pitchFamily="34" charset="0"/>
                        </a:rPr>
                        <a:t>בוצע</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49360707"/>
                  </a:ext>
                </a:extLst>
              </a:tr>
              <a:tr h="228884">
                <a:tc>
                  <a:txBody>
                    <a:bodyPr/>
                    <a:lstStyle/>
                    <a:p>
                      <a:pPr algn="ctr" rtl="1">
                        <a:lnSpc>
                          <a:spcPct val="100000"/>
                        </a:lnSpc>
                      </a:pPr>
                      <a:r>
                        <a:rPr lang="he-IL" sz="1100" dirty="0">
                          <a:latin typeface="Calibri" panose="020F0502020204030204" pitchFamily="34" charset="0"/>
                          <a:ea typeface="Calibri" panose="020F0502020204030204" pitchFamily="34" charset="0"/>
                          <a:cs typeface="Calibri" panose="020F0502020204030204" pitchFamily="34" charset="0"/>
                        </a:rPr>
                        <a:t>9</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r" rtl="1">
                        <a:lnSpc>
                          <a:spcPct val="100000"/>
                        </a:lnSpc>
                      </a:pPr>
                      <a:r>
                        <a:rPr lang="he-IL" sz="11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אופטימיזציה ושיפור האלגוריתמים</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r" rtl="1">
                        <a:lnSpc>
                          <a:spcPct val="100000"/>
                        </a:lnSpc>
                      </a:pPr>
                      <a:r>
                        <a:rPr lang="he-IL" sz="11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ביצוע אופטימיזציה של האלגוריתמים לשיפור ביצועים ודיוק המערכת</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rtl="1">
                        <a:lnSpc>
                          <a:spcPct val="100000"/>
                        </a:lnSpc>
                      </a:pPr>
                      <a:r>
                        <a:rPr lang="en-US" sz="1100" dirty="0">
                          <a:latin typeface="Calibri" panose="020F0502020204030204" pitchFamily="34" charset="0"/>
                          <a:ea typeface="Calibri" panose="020F0502020204030204" pitchFamily="34" charset="0"/>
                          <a:cs typeface="Calibri" panose="020F0502020204030204" pitchFamily="34" charset="0"/>
                        </a:rPr>
                        <a:t>15.02.25</a:t>
                      </a:r>
                    </a:p>
                  </a:txBody>
                  <a:tcPr anchor="ctr"/>
                </a:tc>
                <a:tc>
                  <a:txBody>
                    <a:bodyPr/>
                    <a:lstStyle/>
                    <a:p>
                      <a:pPr algn="ctr" rtl="1">
                        <a:lnSpc>
                          <a:spcPct val="100000"/>
                        </a:lnSpc>
                      </a:pP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r" rtl="1">
                        <a:lnSpc>
                          <a:spcPct val="100000"/>
                        </a:lnSpc>
                      </a:pP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742119988"/>
                  </a:ext>
                </a:extLst>
              </a:tr>
              <a:tr h="228884">
                <a:tc>
                  <a:txBody>
                    <a:bodyPr/>
                    <a:lstStyle/>
                    <a:p>
                      <a:pPr algn="ctr" rtl="1">
                        <a:lnSpc>
                          <a:spcPct val="100000"/>
                        </a:lnSpc>
                      </a:pPr>
                      <a:r>
                        <a:rPr lang="he-IL" sz="1100" dirty="0">
                          <a:latin typeface="Calibri" panose="020F0502020204030204" pitchFamily="34" charset="0"/>
                          <a:ea typeface="Calibri" panose="020F0502020204030204" pitchFamily="34" charset="0"/>
                          <a:cs typeface="Calibri" panose="020F0502020204030204" pitchFamily="34" charset="0"/>
                        </a:rPr>
                        <a:t>10</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r" rtl="1">
                        <a:lnSpc>
                          <a:spcPct val="100000"/>
                        </a:lnSpc>
                      </a:pPr>
                      <a:r>
                        <a:rPr lang="he-IL" sz="11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ביצוע סימולציות מלאות עם תיקון בעיות</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r" rtl="1">
                        <a:lnSpc>
                          <a:spcPct val="100000"/>
                        </a:lnSpc>
                      </a:pPr>
                      <a:r>
                        <a:rPr lang="he-IL" sz="11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ביצוע סימולציות מעמיקות כדי לוודא שהמערכת פועלת כראוי בכל המצבים</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rtl="1">
                        <a:lnSpc>
                          <a:spcPct val="100000"/>
                        </a:lnSpc>
                      </a:pPr>
                      <a:r>
                        <a:rPr lang="en-US" sz="1100" dirty="0">
                          <a:latin typeface="Calibri" panose="020F0502020204030204" pitchFamily="34" charset="0"/>
                          <a:ea typeface="Calibri" panose="020F0502020204030204" pitchFamily="34" charset="0"/>
                          <a:cs typeface="Calibri" panose="020F0502020204030204" pitchFamily="34" charset="0"/>
                        </a:rPr>
                        <a:t>15.03.25</a:t>
                      </a:r>
                    </a:p>
                  </a:txBody>
                  <a:tcPr anchor="ctr"/>
                </a:tc>
                <a:tc>
                  <a:txBody>
                    <a:bodyPr/>
                    <a:lstStyle/>
                    <a:p>
                      <a:pPr algn="ctr" rtl="1">
                        <a:lnSpc>
                          <a:spcPct val="100000"/>
                        </a:lnSpc>
                      </a:pP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r" rtl="1">
                        <a:lnSpc>
                          <a:spcPct val="100000"/>
                        </a:lnSpc>
                      </a:pP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170806990"/>
                  </a:ext>
                </a:extLst>
              </a:tr>
              <a:tr h="376985">
                <a:tc>
                  <a:txBody>
                    <a:bodyPr/>
                    <a:lstStyle/>
                    <a:p>
                      <a:pPr algn="ctr" rtl="1">
                        <a:lnSpc>
                          <a:spcPct val="100000"/>
                        </a:lnSpc>
                      </a:pPr>
                      <a:r>
                        <a:rPr lang="he-IL" sz="1100" dirty="0">
                          <a:latin typeface="Calibri" panose="020F0502020204030204" pitchFamily="34" charset="0"/>
                          <a:ea typeface="Calibri" panose="020F0502020204030204" pitchFamily="34" charset="0"/>
                          <a:cs typeface="Calibri" panose="020F0502020204030204" pitchFamily="34" charset="0"/>
                        </a:rPr>
                        <a:t>11</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r" rtl="1">
                        <a:lnSpc>
                          <a:spcPct val="100000"/>
                        </a:lnSpc>
                      </a:pPr>
                      <a:r>
                        <a:rPr lang="he-IL" sz="11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ניתוח ביצועים של המערכת</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r" rtl="1">
                        <a:lnSpc>
                          <a:spcPct val="100000"/>
                        </a:lnSpc>
                      </a:pPr>
                      <a:r>
                        <a:rPr lang="he-IL" sz="11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ניתוח ביצועים של המערכת בתרחישי הפעלה שונים והסקת מסקנות והמלצות לתכנון המערכת מבצעית</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rtl="1">
                        <a:lnSpc>
                          <a:spcPct val="100000"/>
                        </a:lnSpc>
                      </a:pPr>
                      <a:r>
                        <a:rPr lang="en-US" sz="1100" dirty="0">
                          <a:latin typeface="Calibri" panose="020F0502020204030204" pitchFamily="34" charset="0"/>
                          <a:ea typeface="Calibri" panose="020F0502020204030204" pitchFamily="34" charset="0"/>
                          <a:cs typeface="Calibri" panose="020F0502020204030204" pitchFamily="34" charset="0"/>
                        </a:rPr>
                        <a:t>15.04.25</a:t>
                      </a:r>
                    </a:p>
                  </a:txBody>
                  <a:tcPr anchor="ctr"/>
                </a:tc>
                <a:tc>
                  <a:txBody>
                    <a:bodyPr/>
                    <a:lstStyle/>
                    <a:p>
                      <a:pPr algn="ctr" rtl="1">
                        <a:lnSpc>
                          <a:spcPct val="100000"/>
                        </a:lnSpc>
                      </a:pP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r" rtl="1">
                        <a:lnSpc>
                          <a:spcPct val="100000"/>
                        </a:lnSpc>
                      </a:pP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068151567"/>
                  </a:ext>
                </a:extLst>
              </a:tr>
              <a:tr h="228884">
                <a:tc>
                  <a:txBody>
                    <a:bodyPr/>
                    <a:lstStyle/>
                    <a:p>
                      <a:pPr algn="ctr" rtl="1">
                        <a:lnSpc>
                          <a:spcPct val="100000"/>
                        </a:lnSpc>
                      </a:pPr>
                      <a:r>
                        <a:rPr lang="he-IL" sz="1100" dirty="0">
                          <a:latin typeface="Calibri" panose="020F0502020204030204" pitchFamily="34" charset="0"/>
                          <a:ea typeface="Calibri" panose="020F0502020204030204" pitchFamily="34" charset="0"/>
                          <a:cs typeface="Calibri" panose="020F0502020204030204" pitchFamily="34" charset="0"/>
                        </a:rPr>
                        <a:t>12</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r" rtl="1">
                        <a:lnSpc>
                          <a:spcPct val="100000"/>
                        </a:lnSpc>
                      </a:pPr>
                      <a:r>
                        <a:rPr lang="he-IL" sz="11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הכנת פוסטר לפרויקט</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r" rtl="1">
                        <a:lnSpc>
                          <a:spcPct val="100000"/>
                        </a:lnSpc>
                      </a:pPr>
                      <a:r>
                        <a:rPr lang="he-IL" sz="11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הכנת פוסטר שיכלול את כלל התהליך, הממצאים והתוצרים עד כה</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rtl="1">
                        <a:lnSpc>
                          <a:spcPct val="100000"/>
                        </a:lnSpc>
                      </a:pPr>
                      <a:r>
                        <a:rPr lang="en-US" sz="1100" dirty="0">
                          <a:latin typeface="Calibri" panose="020F0502020204030204" pitchFamily="34" charset="0"/>
                          <a:ea typeface="Calibri" panose="020F0502020204030204" pitchFamily="34" charset="0"/>
                          <a:cs typeface="Calibri" panose="020F0502020204030204" pitchFamily="34" charset="0"/>
                        </a:rPr>
                        <a:t>01.05.25</a:t>
                      </a:r>
                    </a:p>
                  </a:txBody>
                  <a:tcPr anchor="ctr"/>
                </a:tc>
                <a:tc>
                  <a:txBody>
                    <a:bodyPr/>
                    <a:lstStyle/>
                    <a:p>
                      <a:pPr algn="ctr" rtl="1">
                        <a:lnSpc>
                          <a:spcPct val="100000"/>
                        </a:lnSpc>
                      </a:pP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r" rtl="1">
                        <a:lnSpc>
                          <a:spcPct val="100000"/>
                        </a:lnSpc>
                      </a:pP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589879639"/>
                  </a:ext>
                </a:extLst>
              </a:tr>
              <a:tr h="228884">
                <a:tc>
                  <a:txBody>
                    <a:bodyPr/>
                    <a:lstStyle/>
                    <a:p>
                      <a:pPr algn="ctr" rtl="1">
                        <a:lnSpc>
                          <a:spcPct val="100000"/>
                        </a:lnSpc>
                      </a:pPr>
                      <a:r>
                        <a:rPr lang="he-IL" sz="1100" dirty="0">
                          <a:latin typeface="Calibri" panose="020F0502020204030204" pitchFamily="34" charset="0"/>
                          <a:ea typeface="Calibri" panose="020F0502020204030204" pitchFamily="34" charset="0"/>
                          <a:cs typeface="Calibri" panose="020F0502020204030204" pitchFamily="34" charset="0"/>
                        </a:rPr>
                        <a:t>13</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r" rtl="1">
                        <a:lnSpc>
                          <a:spcPct val="100000"/>
                        </a:lnSpc>
                      </a:pPr>
                      <a:r>
                        <a:rPr lang="he-IL" sz="11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הגשת הפוסטר וסיום העבודה בפרויקט</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r" rtl="1">
                        <a:lnSpc>
                          <a:spcPct val="100000"/>
                        </a:lnSpc>
                      </a:pP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rtl="1">
                        <a:lnSpc>
                          <a:spcPct val="100000"/>
                        </a:lnSpc>
                      </a:pPr>
                      <a:r>
                        <a:rPr lang="en-US" sz="1100" dirty="0">
                          <a:latin typeface="Calibri" panose="020F0502020204030204" pitchFamily="34" charset="0"/>
                          <a:ea typeface="Calibri" panose="020F0502020204030204" pitchFamily="34" charset="0"/>
                          <a:cs typeface="Calibri" panose="020F0502020204030204" pitchFamily="34" charset="0"/>
                        </a:rPr>
                        <a:t>30.05.25</a:t>
                      </a:r>
                    </a:p>
                  </a:txBody>
                  <a:tcPr anchor="ctr"/>
                </a:tc>
                <a:tc>
                  <a:txBody>
                    <a:bodyPr/>
                    <a:lstStyle/>
                    <a:p>
                      <a:pPr algn="ctr" rtl="1">
                        <a:lnSpc>
                          <a:spcPct val="100000"/>
                        </a:lnSpc>
                      </a:pP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r" rtl="1">
                        <a:lnSpc>
                          <a:spcPct val="100000"/>
                        </a:lnSpc>
                      </a:pP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4220487529"/>
                  </a:ext>
                </a:extLst>
              </a:tr>
              <a:tr h="228884">
                <a:tc>
                  <a:txBody>
                    <a:bodyPr/>
                    <a:lstStyle/>
                    <a:p>
                      <a:pPr algn="ctr" rtl="1">
                        <a:lnSpc>
                          <a:spcPct val="100000"/>
                        </a:lnSpc>
                      </a:pPr>
                      <a:r>
                        <a:rPr lang="he-IL" sz="1100" dirty="0">
                          <a:latin typeface="Calibri" panose="020F0502020204030204" pitchFamily="34" charset="0"/>
                          <a:ea typeface="Calibri" panose="020F0502020204030204" pitchFamily="34" charset="0"/>
                          <a:cs typeface="Calibri" panose="020F0502020204030204" pitchFamily="34" charset="0"/>
                        </a:rPr>
                        <a:t>14</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r" rtl="1">
                        <a:lnSpc>
                          <a:spcPct val="100000"/>
                        </a:lnSpc>
                      </a:pPr>
                      <a:r>
                        <a:rPr lang="he-IL" sz="11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הכנת דוחות סיום והכנת מצגת סופית</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r" rtl="1">
                        <a:lnSpc>
                          <a:spcPct val="100000"/>
                        </a:lnSpc>
                      </a:pPr>
                      <a:r>
                        <a:rPr lang="he-IL" sz="11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סיכום העבודה, תוצאות הסימולציות, הפיתוחים וההמלצות להמשך</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rtl="1">
                        <a:lnSpc>
                          <a:spcPct val="100000"/>
                        </a:lnSpc>
                      </a:pPr>
                      <a:r>
                        <a:rPr lang="en-US" sz="1100" dirty="0">
                          <a:latin typeface="Calibri" panose="020F0502020204030204" pitchFamily="34" charset="0"/>
                          <a:ea typeface="Calibri" panose="020F0502020204030204" pitchFamily="34" charset="0"/>
                          <a:cs typeface="Calibri" panose="020F0502020204030204" pitchFamily="34" charset="0"/>
                        </a:rPr>
                        <a:t>15.06.25</a:t>
                      </a:r>
                    </a:p>
                  </a:txBody>
                  <a:tcPr anchor="ctr"/>
                </a:tc>
                <a:tc>
                  <a:txBody>
                    <a:bodyPr/>
                    <a:lstStyle/>
                    <a:p>
                      <a:pPr algn="ctr" rtl="1">
                        <a:lnSpc>
                          <a:spcPct val="100000"/>
                        </a:lnSpc>
                      </a:pP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r" rtl="1">
                        <a:lnSpc>
                          <a:spcPct val="100000"/>
                        </a:lnSpc>
                      </a:pP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748053252"/>
                  </a:ext>
                </a:extLst>
              </a:tr>
              <a:tr h="228884">
                <a:tc>
                  <a:txBody>
                    <a:bodyPr/>
                    <a:lstStyle/>
                    <a:p>
                      <a:pPr algn="ctr" rtl="1">
                        <a:lnSpc>
                          <a:spcPct val="100000"/>
                        </a:lnSpc>
                      </a:pPr>
                      <a:r>
                        <a:rPr lang="he-IL" sz="1100" dirty="0">
                          <a:latin typeface="Calibri" panose="020F0502020204030204" pitchFamily="34" charset="0"/>
                          <a:ea typeface="Calibri" panose="020F0502020204030204" pitchFamily="34" charset="0"/>
                          <a:cs typeface="Calibri" panose="020F0502020204030204" pitchFamily="34" charset="0"/>
                        </a:rPr>
                        <a:t>15</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r" rtl="1">
                        <a:lnSpc>
                          <a:spcPct val="100000"/>
                        </a:lnSpc>
                      </a:pPr>
                      <a:r>
                        <a:rPr lang="he-IL" sz="11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הגשת ספר הפרויקט ומצגת סיום</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r" rtl="1">
                        <a:lnSpc>
                          <a:spcPct val="100000"/>
                        </a:lnSpc>
                      </a:pP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rtl="1">
                        <a:lnSpc>
                          <a:spcPct val="100000"/>
                        </a:lnSpc>
                      </a:pPr>
                      <a:r>
                        <a:rPr lang="en-US" sz="1100" dirty="0">
                          <a:latin typeface="Calibri" panose="020F0502020204030204" pitchFamily="34" charset="0"/>
                          <a:ea typeface="Calibri" panose="020F0502020204030204" pitchFamily="34" charset="0"/>
                          <a:cs typeface="Calibri" panose="020F0502020204030204" pitchFamily="34" charset="0"/>
                        </a:rPr>
                        <a:t>30.06.25</a:t>
                      </a:r>
                    </a:p>
                  </a:txBody>
                  <a:tcPr anchor="ctr"/>
                </a:tc>
                <a:tc>
                  <a:txBody>
                    <a:bodyPr/>
                    <a:lstStyle/>
                    <a:p>
                      <a:pPr algn="ctr" rtl="1">
                        <a:lnSpc>
                          <a:spcPct val="100000"/>
                        </a:lnSpc>
                      </a:pP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r" rtl="1">
                        <a:lnSpc>
                          <a:spcPct val="100000"/>
                        </a:lnSpc>
                      </a:pP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702913523"/>
                  </a:ext>
                </a:extLst>
              </a:tr>
            </a:tbl>
          </a:graphicData>
        </a:graphic>
      </p:graphicFrame>
    </p:spTree>
    <p:extLst>
      <p:ext uri="{BB962C8B-B14F-4D97-AF65-F5344CB8AC3E}">
        <p14:creationId xmlns:p14="http://schemas.microsoft.com/office/powerpoint/2010/main" val="2092148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2938C8-8305-7C20-5801-73E3A063985F}"/>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E4449A6B-46EE-A4CA-F3E3-C6CA584479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a:extLst>
              <a:ext uri="{FF2B5EF4-FFF2-40B4-BE49-F238E27FC236}">
                <a16:creationId xmlns:a16="http://schemas.microsoft.com/office/drawing/2014/main" id="{E30BE548-CA60-19C0-CB2A-24AB63798498}"/>
              </a:ext>
            </a:extLst>
          </p:cNvPr>
          <p:cNvSpPr>
            <a:spLocks noGrp="1"/>
          </p:cNvSpPr>
          <p:nvPr>
            <p:ph type="dt" sz="half" idx="10"/>
          </p:nvPr>
        </p:nvSpPr>
        <p:spPr/>
        <p:txBody>
          <a:bodyPr/>
          <a:lstStyle/>
          <a:p>
            <a:fld id="{EF352739-273F-4728-8B1A-480EEBF683AC}" type="datetime1">
              <a:rPr lang="en-US" smtClean="0">
                <a:solidFill>
                  <a:schemeClr val="tx1"/>
                </a:solidFill>
              </a:rPr>
              <a:t>1/28/2025</a:t>
            </a:fld>
            <a:endParaRPr lang="en-US">
              <a:solidFill>
                <a:schemeClr val="tx1"/>
              </a:solidFill>
            </a:endParaRPr>
          </a:p>
        </p:txBody>
      </p:sp>
      <p:sp>
        <p:nvSpPr>
          <p:cNvPr id="9" name="Slide Number Placeholder 8">
            <a:extLst>
              <a:ext uri="{FF2B5EF4-FFF2-40B4-BE49-F238E27FC236}">
                <a16:creationId xmlns:a16="http://schemas.microsoft.com/office/drawing/2014/main" id="{95F63DE0-CF86-0970-B7B3-527C818AC8BF}"/>
              </a:ext>
            </a:extLst>
          </p:cNvPr>
          <p:cNvSpPr>
            <a:spLocks noGrp="1"/>
          </p:cNvSpPr>
          <p:nvPr>
            <p:ph type="sldNum" sz="quarter" idx="12"/>
          </p:nvPr>
        </p:nvSpPr>
        <p:spPr/>
        <p:txBody>
          <a:bodyPr/>
          <a:lstStyle/>
          <a:p>
            <a:fld id="{397A11E8-8F25-49C3-8F7D-865FECFDFD18}" type="slidenum">
              <a:rPr lang="en-US" smtClean="0">
                <a:solidFill>
                  <a:schemeClr val="tx1"/>
                </a:solidFill>
              </a:rPr>
              <a:t>2</a:t>
            </a:fld>
            <a:endParaRPr lang="en-US">
              <a:solidFill>
                <a:schemeClr val="tx1"/>
              </a:solidFill>
            </a:endParaRPr>
          </a:p>
        </p:txBody>
      </p:sp>
      <p:sp>
        <p:nvSpPr>
          <p:cNvPr id="13" name="Content Placeholder 12">
            <a:extLst>
              <a:ext uri="{FF2B5EF4-FFF2-40B4-BE49-F238E27FC236}">
                <a16:creationId xmlns:a16="http://schemas.microsoft.com/office/drawing/2014/main" id="{D8DB80DE-1087-F85F-0317-E100C7B39115}"/>
              </a:ext>
            </a:extLst>
          </p:cNvPr>
          <p:cNvSpPr>
            <a:spLocks noGrp="1"/>
          </p:cNvSpPr>
          <p:nvPr>
            <p:ph idx="1"/>
          </p:nvPr>
        </p:nvSpPr>
        <p:spPr/>
        <p:txBody>
          <a:bodyPr>
            <a:normAutofit/>
          </a:bodyPr>
          <a:lstStyle/>
          <a:p>
            <a:pPr algn="r" rtl="1"/>
            <a:r>
              <a:rPr lang="he-IL" sz="1800" dirty="0">
                <a:latin typeface="Calibri" panose="020F0502020204030204" pitchFamily="34" charset="0"/>
                <a:ea typeface="Calibri" panose="020F0502020204030204" pitchFamily="34" charset="0"/>
                <a:cs typeface="Calibri" panose="020F0502020204030204" pitchFamily="34" charset="0"/>
              </a:rPr>
              <a:t>הפרויקט עוסק בפיתוח סימולטור להפצת מפתח הצפנה קוונטי בחלל (</a:t>
            </a:r>
            <a:r>
              <a:rPr lang="en-US" sz="1800" dirty="0">
                <a:latin typeface="Calibri" panose="020F0502020204030204" pitchFamily="34" charset="0"/>
                <a:ea typeface="Calibri" panose="020F0502020204030204" pitchFamily="34" charset="0"/>
                <a:cs typeface="Calibri" panose="020F0502020204030204" pitchFamily="34" charset="0"/>
              </a:rPr>
              <a:t>QKD- Quantum Key Distribution</a:t>
            </a:r>
            <a:r>
              <a:rPr lang="he-IL" sz="1800" dirty="0">
                <a:latin typeface="Calibri" panose="020F0502020204030204" pitchFamily="34" charset="0"/>
                <a:ea typeface="Calibri" panose="020F0502020204030204" pitchFamily="34" charset="0"/>
                <a:cs typeface="Calibri" panose="020F0502020204030204" pitchFamily="34" charset="0"/>
              </a:rPr>
              <a:t>).</a:t>
            </a:r>
          </a:p>
          <a:p>
            <a:pPr algn="r" rtl="1"/>
            <a:r>
              <a:rPr lang="he-IL" sz="1800" dirty="0">
                <a:latin typeface="Calibri" panose="020F0502020204030204" pitchFamily="34" charset="0"/>
                <a:ea typeface="Calibri" panose="020F0502020204030204" pitchFamily="34" charset="0"/>
                <a:cs typeface="Calibri" panose="020F0502020204030204" pitchFamily="34" charset="0"/>
              </a:rPr>
              <a:t>מפתח הצפנה הוא רכיב הכרחי בכל סוג של תקשורת מאובטחת</a:t>
            </a:r>
          </a:p>
          <a:p>
            <a:pPr lvl="1" algn="r" rtl="1"/>
            <a:r>
              <a:rPr lang="he-IL" sz="1800" dirty="0">
                <a:latin typeface="Calibri" panose="020F0502020204030204" pitchFamily="34" charset="0"/>
                <a:ea typeface="Calibri" panose="020F0502020204030204" pitchFamily="34" charset="0"/>
                <a:cs typeface="Calibri" panose="020F0502020204030204" pitchFamily="34" charset="0"/>
              </a:rPr>
              <a:t>בהצפנה סימטרית אנו מניחים ששני הצדדים מחזיקים מראש באותו מפתח הצפנה (שהועבר בצורה בטוחה לשניהם). </a:t>
            </a:r>
          </a:p>
          <a:p>
            <a:pPr lvl="1" algn="r" rtl="1"/>
            <a:r>
              <a:rPr lang="he-IL" sz="1800" dirty="0">
                <a:latin typeface="Calibri" panose="020F0502020204030204" pitchFamily="34" charset="0"/>
                <a:ea typeface="Calibri" panose="020F0502020204030204" pitchFamily="34" charset="0"/>
                <a:cs typeface="Calibri" panose="020F0502020204030204" pitchFamily="34" charset="0"/>
              </a:rPr>
              <a:t>במקרה של הצפנה באמצעות מפתח הצפנה ציבורי, נדרש שלב מקדים של הפצת מפתח ההצפנה כך שמצותת בלתי חוקי לא ידע לעשות בו שימוש על מנת לפענח את המידע המוצפן.</a:t>
            </a:r>
          </a:p>
          <a:p>
            <a:pPr algn="r" rtl="1"/>
            <a:r>
              <a:rPr lang="he-IL" sz="1800" dirty="0">
                <a:latin typeface="Calibri" panose="020F0502020204030204" pitchFamily="34" charset="0"/>
                <a:ea typeface="Calibri" panose="020F0502020204030204" pitchFamily="34" charset="0"/>
                <a:cs typeface="Calibri" panose="020F0502020204030204" pitchFamily="34" charset="0"/>
              </a:rPr>
              <a:t>מסתבר כי הטכנולוגיות הקיימות להצפנה באמצעות מפתח ציבורי עלולות להפוך לבלתי בטוחות בעתיד בגלל יכולתם של מחשבים קוונטיים לפצח הצפנה מסוג זה במהירות רבה.</a:t>
            </a:r>
          </a:p>
          <a:p>
            <a:pPr algn="r" rtl="1"/>
            <a:r>
              <a:rPr lang="he-IL" sz="1800" dirty="0">
                <a:latin typeface="Calibri" panose="020F0502020204030204" pitchFamily="34" charset="0"/>
                <a:ea typeface="Calibri" panose="020F0502020204030204" pitchFamily="34" charset="0"/>
                <a:cs typeface="Calibri" panose="020F0502020204030204" pitchFamily="34" charset="0"/>
              </a:rPr>
              <a:t>תקשורת קוונטית מציעה פתרון לבעיית הפצת מפתח ההצפנה באמצעות קידוד המפתח במצב הפולריזציה של פוטון (במקום באמצעות סיביות רגילות). ניסיון למדוד את מצבו הקוונטי של פוטון מוביל לקריסת פונקציית הגל באופן שלא מאפשר מדידה נוספת ומאפשר לזהות ניסיונות האזנה.</a:t>
            </a:r>
          </a:p>
          <a:p>
            <a:pPr algn="r" rtl="1"/>
            <a:r>
              <a:rPr lang="he-IL" sz="1800" dirty="0">
                <a:latin typeface="Calibri" panose="020F0502020204030204" pitchFamily="34" charset="0"/>
                <a:ea typeface="Calibri" panose="020F0502020204030204" pitchFamily="34" charset="0"/>
                <a:cs typeface="Calibri" panose="020F0502020204030204" pitchFamily="34" charset="0"/>
              </a:rPr>
              <a:t>מטרת הפרויקט היא לדמות את תהליך העברת המפתח בין תחנת קרקע לתחנת חלל, לזהות שגיאות וניסיונות ציתות, ולנתח את הביצועים בתרחישים שונים.</a:t>
            </a:r>
          </a:p>
          <a:p>
            <a:pPr algn="r" rtl="1"/>
            <a:r>
              <a:rPr lang="he-IL" sz="1800" dirty="0">
                <a:latin typeface="Calibri" panose="020F0502020204030204" pitchFamily="34" charset="0"/>
                <a:ea typeface="Calibri" panose="020F0502020204030204" pitchFamily="34" charset="0"/>
                <a:cs typeface="Calibri" panose="020F0502020204030204" pitchFamily="34" charset="0"/>
              </a:rPr>
              <a:t>הסימולטור נבנה בשפת </a:t>
            </a:r>
            <a:r>
              <a:rPr lang="en-US" sz="1800" dirty="0">
                <a:latin typeface="Calibri" panose="020F0502020204030204" pitchFamily="34" charset="0"/>
                <a:ea typeface="Calibri" panose="020F0502020204030204" pitchFamily="34" charset="0"/>
                <a:cs typeface="Calibri" panose="020F0502020204030204" pitchFamily="34" charset="0"/>
              </a:rPr>
              <a:t>C</a:t>
            </a:r>
            <a:r>
              <a:rPr lang="he-IL" sz="1800" dirty="0">
                <a:latin typeface="Calibri" panose="020F0502020204030204" pitchFamily="34" charset="0"/>
                <a:ea typeface="Calibri" panose="020F0502020204030204" pitchFamily="34" charset="0"/>
                <a:cs typeface="Calibri" panose="020F0502020204030204" pitchFamily="34" charset="0"/>
              </a:rPr>
              <a:t> עם ממשק גרפי בשפת פייתון וישמש למחקר ופיתוח תקשורת קוונטית.</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0" lvl="0" indent="0" algn="r" rtl="1" eaLnBrk="0" fontAlgn="base" hangingPunct="0">
              <a:lnSpc>
                <a:spcPct val="100000"/>
              </a:lnSpc>
              <a:spcBef>
                <a:spcPct val="0"/>
              </a:spcBef>
              <a:spcAft>
                <a:spcPct val="0"/>
              </a:spcAft>
              <a:buNone/>
            </a:pP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
        <p:nvSpPr>
          <p:cNvPr id="14" name="Rectangle 8">
            <a:extLst>
              <a:ext uri="{FF2B5EF4-FFF2-40B4-BE49-F238E27FC236}">
                <a16:creationId xmlns:a16="http://schemas.microsoft.com/office/drawing/2014/main" id="{ABD603C3-21BD-508F-1FF4-9D1304FA139B}"/>
              </a:ext>
            </a:extLst>
          </p:cNvPr>
          <p:cNvSpPr>
            <a:spLocks noChangeArrowheads="1"/>
          </p:cNvSpPr>
          <p:nvPr/>
        </p:nvSpPr>
        <p:spPr bwMode="auto">
          <a:xfrm>
            <a:off x="12007269"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endParaRPr kumimoji="0" lang="he-IL" altLang="en-US" sz="1800" b="0" i="0" u="none" strike="noStrike" cap="none" normalizeH="0" baseline="0" dirty="0">
              <a:ln>
                <a:noFill/>
              </a:ln>
              <a:effectLst/>
              <a:latin typeface="Arial" panose="020B0604020202020204" pitchFamily="34" charset="0"/>
              <a:cs typeface="Arial" panose="020B0604020202020204" pitchFamily="34" charset="0"/>
            </a:endParaRPr>
          </a:p>
        </p:txBody>
      </p:sp>
      <p:sp>
        <p:nvSpPr>
          <p:cNvPr id="15" name="Rectangle 9">
            <a:extLst>
              <a:ext uri="{FF2B5EF4-FFF2-40B4-BE49-F238E27FC236}">
                <a16:creationId xmlns:a16="http://schemas.microsoft.com/office/drawing/2014/main" id="{CB0873AE-3275-34D1-A735-32C4B91320DB}"/>
              </a:ext>
            </a:extLst>
          </p:cNvPr>
          <p:cNvSpPr>
            <a:spLocks noChangeArrowheads="1"/>
          </p:cNvSpPr>
          <p:nvPr/>
        </p:nvSpPr>
        <p:spPr bwMode="auto">
          <a:xfrm>
            <a:off x="0" y="932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TextBox 1">
            <a:extLst>
              <a:ext uri="{FF2B5EF4-FFF2-40B4-BE49-F238E27FC236}">
                <a16:creationId xmlns:a16="http://schemas.microsoft.com/office/drawing/2014/main" id="{90E21735-A205-3B53-24F6-CEBE3016A9EC}"/>
              </a:ext>
            </a:extLst>
          </p:cNvPr>
          <p:cNvSpPr txBox="1"/>
          <p:nvPr/>
        </p:nvSpPr>
        <p:spPr>
          <a:xfrm>
            <a:off x="7060210" y="1059787"/>
            <a:ext cx="4246675" cy="646331"/>
          </a:xfrm>
          <a:prstGeom prst="rect">
            <a:avLst/>
          </a:prstGeom>
          <a:noFill/>
        </p:spPr>
        <p:txBody>
          <a:bodyPr wrap="none" rtlCol="0">
            <a:spAutoFit/>
          </a:bodyPr>
          <a:lstStyle/>
          <a:p>
            <a:r>
              <a:rPr lang="he-IL" sz="3600" b="1" dirty="0">
                <a:latin typeface="Calibri" panose="020F0502020204030204" pitchFamily="34" charset="0"/>
                <a:ea typeface="Calibri" panose="020F0502020204030204" pitchFamily="34" charset="0"/>
                <a:cs typeface="Calibri" panose="020F0502020204030204" pitchFamily="34" charset="0"/>
              </a:rPr>
              <a:t>הקדמה - נושא הפרויקט</a:t>
            </a:r>
            <a:endParaRPr lang="en-US" sz="3600" b="1"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descr="A logo for a company&#10;&#10;Description automatically generated">
            <a:extLst>
              <a:ext uri="{FF2B5EF4-FFF2-40B4-BE49-F238E27FC236}">
                <a16:creationId xmlns:a16="http://schemas.microsoft.com/office/drawing/2014/main" id="{C25C5C29-E948-5993-6319-D3A377E6D3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8452" y="0"/>
            <a:ext cx="1145896" cy="1145896"/>
          </a:xfrm>
          <a:prstGeom prst="rect">
            <a:avLst/>
          </a:prstGeom>
        </p:spPr>
      </p:pic>
    </p:spTree>
    <p:extLst>
      <p:ext uri="{BB962C8B-B14F-4D97-AF65-F5344CB8AC3E}">
        <p14:creationId xmlns:p14="http://schemas.microsoft.com/office/powerpoint/2010/main" val="3680044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A8B398-FC0B-3B56-4B98-DE28EE6C58A3}"/>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20BA4970-CDE4-1BE6-B1E4-6F24A8E06A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a:extLst>
              <a:ext uri="{FF2B5EF4-FFF2-40B4-BE49-F238E27FC236}">
                <a16:creationId xmlns:a16="http://schemas.microsoft.com/office/drawing/2014/main" id="{CAA478EE-78D1-79E0-B27E-0950B771ABC7}"/>
              </a:ext>
            </a:extLst>
          </p:cNvPr>
          <p:cNvSpPr>
            <a:spLocks noGrp="1"/>
          </p:cNvSpPr>
          <p:nvPr>
            <p:ph type="dt" sz="half" idx="10"/>
          </p:nvPr>
        </p:nvSpPr>
        <p:spPr/>
        <p:txBody>
          <a:bodyPr/>
          <a:lstStyle/>
          <a:p>
            <a:fld id="{EF352739-273F-4728-8B1A-480EEBF683AC}" type="datetime1">
              <a:rPr lang="en-US" smtClean="0">
                <a:solidFill>
                  <a:schemeClr val="tx1"/>
                </a:solidFill>
              </a:rPr>
              <a:t>1/28/2025</a:t>
            </a:fld>
            <a:endParaRPr lang="en-US">
              <a:solidFill>
                <a:schemeClr val="tx1"/>
              </a:solidFill>
            </a:endParaRPr>
          </a:p>
        </p:txBody>
      </p:sp>
      <p:sp>
        <p:nvSpPr>
          <p:cNvPr id="9" name="Slide Number Placeholder 8">
            <a:extLst>
              <a:ext uri="{FF2B5EF4-FFF2-40B4-BE49-F238E27FC236}">
                <a16:creationId xmlns:a16="http://schemas.microsoft.com/office/drawing/2014/main" id="{F443D667-4EDA-03D8-C6D7-1616063D1DA6}"/>
              </a:ext>
            </a:extLst>
          </p:cNvPr>
          <p:cNvSpPr>
            <a:spLocks noGrp="1"/>
          </p:cNvSpPr>
          <p:nvPr>
            <p:ph type="sldNum" sz="quarter" idx="12"/>
          </p:nvPr>
        </p:nvSpPr>
        <p:spPr/>
        <p:txBody>
          <a:bodyPr/>
          <a:lstStyle/>
          <a:p>
            <a:fld id="{397A11E8-8F25-49C3-8F7D-865FECFDFD18}" type="slidenum">
              <a:rPr lang="en-US" smtClean="0">
                <a:solidFill>
                  <a:schemeClr val="tx1"/>
                </a:solidFill>
              </a:rPr>
              <a:t>3</a:t>
            </a:fld>
            <a:endParaRPr lang="en-US">
              <a:solidFill>
                <a:schemeClr val="tx1"/>
              </a:solidFill>
            </a:endParaRPr>
          </a:p>
        </p:txBody>
      </p:sp>
      <p:pic>
        <p:nvPicPr>
          <p:cNvPr id="5" name="Content Placeholder 4">
            <a:extLst>
              <a:ext uri="{FF2B5EF4-FFF2-40B4-BE49-F238E27FC236}">
                <a16:creationId xmlns:a16="http://schemas.microsoft.com/office/drawing/2014/main" id="{E6698CF9-F4B8-E912-6A3D-475023E4E56E}"/>
              </a:ext>
            </a:extLst>
          </p:cNvPr>
          <p:cNvPicPr>
            <a:picLocks noGrp="1" noChangeAspect="1"/>
          </p:cNvPicPr>
          <p:nvPr>
            <p:ph idx="1"/>
          </p:nvPr>
        </p:nvPicPr>
        <p:blipFill>
          <a:blip r:embed="rId3"/>
          <a:stretch>
            <a:fillRect/>
          </a:stretch>
        </p:blipFill>
        <p:spPr>
          <a:xfrm>
            <a:off x="1519237" y="1948656"/>
            <a:ext cx="9153525" cy="4105275"/>
          </a:xfrm>
        </p:spPr>
      </p:pic>
      <p:sp>
        <p:nvSpPr>
          <p:cNvPr id="14" name="Rectangle 8">
            <a:extLst>
              <a:ext uri="{FF2B5EF4-FFF2-40B4-BE49-F238E27FC236}">
                <a16:creationId xmlns:a16="http://schemas.microsoft.com/office/drawing/2014/main" id="{B05C2DD1-3256-8612-0222-5E2A8F3C0526}"/>
              </a:ext>
            </a:extLst>
          </p:cNvPr>
          <p:cNvSpPr>
            <a:spLocks noChangeArrowheads="1"/>
          </p:cNvSpPr>
          <p:nvPr/>
        </p:nvSpPr>
        <p:spPr bwMode="auto">
          <a:xfrm>
            <a:off x="12007269"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endParaRPr kumimoji="0" lang="he-IL" altLang="en-US" sz="1800" b="0" i="0" u="none" strike="noStrike" cap="none" normalizeH="0" baseline="0" dirty="0">
              <a:ln>
                <a:noFill/>
              </a:ln>
              <a:effectLst/>
              <a:latin typeface="Arial" panose="020B0604020202020204" pitchFamily="34" charset="0"/>
              <a:cs typeface="Arial" panose="020B0604020202020204" pitchFamily="34" charset="0"/>
            </a:endParaRPr>
          </a:p>
        </p:txBody>
      </p:sp>
      <p:sp>
        <p:nvSpPr>
          <p:cNvPr id="15" name="Rectangle 9">
            <a:extLst>
              <a:ext uri="{FF2B5EF4-FFF2-40B4-BE49-F238E27FC236}">
                <a16:creationId xmlns:a16="http://schemas.microsoft.com/office/drawing/2014/main" id="{711D338A-C827-6DB3-5597-3CE5F740D2EE}"/>
              </a:ext>
            </a:extLst>
          </p:cNvPr>
          <p:cNvSpPr>
            <a:spLocks noChangeArrowheads="1"/>
          </p:cNvSpPr>
          <p:nvPr/>
        </p:nvSpPr>
        <p:spPr bwMode="auto">
          <a:xfrm>
            <a:off x="0" y="932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TextBox 1">
            <a:extLst>
              <a:ext uri="{FF2B5EF4-FFF2-40B4-BE49-F238E27FC236}">
                <a16:creationId xmlns:a16="http://schemas.microsoft.com/office/drawing/2014/main" id="{126DCA7D-D4B8-1039-DD23-A26255332216}"/>
              </a:ext>
            </a:extLst>
          </p:cNvPr>
          <p:cNvSpPr txBox="1"/>
          <p:nvPr/>
        </p:nvSpPr>
        <p:spPr>
          <a:xfrm>
            <a:off x="6516608" y="648241"/>
            <a:ext cx="4246675" cy="646331"/>
          </a:xfrm>
          <a:prstGeom prst="rect">
            <a:avLst/>
          </a:prstGeom>
          <a:noFill/>
        </p:spPr>
        <p:txBody>
          <a:bodyPr wrap="none" rtlCol="0">
            <a:spAutoFit/>
          </a:bodyPr>
          <a:lstStyle/>
          <a:p>
            <a:r>
              <a:rPr lang="he-IL" sz="3600" b="1" dirty="0">
                <a:latin typeface="Calibri" panose="020F0502020204030204" pitchFamily="34" charset="0"/>
                <a:ea typeface="Calibri" panose="020F0502020204030204" pitchFamily="34" charset="0"/>
                <a:cs typeface="Calibri" panose="020F0502020204030204" pitchFamily="34" charset="0"/>
              </a:rPr>
              <a:t>הקדמה - נושא הפרויקט</a:t>
            </a:r>
            <a:endParaRPr lang="en-US" sz="3600" b="1" dirty="0">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E5C29EDC-8E81-544C-8A7C-7A2B1DC77797}"/>
              </a:ext>
            </a:extLst>
          </p:cNvPr>
          <p:cNvSpPr txBox="1"/>
          <p:nvPr/>
        </p:nvSpPr>
        <p:spPr>
          <a:xfrm>
            <a:off x="1887976" y="1323071"/>
            <a:ext cx="8784786" cy="646331"/>
          </a:xfrm>
          <a:prstGeom prst="rect">
            <a:avLst/>
          </a:prstGeom>
          <a:noFill/>
        </p:spPr>
        <p:txBody>
          <a:bodyPr wrap="square">
            <a:spAutoFit/>
          </a:bodyPr>
          <a:lstStyle/>
          <a:p>
            <a:pPr algn="just" rtl="1"/>
            <a:r>
              <a:rPr lang="he-IL" dirty="0">
                <a:latin typeface="Calibri" panose="020F0502020204030204" pitchFamily="34" charset="0"/>
                <a:ea typeface="Calibri" panose="020F0502020204030204" pitchFamily="34" charset="0"/>
                <a:cs typeface="Calibri" panose="020F0502020204030204" pitchFamily="34" charset="0"/>
              </a:rPr>
              <a:t>התמונה הבאה מראה את תהליך יצירת והעברת מפתחות ההצפנה בין תחנת החלל (אליס) ולבין תחנת הקרקע (בוב), באמצעות ערוץ קוונטי וערוץ גלוי נוסף (המסומן בירוק).  </a:t>
            </a: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11" name="Picture 10" descr="A logo for a company&#10;&#10;Description automatically generated">
            <a:extLst>
              <a:ext uri="{FF2B5EF4-FFF2-40B4-BE49-F238E27FC236}">
                <a16:creationId xmlns:a16="http://schemas.microsoft.com/office/drawing/2014/main" id="{8D0D33FF-77C8-7829-E676-4F5F04A213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8452" y="0"/>
            <a:ext cx="1145896" cy="1145896"/>
          </a:xfrm>
          <a:prstGeom prst="rect">
            <a:avLst/>
          </a:prstGeom>
        </p:spPr>
      </p:pic>
    </p:spTree>
    <p:extLst>
      <p:ext uri="{BB962C8B-B14F-4D97-AF65-F5344CB8AC3E}">
        <p14:creationId xmlns:p14="http://schemas.microsoft.com/office/powerpoint/2010/main" val="4204726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920C91-6FC1-2533-8FC2-F787176664D6}"/>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486E5A1A-C1DE-4893-9FC2-6FE47E505E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a:extLst>
              <a:ext uri="{FF2B5EF4-FFF2-40B4-BE49-F238E27FC236}">
                <a16:creationId xmlns:a16="http://schemas.microsoft.com/office/drawing/2014/main" id="{FBAD6D6F-CFDC-0014-A178-5616D86AD649}"/>
              </a:ext>
            </a:extLst>
          </p:cNvPr>
          <p:cNvSpPr>
            <a:spLocks noGrp="1"/>
          </p:cNvSpPr>
          <p:nvPr>
            <p:ph type="dt" sz="half" idx="10"/>
          </p:nvPr>
        </p:nvSpPr>
        <p:spPr/>
        <p:txBody>
          <a:bodyPr/>
          <a:lstStyle/>
          <a:p>
            <a:fld id="{EF352739-273F-4728-8B1A-480EEBF683AC}" type="datetime1">
              <a:rPr lang="en-US" smtClean="0">
                <a:solidFill>
                  <a:schemeClr val="tx1"/>
                </a:solidFill>
              </a:rPr>
              <a:t>1/28/2025</a:t>
            </a:fld>
            <a:endParaRPr lang="en-US">
              <a:solidFill>
                <a:schemeClr val="tx1"/>
              </a:solidFill>
            </a:endParaRPr>
          </a:p>
        </p:txBody>
      </p:sp>
      <p:sp>
        <p:nvSpPr>
          <p:cNvPr id="9" name="Slide Number Placeholder 8">
            <a:extLst>
              <a:ext uri="{FF2B5EF4-FFF2-40B4-BE49-F238E27FC236}">
                <a16:creationId xmlns:a16="http://schemas.microsoft.com/office/drawing/2014/main" id="{288B1E03-C7C9-1400-16A6-D2DD19EF38FA}"/>
              </a:ext>
            </a:extLst>
          </p:cNvPr>
          <p:cNvSpPr>
            <a:spLocks noGrp="1"/>
          </p:cNvSpPr>
          <p:nvPr>
            <p:ph type="sldNum" sz="quarter" idx="12"/>
          </p:nvPr>
        </p:nvSpPr>
        <p:spPr/>
        <p:txBody>
          <a:bodyPr/>
          <a:lstStyle/>
          <a:p>
            <a:fld id="{397A11E8-8F25-49C3-8F7D-865FECFDFD18}" type="slidenum">
              <a:rPr lang="en-US" smtClean="0">
                <a:solidFill>
                  <a:schemeClr val="tx1"/>
                </a:solidFill>
              </a:rPr>
              <a:t>4</a:t>
            </a:fld>
            <a:endParaRPr lang="en-US">
              <a:solidFill>
                <a:schemeClr val="tx1"/>
              </a:solidFill>
            </a:endParaRPr>
          </a:p>
        </p:txBody>
      </p:sp>
      <p:sp>
        <p:nvSpPr>
          <p:cNvPr id="13" name="Content Placeholder 12">
            <a:extLst>
              <a:ext uri="{FF2B5EF4-FFF2-40B4-BE49-F238E27FC236}">
                <a16:creationId xmlns:a16="http://schemas.microsoft.com/office/drawing/2014/main" id="{4EB4514C-8522-1629-E308-AEA4B11D0770}"/>
              </a:ext>
            </a:extLst>
          </p:cNvPr>
          <p:cNvSpPr>
            <a:spLocks noGrp="1"/>
          </p:cNvSpPr>
          <p:nvPr>
            <p:ph idx="1"/>
          </p:nvPr>
        </p:nvSpPr>
        <p:spPr>
          <a:xfrm>
            <a:off x="184731" y="1195004"/>
            <a:ext cx="11724237" cy="4661529"/>
          </a:xfrm>
        </p:spPr>
        <p:txBody>
          <a:bodyPr>
            <a:noAutofit/>
          </a:bodyPr>
          <a:lstStyle/>
          <a:p>
            <a:pPr marL="0" indent="0" algn="r" rtl="1">
              <a:lnSpc>
                <a:spcPct val="150000"/>
              </a:lnSpc>
              <a:buNone/>
            </a:pPr>
            <a:r>
              <a:rPr lang="he-IL" sz="1600" dirty="0">
                <a:effectLst/>
                <a:latin typeface="Calibri" panose="020F0502020204030204" pitchFamily="34" charset="0"/>
                <a:ea typeface="Calibri" panose="020F0502020204030204" pitchFamily="34" charset="0"/>
                <a:cs typeface="Calibri" panose="020F0502020204030204" pitchFamily="34" charset="0"/>
              </a:rPr>
              <a:t>הפצת מפתח הצפנה נדרשת בכל סוג של תקשורת מוצפנת א-סימטרית, כלומר תקשורת בין שני משתמשים מזדמנים (אליס ובוב) כנגד ניסיונות האזנה של צד שלישי (איב). הפרוטוקולים להפצת מפתח הצפנה כיום מבוססים על אלגוריתם </a:t>
            </a:r>
            <a:r>
              <a:rPr lang="en-US" sz="1600" dirty="0">
                <a:effectLst/>
                <a:latin typeface="Calibri" panose="020F0502020204030204" pitchFamily="34" charset="0"/>
                <a:ea typeface="Calibri" panose="020F0502020204030204" pitchFamily="34" charset="0"/>
                <a:cs typeface="Calibri" panose="020F0502020204030204" pitchFamily="34" charset="0"/>
              </a:rPr>
              <a:t>RSA</a:t>
            </a:r>
            <a:r>
              <a:rPr lang="he-IL" sz="1600" dirty="0">
                <a:effectLst/>
                <a:latin typeface="Calibri" panose="020F0502020204030204" pitchFamily="34" charset="0"/>
                <a:ea typeface="Calibri" panose="020F0502020204030204" pitchFamily="34" charset="0"/>
                <a:cs typeface="Calibri" panose="020F0502020204030204" pitchFamily="34" charset="0"/>
              </a:rPr>
              <a:t>. </a:t>
            </a:r>
            <a:r>
              <a:rPr lang="he-IL" sz="1600" dirty="0">
                <a:latin typeface="Calibri" panose="020F0502020204030204" pitchFamily="34" charset="0"/>
                <a:ea typeface="Calibri" panose="020F0502020204030204" pitchFamily="34" charset="0"/>
                <a:cs typeface="Calibri" panose="020F0502020204030204" pitchFamily="34" charset="0"/>
              </a:rPr>
              <a:t>בטכנולוגיה של היום, בעזרת המחשוב הקוונטי, הצפנה על ידי אלגוריתם </a:t>
            </a:r>
            <a:r>
              <a:rPr lang="en-US" sz="1600" dirty="0">
                <a:latin typeface="Calibri" panose="020F0502020204030204" pitchFamily="34" charset="0"/>
                <a:ea typeface="Calibri" panose="020F0502020204030204" pitchFamily="34" charset="0"/>
                <a:cs typeface="Calibri" panose="020F0502020204030204" pitchFamily="34" charset="0"/>
              </a:rPr>
              <a:t>RSA</a:t>
            </a:r>
            <a:r>
              <a:rPr lang="he-IL" sz="1600" dirty="0">
                <a:latin typeface="Calibri" panose="020F0502020204030204" pitchFamily="34" charset="0"/>
                <a:ea typeface="Calibri" panose="020F0502020204030204" pitchFamily="34" charset="0"/>
                <a:cs typeface="Calibri" panose="020F0502020204030204" pitchFamily="34" charset="0"/>
              </a:rPr>
              <a:t> היא אינה בטוחה מכיוון שניתן </a:t>
            </a:r>
            <a:r>
              <a:rPr lang="he-IL" sz="1600" dirty="0">
                <a:effectLst/>
                <a:latin typeface="Calibri" panose="020F0502020204030204" pitchFamily="34" charset="0"/>
                <a:ea typeface="Calibri" panose="020F0502020204030204" pitchFamily="34" charset="0"/>
                <a:cs typeface="Calibri" panose="020F0502020204030204" pitchFamily="34" charset="0"/>
              </a:rPr>
              <a:t>לזהות את הגורמים הראשוניים המרכיבים את המפתח בזמן קצר יחסית ובכך לשבור את ההצפנה. </a:t>
            </a:r>
            <a:br>
              <a:rPr lang="en-US" sz="1600" dirty="0">
                <a:effectLst/>
                <a:latin typeface="Calibri" panose="020F0502020204030204" pitchFamily="34" charset="0"/>
                <a:ea typeface="Calibri" panose="020F0502020204030204" pitchFamily="34" charset="0"/>
                <a:cs typeface="Calibri" panose="020F0502020204030204" pitchFamily="34" charset="0"/>
              </a:rPr>
            </a:br>
            <a:r>
              <a:rPr lang="he-IL" sz="1600" dirty="0">
                <a:effectLst/>
                <a:latin typeface="Calibri" panose="020F0502020204030204" pitchFamily="34" charset="0"/>
                <a:ea typeface="Calibri" panose="020F0502020204030204" pitchFamily="34" charset="0"/>
                <a:cs typeface="Calibri" panose="020F0502020204030204" pitchFamily="34" charset="0"/>
              </a:rPr>
              <a:t>מענה לבעיה זו קיים בתקשורת קוונטית באמצעותה מיוצר מפתח הצפנה המבוסס על מצבו הקוונטי של פוטון או חלקיק תת אטומי אחר. </a:t>
            </a:r>
          </a:p>
          <a:p>
            <a:pPr marL="0" indent="0" algn="r" rtl="1">
              <a:lnSpc>
                <a:spcPct val="100000"/>
              </a:lnSpc>
              <a:buNone/>
            </a:pPr>
            <a:endParaRPr lang="he-IL" sz="1600" dirty="0">
              <a:effectLst/>
              <a:latin typeface="Calibri" panose="020F0502020204030204" pitchFamily="34" charset="0"/>
              <a:ea typeface="Calibri" panose="020F0502020204030204" pitchFamily="34" charset="0"/>
              <a:cs typeface="Calibri" panose="020F0502020204030204" pitchFamily="34" charset="0"/>
            </a:endParaRPr>
          </a:p>
          <a:p>
            <a:pPr marL="0" indent="0" algn="r" rtl="1">
              <a:lnSpc>
                <a:spcPct val="100000"/>
              </a:lnSpc>
              <a:buNone/>
            </a:pPr>
            <a:r>
              <a:rPr lang="he-IL" sz="1600" u="sng" kern="100" dirty="0">
                <a:effectLst/>
                <a:latin typeface="Calibri" panose="020F0502020204030204" pitchFamily="34" charset="0"/>
                <a:ea typeface="Calibri" panose="020F0502020204030204" pitchFamily="34" charset="0"/>
                <a:cs typeface="Calibri" panose="020F0502020204030204" pitchFamily="34" charset="0"/>
              </a:rPr>
              <a:t>להלן רכיבי הסימולטור להפצת מפתח הצפנה בטכנולוגיית </a:t>
            </a:r>
            <a:r>
              <a:rPr lang="en-US" sz="1600" u="sng" kern="100" dirty="0">
                <a:effectLst/>
                <a:latin typeface="Calibri" panose="020F0502020204030204" pitchFamily="34" charset="0"/>
                <a:ea typeface="Calibri" panose="020F0502020204030204" pitchFamily="34" charset="0"/>
                <a:cs typeface="Calibri" panose="020F0502020204030204" pitchFamily="34" charset="0"/>
              </a:rPr>
              <a:t>QKD</a:t>
            </a:r>
            <a:r>
              <a:rPr lang="he-IL" sz="1600" u="sng" kern="100" dirty="0">
                <a:effectLst/>
                <a:latin typeface="Calibri" panose="020F0502020204030204" pitchFamily="34" charset="0"/>
                <a:ea typeface="Calibri" panose="020F0502020204030204" pitchFamily="34" charset="0"/>
                <a:cs typeface="Calibri" panose="020F0502020204030204" pitchFamily="34" charset="0"/>
              </a:rPr>
              <a:t>:</a:t>
            </a:r>
            <a:endParaRPr lang="en-US" sz="1600" u="sng"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r" rtl="1">
              <a:lnSpc>
                <a:spcPct val="100000"/>
              </a:lnSpc>
              <a:buFont typeface="Symbol" panose="05050102010706020507" pitchFamily="18" charset="2"/>
              <a:buChar char=""/>
            </a:pPr>
            <a:r>
              <a:rPr lang="he-IL" sz="1600" kern="100" dirty="0">
                <a:effectLst/>
                <a:latin typeface="Calibri" panose="020F0502020204030204" pitchFamily="34" charset="0"/>
                <a:ea typeface="Calibri" panose="020F0502020204030204" pitchFamily="34" charset="0"/>
                <a:cs typeface="Calibri" panose="020F0502020204030204" pitchFamily="34" charset="0"/>
              </a:rPr>
              <a:t>קוד המדמה לוויין המייצר מפתחות הצפנה: הגרלת המפתח מביטים אקראיים, בחירת אורך המפתח, חלוקת למקטעים המאפשרים זיהוי ציתות, </a:t>
            </a:r>
            <a:br>
              <a:rPr lang="en-US" sz="1600" kern="100" dirty="0">
                <a:effectLst/>
                <a:latin typeface="Calibri" panose="020F0502020204030204" pitchFamily="34" charset="0"/>
                <a:ea typeface="Calibri" panose="020F0502020204030204" pitchFamily="34" charset="0"/>
                <a:cs typeface="Calibri" panose="020F0502020204030204" pitchFamily="34" charset="0"/>
              </a:rPr>
            </a:br>
            <a:r>
              <a:rPr lang="he-IL" sz="1600" kern="100" dirty="0">
                <a:effectLst/>
                <a:latin typeface="Calibri" panose="020F0502020204030204" pitchFamily="34" charset="0"/>
                <a:ea typeface="Calibri" panose="020F0502020204030204" pitchFamily="34" charset="0"/>
                <a:cs typeface="Calibri" panose="020F0502020204030204" pitchFamily="34" charset="0"/>
              </a:rPr>
              <a:t>אחוז הביטים </a:t>
            </a:r>
            <a:r>
              <a:rPr lang="he-IL" sz="1600" kern="100" dirty="0" err="1">
                <a:effectLst/>
                <a:latin typeface="Calibri" panose="020F0502020204030204" pitchFamily="34" charset="0"/>
                <a:ea typeface="Calibri" panose="020F0502020204030204" pitchFamily="34" charset="0"/>
                <a:cs typeface="Calibri" panose="020F0502020204030204" pitchFamily="34" charset="0"/>
              </a:rPr>
              <a:t>המואזנים</a:t>
            </a:r>
            <a:r>
              <a:rPr lang="he-IL" sz="1600" kern="100" dirty="0">
                <a:effectLst/>
                <a:latin typeface="Calibri" panose="020F0502020204030204" pitchFamily="34" charset="0"/>
                <a:ea typeface="Calibri" panose="020F0502020204030204" pitchFamily="34" charset="0"/>
                <a:cs typeface="Calibri" panose="020F0502020204030204" pitchFamily="34" charset="0"/>
              </a:rPr>
              <a:t>.</a:t>
            </a:r>
            <a:endParaRPr lang="en-US" sz="16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r" rtl="1">
              <a:lnSpc>
                <a:spcPct val="100000"/>
              </a:lnSpc>
              <a:buFont typeface="Symbol" panose="05050102010706020507" pitchFamily="18" charset="2"/>
              <a:buChar char=""/>
            </a:pPr>
            <a:r>
              <a:rPr lang="he-IL" sz="1600" kern="100" dirty="0">
                <a:effectLst/>
                <a:latin typeface="Calibri" panose="020F0502020204030204" pitchFamily="34" charset="0"/>
                <a:ea typeface="Calibri" panose="020F0502020204030204" pitchFamily="34" charset="0"/>
                <a:cs typeface="Calibri" panose="020F0502020204030204" pitchFamily="34" charset="0"/>
              </a:rPr>
              <a:t>הדמיית יצור הקיוביטים מתוך הביטים באמצעות העברת פוטונים דרך מקטבים (אנכי/אופקי או אלכסוני).</a:t>
            </a:r>
            <a:endParaRPr lang="en-US" sz="16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r" rtl="1">
              <a:lnSpc>
                <a:spcPct val="100000"/>
              </a:lnSpc>
              <a:buFont typeface="Symbol" panose="05050102010706020507" pitchFamily="18" charset="2"/>
              <a:buChar char=""/>
            </a:pPr>
            <a:r>
              <a:rPr lang="he-IL" sz="1600" kern="100" dirty="0">
                <a:effectLst/>
                <a:latin typeface="Calibri" panose="020F0502020204030204" pitchFamily="34" charset="0"/>
                <a:ea typeface="Calibri" panose="020F0502020204030204" pitchFamily="34" charset="0"/>
                <a:cs typeface="Calibri" panose="020F0502020204030204" pitchFamily="34" charset="0"/>
              </a:rPr>
              <a:t>הדמיית העברת הקיוביטים לתחנת קרקע עם האפשרות להאזנה של איב (שעל מנת להסתיר את ההאזנה איב מייצרת </a:t>
            </a:r>
            <a:r>
              <a:rPr lang="he-IL" sz="1600" kern="100" dirty="0" err="1">
                <a:effectLst/>
                <a:latin typeface="Calibri" panose="020F0502020204030204" pitchFamily="34" charset="0"/>
                <a:ea typeface="Calibri" panose="020F0502020204030204" pitchFamily="34" charset="0"/>
                <a:cs typeface="Calibri" panose="020F0502020204030204" pitchFamily="34" charset="0"/>
              </a:rPr>
              <a:t>קיוביט</a:t>
            </a:r>
            <a:r>
              <a:rPr lang="he-IL" sz="1600" kern="100" dirty="0">
                <a:effectLst/>
                <a:latin typeface="Calibri" panose="020F0502020204030204" pitchFamily="34" charset="0"/>
                <a:ea typeface="Calibri" panose="020F0502020204030204" pitchFamily="34" charset="0"/>
                <a:cs typeface="Calibri" panose="020F0502020204030204" pitchFamily="34" charset="0"/>
              </a:rPr>
              <a:t> חדש), בנוסף הדמייה של הזרקת שגיאות ערוץ.</a:t>
            </a:r>
            <a:endParaRPr lang="en-US" sz="16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r" rtl="1">
              <a:lnSpc>
                <a:spcPct val="100000"/>
              </a:lnSpc>
              <a:buFont typeface="Symbol" panose="05050102010706020507" pitchFamily="18" charset="2"/>
              <a:buChar char=""/>
            </a:pPr>
            <a:r>
              <a:rPr lang="he-IL" sz="1600" kern="100" dirty="0">
                <a:effectLst/>
                <a:latin typeface="Calibri" panose="020F0502020204030204" pitchFamily="34" charset="0"/>
                <a:ea typeface="Calibri" panose="020F0502020204030204" pitchFamily="34" charset="0"/>
                <a:cs typeface="Calibri" panose="020F0502020204030204" pitchFamily="34" charset="0"/>
              </a:rPr>
              <a:t>הדמיית תהליך המדידה של הקיוביטים באמצעות מקטבים אלכסוני ואנכי.</a:t>
            </a:r>
            <a:endParaRPr lang="en-US" sz="16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r" rtl="1">
              <a:lnSpc>
                <a:spcPct val="100000"/>
              </a:lnSpc>
              <a:buFont typeface="Symbol" panose="05050102010706020507" pitchFamily="18" charset="2"/>
              <a:buChar char=""/>
            </a:pPr>
            <a:r>
              <a:rPr lang="he-IL" sz="1600" kern="100" dirty="0">
                <a:effectLst/>
                <a:latin typeface="Calibri" panose="020F0502020204030204" pitchFamily="34" charset="0"/>
                <a:ea typeface="Calibri" panose="020F0502020204030204" pitchFamily="34" charset="0"/>
                <a:cs typeface="Calibri" panose="020F0502020204030204" pitchFamily="34" charset="0"/>
              </a:rPr>
              <a:t>הדמיית העברת המידע בערוץ פתוח בין אליס ובוב לגבי הקיטוב שנבחר והקרבת מחצית הקיוביטים לצורך זיהוי האזנה.</a:t>
            </a:r>
            <a:endParaRPr lang="en-US" sz="16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r" rtl="1">
              <a:lnSpc>
                <a:spcPct val="100000"/>
              </a:lnSpc>
              <a:buFont typeface="Symbol" panose="05050102010706020507" pitchFamily="18" charset="2"/>
              <a:buChar char=""/>
            </a:pPr>
            <a:r>
              <a:rPr lang="he-IL" sz="1600" kern="100" dirty="0">
                <a:effectLst/>
                <a:latin typeface="Calibri" panose="020F0502020204030204" pitchFamily="34" charset="0"/>
                <a:ea typeface="Calibri" panose="020F0502020204030204" pitchFamily="34" charset="0"/>
                <a:cs typeface="Calibri" panose="020F0502020204030204" pitchFamily="34" charset="0"/>
              </a:rPr>
              <a:t>ניתוח ביצועים כנגד ערך סף של שגיאות בתרחישים של העברת מפתחות מלוויין לשני משתמשים שונים.</a:t>
            </a:r>
            <a:endParaRPr lang="en-US" sz="1600" kern="100" dirty="0">
              <a:effectLst/>
              <a:latin typeface="Calibri" panose="020F0502020204030204" pitchFamily="34" charset="0"/>
              <a:ea typeface="Calibri" panose="020F0502020204030204" pitchFamily="34" charset="0"/>
              <a:cs typeface="Calibri" panose="020F0502020204030204" pitchFamily="34" charset="0"/>
            </a:endParaRPr>
          </a:p>
          <a:p>
            <a:pPr marL="0" lvl="0" indent="0" algn="r" rtl="1" eaLnBrk="0" fontAlgn="base" hangingPunct="0">
              <a:lnSpc>
                <a:spcPct val="100000"/>
              </a:lnSpc>
              <a:spcBef>
                <a:spcPct val="0"/>
              </a:spcBef>
              <a:spcAft>
                <a:spcPct val="0"/>
              </a:spcAft>
              <a:buNone/>
            </a:pP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
        <p:nvSpPr>
          <p:cNvPr id="14" name="Rectangle 8">
            <a:extLst>
              <a:ext uri="{FF2B5EF4-FFF2-40B4-BE49-F238E27FC236}">
                <a16:creationId xmlns:a16="http://schemas.microsoft.com/office/drawing/2014/main" id="{C68CEDB5-F1FE-D69F-E84D-36CADA1D93C7}"/>
              </a:ext>
            </a:extLst>
          </p:cNvPr>
          <p:cNvSpPr>
            <a:spLocks noChangeArrowheads="1"/>
          </p:cNvSpPr>
          <p:nvPr/>
        </p:nvSpPr>
        <p:spPr bwMode="auto">
          <a:xfrm>
            <a:off x="12007269"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endParaRPr kumimoji="0" lang="he-IL" altLang="en-US" sz="1800" b="0" i="0" u="none" strike="noStrike" cap="none" normalizeH="0" baseline="0" dirty="0">
              <a:ln>
                <a:noFill/>
              </a:ln>
              <a:effectLst/>
              <a:latin typeface="Arial" panose="020B0604020202020204" pitchFamily="34" charset="0"/>
              <a:cs typeface="Arial" panose="020B0604020202020204" pitchFamily="34" charset="0"/>
            </a:endParaRPr>
          </a:p>
        </p:txBody>
      </p:sp>
      <p:sp>
        <p:nvSpPr>
          <p:cNvPr id="15" name="Rectangle 9">
            <a:extLst>
              <a:ext uri="{FF2B5EF4-FFF2-40B4-BE49-F238E27FC236}">
                <a16:creationId xmlns:a16="http://schemas.microsoft.com/office/drawing/2014/main" id="{159D78A9-D9D4-D589-43CF-412D8655CA52}"/>
              </a:ext>
            </a:extLst>
          </p:cNvPr>
          <p:cNvSpPr>
            <a:spLocks noChangeArrowheads="1"/>
          </p:cNvSpPr>
          <p:nvPr/>
        </p:nvSpPr>
        <p:spPr bwMode="auto">
          <a:xfrm>
            <a:off x="0" y="932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TextBox 1">
            <a:extLst>
              <a:ext uri="{FF2B5EF4-FFF2-40B4-BE49-F238E27FC236}">
                <a16:creationId xmlns:a16="http://schemas.microsoft.com/office/drawing/2014/main" id="{1F845C26-1D97-8641-BC91-E06B8A327441}"/>
              </a:ext>
            </a:extLst>
          </p:cNvPr>
          <p:cNvSpPr txBox="1"/>
          <p:nvPr/>
        </p:nvSpPr>
        <p:spPr>
          <a:xfrm>
            <a:off x="8166639" y="438010"/>
            <a:ext cx="3631122" cy="707886"/>
          </a:xfrm>
          <a:prstGeom prst="rect">
            <a:avLst/>
          </a:prstGeom>
          <a:noFill/>
        </p:spPr>
        <p:txBody>
          <a:bodyPr wrap="none" rtlCol="0">
            <a:spAutoFit/>
          </a:bodyPr>
          <a:lstStyle/>
          <a:p>
            <a:r>
              <a:rPr lang="he-IL" sz="4000" b="1" dirty="0">
                <a:latin typeface="Calibri" panose="020F0502020204030204" pitchFamily="34" charset="0"/>
                <a:ea typeface="Calibri" panose="020F0502020204030204" pitchFamily="34" charset="0"/>
                <a:cs typeface="Calibri" panose="020F0502020204030204" pitchFamily="34" charset="0"/>
              </a:rPr>
              <a:t>הסבר על הפרויקט</a:t>
            </a:r>
            <a:endParaRPr lang="en-US" sz="4000" b="1"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descr="A logo for a company&#10;&#10;Description automatically generated">
            <a:extLst>
              <a:ext uri="{FF2B5EF4-FFF2-40B4-BE49-F238E27FC236}">
                <a16:creationId xmlns:a16="http://schemas.microsoft.com/office/drawing/2014/main" id="{1294C18E-6C95-07C6-8862-7D2B6C3F4E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8452" y="0"/>
            <a:ext cx="1145896" cy="1145896"/>
          </a:xfrm>
          <a:prstGeom prst="rect">
            <a:avLst/>
          </a:prstGeom>
        </p:spPr>
      </p:pic>
    </p:spTree>
    <p:extLst>
      <p:ext uri="{BB962C8B-B14F-4D97-AF65-F5344CB8AC3E}">
        <p14:creationId xmlns:p14="http://schemas.microsoft.com/office/powerpoint/2010/main" val="1644371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0E1050-6F78-C388-E1FD-98752F7A38B9}"/>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1707B2DC-25EC-8177-A074-1D227D9E92F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a:extLst>
              <a:ext uri="{FF2B5EF4-FFF2-40B4-BE49-F238E27FC236}">
                <a16:creationId xmlns:a16="http://schemas.microsoft.com/office/drawing/2014/main" id="{E4EC0D95-5F32-BF96-ABA5-F7CC4153E41D}"/>
              </a:ext>
            </a:extLst>
          </p:cNvPr>
          <p:cNvSpPr>
            <a:spLocks noGrp="1"/>
          </p:cNvSpPr>
          <p:nvPr>
            <p:ph type="dt" sz="half" idx="10"/>
          </p:nvPr>
        </p:nvSpPr>
        <p:spPr/>
        <p:txBody>
          <a:bodyPr/>
          <a:lstStyle/>
          <a:p>
            <a:fld id="{EF352739-273F-4728-8B1A-480EEBF683AC}" type="datetime1">
              <a:rPr lang="en-US" smtClean="0">
                <a:solidFill>
                  <a:schemeClr val="tx1"/>
                </a:solidFill>
              </a:rPr>
              <a:t>1/28/2025</a:t>
            </a:fld>
            <a:endParaRPr lang="en-US">
              <a:solidFill>
                <a:schemeClr val="tx1"/>
              </a:solidFill>
            </a:endParaRPr>
          </a:p>
        </p:txBody>
      </p:sp>
      <p:sp>
        <p:nvSpPr>
          <p:cNvPr id="9" name="Slide Number Placeholder 8">
            <a:extLst>
              <a:ext uri="{FF2B5EF4-FFF2-40B4-BE49-F238E27FC236}">
                <a16:creationId xmlns:a16="http://schemas.microsoft.com/office/drawing/2014/main" id="{41F8D7AB-7A45-72E1-A096-B8F596FA0E66}"/>
              </a:ext>
            </a:extLst>
          </p:cNvPr>
          <p:cNvSpPr>
            <a:spLocks noGrp="1"/>
          </p:cNvSpPr>
          <p:nvPr>
            <p:ph type="sldNum" sz="quarter" idx="12"/>
          </p:nvPr>
        </p:nvSpPr>
        <p:spPr/>
        <p:txBody>
          <a:bodyPr/>
          <a:lstStyle/>
          <a:p>
            <a:fld id="{397A11E8-8F25-49C3-8F7D-865FECFDFD18}" type="slidenum">
              <a:rPr lang="en-US" smtClean="0">
                <a:solidFill>
                  <a:schemeClr val="tx1"/>
                </a:solidFill>
              </a:rPr>
              <a:t>5</a:t>
            </a:fld>
            <a:endParaRPr lang="en-US">
              <a:solidFill>
                <a:schemeClr val="tx1"/>
              </a:solidFill>
            </a:endParaRPr>
          </a:p>
        </p:txBody>
      </p:sp>
      <p:sp>
        <p:nvSpPr>
          <p:cNvPr id="13" name="Content Placeholder 12">
            <a:extLst>
              <a:ext uri="{FF2B5EF4-FFF2-40B4-BE49-F238E27FC236}">
                <a16:creationId xmlns:a16="http://schemas.microsoft.com/office/drawing/2014/main" id="{871B7CB2-91F9-9459-EC86-F83C85207639}"/>
              </a:ext>
            </a:extLst>
          </p:cNvPr>
          <p:cNvSpPr>
            <a:spLocks noGrp="1"/>
          </p:cNvSpPr>
          <p:nvPr>
            <p:ph idx="1"/>
          </p:nvPr>
        </p:nvSpPr>
        <p:spPr>
          <a:xfrm>
            <a:off x="838200" y="1703478"/>
            <a:ext cx="10515600" cy="4351338"/>
          </a:xfrm>
        </p:spPr>
        <p:txBody>
          <a:bodyPr>
            <a:normAutofit fontScale="77500" lnSpcReduction="20000"/>
          </a:bodyPr>
          <a:lstStyle/>
          <a:p>
            <a:pPr marL="0" indent="0" algn="just" rtl="1">
              <a:lnSpc>
                <a:spcPct val="150000"/>
              </a:lnSpc>
              <a:buNone/>
            </a:pPr>
            <a:r>
              <a:rPr lang="he-IL" sz="1900" u="sng" kern="100" dirty="0">
                <a:effectLst/>
                <a:latin typeface="Arial" panose="020B0604020202020204" pitchFamily="34" charset="0"/>
                <a:ea typeface="Arial" panose="020B0604020202020204" pitchFamily="34" charset="0"/>
              </a:rPr>
              <a:t>לפרויקט 5 חלקים עיקריים שכולם ימומשו בתוכנה בשפה עילית –שפת </a:t>
            </a:r>
            <a:r>
              <a:rPr lang="en-US" sz="1900" u="sng" kern="100" dirty="0">
                <a:effectLst/>
                <a:latin typeface="David" panose="020E0502060401010101" pitchFamily="34" charset="-79"/>
                <a:ea typeface="Arial" panose="020B0604020202020204" pitchFamily="34" charset="0"/>
              </a:rPr>
              <a:t>C</a:t>
            </a:r>
            <a:r>
              <a:rPr lang="he-IL" sz="1900" u="sng" kern="100" dirty="0">
                <a:effectLst/>
                <a:latin typeface="Arial" panose="020B0604020202020204" pitchFamily="34" charset="0"/>
                <a:ea typeface="Arial" panose="020B0604020202020204" pitchFamily="34" charset="0"/>
              </a:rPr>
              <a:t> :</a:t>
            </a:r>
            <a:endParaRPr lang="en-US" sz="1900" u="sng" kern="100" dirty="0">
              <a:effectLst/>
              <a:latin typeface="Arial" panose="020B0604020202020204" pitchFamily="34" charset="0"/>
              <a:ea typeface="Arial" panose="020B0604020202020204" pitchFamily="34" charset="0"/>
            </a:endParaRPr>
          </a:p>
          <a:p>
            <a:pPr marL="342900" lvl="0" indent="-342900" algn="just" rtl="1">
              <a:lnSpc>
                <a:spcPct val="150000"/>
              </a:lnSpc>
              <a:buFont typeface="+mj-lt"/>
              <a:buAutoNum type="arabicPeriod"/>
            </a:pPr>
            <a:r>
              <a:rPr lang="he-IL" sz="1900" kern="100" dirty="0">
                <a:effectLst/>
                <a:latin typeface="Arial" panose="020B0604020202020204" pitchFamily="34" charset="0"/>
                <a:ea typeface="Arial" panose="020B0604020202020204" pitchFamily="34" charset="0"/>
              </a:rPr>
              <a:t>מימוש סימולטור למקודד קוונטי המייצר סדרה אקראית של קיוביטים. הסימולטור יאפשר דרגת חופש בבחירת המקטב כך שלכל ביט אינפורמציה יתאימו שני מקטבים אפשריים, ובסך הכל 4 מקטבים שונים.</a:t>
            </a:r>
            <a:endParaRPr lang="en-US" sz="1900" kern="100" dirty="0">
              <a:effectLst/>
              <a:latin typeface="Arial" panose="020B0604020202020204" pitchFamily="34" charset="0"/>
              <a:ea typeface="Arial" panose="020B0604020202020204" pitchFamily="34" charset="0"/>
            </a:endParaRPr>
          </a:p>
          <a:p>
            <a:pPr marL="342900" lvl="0" indent="-342900" algn="just" rtl="1">
              <a:lnSpc>
                <a:spcPct val="150000"/>
              </a:lnSpc>
              <a:buFont typeface="+mj-lt"/>
              <a:buAutoNum type="arabicPeriod"/>
            </a:pPr>
            <a:r>
              <a:rPr lang="he-IL" sz="1900" kern="100" dirty="0">
                <a:effectLst/>
                <a:latin typeface="Arial" panose="020B0604020202020204" pitchFamily="34" charset="0"/>
                <a:ea typeface="Arial" panose="020B0604020202020204" pitchFamily="34" charset="0"/>
              </a:rPr>
              <a:t>מימוש בתוכנה של מפענח קוונטי המגריל את הגלאי בצד הקולט ומודד את מצבו של הקיוביט.</a:t>
            </a:r>
            <a:endParaRPr lang="en-US" sz="1900" kern="100" dirty="0">
              <a:effectLst/>
              <a:latin typeface="Arial" panose="020B0604020202020204" pitchFamily="34" charset="0"/>
              <a:ea typeface="Arial" panose="020B0604020202020204" pitchFamily="34" charset="0"/>
            </a:endParaRPr>
          </a:p>
          <a:p>
            <a:pPr marL="342900" lvl="0" indent="-342900" algn="just" rtl="1">
              <a:lnSpc>
                <a:spcPct val="150000"/>
              </a:lnSpc>
              <a:buFont typeface="+mj-lt"/>
              <a:buAutoNum type="arabicPeriod"/>
            </a:pPr>
            <a:r>
              <a:rPr lang="he-IL" sz="1900" kern="100" dirty="0">
                <a:effectLst/>
                <a:latin typeface="Arial" panose="020B0604020202020204" pitchFamily="34" charset="0"/>
                <a:ea typeface="Arial" panose="020B0604020202020204" pitchFamily="34" charset="0"/>
              </a:rPr>
              <a:t>סימולטור לערוץ קוונטי ולערוץ קלאסי על פי המוגדר בתקן </a:t>
            </a:r>
            <a:r>
              <a:rPr lang="en-US" sz="1900" kern="100" dirty="0">
                <a:effectLst/>
                <a:latin typeface="David" panose="020E0502060401010101" pitchFamily="34" charset="-79"/>
                <a:ea typeface="Arial" panose="020B0604020202020204" pitchFamily="34" charset="0"/>
              </a:rPr>
              <a:t>BB84</a:t>
            </a:r>
            <a:r>
              <a:rPr lang="he-IL" sz="1900" kern="100" dirty="0">
                <a:effectLst/>
                <a:latin typeface="Arial" panose="020B0604020202020204" pitchFamily="34" charset="0"/>
                <a:ea typeface="Arial" panose="020B0604020202020204" pitchFamily="34" charset="0"/>
              </a:rPr>
              <a:t>.</a:t>
            </a:r>
            <a:endParaRPr lang="en-US" sz="1900" kern="100" dirty="0">
              <a:effectLst/>
              <a:latin typeface="Arial" panose="020B0604020202020204" pitchFamily="34" charset="0"/>
              <a:ea typeface="Arial" panose="020B0604020202020204" pitchFamily="34" charset="0"/>
            </a:endParaRPr>
          </a:p>
          <a:p>
            <a:pPr marL="342900" lvl="0" indent="-342900" algn="just" rtl="1">
              <a:lnSpc>
                <a:spcPct val="150000"/>
              </a:lnSpc>
              <a:buFont typeface="+mj-lt"/>
              <a:buAutoNum type="arabicPeriod"/>
            </a:pPr>
            <a:r>
              <a:rPr lang="he-IL" sz="1900" kern="100" dirty="0">
                <a:effectLst/>
                <a:latin typeface="Arial" panose="020B0604020202020204" pitchFamily="34" charset="0"/>
                <a:ea typeface="Arial" panose="020B0604020202020204" pitchFamily="34" charset="0"/>
              </a:rPr>
              <a:t>סימולטור של גורם מצוטט המזריק שגיאות קוונטיות.</a:t>
            </a:r>
            <a:endParaRPr lang="en-US" sz="1900" kern="100" dirty="0">
              <a:effectLst/>
              <a:latin typeface="Arial" panose="020B0604020202020204" pitchFamily="34" charset="0"/>
              <a:ea typeface="Arial" panose="020B0604020202020204" pitchFamily="34" charset="0"/>
            </a:endParaRPr>
          </a:p>
          <a:p>
            <a:pPr marL="342900" lvl="0" indent="-342900" algn="just" rtl="1">
              <a:lnSpc>
                <a:spcPct val="150000"/>
              </a:lnSpc>
              <a:buFont typeface="+mj-lt"/>
              <a:buAutoNum type="arabicPeriod"/>
            </a:pPr>
            <a:r>
              <a:rPr lang="he-IL" sz="1900" kern="100" dirty="0">
                <a:effectLst/>
                <a:latin typeface="Arial" panose="020B0604020202020204" pitchFamily="34" charset="0"/>
                <a:ea typeface="Arial" panose="020B0604020202020204" pitchFamily="34" charset="0"/>
              </a:rPr>
              <a:t>פיתוח ממשק הפעלה לסימולטור המאפשר לבחור פרמטרים שונים של דיוק והסתברות שגיאה הן בצד המשדר והקולט והן בערוצים הקוונטי והאופטי, ולהציג את ביצועי המערכת עבור בחירה של פרמטרים שונים ובתרחישי הפעלה וקיצון שונים.    </a:t>
            </a:r>
          </a:p>
          <a:p>
            <a:pPr marL="0" lvl="0" indent="0" algn="just" rtl="1">
              <a:lnSpc>
                <a:spcPct val="150000"/>
              </a:lnSpc>
              <a:buNone/>
            </a:pPr>
            <a:r>
              <a:rPr lang="he-IL" sz="1900" kern="100" dirty="0">
                <a:effectLst/>
                <a:latin typeface="Arial" panose="020B0604020202020204" pitchFamily="34" charset="0"/>
                <a:ea typeface="Arial" panose="020B0604020202020204" pitchFamily="34" charset="0"/>
              </a:rPr>
              <a:t>                                                                                                                                 </a:t>
            </a:r>
            <a:endParaRPr lang="en-US" sz="1900" kern="100" dirty="0">
              <a:effectLst/>
              <a:latin typeface="Arial" panose="020B0604020202020204" pitchFamily="34" charset="0"/>
              <a:ea typeface="Arial" panose="020B0604020202020204" pitchFamily="34" charset="0"/>
            </a:endParaRPr>
          </a:p>
          <a:p>
            <a:pPr marL="0" indent="0" algn="just" rtl="1">
              <a:lnSpc>
                <a:spcPct val="150000"/>
              </a:lnSpc>
              <a:buNone/>
            </a:pPr>
            <a:r>
              <a:rPr lang="he-IL" sz="1900" kern="100" dirty="0">
                <a:effectLst/>
                <a:latin typeface="Arial" panose="020B0604020202020204" pitchFamily="34" charset="0"/>
                <a:ea typeface="Arial" panose="020B0604020202020204" pitchFamily="34" charset="0"/>
              </a:rPr>
              <a:t>הסימולטור יאפשר לסמלץ ולבחון באופן ריאלי את ביצועי המערכת העתידית תחת פרמטרים שונים של דיוק פגיעת קרן הפוטונים, </a:t>
            </a:r>
            <a:br>
              <a:rPr lang="en-US" sz="1900" kern="100" dirty="0">
                <a:effectLst/>
                <a:latin typeface="Arial" panose="020B0604020202020204" pitchFamily="34" charset="0"/>
                <a:ea typeface="Arial" panose="020B0604020202020204" pitchFamily="34" charset="0"/>
              </a:rPr>
            </a:br>
            <a:r>
              <a:rPr lang="he-IL" sz="1900" kern="100" dirty="0">
                <a:effectLst/>
                <a:latin typeface="Arial" panose="020B0604020202020204" pitchFamily="34" charset="0"/>
                <a:ea typeface="Arial" panose="020B0604020202020204" pitchFamily="34" charset="0"/>
              </a:rPr>
              <a:t>דיוק הפיענוח הקוונטי, והסתברויות השגיאה בערוצים השונים. ויאפשר להסיק מסקנות בנוגע לרמת הדיוק הנדרשת ממערכת מבצעית. </a:t>
            </a:r>
            <a:endParaRPr lang="en-US" sz="1900" kern="100" dirty="0">
              <a:effectLst/>
              <a:latin typeface="Arial" panose="020B0604020202020204" pitchFamily="34" charset="0"/>
              <a:ea typeface="Arial" panose="020B0604020202020204" pitchFamily="34" charset="0"/>
            </a:endParaRPr>
          </a:p>
          <a:p>
            <a:pPr marL="0" indent="0" algn="r" rtl="1">
              <a:buNone/>
            </a:pPr>
            <a:endParaRPr lang="en-US" dirty="0"/>
          </a:p>
        </p:txBody>
      </p:sp>
      <p:sp>
        <p:nvSpPr>
          <p:cNvPr id="14" name="Rectangle 8">
            <a:extLst>
              <a:ext uri="{FF2B5EF4-FFF2-40B4-BE49-F238E27FC236}">
                <a16:creationId xmlns:a16="http://schemas.microsoft.com/office/drawing/2014/main" id="{D5F9455B-044E-E0EE-8CC6-2F736CAF86C9}"/>
              </a:ext>
            </a:extLst>
          </p:cNvPr>
          <p:cNvSpPr>
            <a:spLocks noChangeArrowheads="1"/>
          </p:cNvSpPr>
          <p:nvPr/>
        </p:nvSpPr>
        <p:spPr bwMode="auto">
          <a:xfrm>
            <a:off x="12007269"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endParaRPr kumimoji="0" lang="he-IL" altLang="en-US" sz="1800" b="0" i="0" u="none" strike="noStrike" cap="none" normalizeH="0" baseline="0" dirty="0">
              <a:ln>
                <a:noFill/>
              </a:ln>
              <a:effectLst/>
              <a:latin typeface="Arial" panose="020B0604020202020204" pitchFamily="34" charset="0"/>
              <a:cs typeface="Arial" panose="020B0604020202020204" pitchFamily="34" charset="0"/>
            </a:endParaRPr>
          </a:p>
        </p:txBody>
      </p:sp>
      <p:sp>
        <p:nvSpPr>
          <p:cNvPr id="15" name="Rectangle 9">
            <a:extLst>
              <a:ext uri="{FF2B5EF4-FFF2-40B4-BE49-F238E27FC236}">
                <a16:creationId xmlns:a16="http://schemas.microsoft.com/office/drawing/2014/main" id="{160F40EC-563D-C804-522B-5D87F8AADC61}"/>
              </a:ext>
            </a:extLst>
          </p:cNvPr>
          <p:cNvSpPr>
            <a:spLocks noChangeArrowheads="1"/>
          </p:cNvSpPr>
          <p:nvPr/>
        </p:nvSpPr>
        <p:spPr bwMode="auto">
          <a:xfrm>
            <a:off x="0" y="932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TextBox 1">
            <a:extLst>
              <a:ext uri="{FF2B5EF4-FFF2-40B4-BE49-F238E27FC236}">
                <a16:creationId xmlns:a16="http://schemas.microsoft.com/office/drawing/2014/main" id="{424C1311-984E-9D56-9063-6AB20244296B}"/>
              </a:ext>
            </a:extLst>
          </p:cNvPr>
          <p:cNvSpPr txBox="1"/>
          <p:nvPr/>
        </p:nvSpPr>
        <p:spPr>
          <a:xfrm>
            <a:off x="8439309" y="940280"/>
            <a:ext cx="2722220" cy="461665"/>
          </a:xfrm>
          <a:prstGeom prst="rect">
            <a:avLst/>
          </a:prstGeom>
          <a:noFill/>
        </p:spPr>
        <p:txBody>
          <a:bodyPr wrap="none" rtlCol="0">
            <a:spAutoFit/>
          </a:bodyPr>
          <a:lstStyle/>
          <a:p>
            <a:r>
              <a:rPr lang="he-IL" sz="2400" b="1" u="sng" dirty="0"/>
              <a:t>אופן מימוש הפרויקט</a:t>
            </a:r>
            <a:endParaRPr lang="en-US" sz="2800" b="1" u="sng" dirty="0"/>
          </a:p>
        </p:txBody>
      </p:sp>
      <p:pic>
        <p:nvPicPr>
          <p:cNvPr id="7" name="Picture 6" descr="A logo for a company&#10;&#10;Description automatically generated">
            <a:extLst>
              <a:ext uri="{FF2B5EF4-FFF2-40B4-BE49-F238E27FC236}">
                <a16:creationId xmlns:a16="http://schemas.microsoft.com/office/drawing/2014/main" id="{A3A248F0-DE52-CA90-D7F7-2489E3A2DE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8452" y="0"/>
            <a:ext cx="1145896" cy="1145896"/>
          </a:xfrm>
          <a:prstGeom prst="rect">
            <a:avLst/>
          </a:prstGeom>
        </p:spPr>
      </p:pic>
    </p:spTree>
    <p:extLst>
      <p:ext uri="{BB962C8B-B14F-4D97-AF65-F5344CB8AC3E}">
        <p14:creationId xmlns:p14="http://schemas.microsoft.com/office/powerpoint/2010/main" val="713442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09823-D56B-CB6F-84A2-411FC95A6813}"/>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62A8C31A-7BC7-8C99-AFF5-E823EA7C961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a:extLst>
              <a:ext uri="{FF2B5EF4-FFF2-40B4-BE49-F238E27FC236}">
                <a16:creationId xmlns:a16="http://schemas.microsoft.com/office/drawing/2014/main" id="{71C3691A-8350-1F8C-5F05-8C7B4BBBAC8C}"/>
              </a:ext>
            </a:extLst>
          </p:cNvPr>
          <p:cNvSpPr>
            <a:spLocks noGrp="1"/>
          </p:cNvSpPr>
          <p:nvPr>
            <p:ph type="dt" sz="half" idx="10"/>
          </p:nvPr>
        </p:nvSpPr>
        <p:spPr/>
        <p:txBody>
          <a:bodyPr/>
          <a:lstStyle/>
          <a:p>
            <a:fld id="{EF352739-273F-4728-8B1A-480EEBF683AC}" type="datetime1">
              <a:rPr lang="en-US" smtClean="0">
                <a:solidFill>
                  <a:schemeClr val="tx1"/>
                </a:solidFill>
              </a:rPr>
              <a:t>1/28/2025</a:t>
            </a:fld>
            <a:endParaRPr lang="en-US">
              <a:solidFill>
                <a:schemeClr val="tx1"/>
              </a:solidFill>
            </a:endParaRPr>
          </a:p>
        </p:txBody>
      </p:sp>
      <p:sp>
        <p:nvSpPr>
          <p:cNvPr id="9" name="Slide Number Placeholder 8">
            <a:extLst>
              <a:ext uri="{FF2B5EF4-FFF2-40B4-BE49-F238E27FC236}">
                <a16:creationId xmlns:a16="http://schemas.microsoft.com/office/drawing/2014/main" id="{2E302309-C872-CB3A-43FE-4E373F776FCB}"/>
              </a:ext>
            </a:extLst>
          </p:cNvPr>
          <p:cNvSpPr>
            <a:spLocks noGrp="1"/>
          </p:cNvSpPr>
          <p:nvPr>
            <p:ph type="sldNum" sz="quarter" idx="12"/>
          </p:nvPr>
        </p:nvSpPr>
        <p:spPr/>
        <p:txBody>
          <a:bodyPr/>
          <a:lstStyle/>
          <a:p>
            <a:fld id="{397A11E8-8F25-49C3-8F7D-865FECFDFD18}" type="slidenum">
              <a:rPr lang="en-US" smtClean="0">
                <a:solidFill>
                  <a:schemeClr val="tx1"/>
                </a:solidFill>
              </a:rPr>
              <a:t>6</a:t>
            </a:fld>
            <a:endParaRPr lang="en-US">
              <a:solidFill>
                <a:schemeClr val="tx1"/>
              </a:solidFill>
            </a:endParaRPr>
          </a:p>
        </p:txBody>
      </p:sp>
      <p:sp>
        <p:nvSpPr>
          <p:cNvPr id="13" name="Content Placeholder 12">
            <a:extLst>
              <a:ext uri="{FF2B5EF4-FFF2-40B4-BE49-F238E27FC236}">
                <a16:creationId xmlns:a16="http://schemas.microsoft.com/office/drawing/2014/main" id="{2CD914BA-8EC1-0DE6-1451-29630BFE01E5}"/>
              </a:ext>
            </a:extLst>
          </p:cNvPr>
          <p:cNvSpPr>
            <a:spLocks noGrp="1"/>
          </p:cNvSpPr>
          <p:nvPr>
            <p:ph idx="1"/>
          </p:nvPr>
        </p:nvSpPr>
        <p:spPr>
          <a:xfrm>
            <a:off x="838200" y="1825625"/>
            <a:ext cx="10515600" cy="2083902"/>
          </a:xfrm>
        </p:spPr>
        <p:txBody>
          <a:bodyPr>
            <a:normAutofit/>
          </a:bodyPr>
          <a:lstStyle/>
          <a:p>
            <a:pPr marL="0" indent="0" algn="just" rtl="1">
              <a:lnSpc>
                <a:spcPct val="150000"/>
              </a:lnSpc>
              <a:buNone/>
            </a:pPr>
            <a:r>
              <a:rPr lang="he-IL" sz="1600" kern="100" dirty="0">
                <a:effectLst/>
                <a:latin typeface="Calibri" panose="020F0502020204030204" pitchFamily="34" charset="0"/>
                <a:ea typeface="Calibri" panose="020F0502020204030204" pitchFamily="34" charset="0"/>
                <a:cs typeface="Calibri" panose="020F0502020204030204" pitchFamily="34" charset="0"/>
              </a:rPr>
              <a:t>התוצר הסופי יכלול מערכת שמספקת פתרון הצפנה מאובטח תוך עמידה בתקנים ובדרישות הביצועים שהוגדרו מראש.</a:t>
            </a:r>
            <a:endParaRPr lang="en-US" sz="1600" kern="100" dirty="0">
              <a:effectLst/>
              <a:latin typeface="Calibri" panose="020F0502020204030204" pitchFamily="34" charset="0"/>
              <a:ea typeface="Calibri" panose="020F0502020204030204" pitchFamily="34" charset="0"/>
              <a:cs typeface="Calibri" panose="020F0502020204030204" pitchFamily="34" charset="0"/>
            </a:endParaRPr>
          </a:p>
          <a:p>
            <a:pPr marL="0" indent="0" algn="r" rtl="1">
              <a:buNone/>
            </a:pPr>
            <a:r>
              <a:rPr lang="he-IL" sz="1600" dirty="0">
                <a:latin typeface="Calibri" panose="020F0502020204030204" pitchFamily="34" charset="0"/>
                <a:ea typeface="Calibri" panose="020F0502020204030204" pitchFamily="34" charset="0"/>
                <a:cs typeface="Calibri" panose="020F0502020204030204" pitchFamily="34" charset="0"/>
              </a:rPr>
              <a:t>הדרישות הכמותיות שעל המערכת הסופית לעמוד בהן כוללות:</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457200" indent="-457200" algn="r" rtl="1">
              <a:buAutoNum type="arabicPeriod"/>
            </a:pPr>
            <a:r>
              <a:rPr lang="he-IL" sz="1600" dirty="0">
                <a:latin typeface="Calibri" panose="020F0502020204030204" pitchFamily="34" charset="0"/>
                <a:ea typeface="Calibri" panose="020F0502020204030204" pitchFamily="34" charset="0"/>
                <a:cs typeface="Calibri" panose="020F0502020204030204" pitchFamily="34" charset="0"/>
              </a:rPr>
              <a:t>זמן ביצוע – המערכת תוכל לייצר מפתח </a:t>
            </a:r>
            <a:r>
              <a:rPr lang="en-US" sz="1600" dirty="0">
                <a:latin typeface="Calibri" panose="020F0502020204030204" pitchFamily="34" charset="0"/>
                <a:ea typeface="Calibri" panose="020F0502020204030204" pitchFamily="34" charset="0"/>
                <a:cs typeface="Calibri" panose="020F0502020204030204" pitchFamily="34" charset="0"/>
              </a:rPr>
              <a:t>QKD </a:t>
            </a:r>
            <a:r>
              <a:rPr lang="he-IL" sz="1600" dirty="0">
                <a:latin typeface="Calibri" panose="020F0502020204030204" pitchFamily="34" charset="0"/>
                <a:ea typeface="Calibri" panose="020F0502020204030204" pitchFamily="34" charset="0"/>
                <a:cs typeface="Calibri" panose="020F0502020204030204" pitchFamily="34" charset="0"/>
              </a:rPr>
              <a:t> בגודל של </a:t>
            </a:r>
            <a:r>
              <a:rPr lang="en-US" sz="1600" dirty="0">
                <a:latin typeface="Calibri" panose="020F0502020204030204" pitchFamily="34" charset="0"/>
                <a:ea typeface="Calibri" panose="020F0502020204030204" pitchFamily="34" charset="0"/>
                <a:cs typeface="Calibri" panose="020F0502020204030204" pitchFamily="34" charset="0"/>
              </a:rPr>
              <a:t> x</a:t>
            </a:r>
            <a:r>
              <a:rPr lang="he-IL" sz="1600" dirty="0">
                <a:latin typeface="Calibri" panose="020F0502020204030204" pitchFamily="34" charset="0"/>
                <a:ea typeface="Calibri" panose="020F0502020204030204" pitchFamily="34" charset="0"/>
                <a:cs typeface="Calibri" panose="020F0502020204030204" pitchFamily="34" charset="0"/>
              </a:rPr>
              <a:t>ביטים (לפי הגודל הרצוי) תוך זמן של לא יותר מ-10 שניות.</a:t>
            </a:r>
          </a:p>
          <a:p>
            <a:pPr marL="457200" indent="-457200" algn="r" rtl="1">
              <a:buAutoNum type="arabicPeriod"/>
            </a:pPr>
            <a:r>
              <a:rPr lang="he-IL" sz="1600" dirty="0">
                <a:latin typeface="Calibri" panose="020F0502020204030204" pitchFamily="34" charset="0"/>
                <a:ea typeface="Calibri" panose="020F0502020204030204" pitchFamily="34" charset="0"/>
                <a:cs typeface="Calibri" panose="020F0502020204030204" pitchFamily="34" charset="0"/>
              </a:rPr>
              <a:t>דיוק – המערכת תוכל לזהות ולהגיב לניסיון האזנה או מניפולציה על המידע בכ-99% דיוק.</a:t>
            </a:r>
          </a:p>
          <a:p>
            <a:pPr marL="457200" indent="-457200" algn="r" rtl="1">
              <a:buAutoNum type="arabicPeriod"/>
            </a:pPr>
            <a:r>
              <a:rPr lang="he-IL" sz="1600" dirty="0">
                <a:latin typeface="Calibri" panose="020F0502020204030204" pitchFamily="34" charset="0"/>
                <a:ea typeface="Calibri" panose="020F0502020204030204" pitchFamily="34" charset="0"/>
                <a:cs typeface="Calibri" panose="020F0502020204030204" pitchFamily="34" charset="0"/>
              </a:rPr>
              <a:t>יציבות – המערכת תהיה מסוגלת ליצור מפתח בגודל רצוי ללא ירידה בביצועים.</a:t>
            </a:r>
          </a:p>
          <a:p>
            <a:pPr marL="0" indent="0" algn="r" rtl="1">
              <a:buNone/>
            </a:pP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4" name="Rectangle 8">
            <a:extLst>
              <a:ext uri="{FF2B5EF4-FFF2-40B4-BE49-F238E27FC236}">
                <a16:creationId xmlns:a16="http://schemas.microsoft.com/office/drawing/2014/main" id="{BF17035B-DE88-3932-9C95-507493893AE5}"/>
              </a:ext>
            </a:extLst>
          </p:cNvPr>
          <p:cNvSpPr>
            <a:spLocks noChangeArrowheads="1"/>
          </p:cNvSpPr>
          <p:nvPr/>
        </p:nvSpPr>
        <p:spPr bwMode="auto">
          <a:xfrm>
            <a:off x="12007269"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endParaRPr kumimoji="0" lang="he-IL" altLang="en-US" sz="1800" b="0" i="0" u="none" strike="noStrike" cap="none" normalizeH="0" baseline="0" dirty="0">
              <a:ln>
                <a:noFill/>
              </a:ln>
              <a:effectLst/>
              <a:latin typeface="Arial" panose="020B0604020202020204" pitchFamily="34" charset="0"/>
              <a:cs typeface="Arial" panose="020B0604020202020204" pitchFamily="34" charset="0"/>
            </a:endParaRPr>
          </a:p>
        </p:txBody>
      </p:sp>
      <p:sp>
        <p:nvSpPr>
          <p:cNvPr id="15" name="Rectangle 9">
            <a:extLst>
              <a:ext uri="{FF2B5EF4-FFF2-40B4-BE49-F238E27FC236}">
                <a16:creationId xmlns:a16="http://schemas.microsoft.com/office/drawing/2014/main" id="{CB522D44-BC98-758C-9D3A-61F4459941F4}"/>
              </a:ext>
            </a:extLst>
          </p:cNvPr>
          <p:cNvSpPr>
            <a:spLocks noChangeArrowheads="1"/>
          </p:cNvSpPr>
          <p:nvPr/>
        </p:nvSpPr>
        <p:spPr bwMode="auto">
          <a:xfrm>
            <a:off x="0" y="932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TextBox 1">
            <a:extLst>
              <a:ext uri="{FF2B5EF4-FFF2-40B4-BE49-F238E27FC236}">
                <a16:creationId xmlns:a16="http://schemas.microsoft.com/office/drawing/2014/main" id="{2D16514A-84D1-CED3-1A02-21FF6739CA51}"/>
              </a:ext>
            </a:extLst>
          </p:cNvPr>
          <p:cNvSpPr txBox="1"/>
          <p:nvPr/>
        </p:nvSpPr>
        <p:spPr>
          <a:xfrm>
            <a:off x="9282399" y="1106500"/>
            <a:ext cx="2071401" cy="707886"/>
          </a:xfrm>
          <a:prstGeom prst="rect">
            <a:avLst/>
          </a:prstGeom>
          <a:noFill/>
        </p:spPr>
        <p:txBody>
          <a:bodyPr wrap="none" rtlCol="0">
            <a:spAutoFit/>
          </a:bodyPr>
          <a:lstStyle/>
          <a:p>
            <a:r>
              <a:rPr lang="he-IL" sz="4000" b="1" dirty="0">
                <a:latin typeface="Calibri" panose="020F0502020204030204" pitchFamily="34" charset="0"/>
                <a:ea typeface="Calibri" panose="020F0502020204030204" pitchFamily="34" charset="0"/>
                <a:cs typeface="Calibri" panose="020F0502020204030204" pitchFamily="34" charset="0"/>
              </a:rPr>
              <a:t>תוצר סופי</a:t>
            </a:r>
            <a:endParaRPr lang="en-US" sz="4400" b="1"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descr="A logo for a company&#10;&#10;Description automatically generated">
            <a:extLst>
              <a:ext uri="{FF2B5EF4-FFF2-40B4-BE49-F238E27FC236}">
                <a16:creationId xmlns:a16="http://schemas.microsoft.com/office/drawing/2014/main" id="{E712719C-BAF6-D7B5-1D77-0D573ADF22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8452" y="0"/>
            <a:ext cx="1145896" cy="1145896"/>
          </a:xfrm>
          <a:prstGeom prst="rect">
            <a:avLst/>
          </a:prstGeom>
        </p:spPr>
      </p:pic>
    </p:spTree>
    <p:extLst>
      <p:ext uri="{BB962C8B-B14F-4D97-AF65-F5344CB8AC3E}">
        <p14:creationId xmlns:p14="http://schemas.microsoft.com/office/powerpoint/2010/main" val="1665147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17321-50B9-B9D3-5711-75A66FA6B7AE}"/>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F11871D4-8663-DF82-D1A1-8908E5CEB6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a:extLst>
              <a:ext uri="{FF2B5EF4-FFF2-40B4-BE49-F238E27FC236}">
                <a16:creationId xmlns:a16="http://schemas.microsoft.com/office/drawing/2014/main" id="{9D162DD0-369E-9119-888C-C333CE4C961A}"/>
              </a:ext>
            </a:extLst>
          </p:cNvPr>
          <p:cNvSpPr>
            <a:spLocks noGrp="1"/>
          </p:cNvSpPr>
          <p:nvPr>
            <p:ph type="dt" sz="half" idx="10"/>
          </p:nvPr>
        </p:nvSpPr>
        <p:spPr/>
        <p:txBody>
          <a:bodyPr/>
          <a:lstStyle/>
          <a:p>
            <a:fld id="{EF352739-273F-4728-8B1A-480EEBF683AC}" type="datetime1">
              <a:rPr lang="en-US" smtClean="0">
                <a:solidFill>
                  <a:schemeClr val="tx1"/>
                </a:solidFill>
              </a:rPr>
              <a:t>1/28/2025</a:t>
            </a:fld>
            <a:endParaRPr lang="en-US">
              <a:solidFill>
                <a:schemeClr val="tx1"/>
              </a:solidFill>
            </a:endParaRPr>
          </a:p>
        </p:txBody>
      </p:sp>
      <p:sp>
        <p:nvSpPr>
          <p:cNvPr id="9" name="Slide Number Placeholder 8">
            <a:extLst>
              <a:ext uri="{FF2B5EF4-FFF2-40B4-BE49-F238E27FC236}">
                <a16:creationId xmlns:a16="http://schemas.microsoft.com/office/drawing/2014/main" id="{1D97ACF2-072A-8F07-720E-CD602C9FF97E}"/>
              </a:ext>
            </a:extLst>
          </p:cNvPr>
          <p:cNvSpPr>
            <a:spLocks noGrp="1"/>
          </p:cNvSpPr>
          <p:nvPr>
            <p:ph type="sldNum" sz="quarter" idx="12"/>
          </p:nvPr>
        </p:nvSpPr>
        <p:spPr/>
        <p:txBody>
          <a:bodyPr/>
          <a:lstStyle/>
          <a:p>
            <a:fld id="{397A11E8-8F25-49C3-8F7D-865FECFDFD18}" type="slidenum">
              <a:rPr lang="en-US" smtClean="0">
                <a:solidFill>
                  <a:schemeClr val="tx1"/>
                </a:solidFill>
              </a:rPr>
              <a:t>7</a:t>
            </a:fld>
            <a:endParaRPr lang="en-US">
              <a:solidFill>
                <a:schemeClr val="tx1"/>
              </a:solidFill>
            </a:endParaRPr>
          </a:p>
        </p:txBody>
      </p:sp>
      <p:sp>
        <p:nvSpPr>
          <p:cNvPr id="14" name="Rectangle 8">
            <a:extLst>
              <a:ext uri="{FF2B5EF4-FFF2-40B4-BE49-F238E27FC236}">
                <a16:creationId xmlns:a16="http://schemas.microsoft.com/office/drawing/2014/main" id="{57821AB6-D6A9-C9F9-781B-206BEB5AD70D}"/>
              </a:ext>
            </a:extLst>
          </p:cNvPr>
          <p:cNvSpPr>
            <a:spLocks noChangeArrowheads="1"/>
          </p:cNvSpPr>
          <p:nvPr/>
        </p:nvSpPr>
        <p:spPr bwMode="auto">
          <a:xfrm>
            <a:off x="12007269"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endParaRPr kumimoji="0" lang="he-IL" altLang="en-US" sz="1800" b="0" i="0" u="none" strike="noStrike" cap="none" normalizeH="0" baseline="0" dirty="0">
              <a:ln>
                <a:noFill/>
              </a:ln>
              <a:effectLst/>
              <a:latin typeface="Arial" panose="020B0604020202020204" pitchFamily="34" charset="0"/>
              <a:cs typeface="Arial" panose="020B0604020202020204" pitchFamily="34" charset="0"/>
            </a:endParaRPr>
          </a:p>
        </p:txBody>
      </p:sp>
      <p:sp>
        <p:nvSpPr>
          <p:cNvPr id="15" name="Rectangle 9">
            <a:extLst>
              <a:ext uri="{FF2B5EF4-FFF2-40B4-BE49-F238E27FC236}">
                <a16:creationId xmlns:a16="http://schemas.microsoft.com/office/drawing/2014/main" id="{4612F316-1CBE-6B64-1A18-B1DBDBFAFF87}"/>
              </a:ext>
            </a:extLst>
          </p:cNvPr>
          <p:cNvSpPr>
            <a:spLocks noChangeArrowheads="1"/>
          </p:cNvSpPr>
          <p:nvPr/>
        </p:nvSpPr>
        <p:spPr bwMode="auto">
          <a:xfrm>
            <a:off x="0" y="932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TextBox 1">
            <a:extLst>
              <a:ext uri="{FF2B5EF4-FFF2-40B4-BE49-F238E27FC236}">
                <a16:creationId xmlns:a16="http://schemas.microsoft.com/office/drawing/2014/main" id="{A9D8BA28-2974-5CF4-2D77-2BA20AA2752A}"/>
              </a:ext>
            </a:extLst>
          </p:cNvPr>
          <p:cNvSpPr txBox="1"/>
          <p:nvPr/>
        </p:nvSpPr>
        <p:spPr>
          <a:xfrm>
            <a:off x="7203417" y="912503"/>
            <a:ext cx="3283271" cy="707886"/>
          </a:xfrm>
          <a:prstGeom prst="rect">
            <a:avLst/>
          </a:prstGeom>
          <a:noFill/>
        </p:spPr>
        <p:txBody>
          <a:bodyPr wrap="none" rtlCol="0">
            <a:spAutoFit/>
          </a:bodyPr>
          <a:lstStyle/>
          <a:p>
            <a:r>
              <a:rPr lang="he-IL" sz="4000" b="1" dirty="0">
                <a:latin typeface="Calibri" panose="020F0502020204030204" pitchFamily="34" charset="0"/>
                <a:ea typeface="Calibri" panose="020F0502020204030204" pitchFamily="34" charset="0"/>
                <a:cs typeface="Calibri" panose="020F0502020204030204" pitchFamily="34" charset="0"/>
              </a:rPr>
              <a:t>דיאגרמת בלוקים</a:t>
            </a:r>
            <a:endParaRPr lang="en-US" sz="4400" b="1" dirty="0">
              <a:latin typeface="Calibri" panose="020F0502020204030204" pitchFamily="34" charset="0"/>
              <a:ea typeface="Calibri" panose="020F0502020204030204" pitchFamily="34" charset="0"/>
              <a:cs typeface="Calibri" panose="020F0502020204030204" pitchFamily="34" charset="0"/>
            </a:endParaRPr>
          </a:p>
        </p:txBody>
      </p:sp>
      <p:pic>
        <p:nvPicPr>
          <p:cNvPr id="3" name="Content Placeholder 2">
            <a:extLst>
              <a:ext uri="{FF2B5EF4-FFF2-40B4-BE49-F238E27FC236}">
                <a16:creationId xmlns:a16="http://schemas.microsoft.com/office/drawing/2014/main" id="{DB5022DA-BEA8-F5CD-8D01-94E7D3C5A572}"/>
              </a:ext>
            </a:extLst>
          </p:cNvPr>
          <p:cNvPicPr>
            <a:picLocks noGrp="1" noChangeAspect="1"/>
          </p:cNvPicPr>
          <p:nvPr>
            <p:ph idx="1"/>
          </p:nvPr>
        </p:nvPicPr>
        <p:blipFill>
          <a:blip r:embed="rId3"/>
          <a:stretch>
            <a:fillRect/>
          </a:stretch>
        </p:blipFill>
        <p:spPr>
          <a:xfrm>
            <a:off x="1827481" y="1825625"/>
            <a:ext cx="8537038" cy="4351338"/>
          </a:xfrm>
          <a:prstGeom prst="rect">
            <a:avLst/>
          </a:prstGeom>
          <a:ln>
            <a:noFill/>
          </a:ln>
          <a:effectLst>
            <a:outerShdw blurRad="292100" dist="139700" dir="2700000" algn="tl" rotWithShape="0">
              <a:srgbClr val="333333">
                <a:alpha val="65000"/>
              </a:srgbClr>
            </a:outerShdw>
          </a:effectLst>
        </p:spPr>
      </p:pic>
      <p:pic>
        <p:nvPicPr>
          <p:cNvPr id="10" name="Picture 9" descr="A logo for a company&#10;&#10;Description automatically generated">
            <a:extLst>
              <a:ext uri="{FF2B5EF4-FFF2-40B4-BE49-F238E27FC236}">
                <a16:creationId xmlns:a16="http://schemas.microsoft.com/office/drawing/2014/main" id="{422E5226-27D5-AF32-57F0-F849B6B7402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8452" y="0"/>
            <a:ext cx="1145896" cy="1145896"/>
          </a:xfrm>
          <a:prstGeom prst="rect">
            <a:avLst/>
          </a:prstGeom>
        </p:spPr>
      </p:pic>
    </p:spTree>
    <p:extLst>
      <p:ext uri="{BB962C8B-B14F-4D97-AF65-F5344CB8AC3E}">
        <p14:creationId xmlns:p14="http://schemas.microsoft.com/office/powerpoint/2010/main" val="1449296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DC3E30-A3C0-64A1-6349-F50FDE6D1739}"/>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2FE2FF89-0912-E7E4-90E8-F9B7FCE59E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a:extLst>
              <a:ext uri="{FF2B5EF4-FFF2-40B4-BE49-F238E27FC236}">
                <a16:creationId xmlns:a16="http://schemas.microsoft.com/office/drawing/2014/main" id="{488BABCA-68D4-FD9F-AA6D-12AA1D00D78D}"/>
              </a:ext>
            </a:extLst>
          </p:cNvPr>
          <p:cNvSpPr>
            <a:spLocks noGrp="1"/>
          </p:cNvSpPr>
          <p:nvPr>
            <p:ph type="dt" sz="half" idx="10"/>
          </p:nvPr>
        </p:nvSpPr>
        <p:spPr/>
        <p:txBody>
          <a:bodyPr/>
          <a:lstStyle/>
          <a:p>
            <a:fld id="{EF352739-273F-4728-8B1A-480EEBF683AC}" type="datetime1">
              <a:rPr lang="en-US" smtClean="0">
                <a:solidFill>
                  <a:schemeClr val="tx1"/>
                </a:solidFill>
              </a:rPr>
              <a:t>1/28/2025</a:t>
            </a:fld>
            <a:endParaRPr lang="en-US">
              <a:solidFill>
                <a:schemeClr val="tx1"/>
              </a:solidFill>
            </a:endParaRPr>
          </a:p>
        </p:txBody>
      </p:sp>
      <p:sp>
        <p:nvSpPr>
          <p:cNvPr id="9" name="Slide Number Placeholder 8">
            <a:extLst>
              <a:ext uri="{FF2B5EF4-FFF2-40B4-BE49-F238E27FC236}">
                <a16:creationId xmlns:a16="http://schemas.microsoft.com/office/drawing/2014/main" id="{9489509D-80CF-D990-5B68-4C9CCB82DDB4}"/>
              </a:ext>
            </a:extLst>
          </p:cNvPr>
          <p:cNvSpPr>
            <a:spLocks noGrp="1"/>
          </p:cNvSpPr>
          <p:nvPr>
            <p:ph type="sldNum" sz="quarter" idx="12"/>
          </p:nvPr>
        </p:nvSpPr>
        <p:spPr/>
        <p:txBody>
          <a:bodyPr/>
          <a:lstStyle/>
          <a:p>
            <a:fld id="{397A11E8-8F25-49C3-8F7D-865FECFDFD18}" type="slidenum">
              <a:rPr lang="en-US" smtClean="0">
                <a:solidFill>
                  <a:schemeClr val="tx1"/>
                </a:solidFill>
              </a:rPr>
              <a:t>8</a:t>
            </a:fld>
            <a:endParaRPr lang="en-US">
              <a:solidFill>
                <a:schemeClr val="tx1"/>
              </a:solidFill>
            </a:endParaRPr>
          </a:p>
        </p:txBody>
      </p:sp>
      <p:sp>
        <p:nvSpPr>
          <p:cNvPr id="14" name="Rectangle 8">
            <a:extLst>
              <a:ext uri="{FF2B5EF4-FFF2-40B4-BE49-F238E27FC236}">
                <a16:creationId xmlns:a16="http://schemas.microsoft.com/office/drawing/2014/main" id="{B7BB207D-8E84-26C8-CA2B-3530CC0A06C0}"/>
              </a:ext>
            </a:extLst>
          </p:cNvPr>
          <p:cNvSpPr>
            <a:spLocks noChangeArrowheads="1"/>
          </p:cNvSpPr>
          <p:nvPr/>
        </p:nvSpPr>
        <p:spPr bwMode="auto">
          <a:xfrm>
            <a:off x="12007269"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endParaRPr kumimoji="0" lang="he-IL" altLang="en-US" sz="1800" b="0" i="0" u="none" strike="noStrike" cap="none" normalizeH="0" baseline="0" dirty="0">
              <a:ln>
                <a:noFill/>
              </a:ln>
              <a:effectLst/>
              <a:latin typeface="Arial" panose="020B0604020202020204" pitchFamily="34" charset="0"/>
              <a:cs typeface="Arial" panose="020B0604020202020204" pitchFamily="34" charset="0"/>
            </a:endParaRPr>
          </a:p>
        </p:txBody>
      </p:sp>
      <p:sp>
        <p:nvSpPr>
          <p:cNvPr id="15" name="Rectangle 9">
            <a:extLst>
              <a:ext uri="{FF2B5EF4-FFF2-40B4-BE49-F238E27FC236}">
                <a16:creationId xmlns:a16="http://schemas.microsoft.com/office/drawing/2014/main" id="{D44C11E2-D5C9-372C-D359-0E5D57324764}"/>
              </a:ext>
            </a:extLst>
          </p:cNvPr>
          <p:cNvSpPr>
            <a:spLocks noChangeArrowheads="1"/>
          </p:cNvSpPr>
          <p:nvPr/>
        </p:nvSpPr>
        <p:spPr bwMode="auto">
          <a:xfrm>
            <a:off x="0" y="932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TextBox 1">
            <a:extLst>
              <a:ext uri="{FF2B5EF4-FFF2-40B4-BE49-F238E27FC236}">
                <a16:creationId xmlns:a16="http://schemas.microsoft.com/office/drawing/2014/main" id="{BE017DB5-013A-12F5-9737-0202519C6B37}"/>
              </a:ext>
            </a:extLst>
          </p:cNvPr>
          <p:cNvSpPr txBox="1"/>
          <p:nvPr/>
        </p:nvSpPr>
        <p:spPr>
          <a:xfrm>
            <a:off x="6679219" y="767865"/>
            <a:ext cx="4745210" cy="584775"/>
          </a:xfrm>
          <a:prstGeom prst="rect">
            <a:avLst/>
          </a:prstGeom>
          <a:noFill/>
        </p:spPr>
        <p:txBody>
          <a:bodyPr wrap="none" rtlCol="0">
            <a:spAutoFit/>
          </a:bodyPr>
          <a:lstStyle/>
          <a:p>
            <a:r>
              <a:rPr lang="he-IL" sz="3200" b="1" dirty="0">
                <a:latin typeface="Calibri" panose="020F0502020204030204" pitchFamily="34" charset="0"/>
                <a:ea typeface="Calibri" panose="020F0502020204030204" pitchFamily="34" charset="0"/>
                <a:cs typeface="Calibri" panose="020F0502020204030204" pitchFamily="34" charset="0"/>
              </a:rPr>
              <a:t>תוצרי הפרויקט שהופקו עד כה</a:t>
            </a:r>
            <a:endParaRPr lang="en-US" sz="3600" b="1" dirty="0">
              <a:latin typeface="Calibri" panose="020F0502020204030204" pitchFamily="34" charset="0"/>
              <a:ea typeface="Calibri" panose="020F0502020204030204" pitchFamily="34" charset="0"/>
              <a:cs typeface="Calibri" panose="020F0502020204030204" pitchFamily="34" charset="0"/>
            </a:endParaRPr>
          </a:p>
        </p:txBody>
      </p:sp>
      <p:sp>
        <p:nvSpPr>
          <p:cNvPr id="7" name="Content Placeholder 6">
            <a:extLst>
              <a:ext uri="{FF2B5EF4-FFF2-40B4-BE49-F238E27FC236}">
                <a16:creationId xmlns:a16="http://schemas.microsoft.com/office/drawing/2014/main" id="{D3AEDA2B-EB89-F9A9-B972-3930F8493792}"/>
              </a:ext>
            </a:extLst>
          </p:cNvPr>
          <p:cNvSpPr>
            <a:spLocks noGrp="1"/>
          </p:cNvSpPr>
          <p:nvPr>
            <p:ph idx="1"/>
          </p:nvPr>
        </p:nvSpPr>
        <p:spPr>
          <a:xfrm>
            <a:off x="838200" y="1446409"/>
            <a:ext cx="10515600" cy="4351338"/>
          </a:xfrm>
        </p:spPr>
        <p:txBody>
          <a:bodyPr>
            <a:normAutofit/>
          </a:bodyPr>
          <a:lstStyle/>
          <a:p>
            <a:pPr marL="0" indent="0" algn="r">
              <a:buNone/>
            </a:pPr>
            <a:r>
              <a:rPr lang="he-IL" sz="1600" dirty="0">
                <a:effectLst/>
                <a:latin typeface="Calibri" panose="020F0502020204030204" pitchFamily="34" charset="0"/>
                <a:ea typeface="Calibri" panose="020F0502020204030204" pitchFamily="34" charset="0"/>
                <a:cs typeface="Calibri" panose="020F0502020204030204" pitchFamily="34" charset="0"/>
              </a:rPr>
              <a:t>תוצאות מתוך הסימולטור שכתבנו המראה את הסטטיסטיקות והחישובים לגבי הרמת דיוק והסתברויות השגיאה שאנחנו בחרנו. למשל עבור הפרמטרים הבאים: </a:t>
            </a:r>
          </a:p>
          <a:p>
            <a:pPr marL="0" indent="0" algn="r">
              <a:buNone/>
            </a:pPr>
            <a:r>
              <a:rPr lang="he-IL" sz="1600" dirty="0">
                <a:latin typeface="Calibri" panose="020F0502020204030204" pitchFamily="34" charset="0"/>
                <a:ea typeface="Calibri" panose="020F0502020204030204" pitchFamily="34" charset="0"/>
                <a:cs typeface="Calibri" panose="020F0502020204030204" pitchFamily="34" charset="0"/>
              </a:rPr>
              <a:t>גודל כל בלוק: 128 ביט. שגיאת קליברציה: 7%. אחוז האזנה של איב (פר בלוק): 25%. מספר הבלוקים שאיב מאזינה: 10%. </a:t>
            </a:r>
            <a:endParaRPr lang="he-IL" sz="1600" dirty="0">
              <a:effectLst/>
              <a:latin typeface="Calibri" panose="020F0502020204030204" pitchFamily="34" charset="0"/>
              <a:ea typeface="Calibri" panose="020F0502020204030204" pitchFamily="34" charset="0"/>
              <a:cs typeface="Calibri" panose="020F0502020204030204" pitchFamily="34" charset="0"/>
            </a:endParaRPr>
          </a:p>
          <a:p>
            <a:pPr marL="0" indent="0" algn="r">
              <a:buNone/>
            </a:pPr>
            <a:r>
              <a:rPr lang="he-IL" sz="1600" dirty="0">
                <a:latin typeface="Calibri" panose="020F0502020204030204" pitchFamily="34" charset="0"/>
                <a:ea typeface="Calibri" panose="020F0502020204030204" pitchFamily="34" charset="0"/>
                <a:cs typeface="Calibri" panose="020F0502020204030204" pitchFamily="34" charset="0"/>
              </a:rPr>
              <a:t>נקבל:</a:t>
            </a:r>
          </a:p>
          <a:p>
            <a:pPr marL="0" indent="0" algn="r">
              <a:buNone/>
            </a:pPr>
            <a:endParaRPr lang="he-IL" sz="1800" dirty="0">
              <a:latin typeface="Calibri" panose="020F0502020204030204" pitchFamily="34" charset="0"/>
              <a:ea typeface="Calibri" panose="020F0502020204030204" pitchFamily="34" charset="0"/>
              <a:cs typeface="Calibri" panose="020F0502020204030204" pitchFamily="34" charset="0"/>
            </a:endParaRPr>
          </a:p>
          <a:p>
            <a:pPr marL="0" indent="0" algn="r">
              <a:buNone/>
            </a:pPr>
            <a:endParaRPr lang="he-IL" sz="1800" dirty="0">
              <a:effectLst/>
              <a:latin typeface="Calibri" panose="020F0502020204030204" pitchFamily="34" charset="0"/>
              <a:ea typeface="Calibri" panose="020F0502020204030204" pitchFamily="34" charset="0"/>
              <a:cs typeface="Calibri" panose="020F0502020204030204" pitchFamily="34" charset="0"/>
            </a:endParaRPr>
          </a:p>
          <a:p>
            <a:pPr marL="0" indent="0" algn="r">
              <a:buNone/>
            </a:pPr>
            <a:endParaRPr lang="he-IL" sz="1800" dirty="0">
              <a:effectLst/>
              <a:latin typeface="Calibri" panose="020F0502020204030204" pitchFamily="34" charset="0"/>
              <a:ea typeface="Calibri" panose="020F0502020204030204" pitchFamily="34" charset="0"/>
              <a:cs typeface="Calibri" panose="020F0502020204030204" pitchFamily="34" charset="0"/>
            </a:endParaRPr>
          </a:p>
          <a:p>
            <a:pPr marL="0" indent="0" algn="r">
              <a:buNone/>
            </a:pPr>
            <a:endParaRPr lang="he-IL" sz="1800" dirty="0">
              <a:latin typeface="Calibri" panose="020F0502020204030204" pitchFamily="34" charset="0"/>
              <a:ea typeface="Calibri" panose="020F0502020204030204" pitchFamily="34" charset="0"/>
              <a:cs typeface="Calibri" panose="020F0502020204030204" pitchFamily="34" charset="0"/>
            </a:endParaRPr>
          </a:p>
          <a:p>
            <a:pPr marL="0" indent="0" algn="r">
              <a:buNone/>
            </a:pPr>
            <a:endParaRPr lang="he-IL" sz="1800" dirty="0">
              <a:effectLst/>
              <a:latin typeface="Calibri" panose="020F0502020204030204" pitchFamily="34" charset="0"/>
              <a:ea typeface="Calibri" panose="020F0502020204030204" pitchFamily="34" charset="0"/>
              <a:cs typeface="Calibri" panose="020F0502020204030204" pitchFamily="34" charset="0"/>
            </a:endParaRPr>
          </a:p>
          <a:p>
            <a:pPr marL="0" indent="0" algn="r">
              <a:buNone/>
            </a:pPr>
            <a:endParaRPr lang="he-IL" sz="1800" dirty="0">
              <a:latin typeface="Calibri" panose="020F0502020204030204" pitchFamily="34" charset="0"/>
              <a:ea typeface="Calibri" panose="020F0502020204030204" pitchFamily="34" charset="0"/>
              <a:cs typeface="Calibri" panose="020F0502020204030204" pitchFamily="34" charset="0"/>
            </a:endParaRPr>
          </a:p>
          <a:p>
            <a:pPr marL="0" indent="0" algn="r">
              <a:buNone/>
            </a:pPr>
            <a:r>
              <a:rPr lang="he-IL" sz="1600" dirty="0">
                <a:latin typeface="Calibri" panose="020F0502020204030204" pitchFamily="34" charset="0"/>
                <a:ea typeface="Calibri" panose="020F0502020204030204" pitchFamily="34" charset="0"/>
                <a:cs typeface="Calibri" panose="020F0502020204030204" pitchFamily="34" charset="0"/>
              </a:rPr>
              <a:t>בריצה זו רצינו לייצר מפתח באורך של 1024 ביטים. לצורך כך הסימולטור הריץ 44 בלוקים של 128 ביט כאשר מכל בלוק לוקחים כמות מסויימת של ביטים לפי התקן הדרוש.</a:t>
            </a:r>
            <a:br>
              <a:rPr lang="en-US" sz="1600" dirty="0">
                <a:latin typeface="Calibri" panose="020F0502020204030204" pitchFamily="34" charset="0"/>
                <a:ea typeface="Calibri" panose="020F0502020204030204" pitchFamily="34" charset="0"/>
                <a:cs typeface="Calibri" panose="020F0502020204030204" pitchFamily="34" charset="0"/>
              </a:rPr>
            </a:br>
            <a:r>
              <a:rPr lang="he-IL" sz="1600" dirty="0">
                <a:latin typeface="Calibri" panose="020F0502020204030204" pitchFamily="34" charset="0"/>
                <a:ea typeface="Calibri" panose="020F0502020204030204" pitchFamily="34" charset="0"/>
                <a:cs typeface="Calibri" panose="020F0502020204030204" pitchFamily="34" charset="0"/>
              </a:rPr>
              <a:t>בלוקים נפסלים מכמה סיבות: זיהוי האזנה של איב, כאשר שגיאות הקליברציה עוברות את הסף המותר.  </a:t>
            </a:r>
            <a:endParaRPr lang="he-IL" sz="16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64D83A80-66C6-6265-07C2-EC7F8F88C1AA}"/>
              </a:ext>
            </a:extLst>
          </p:cNvPr>
          <p:cNvPicPr>
            <a:picLocks noChangeAspect="1"/>
          </p:cNvPicPr>
          <p:nvPr/>
        </p:nvPicPr>
        <p:blipFill>
          <a:blip r:embed="rId3"/>
          <a:stretch>
            <a:fillRect/>
          </a:stretch>
        </p:blipFill>
        <p:spPr>
          <a:xfrm>
            <a:off x="925285" y="2799705"/>
            <a:ext cx="10341429" cy="2055027"/>
          </a:xfrm>
          <a:prstGeom prst="rect">
            <a:avLst/>
          </a:prstGeom>
        </p:spPr>
      </p:pic>
      <p:pic>
        <p:nvPicPr>
          <p:cNvPr id="11" name="Picture 10" descr="A logo for a company&#10;&#10;Description automatically generated">
            <a:extLst>
              <a:ext uri="{FF2B5EF4-FFF2-40B4-BE49-F238E27FC236}">
                <a16:creationId xmlns:a16="http://schemas.microsoft.com/office/drawing/2014/main" id="{7E0D3842-6EEE-5508-F9C8-210E4EBEF42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8452" y="0"/>
            <a:ext cx="1145896" cy="1145896"/>
          </a:xfrm>
          <a:prstGeom prst="rect">
            <a:avLst/>
          </a:prstGeom>
        </p:spPr>
      </p:pic>
    </p:spTree>
    <p:extLst>
      <p:ext uri="{BB962C8B-B14F-4D97-AF65-F5344CB8AC3E}">
        <p14:creationId xmlns:p14="http://schemas.microsoft.com/office/powerpoint/2010/main" val="1437001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25DC93-7A57-0F6F-EC85-F917B9F90274}"/>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524A1600-727B-1D6D-2524-1215C2A301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a:extLst>
              <a:ext uri="{FF2B5EF4-FFF2-40B4-BE49-F238E27FC236}">
                <a16:creationId xmlns:a16="http://schemas.microsoft.com/office/drawing/2014/main" id="{BA40D9DC-ADD2-469C-E6CC-2365F4F2AFA3}"/>
              </a:ext>
            </a:extLst>
          </p:cNvPr>
          <p:cNvSpPr>
            <a:spLocks noGrp="1"/>
          </p:cNvSpPr>
          <p:nvPr>
            <p:ph type="dt" sz="half" idx="10"/>
          </p:nvPr>
        </p:nvSpPr>
        <p:spPr/>
        <p:txBody>
          <a:bodyPr/>
          <a:lstStyle/>
          <a:p>
            <a:fld id="{EF352739-273F-4728-8B1A-480EEBF683AC}" type="datetime1">
              <a:rPr lang="en-US" smtClean="0">
                <a:solidFill>
                  <a:schemeClr val="tx1"/>
                </a:solidFill>
              </a:rPr>
              <a:t>1/28/2025</a:t>
            </a:fld>
            <a:endParaRPr lang="en-US">
              <a:solidFill>
                <a:schemeClr val="tx1"/>
              </a:solidFill>
            </a:endParaRPr>
          </a:p>
        </p:txBody>
      </p:sp>
      <p:sp>
        <p:nvSpPr>
          <p:cNvPr id="9" name="Slide Number Placeholder 8">
            <a:extLst>
              <a:ext uri="{FF2B5EF4-FFF2-40B4-BE49-F238E27FC236}">
                <a16:creationId xmlns:a16="http://schemas.microsoft.com/office/drawing/2014/main" id="{167828EB-6E3D-BF2F-4A02-0F076E45C976}"/>
              </a:ext>
            </a:extLst>
          </p:cNvPr>
          <p:cNvSpPr>
            <a:spLocks noGrp="1"/>
          </p:cNvSpPr>
          <p:nvPr>
            <p:ph type="sldNum" sz="quarter" idx="12"/>
          </p:nvPr>
        </p:nvSpPr>
        <p:spPr/>
        <p:txBody>
          <a:bodyPr/>
          <a:lstStyle/>
          <a:p>
            <a:fld id="{397A11E8-8F25-49C3-8F7D-865FECFDFD18}" type="slidenum">
              <a:rPr lang="en-US" smtClean="0">
                <a:solidFill>
                  <a:schemeClr val="tx1"/>
                </a:solidFill>
              </a:rPr>
              <a:t>9</a:t>
            </a:fld>
            <a:endParaRPr lang="en-US">
              <a:solidFill>
                <a:schemeClr val="tx1"/>
              </a:solidFill>
            </a:endParaRPr>
          </a:p>
        </p:txBody>
      </p:sp>
      <p:sp>
        <p:nvSpPr>
          <p:cNvPr id="14" name="Rectangle 8">
            <a:extLst>
              <a:ext uri="{FF2B5EF4-FFF2-40B4-BE49-F238E27FC236}">
                <a16:creationId xmlns:a16="http://schemas.microsoft.com/office/drawing/2014/main" id="{CF69C024-B5F0-2246-C609-B3C5BE9AB650}"/>
              </a:ext>
            </a:extLst>
          </p:cNvPr>
          <p:cNvSpPr>
            <a:spLocks noChangeArrowheads="1"/>
          </p:cNvSpPr>
          <p:nvPr/>
        </p:nvSpPr>
        <p:spPr bwMode="auto">
          <a:xfrm>
            <a:off x="12007269"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endParaRPr kumimoji="0" lang="he-IL" altLang="en-US" sz="1800" b="0" i="0" u="none" strike="noStrike" cap="none" normalizeH="0" baseline="0" dirty="0">
              <a:ln>
                <a:noFill/>
              </a:ln>
              <a:effectLst/>
              <a:latin typeface="Arial" panose="020B0604020202020204" pitchFamily="34" charset="0"/>
              <a:cs typeface="Arial" panose="020B0604020202020204" pitchFamily="34" charset="0"/>
            </a:endParaRPr>
          </a:p>
        </p:txBody>
      </p:sp>
      <p:sp>
        <p:nvSpPr>
          <p:cNvPr id="15" name="Rectangle 9">
            <a:extLst>
              <a:ext uri="{FF2B5EF4-FFF2-40B4-BE49-F238E27FC236}">
                <a16:creationId xmlns:a16="http://schemas.microsoft.com/office/drawing/2014/main" id="{D6E611D5-0FCE-3F4C-CA2B-80E0101576D3}"/>
              </a:ext>
            </a:extLst>
          </p:cNvPr>
          <p:cNvSpPr>
            <a:spLocks noChangeArrowheads="1"/>
          </p:cNvSpPr>
          <p:nvPr/>
        </p:nvSpPr>
        <p:spPr bwMode="auto">
          <a:xfrm>
            <a:off x="0" y="932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TextBox 1">
            <a:extLst>
              <a:ext uri="{FF2B5EF4-FFF2-40B4-BE49-F238E27FC236}">
                <a16:creationId xmlns:a16="http://schemas.microsoft.com/office/drawing/2014/main" id="{6486F742-8A4B-778C-EE96-72AB5153FBFB}"/>
              </a:ext>
            </a:extLst>
          </p:cNvPr>
          <p:cNvSpPr txBox="1"/>
          <p:nvPr/>
        </p:nvSpPr>
        <p:spPr>
          <a:xfrm>
            <a:off x="6096000" y="943527"/>
            <a:ext cx="5315879" cy="646331"/>
          </a:xfrm>
          <a:prstGeom prst="rect">
            <a:avLst/>
          </a:prstGeom>
          <a:noFill/>
        </p:spPr>
        <p:txBody>
          <a:bodyPr wrap="none" rtlCol="0">
            <a:spAutoFit/>
          </a:bodyPr>
          <a:lstStyle/>
          <a:p>
            <a:r>
              <a:rPr lang="he-IL" sz="3600" b="1" dirty="0">
                <a:latin typeface="Calibri" panose="020F0502020204030204" pitchFamily="34" charset="0"/>
                <a:ea typeface="Calibri" panose="020F0502020204030204" pitchFamily="34" charset="0"/>
                <a:cs typeface="Calibri" panose="020F0502020204030204" pitchFamily="34" charset="0"/>
              </a:rPr>
              <a:t>תוצרי הפרויקט שהופקו עד כה</a:t>
            </a:r>
            <a:endParaRPr lang="en-US" sz="4000" b="1" dirty="0">
              <a:latin typeface="Calibri" panose="020F0502020204030204" pitchFamily="34" charset="0"/>
              <a:ea typeface="Calibri" panose="020F0502020204030204" pitchFamily="34" charset="0"/>
              <a:cs typeface="Calibri" panose="020F0502020204030204" pitchFamily="34" charset="0"/>
            </a:endParaRPr>
          </a:p>
        </p:txBody>
      </p:sp>
      <p:sp>
        <p:nvSpPr>
          <p:cNvPr id="7" name="Content Placeholder 6">
            <a:extLst>
              <a:ext uri="{FF2B5EF4-FFF2-40B4-BE49-F238E27FC236}">
                <a16:creationId xmlns:a16="http://schemas.microsoft.com/office/drawing/2014/main" id="{6BDDE847-E353-958D-F3AE-6C2892F2F859}"/>
              </a:ext>
            </a:extLst>
          </p:cNvPr>
          <p:cNvSpPr>
            <a:spLocks noGrp="1"/>
          </p:cNvSpPr>
          <p:nvPr>
            <p:ph idx="1"/>
          </p:nvPr>
        </p:nvSpPr>
        <p:spPr>
          <a:xfrm>
            <a:off x="838200" y="1589858"/>
            <a:ext cx="10515600" cy="4546283"/>
          </a:xfrm>
        </p:spPr>
        <p:txBody>
          <a:bodyPr/>
          <a:lstStyle/>
          <a:p>
            <a:pPr marL="0" indent="0" algn="r">
              <a:buNone/>
            </a:pPr>
            <a:r>
              <a:rPr lang="he-IL" sz="1600" dirty="0">
                <a:effectLst/>
                <a:latin typeface="Calibri" panose="020F0502020204030204" pitchFamily="34" charset="0"/>
                <a:ea typeface="Calibri" panose="020F0502020204030204" pitchFamily="34" charset="0"/>
                <a:cs typeface="Calibri" panose="020F0502020204030204" pitchFamily="34" charset="0"/>
              </a:rPr>
              <a:t>בנוסף לסימולטור, נציג את התהליך עם ממשק משתמש גרפי. בעזרתו נוכל להנגיש את הסימולטור והמשתמש יכול להזין ערכים לפי רצונו ובעזרת הסימולטור נוכל להראות את הסטטיסטיקות והחישובים לגבי הרמת דיוק והסתברויות השגיאה.</a:t>
            </a:r>
          </a:p>
          <a:p>
            <a:pPr marL="0" indent="0" algn="r">
              <a:buNone/>
            </a:pPr>
            <a:endParaRPr lang="he-IL" sz="18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9ADAFE42-54C3-C8C0-72D2-57A881F3DC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7013" y="2322174"/>
            <a:ext cx="1414670" cy="4145962"/>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60CF77C0-9BE7-57B6-1920-ED49EF5D60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8859" y="2322174"/>
            <a:ext cx="3793628" cy="4145962"/>
          </a:xfrm>
          <a:prstGeom prst="rect">
            <a:avLst/>
          </a:prstGeom>
          <a:ln>
            <a:noFill/>
          </a:ln>
          <a:effectLst>
            <a:outerShdw blurRad="292100" dist="139700" dir="2700000" algn="tl" rotWithShape="0">
              <a:srgbClr val="333333">
                <a:alpha val="65000"/>
              </a:srgbClr>
            </a:outerShdw>
          </a:effectLst>
        </p:spPr>
      </p:pic>
      <p:pic>
        <p:nvPicPr>
          <p:cNvPr id="12" name="Picture 11" descr="A logo for a company&#10;&#10;Description automatically generated">
            <a:extLst>
              <a:ext uri="{FF2B5EF4-FFF2-40B4-BE49-F238E27FC236}">
                <a16:creationId xmlns:a16="http://schemas.microsoft.com/office/drawing/2014/main" id="{B4B83BD3-BF56-16DB-4AAD-0D7CAB37CEC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08452" y="0"/>
            <a:ext cx="1145896" cy="1145896"/>
          </a:xfrm>
          <a:prstGeom prst="rect">
            <a:avLst/>
          </a:prstGeom>
        </p:spPr>
      </p:pic>
    </p:spTree>
    <p:extLst>
      <p:ext uri="{BB962C8B-B14F-4D97-AF65-F5344CB8AC3E}">
        <p14:creationId xmlns:p14="http://schemas.microsoft.com/office/powerpoint/2010/main" val="2098456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725</TotalTime>
  <Words>1175</Words>
  <Application>Microsoft Office PowerPoint</Application>
  <PresentationFormat>Widescreen</PresentationFormat>
  <Paragraphs>177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David</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TAU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 Fainguelernt</dc:creator>
  <cp:lastModifiedBy>Nicole Frumkin</cp:lastModifiedBy>
  <cp:revision>17</cp:revision>
  <cp:lastPrinted>2025-01-28T18:05:08Z</cp:lastPrinted>
  <dcterms:created xsi:type="dcterms:W3CDTF">2021-12-15T06:30:50Z</dcterms:created>
  <dcterms:modified xsi:type="dcterms:W3CDTF">2025-01-28T18:05:20Z</dcterms:modified>
</cp:coreProperties>
</file>