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256" r:id="rId3"/>
    <p:sldId id="266" r:id="rId4"/>
    <p:sldId id="338" r:id="rId5"/>
    <p:sldId id="369" r:id="rId6"/>
    <p:sldId id="370" r:id="rId7"/>
    <p:sldId id="371" r:id="rId8"/>
    <p:sldId id="372" r:id="rId9"/>
    <p:sldId id="373" r:id="rId10"/>
    <p:sldId id="368" r:id="rId11"/>
    <p:sldId id="324" r:id="rId12"/>
    <p:sldId id="326" r:id="rId13"/>
    <p:sldId id="327" r:id="rId14"/>
    <p:sldId id="328" r:id="rId15"/>
    <p:sldId id="329" r:id="rId16"/>
    <p:sldId id="330" r:id="rId17"/>
    <p:sldId id="331" r:id="rId18"/>
    <p:sldId id="332" r:id="rId19"/>
    <p:sldId id="334" r:id="rId20"/>
    <p:sldId id="335" r:id="rId21"/>
    <p:sldId id="337" r:id="rId22"/>
    <p:sldId id="336" r:id="rId23"/>
    <p:sldId id="339" r:id="rId24"/>
    <p:sldId id="341" r:id="rId25"/>
    <p:sldId id="342" r:id="rId26"/>
    <p:sldId id="343" r:id="rId27"/>
    <p:sldId id="360" r:id="rId28"/>
    <p:sldId id="361" r:id="rId29"/>
    <p:sldId id="365" r:id="rId30"/>
    <p:sldId id="364" r:id="rId31"/>
    <p:sldId id="366" r:id="rId32"/>
    <p:sldId id="363" r:id="rId33"/>
    <p:sldId id="367" r:id="rId34"/>
    <p:sldId id="358" r:id="rId35"/>
    <p:sldId id="345" r:id="rId36"/>
    <p:sldId id="347" r:id="rId37"/>
    <p:sldId id="350" r:id="rId38"/>
    <p:sldId id="351" r:id="rId39"/>
    <p:sldId id="355" r:id="rId40"/>
    <p:sldId id="352" r:id="rId41"/>
    <p:sldId id="353" r:id="rId42"/>
    <p:sldId id="354" r:id="rId43"/>
    <p:sldId id="356" r:id="rId44"/>
    <p:sldId id="357" r:id="rId45"/>
    <p:sldId id="375" r:id="rId46"/>
    <p:sldId id="323" r:id="rId47"/>
    <p:sldId id="321" r:id="rId4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37" autoAdjust="0"/>
    <p:restoredTop sz="82153" autoAdjust="0"/>
  </p:normalViewPr>
  <p:slideViewPr>
    <p:cSldViewPr>
      <p:cViewPr varScale="1">
        <p:scale>
          <a:sx n="79" d="100"/>
          <a:sy n="79" d="100"/>
        </p:scale>
        <p:origin x="-158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FB33F0-7CF0-4B73-B56D-4157D16506D2}" type="datetimeFigureOut">
              <a:rPr lang="de-DE" smtClean="0"/>
              <a:t>09.12.2013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E8F0C2-877A-49F8-B7A1-7F48C9F034FD}" type="slidenum">
              <a:rPr lang="de-DE" smtClean="0"/>
              <a:t>‹Nr.›</a:t>
            </a:fld>
            <a:endParaRPr lang="de-DE"/>
          </a:p>
        </p:txBody>
      </p:sp>
    </p:spTree>
    <p:extLst>
      <p:ext uri="{BB962C8B-B14F-4D97-AF65-F5344CB8AC3E}">
        <p14:creationId xmlns:p14="http://schemas.microsoft.com/office/powerpoint/2010/main" val="3745805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gesetze-im-internet.de/gg/art_5.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ciencegarden.de/content/2011-08/verfassungswidriger-eingriff-in-die-wissenschaftsfreihei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sciencegarden.de/content/2011-08/verfassungswidriger-eingriff-in-die-wissenschaftsfreihei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a:t>
            </a:fld>
            <a:endParaRPr lang="de-DE"/>
          </a:p>
        </p:txBody>
      </p:sp>
    </p:spTree>
    <p:extLst>
      <p:ext uri="{BB962C8B-B14F-4D97-AF65-F5344CB8AC3E}">
        <p14:creationId xmlns:p14="http://schemas.microsoft.com/office/powerpoint/2010/main" val="11063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13</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14</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15</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16</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17</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18</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19</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21</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22</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23</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24</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26</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27</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28</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29</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30</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31</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32</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34</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35</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Warum sollte Staat die Wissenschaft schützen und fördern?</a:t>
            </a:r>
          </a:p>
          <a:p>
            <a:pPr lvl="0"/>
            <a:r>
              <a:rPr lang="de-DE" sz="1200" kern="1200" dirty="0" smtClean="0">
                <a:solidFill>
                  <a:schemeClr val="tx1"/>
                </a:solidFill>
                <a:effectLst/>
                <a:latin typeface="+mn-lt"/>
                <a:ea typeface="+mn-ea"/>
                <a:cs typeface="+mn-cs"/>
              </a:rPr>
              <a:t>Entscheidungen werden durch Wissenschaft fundiert (Huber, 2008, S. 11)</a:t>
            </a:r>
          </a:p>
          <a:p>
            <a:pPr lvl="1"/>
            <a:r>
              <a:rPr lang="de-DE" sz="1200" kern="1200" dirty="0" smtClean="0">
                <a:solidFill>
                  <a:schemeClr val="tx1"/>
                </a:solidFill>
                <a:effectLst/>
                <a:latin typeface="+mn-lt"/>
                <a:ea typeface="+mn-ea"/>
                <a:cs typeface="+mn-cs"/>
              </a:rPr>
              <a:t>Gesetzgebung (Legislative)  (Huber, 2008, S. 32) </a:t>
            </a:r>
          </a:p>
          <a:p>
            <a:pPr lvl="2"/>
            <a:r>
              <a:rPr lang="de-DE" sz="1200" kern="1200" dirty="0" smtClean="0">
                <a:solidFill>
                  <a:schemeClr val="tx1"/>
                </a:solidFill>
                <a:effectLst/>
                <a:latin typeface="+mn-lt"/>
                <a:ea typeface="+mn-ea"/>
                <a:cs typeface="+mn-cs"/>
              </a:rPr>
              <a:t>Entscheidung über Rauchverbot in öffentlichen Gebäuden, Stammzellenforschung (Gesetzgebung)</a:t>
            </a:r>
          </a:p>
          <a:p>
            <a:pPr lvl="2"/>
            <a:r>
              <a:rPr lang="de-DE" sz="1200" kern="1200" dirty="0" smtClean="0">
                <a:solidFill>
                  <a:schemeClr val="tx1"/>
                </a:solidFill>
                <a:effectLst/>
                <a:latin typeface="+mn-lt"/>
                <a:ea typeface="+mn-ea"/>
                <a:cs typeface="+mn-cs"/>
              </a:rPr>
              <a:t>Sachverständige und Abgeordnete arbeiten zusammen</a:t>
            </a:r>
          </a:p>
          <a:p>
            <a:pPr lvl="1"/>
            <a:r>
              <a:rPr lang="de-DE" sz="1200" kern="1200" dirty="0" smtClean="0">
                <a:solidFill>
                  <a:schemeClr val="tx1"/>
                </a:solidFill>
                <a:effectLst/>
                <a:latin typeface="+mn-lt"/>
                <a:ea typeface="+mn-ea"/>
                <a:cs typeface="+mn-cs"/>
              </a:rPr>
              <a:t>Vollziehung (Exekutive)</a:t>
            </a:r>
          </a:p>
          <a:p>
            <a:pPr lvl="2"/>
            <a:r>
              <a:rPr lang="de-DE" sz="1200" kern="1200" dirty="0" smtClean="0">
                <a:solidFill>
                  <a:schemeClr val="tx1"/>
                </a:solidFill>
                <a:effectLst/>
                <a:latin typeface="+mn-lt"/>
                <a:ea typeface="+mn-ea"/>
                <a:cs typeface="+mn-cs"/>
              </a:rPr>
              <a:t>Verordnungen (Huber, 2008, S. 33)</a:t>
            </a:r>
          </a:p>
          <a:p>
            <a:pPr lvl="2"/>
            <a:r>
              <a:rPr lang="de-DE" sz="1200" kern="1200" dirty="0" smtClean="0">
                <a:solidFill>
                  <a:schemeClr val="tx1"/>
                </a:solidFill>
                <a:effectLst/>
                <a:latin typeface="+mn-lt"/>
                <a:ea typeface="+mn-ea"/>
                <a:cs typeface="+mn-cs"/>
              </a:rPr>
              <a:t>Zulassung von Arzneimitteln (wissenschaftliche Beratung zur Risikoentscheidung)</a:t>
            </a:r>
          </a:p>
          <a:p>
            <a:pPr lvl="1"/>
            <a:r>
              <a:rPr lang="de-DE" sz="1200" kern="1200" dirty="0" smtClean="0">
                <a:solidFill>
                  <a:schemeClr val="tx1"/>
                </a:solidFill>
                <a:effectLst/>
                <a:latin typeface="+mn-lt"/>
                <a:ea typeface="+mn-ea"/>
                <a:cs typeface="+mn-cs"/>
              </a:rPr>
              <a:t>Rechtsprechung (Judikative)</a:t>
            </a:r>
          </a:p>
          <a:p>
            <a:pPr lvl="2"/>
            <a:r>
              <a:rPr lang="de-DE" sz="1200" kern="1200" dirty="0" smtClean="0">
                <a:solidFill>
                  <a:schemeClr val="tx1"/>
                </a:solidFill>
                <a:effectLst/>
                <a:latin typeface="+mn-lt"/>
                <a:ea typeface="+mn-ea"/>
                <a:cs typeface="+mn-cs"/>
              </a:rPr>
              <a:t>Sachverständigenurteile </a:t>
            </a:r>
          </a:p>
          <a:p>
            <a:pPr lvl="0"/>
            <a:r>
              <a:rPr lang="de-DE" sz="1200" kern="1200" dirty="0" smtClean="0">
                <a:solidFill>
                  <a:schemeClr val="tx1"/>
                </a:solidFill>
                <a:effectLst/>
                <a:latin typeface="+mn-lt"/>
                <a:ea typeface="+mn-ea"/>
                <a:cs typeface="+mn-cs"/>
              </a:rPr>
              <a:t>TODO mehr auf Seite 11 und 12</a:t>
            </a:r>
          </a:p>
          <a:p>
            <a:pPr lvl="0"/>
            <a:r>
              <a:rPr lang="de-DE" sz="1200" kern="1200" dirty="0" smtClean="0">
                <a:solidFill>
                  <a:schemeClr val="tx1"/>
                </a:solidFill>
                <a:effectLst/>
                <a:latin typeface="+mn-lt"/>
                <a:ea typeface="+mn-ea"/>
                <a:cs typeface="+mn-cs"/>
              </a:rPr>
              <a:t>Wirtschaftlich, technologisch und sozialen Fortschritt</a:t>
            </a:r>
          </a:p>
          <a:p>
            <a:pPr lvl="0"/>
            <a:r>
              <a:rPr lang="de-DE" sz="1200" kern="1200" dirty="0" smtClean="0">
                <a:solidFill>
                  <a:schemeClr val="tx1"/>
                </a:solidFill>
                <a:effectLst/>
                <a:latin typeface="+mn-lt"/>
                <a:ea typeface="+mn-ea"/>
                <a:cs typeface="+mn-cs"/>
              </a:rPr>
              <a:t>Gilt für jeden Staat (Bundesländer, Deutschland, EU etc.)</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36</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37</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38</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39</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40</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41</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42</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fehlt </a:t>
            </a:r>
            <a:r>
              <a:rPr lang="de-DE" smtClean="0"/>
              <a:t>ein Zitat</a:t>
            </a:r>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43</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fehlt </a:t>
            </a:r>
            <a:r>
              <a:rPr lang="de-DE" smtClean="0"/>
              <a:t>ein Zitat</a:t>
            </a:r>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44</a:t>
            </a:fld>
            <a:endParaRPr lang="de-DE"/>
          </a:p>
        </p:txBody>
      </p:sp>
    </p:spTree>
    <p:extLst>
      <p:ext uri="{BB962C8B-B14F-4D97-AF65-F5344CB8AC3E}">
        <p14:creationId xmlns:p14="http://schemas.microsoft.com/office/powerpoint/2010/main" val="17902887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smtClean="0"/>
              <a:t>Rahmendaten zur Arbeit (3)</a:t>
            </a:r>
          </a:p>
          <a:p>
            <a:r>
              <a:rPr lang="de-DE" sz="1200" dirty="0" smtClean="0"/>
              <a:t>Umfeld (10)</a:t>
            </a:r>
          </a:p>
          <a:p>
            <a:r>
              <a:rPr lang="de-DE" sz="1200" dirty="0" smtClean="0"/>
              <a:t>Inhalte und Ergebnisse (11)</a:t>
            </a:r>
          </a:p>
          <a:p>
            <a:r>
              <a:rPr lang="de-DE" sz="1200" dirty="0" smtClean="0"/>
              <a:t>Inhaltliche Struktur (2)</a:t>
            </a:r>
          </a:p>
          <a:p>
            <a:r>
              <a:rPr lang="de-DE" sz="1200" dirty="0" smtClean="0"/>
              <a:t>Herangehensweise</a:t>
            </a:r>
          </a:p>
          <a:p>
            <a:r>
              <a:rPr lang="de-DE" sz="1200" dirty="0" smtClean="0"/>
              <a:t>Einschätzung</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46</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Wofür benötigt Wissenschaft den Staat?</a:t>
            </a:r>
          </a:p>
          <a:p>
            <a:pPr lvl="0"/>
            <a:r>
              <a:rPr lang="de-DE" sz="1200" kern="1200" dirty="0" smtClean="0">
                <a:solidFill>
                  <a:schemeClr val="tx1"/>
                </a:solidFill>
                <a:effectLst/>
                <a:latin typeface="+mn-lt"/>
                <a:ea typeface="+mn-ea"/>
                <a:cs typeface="+mn-cs"/>
              </a:rPr>
              <a:t>Staat schafft Rahmenbedingungen (Huber, 2008, S. 35)</a:t>
            </a:r>
          </a:p>
          <a:p>
            <a:pPr lvl="1"/>
            <a:r>
              <a:rPr lang="de-DE" sz="1200" kern="1200" dirty="0" smtClean="0">
                <a:solidFill>
                  <a:schemeClr val="tx1"/>
                </a:solidFill>
                <a:effectLst/>
                <a:latin typeface="+mn-lt"/>
                <a:ea typeface="+mn-ea"/>
                <a:cs typeface="+mn-cs"/>
              </a:rPr>
              <a:t>Rechts- und Friedensordnung</a:t>
            </a:r>
          </a:p>
          <a:p>
            <a:pPr lvl="1"/>
            <a:r>
              <a:rPr lang="de-DE" sz="1200" kern="1200" dirty="0" smtClean="0">
                <a:solidFill>
                  <a:schemeClr val="tx1"/>
                </a:solidFill>
                <a:effectLst/>
                <a:latin typeface="+mn-lt"/>
                <a:ea typeface="+mn-ea"/>
                <a:cs typeface="+mn-cs"/>
              </a:rPr>
              <a:t>Finanzierung</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4FE8F0C2-877A-49F8-B7A1-7F48C9F034FD}" type="slidenum">
              <a:rPr lang="de-DE" smtClean="0"/>
              <a:t>5</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 Wissenschaftsfreiheit als Grundrecht hat Ursprung in Deutschland (</a:t>
            </a:r>
            <a:r>
              <a:rPr lang="de-DE" sz="1200" kern="1200" dirty="0" err="1" smtClean="0">
                <a:solidFill>
                  <a:schemeClr val="tx1"/>
                </a:solidFill>
                <a:effectLst/>
                <a:latin typeface="+mn-lt"/>
                <a:ea typeface="+mn-ea"/>
                <a:cs typeface="+mn-cs"/>
              </a:rPr>
              <a:t>Paulskirchenverfassung</a:t>
            </a:r>
            <a:r>
              <a:rPr lang="de-DE" sz="1200" kern="1200" dirty="0" smtClean="0">
                <a:solidFill>
                  <a:schemeClr val="tx1"/>
                </a:solidFill>
                <a:effectLst/>
                <a:latin typeface="+mn-lt"/>
                <a:ea typeface="+mn-ea"/>
                <a:cs typeface="+mn-cs"/>
              </a:rPr>
              <a:t> 1849)</a:t>
            </a:r>
          </a:p>
          <a:p>
            <a:pPr lvl="0"/>
            <a:r>
              <a:rPr lang="de-DE" sz="1200" kern="1200" dirty="0" smtClean="0">
                <a:solidFill>
                  <a:schemeClr val="tx1"/>
                </a:solidFill>
                <a:effectLst/>
                <a:latin typeface="+mn-lt"/>
                <a:ea typeface="+mn-ea"/>
                <a:cs typeface="+mn-cs"/>
              </a:rPr>
              <a:t>- „Kunst und Wissenschaft, Forschung und Lehre sind frei. Die Freiheit der Lehre entbindet nicht von der Treue zur Verfassung.“ [GG Art 5 § 3] </a:t>
            </a:r>
          </a:p>
          <a:p>
            <a:pPr lvl="0"/>
            <a:r>
              <a:rPr lang="de-DE" sz="1200" kern="1200" dirty="0" smtClean="0">
                <a:solidFill>
                  <a:schemeClr val="tx1"/>
                </a:solidFill>
                <a:effectLst/>
                <a:latin typeface="+mn-lt"/>
                <a:ea typeface="+mn-ea"/>
                <a:cs typeface="+mn-cs"/>
              </a:rPr>
              <a:t>- Unterparagraph von GG Art 5 Meinungsfreiheit</a:t>
            </a:r>
          </a:p>
          <a:p>
            <a:pPr lvl="0"/>
            <a:r>
              <a:rPr lang="de-DE" sz="1200" kern="1200" dirty="0" smtClean="0">
                <a:solidFill>
                  <a:schemeClr val="tx1"/>
                </a:solidFill>
                <a:effectLst/>
                <a:latin typeface="+mn-lt"/>
                <a:ea typeface="+mn-ea"/>
                <a:cs typeface="+mn-cs"/>
              </a:rPr>
              <a:t>- Sehr vage Definition und sehr kontrovers diskutierter Paragraph</a:t>
            </a:r>
          </a:p>
          <a:p>
            <a:pPr lvl="0"/>
            <a:r>
              <a:rPr lang="de-DE" sz="1200" kern="1200" dirty="0" smtClean="0">
                <a:solidFill>
                  <a:schemeClr val="tx1"/>
                </a:solidFill>
                <a:effectLst/>
                <a:latin typeface="+mn-lt"/>
                <a:ea typeface="+mn-ea"/>
                <a:cs typeface="+mn-cs"/>
              </a:rPr>
              <a:t>- Es wird so gesehen, dass Wissenschaft aus Forschung und Lehre besteht</a:t>
            </a:r>
            <a:r>
              <a:rPr lang="de-DE" sz="1200" kern="1200" baseline="0" dirty="0" smtClean="0">
                <a:solidFill>
                  <a:schemeClr val="tx1"/>
                </a:solidFill>
                <a:effectLst/>
                <a:latin typeface="+mn-lt"/>
                <a:ea typeface="+mn-ea"/>
                <a:cs typeface="+mn-cs"/>
              </a:rPr>
              <a:t> </a:t>
            </a:r>
            <a:r>
              <a:rPr lang="de-DE" sz="1200" u="sng" kern="1200" dirty="0" smtClean="0">
                <a:solidFill>
                  <a:schemeClr val="tx1"/>
                </a:solidFill>
                <a:effectLst/>
                <a:latin typeface="+mn-lt"/>
                <a:ea typeface="+mn-ea"/>
                <a:cs typeface="+mn-cs"/>
                <a:hlinkClick r:id="rId3"/>
              </a:rPr>
              <a:t>http://www.gesetze-im-internet.de/gg/art_5.html</a:t>
            </a:r>
            <a:r>
              <a:rPr lang="de-DE" sz="1200" kern="1200" dirty="0" smtClean="0">
                <a:solidFill>
                  <a:schemeClr val="tx1"/>
                </a:solidFill>
                <a:effectLst/>
                <a:latin typeface="+mn-lt"/>
                <a:ea typeface="+mn-ea"/>
                <a:cs typeface="+mn-cs"/>
              </a:rPr>
              <a:t> </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6</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 Es findet seine Schranken also ausschließlich in anderen Grundrechten, die Freiheit der Lehre außerdem in der Treue zur Verfassung. (z. B. Rechtsradikale Gedankengüter in der Lehre verbreiten)</a:t>
            </a:r>
          </a:p>
          <a:p>
            <a:pPr lvl="1"/>
            <a:r>
              <a:rPr lang="de-DE" sz="1200" kern="1200" dirty="0" smtClean="0">
                <a:solidFill>
                  <a:schemeClr val="tx1"/>
                </a:solidFill>
                <a:effectLst/>
                <a:latin typeface="+mn-lt"/>
                <a:ea typeface="+mn-ea"/>
                <a:cs typeface="+mn-cs"/>
              </a:rPr>
              <a:t>- Kernforschungsreaktoren in Karlsruhe oder die Freisetzung gentechnisch veränderter Organismen haben z. B. Gefahren- und Risikopotential für Allgemeinheit, die</a:t>
            </a:r>
            <a:r>
              <a:rPr lang="de-DE" sz="1200" kern="1200" baseline="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Gesundheit und das Leben Dritter </a:t>
            </a:r>
          </a:p>
          <a:p>
            <a:pPr lvl="1"/>
            <a:r>
              <a:rPr lang="de-DE" sz="1200" kern="1200" dirty="0" smtClean="0">
                <a:solidFill>
                  <a:schemeClr val="tx1"/>
                </a:solidFill>
                <a:effectLst/>
                <a:latin typeface="+mn-lt"/>
                <a:ea typeface="+mn-ea"/>
                <a:cs typeface="+mn-cs"/>
              </a:rPr>
              <a:t>- Stammzellenforschung oder therapeutisches Klonen Eingriffe in Schutzgüter der Menschenwürde und des Lebensschutzes</a:t>
            </a:r>
          </a:p>
          <a:p>
            <a:pPr lvl="1"/>
            <a:r>
              <a:rPr lang="de-DE" sz="1200" kern="1200" dirty="0" smtClean="0">
                <a:solidFill>
                  <a:schemeClr val="tx1"/>
                </a:solidFill>
                <a:effectLst/>
                <a:latin typeface="+mn-lt"/>
                <a:ea typeface="+mn-ea"/>
                <a:cs typeface="+mn-cs"/>
              </a:rPr>
              <a:t>- Gesetzgeber kann es verbieten, muss es aber nicht</a:t>
            </a:r>
          </a:p>
          <a:p>
            <a:pPr lvl="1"/>
            <a:r>
              <a:rPr lang="de-DE" sz="1200" kern="1200" dirty="0" smtClean="0">
                <a:solidFill>
                  <a:schemeClr val="tx1"/>
                </a:solidFill>
                <a:effectLst/>
                <a:latin typeface="+mn-lt"/>
                <a:ea typeface="+mn-ea"/>
                <a:cs typeface="+mn-cs"/>
              </a:rPr>
              <a:t>- Resultiert in stärkeren Einschränkungen der Wissenschaft</a:t>
            </a:r>
            <a:r>
              <a:rPr lang="de-DE" sz="1200" kern="1200" baseline="0" dirty="0" smtClean="0">
                <a:solidFill>
                  <a:schemeClr val="tx1"/>
                </a:solidFill>
                <a:effectLst/>
                <a:latin typeface="+mn-lt"/>
                <a:ea typeface="+mn-ea"/>
                <a:cs typeface="+mn-cs"/>
              </a:rPr>
              <a:t> </a:t>
            </a:r>
            <a:r>
              <a:rPr lang="de-DE" sz="1200" u="sng" kern="1200" dirty="0" smtClean="0">
                <a:solidFill>
                  <a:schemeClr val="tx1"/>
                </a:solidFill>
                <a:effectLst/>
                <a:latin typeface="+mn-lt"/>
                <a:ea typeface="+mn-ea"/>
                <a:cs typeface="+mn-cs"/>
                <a:hlinkClick r:id="rId3"/>
              </a:rPr>
              <a:t>http://www.sciencegarden.de/content/2011-08/verfassungswidriger-eingriff-in-die-wissenschaftsfreiheit</a:t>
            </a:r>
            <a:r>
              <a:rPr lang="de-DE" sz="1200" kern="1200" dirty="0" smtClean="0">
                <a:solidFill>
                  <a:schemeClr val="tx1"/>
                </a:solidFill>
                <a:effectLst/>
                <a:latin typeface="+mn-lt"/>
                <a:ea typeface="+mn-ea"/>
                <a:cs typeface="+mn-cs"/>
              </a:rPr>
              <a:t> </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7</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kern="1200" dirty="0" smtClean="0">
                <a:solidFill>
                  <a:schemeClr val="tx1"/>
                </a:solidFill>
                <a:effectLst/>
                <a:latin typeface="+mn-lt"/>
                <a:ea typeface="+mn-ea"/>
                <a:cs typeface="+mn-cs"/>
              </a:rPr>
              <a:t>- Es findet seine Schranken also ausschließlich in anderen Grundrechten, die Freiheit der Lehre außerdem in der Treue zur Verfassung. (z. B. Rechtsradikale Gedankengüter in der Lehre verbreiten)</a:t>
            </a:r>
          </a:p>
          <a:p>
            <a:pPr lvl="1"/>
            <a:r>
              <a:rPr lang="de-DE" sz="1200" kern="1200" dirty="0" smtClean="0">
                <a:solidFill>
                  <a:schemeClr val="tx1"/>
                </a:solidFill>
                <a:effectLst/>
                <a:latin typeface="+mn-lt"/>
                <a:ea typeface="+mn-ea"/>
                <a:cs typeface="+mn-cs"/>
              </a:rPr>
              <a:t>- Kernforschungsreaktoren in Karlsruhe oder die Freisetzung gentechnisch veränderter Organismen haben z. B. Gefahren- und Risikopotential für Allgemeinheit, die</a:t>
            </a:r>
            <a:r>
              <a:rPr lang="de-DE" sz="1200" kern="1200" baseline="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Gesundheit und das Leben Dritter </a:t>
            </a:r>
          </a:p>
          <a:p>
            <a:pPr lvl="1"/>
            <a:r>
              <a:rPr lang="de-DE" sz="1200" kern="1200" dirty="0" smtClean="0">
                <a:solidFill>
                  <a:schemeClr val="tx1"/>
                </a:solidFill>
                <a:effectLst/>
                <a:latin typeface="+mn-lt"/>
                <a:ea typeface="+mn-ea"/>
                <a:cs typeface="+mn-cs"/>
              </a:rPr>
              <a:t>- Stammzellenforschung oder therapeutisches Klonen Eingriffe in Schutzgüter der Menschenwürde und des Lebensschutzes</a:t>
            </a:r>
          </a:p>
          <a:p>
            <a:pPr lvl="1"/>
            <a:r>
              <a:rPr lang="de-DE" sz="1200" kern="1200" dirty="0" smtClean="0">
                <a:solidFill>
                  <a:schemeClr val="tx1"/>
                </a:solidFill>
                <a:effectLst/>
                <a:latin typeface="+mn-lt"/>
                <a:ea typeface="+mn-ea"/>
                <a:cs typeface="+mn-cs"/>
              </a:rPr>
              <a:t>- Gesetzgeber kann es verbieten, muss es aber nicht</a:t>
            </a:r>
          </a:p>
          <a:p>
            <a:pPr lvl="1"/>
            <a:r>
              <a:rPr lang="de-DE" sz="1200" kern="1200" smtClean="0">
                <a:solidFill>
                  <a:schemeClr val="tx1"/>
                </a:solidFill>
                <a:effectLst/>
                <a:latin typeface="+mn-lt"/>
                <a:ea typeface="+mn-ea"/>
                <a:cs typeface="+mn-cs"/>
              </a:rPr>
              <a:t>- Resultiert </a:t>
            </a:r>
            <a:r>
              <a:rPr lang="de-DE" sz="1200" kern="1200" dirty="0" smtClean="0">
                <a:solidFill>
                  <a:schemeClr val="tx1"/>
                </a:solidFill>
                <a:effectLst/>
                <a:latin typeface="+mn-lt"/>
                <a:ea typeface="+mn-ea"/>
                <a:cs typeface="+mn-cs"/>
              </a:rPr>
              <a:t>in stärkeren Einschränkungen </a:t>
            </a:r>
            <a:r>
              <a:rPr lang="de-DE" sz="1200" kern="1200" smtClean="0">
                <a:solidFill>
                  <a:schemeClr val="tx1"/>
                </a:solidFill>
                <a:effectLst/>
                <a:latin typeface="+mn-lt"/>
                <a:ea typeface="+mn-ea"/>
                <a:cs typeface="+mn-cs"/>
              </a:rPr>
              <a:t>der Wissenschaft</a:t>
            </a:r>
            <a:r>
              <a:rPr lang="de-DE" sz="1200" kern="1200" baseline="0" smtClean="0">
                <a:solidFill>
                  <a:schemeClr val="tx1"/>
                </a:solidFill>
                <a:effectLst/>
                <a:latin typeface="+mn-lt"/>
                <a:ea typeface="+mn-ea"/>
                <a:cs typeface="+mn-cs"/>
              </a:rPr>
              <a:t> </a:t>
            </a:r>
            <a:r>
              <a:rPr lang="de-DE" sz="1200" u="sng" kern="1200" smtClean="0">
                <a:solidFill>
                  <a:schemeClr val="tx1"/>
                </a:solidFill>
                <a:effectLst/>
                <a:latin typeface="+mn-lt"/>
                <a:ea typeface="+mn-ea"/>
                <a:cs typeface="+mn-cs"/>
                <a:hlinkClick r:id="rId3"/>
              </a:rPr>
              <a:t>http</a:t>
            </a:r>
            <a:r>
              <a:rPr lang="de-DE" sz="1200" u="sng" kern="1200" dirty="0" smtClean="0">
                <a:solidFill>
                  <a:schemeClr val="tx1"/>
                </a:solidFill>
                <a:effectLst/>
                <a:latin typeface="+mn-lt"/>
                <a:ea typeface="+mn-ea"/>
                <a:cs typeface="+mn-cs"/>
                <a:hlinkClick r:id="rId3"/>
              </a:rPr>
              <a:t>://www.sciencegarden.de/content/2011-08/verfassungswidriger-eingriff-in-die-wissenschaftsfreiheit</a:t>
            </a:r>
            <a:r>
              <a:rPr lang="de-DE" sz="1200" kern="1200" dirty="0" smtClean="0">
                <a:solidFill>
                  <a:schemeClr val="tx1"/>
                </a:solidFill>
                <a:effectLst/>
                <a:latin typeface="+mn-lt"/>
                <a:ea typeface="+mn-ea"/>
                <a:cs typeface="+mn-cs"/>
              </a:rPr>
              <a:t> </a:t>
            </a:r>
          </a:p>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8</a:t>
            </a:fld>
            <a:endParaRPr lang="de-DE"/>
          </a:p>
        </p:txBody>
      </p:sp>
    </p:spTree>
    <p:extLst>
      <p:ext uri="{BB962C8B-B14F-4D97-AF65-F5344CB8AC3E}">
        <p14:creationId xmlns:p14="http://schemas.microsoft.com/office/powerpoint/2010/main" val="3787868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10</a:t>
            </a:fld>
            <a:endParaRPr lang="de-DE"/>
          </a:p>
        </p:txBody>
      </p:sp>
    </p:spTree>
    <p:extLst>
      <p:ext uri="{BB962C8B-B14F-4D97-AF65-F5344CB8AC3E}">
        <p14:creationId xmlns:p14="http://schemas.microsoft.com/office/powerpoint/2010/main" val="168680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FE8F0C2-877A-49F8-B7A1-7F48C9F034FD}" type="slidenum">
              <a:rPr lang="de-DE" smtClean="0"/>
              <a:t>12</a:t>
            </a:fld>
            <a:endParaRPr lang="de-DE"/>
          </a:p>
        </p:txBody>
      </p:sp>
    </p:spTree>
    <p:extLst>
      <p:ext uri="{BB962C8B-B14F-4D97-AF65-F5344CB8AC3E}">
        <p14:creationId xmlns:p14="http://schemas.microsoft.com/office/powerpoint/2010/main" val="1790288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dirty="0"/>
          </a:p>
        </p:txBody>
      </p:sp>
      <p:sp>
        <p:nvSpPr>
          <p:cNvPr id="5" name="Fußzeilenplatzhalter 4"/>
          <p:cNvSpPr>
            <a:spLocks noGrp="1"/>
          </p:cNvSpPr>
          <p:nvPr>
            <p:ph type="ftr" sz="quarter" idx="11"/>
          </p:nvPr>
        </p:nvSpPr>
        <p:spPr/>
        <p:txBody>
          <a:bodyPr/>
          <a:lstStyle/>
          <a:p>
            <a:r>
              <a:rPr lang="de-DE" dirty="0" smtClean="0"/>
              <a:t>Riester Bausparen</a:t>
            </a:r>
            <a:endParaRPr lang="de-DE" dirty="0"/>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
        <p:nvSpPr>
          <p:cNvPr id="7" name="Rechteck 6"/>
          <p:cNvSpPr/>
          <p:nvPr userDrawn="1"/>
        </p:nvSpPr>
        <p:spPr>
          <a:xfrm>
            <a:off x="395536" y="6309320"/>
            <a:ext cx="8424936" cy="432048"/>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lang="de-DE"/>
          </a:p>
        </p:txBody>
      </p:sp>
      <p:sp>
        <p:nvSpPr>
          <p:cNvPr id="9" name="Rechteck 8"/>
          <p:cNvSpPr/>
          <p:nvPr userDrawn="1"/>
        </p:nvSpPr>
        <p:spPr>
          <a:xfrm>
            <a:off x="145082" y="116632"/>
            <a:ext cx="8856984" cy="64087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p:cNvSpPr txBox="1"/>
          <p:nvPr userDrawn="1"/>
        </p:nvSpPr>
        <p:spPr>
          <a:xfrm>
            <a:off x="3635896" y="836712"/>
            <a:ext cx="5508104" cy="1323439"/>
          </a:xfrm>
          <a:prstGeom prst="rect">
            <a:avLst/>
          </a:prstGeom>
          <a:noFill/>
        </p:spPr>
        <p:txBody>
          <a:bodyPr wrap="square" rtlCol="0">
            <a:spAutoFit/>
          </a:bodyPr>
          <a:lstStyle/>
          <a:p>
            <a:r>
              <a:rPr lang="en-US" sz="4000" kern="1200" baseline="0" dirty="0" err="1" smtClean="0">
                <a:solidFill>
                  <a:schemeClr val="tx1"/>
                </a:solidFill>
                <a:latin typeface="+mj-lt"/>
                <a:ea typeface="+mj-ea"/>
                <a:cs typeface="+mj-cs"/>
              </a:rPr>
              <a:t>Freiheit</a:t>
            </a:r>
            <a:r>
              <a:rPr lang="en-US" sz="4000" kern="1200" baseline="0" dirty="0" smtClean="0">
                <a:solidFill>
                  <a:schemeClr val="tx1"/>
                </a:solidFill>
                <a:latin typeface="+mj-lt"/>
                <a:ea typeface="+mj-ea"/>
                <a:cs typeface="+mj-cs"/>
              </a:rPr>
              <a:t> und </a:t>
            </a:r>
            <a:r>
              <a:rPr lang="en-US" sz="4000" kern="1200" baseline="0" dirty="0" err="1" smtClean="0">
                <a:solidFill>
                  <a:schemeClr val="tx1"/>
                </a:solidFill>
                <a:latin typeface="+mj-lt"/>
                <a:ea typeface="+mj-ea"/>
                <a:cs typeface="+mj-cs"/>
              </a:rPr>
              <a:t>Verantwortung</a:t>
            </a:r>
            <a:endParaRPr lang="de-DE" sz="4000" kern="1200" baseline="0" dirty="0">
              <a:solidFill>
                <a:schemeClr val="tx1"/>
              </a:solidFill>
              <a:latin typeface="+mj-lt"/>
              <a:ea typeface="+mj-ea"/>
              <a:cs typeface="+mj-cs"/>
            </a:endParaRPr>
          </a:p>
        </p:txBody>
      </p:sp>
      <p:sp>
        <p:nvSpPr>
          <p:cNvPr id="22" name="Textfeld 21"/>
          <p:cNvSpPr txBox="1"/>
          <p:nvPr userDrawn="1"/>
        </p:nvSpPr>
        <p:spPr>
          <a:xfrm>
            <a:off x="3697193" y="3501008"/>
            <a:ext cx="2484035" cy="2246769"/>
          </a:xfrm>
          <a:prstGeom prst="rect">
            <a:avLst/>
          </a:prstGeom>
          <a:noFill/>
        </p:spPr>
        <p:txBody>
          <a:bodyPr wrap="square" rtlCol="0">
            <a:spAutoFit/>
          </a:bodyPr>
          <a:lstStyle/>
          <a:p>
            <a:r>
              <a:rPr lang="de-DE" sz="2000" kern="1200" baseline="0" dirty="0" smtClean="0">
                <a:solidFill>
                  <a:schemeClr val="tx1"/>
                </a:solidFill>
                <a:latin typeface="+mn-lt"/>
                <a:ea typeface="+mn-ea"/>
                <a:cs typeface="+mn-cs"/>
              </a:rPr>
              <a:t>Präsentiert von</a:t>
            </a:r>
          </a:p>
          <a:p>
            <a:r>
              <a:rPr lang="de-DE" sz="2000" kern="1200" baseline="0" dirty="0" err="1" smtClean="0">
                <a:solidFill>
                  <a:schemeClr val="tx1"/>
                </a:solidFill>
                <a:latin typeface="+mn-lt"/>
                <a:ea typeface="+mn-ea"/>
                <a:cs typeface="+mn-cs"/>
              </a:rPr>
              <a:t>Glaucia</a:t>
            </a:r>
            <a:r>
              <a:rPr lang="de-DE" sz="2000" kern="1200" baseline="0" dirty="0" smtClean="0">
                <a:solidFill>
                  <a:schemeClr val="tx1"/>
                </a:solidFill>
                <a:latin typeface="+mn-lt"/>
                <a:ea typeface="+mn-ea"/>
                <a:cs typeface="+mn-cs"/>
              </a:rPr>
              <a:t> </a:t>
            </a:r>
            <a:r>
              <a:rPr lang="de-DE" sz="2000" kern="1200" baseline="0" dirty="0" err="1" smtClean="0">
                <a:solidFill>
                  <a:schemeClr val="tx1"/>
                </a:solidFill>
                <a:latin typeface="+mn-lt"/>
                <a:ea typeface="+mn-ea"/>
                <a:cs typeface="+mn-cs"/>
              </a:rPr>
              <a:t>Cancino</a:t>
            </a:r>
            <a:r>
              <a:rPr lang="de-DE" sz="2000" kern="1200" baseline="0" dirty="0" smtClean="0">
                <a:solidFill>
                  <a:schemeClr val="tx1"/>
                </a:solidFill>
                <a:latin typeface="+mn-lt"/>
                <a:ea typeface="+mn-ea"/>
                <a:cs typeface="+mn-cs"/>
              </a:rPr>
              <a:t/>
            </a:r>
            <a:br>
              <a:rPr lang="de-DE" sz="2000" kern="1200" baseline="0" dirty="0" smtClean="0">
                <a:solidFill>
                  <a:schemeClr val="tx1"/>
                </a:solidFill>
                <a:latin typeface="+mn-lt"/>
                <a:ea typeface="+mn-ea"/>
                <a:cs typeface="+mn-cs"/>
              </a:rPr>
            </a:br>
            <a:r>
              <a:rPr lang="de-DE" sz="2000" kern="1200" baseline="0" dirty="0" smtClean="0">
                <a:solidFill>
                  <a:schemeClr val="tx1"/>
                </a:solidFill>
                <a:latin typeface="+mn-lt"/>
                <a:ea typeface="+mn-ea"/>
                <a:cs typeface="+mn-cs"/>
              </a:rPr>
              <a:t>Dana </a:t>
            </a:r>
            <a:r>
              <a:rPr lang="de-DE" sz="2000" kern="1200" baseline="0" dirty="0" err="1" smtClean="0">
                <a:solidFill>
                  <a:schemeClr val="tx1"/>
                </a:solidFill>
                <a:latin typeface="+mn-lt"/>
                <a:ea typeface="+mn-ea"/>
                <a:cs typeface="+mn-cs"/>
              </a:rPr>
              <a:t>Jenett</a:t>
            </a:r>
            <a:endParaRPr lang="de-DE" sz="2000" kern="1200" baseline="0" dirty="0" smtClean="0">
              <a:solidFill>
                <a:schemeClr val="tx1"/>
              </a:solidFill>
              <a:latin typeface="+mn-lt"/>
              <a:ea typeface="+mn-ea"/>
              <a:cs typeface="+mn-cs"/>
            </a:endParaRPr>
          </a:p>
          <a:p>
            <a:r>
              <a:rPr lang="de-DE" sz="2000" kern="1200" baseline="0" dirty="0" smtClean="0">
                <a:solidFill>
                  <a:schemeClr val="tx1"/>
                </a:solidFill>
                <a:latin typeface="+mn-lt"/>
                <a:ea typeface="+mn-ea"/>
                <a:cs typeface="+mn-cs"/>
              </a:rPr>
              <a:t>Nico Lehmann</a:t>
            </a:r>
          </a:p>
          <a:p>
            <a:r>
              <a:rPr lang="de-DE" sz="2000" kern="1200" baseline="0" dirty="0" smtClean="0">
                <a:solidFill>
                  <a:schemeClr val="tx1"/>
                </a:solidFill>
                <a:latin typeface="+mn-lt"/>
                <a:ea typeface="+mn-ea"/>
                <a:cs typeface="+mn-cs"/>
              </a:rPr>
              <a:t>Elena Maier</a:t>
            </a:r>
          </a:p>
          <a:p>
            <a:r>
              <a:rPr lang="de-DE" sz="2000" kern="1200" baseline="0" dirty="0" smtClean="0">
                <a:solidFill>
                  <a:schemeClr val="tx1"/>
                </a:solidFill>
                <a:latin typeface="+mn-lt"/>
                <a:ea typeface="+mn-ea"/>
                <a:cs typeface="+mn-cs"/>
              </a:rPr>
              <a:t>Brian </a:t>
            </a:r>
            <a:r>
              <a:rPr lang="de-DE" sz="2000" kern="1200" baseline="0" dirty="0" err="1" smtClean="0">
                <a:solidFill>
                  <a:schemeClr val="tx1"/>
                </a:solidFill>
                <a:latin typeface="+mn-lt"/>
                <a:ea typeface="+mn-ea"/>
                <a:cs typeface="+mn-cs"/>
              </a:rPr>
              <a:t>Tietzen</a:t>
            </a:r>
            <a:r>
              <a:rPr lang="de-DE" sz="2000" kern="1200" baseline="0" dirty="0" smtClean="0">
                <a:solidFill>
                  <a:schemeClr val="tx1"/>
                </a:solidFill>
                <a:latin typeface="+mn-lt"/>
                <a:ea typeface="+mn-ea"/>
                <a:cs typeface="+mn-cs"/>
              </a:rPr>
              <a:t> </a:t>
            </a:r>
          </a:p>
          <a:p>
            <a:r>
              <a:rPr lang="de-DE" sz="2000" kern="1200" baseline="0" dirty="0" smtClean="0">
                <a:solidFill>
                  <a:schemeClr val="tx1"/>
                </a:solidFill>
                <a:latin typeface="+mn-lt"/>
                <a:ea typeface="+mn-ea"/>
                <a:cs typeface="+mn-cs"/>
              </a:rPr>
              <a:t>Kristina </a:t>
            </a:r>
            <a:r>
              <a:rPr lang="de-DE" sz="2000" kern="1200" baseline="0" dirty="0" err="1" smtClean="0">
                <a:solidFill>
                  <a:schemeClr val="tx1"/>
                </a:solidFill>
                <a:latin typeface="+mn-lt"/>
                <a:ea typeface="+mn-ea"/>
                <a:cs typeface="+mn-cs"/>
              </a:rPr>
              <a:t>Tschupin</a:t>
            </a:r>
            <a:endParaRPr lang="de-DE" sz="2000" kern="1200" baseline="0" dirty="0">
              <a:solidFill>
                <a:schemeClr val="tx1"/>
              </a:solidFill>
              <a:latin typeface="+mn-lt"/>
              <a:ea typeface="+mn-ea"/>
              <a:cs typeface="+mn-cs"/>
            </a:endParaRPr>
          </a:p>
        </p:txBody>
      </p:sp>
      <p:pic>
        <p:nvPicPr>
          <p:cNvPr id="1026" name="Picture 2" descr="http://www.wunderweib.de/media/redaktionell/wunderweib/bmo/2012_42/magnesiumverla/diabetesmellitus/diabetes-forschung-2-q_img_308x0.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1430" t="1469" r="11963" b="1469"/>
          <a:stretch/>
        </p:blipFill>
        <p:spPr bwMode="auto">
          <a:xfrm>
            <a:off x="395536" y="939801"/>
            <a:ext cx="3111377" cy="453390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rade Verbindung 19"/>
          <p:cNvCxnSpPr/>
          <p:nvPr userDrawn="1"/>
        </p:nvCxnSpPr>
        <p:spPr>
          <a:xfrm>
            <a:off x="3491880" y="764704"/>
            <a:ext cx="0" cy="48965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6232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D5F394E-90F8-4F43-8348-924041BAEC7C}"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16226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D5F394E-90F8-4F43-8348-924041BAEC7C}"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387674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0062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670176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800925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3457057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742308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E2EEDF1-94B8-4CA9-AC5F-FC7A889451DD}"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8313728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9E2EEDF1-94B8-4CA9-AC5F-FC7A889451DD}" type="datetimeFigureOut">
              <a:rPr lang="de-DE" smtClean="0"/>
              <a:t>09.12.2013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9733461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E2EEDF1-94B8-4CA9-AC5F-FC7A889451DD}" type="datetimeFigureOut">
              <a:rPr lang="de-DE" smtClean="0"/>
              <a:t>09.12.2013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291394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5D5F394E-90F8-4F43-8348-924041BAEC7C}" type="datetimeFigureOut">
              <a:rPr lang="de-DE" smtClean="0"/>
              <a:t>09.12.2013</a:t>
            </a:fld>
            <a:endParaRPr lang="de-DE"/>
          </a:p>
        </p:txBody>
      </p:sp>
      <p:sp>
        <p:nvSpPr>
          <p:cNvPr id="5" name="Fußzeilenplatzhalter 4"/>
          <p:cNvSpPr>
            <a:spLocks noGrp="1"/>
          </p:cNvSpPr>
          <p:nvPr>
            <p:ph type="ftr" sz="quarter" idx="11"/>
          </p:nvPr>
        </p:nvSpPr>
        <p:spPr/>
        <p:txBody>
          <a:bodyPr/>
          <a:lstStyle/>
          <a:p>
            <a:r>
              <a:rPr lang="de-DE" dirty="0" smtClean="0"/>
              <a:t>Riester Bausparen</a:t>
            </a:r>
            <a:endParaRPr lang="de-DE" dirty="0"/>
          </a:p>
        </p:txBody>
      </p:sp>
      <p:sp>
        <p:nvSpPr>
          <p:cNvPr id="6" name="Foliennummernplatzhalter 5"/>
          <p:cNvSpPr>
            <a:spLocks noGrp="1"/>
          </p:cNvSpPr>
          <p:nvPr>
            <p:ph type="sldNum" sz="quarter" idx="12"/>
          </p:nvPr>
        </p:nvSpPr>
        <p:spPr/>
        <p:txBody>
          <a:bodyPr/>
          <a:lstStyle/>
          <a:p>
            <a:fld id="{5C997049-FE7C-4047-B997-0D2E32ABA51F}" type="slidenum">
              <a:rPr lang="de-DE" smtClean="0"/>
              <a:t>‹Nr.›</a:t>
            </a:fld>
            <a:endParaRPr lang="de-DE"/>
          </a:p>
        </p:txBody>
      </p:sp>
      <p:sp>
        <p:nvSpPr>
          <p:cNvPr id="7" name="Rechteck 6"/>
          <p:cNvSpPr/>
          <p:nvPr userDrawn="1"/>
        </p:nvSpPr>
        <p:spPr>
          <a:xfrm>
            <a:off x="395536" y="6309320"/>
            <a:ext cx="8424936" cy="432048"/>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 name="Rechteck 8"/>
          <p:cNvSpPr/>
          <p:nvPr userDrawn="1"/>
        </p:nvSpPr>
        <p:spPr>
          <a:xfrm>
            <a:off x="145082" y="116632"/>
            <a:ext cx="8856984" cy="64087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 Verbindung 19"/>
          <p:cNvCxnSpPr/>
          <p:nvPr userDrawn="1"/>
        </p:nvCxnSpPr>
        <p:spPr>
          <a:xfrm>
            <a:off x="395536" y="1484784"/>
            <a:ext cx="82809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itel 1"/>
          <p:cNvSpPr txBox="1">
            <a:spLocks/>
          </p:cNvSpPr>
          <p:nvPr userDrawn="1"/>
        </p:nvSpPr>
        <p:spPr>
          <a:xfrm>
            <a:off x="611560" y="332656"/>
            <a:ext cx="6766704" cy="867782"/>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baseline="0" dirty="0" smtClean="0"/>
              <a:t>Vielen Dank für Eure Aufmerksamkeit!</a:t>
            </a:r>
            <a:endParaRPr lang="de-DE" dirty="0"/>
          </a:p>
        </p:txBody>
      </p:sp>
      <p:pic>
        <p:nvPicPr>
          <p:cNvPr id="10" name="Picture 2" descr="http://rossau.files.wordpress.com/2013/08/labyrinth-origina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91680" y="1735037"/>
            <a:ext cx="5520334" cy="4644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87686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E2EEDF1-94B8-4CA9-AC5F-FC7A889451DD}" type="datetimeFigureOut">
              <a:rPr lang="de-DE" smtClean="0"/>
              <a:t>09.12.2013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2377062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E2EEDF1-94B8-4CA9-AC5F-FC7A889451DD}"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105244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9E2EEDF1-94B8-4CA9-AC5F-FC7A889451DD}"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402469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16981348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E2EEDF1-94B8-4CA9-AC5F-FC7A889451DD}" type="datetimeFigureOut">
              <a:rPr lang="de-DE" smtClean="0"/>
              <a:t>09.12.2013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5D09017-51A8-484D-BC7D-BE4E062D3D03}" type="slidenum">
              <a:rPr lang="de-DE" smtClean="0"/>
              <a:t>‹Nr.›</a:t>
            </a:fld>
            <a:endParaRPr lang="de-DE"/>
          </a:p>
        </p:txBody>
      </p:sp>
    </p:spTree>
    <p:extLst>
      <p:ext uri="{BB962C8B-B14F-4D97-AF65-F5344CB8AC3E}">
        <p14:creationId xmlns:p14="http://schemas.microsoft.com/office/powerpoint/2010/main" val="350116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Rechteck 8"/>
          <p:cNvSpPr/>
          <p:nvPr userDrawn="1"/>
        </p:nvSpPr>
        <p:spPr>
          <a:xfrm>
            <a:off x="145082" y="116632"/>
            <a:ext cx="8856984" cy="612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Inhaltsplatzhalter 2"/>
          <p:cNvSpPr>
            <a:spLocks noGrp="1"/>
          </p:cNvSpPr>
          <p:nvPr>
            <p:ph idx="1"/>
          </p:nvPr>
        </p:nvSpPr>
        <p:spPr>
          <a:xfrm>
            <a:off x="323528" y="980728"/>
            <a:ext cx="8363272" cy="5040560"/>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2" name="Titel 1"/>
          <p:cNvSpPr>
            <a:spLocks noGrp="1"/>
          </p:cNvSpPr>
          <p:nvPr>
            <p:ph type="title"/>
          </p:nvPr>
        </p:nvSpPr>
        <p:spPr>
          <a:xfrm>
            <a:off x="251520" y="183778"/>
            <a:ext cx="8363272" cy="580926"/>
          </a:xfrm>
        </p:spPr>
        <p:txBody>
          <a:bodyPr/>
          <a:lstStyle>
            <a:lvl1pPr algn="ctr">
              <a:defRPr/>
            </a:lvl1pPr>
          </a:lstStyle>
          <a:p>
            <a:r>
              <a:rPr lang="de-DE" dirty="0" smtClean="0"/>
              <a:t>Titelmasterformat</a:t>
            </a:r>
            <a:endParaRPr lang="de-DE" dirty="0"/>
          </a:p>
        </p:txBody>
      </p:sp>
      <p:cxnSp>
        <p:nvCxnSpPr>
          <p:cNvPr id="11" name="Gerade Verbindung 10"/>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2076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12" name="Titelplatzhalter 1"/>
          <p:cNvSpPr>
            <a:spLocks noGrp="1"/>
          </p:cNvSpPr>
          <p:nvPr>
            <p:ph type="title"/>
          </p:nvPr>
        </p:nvSpPr>
        <p:spPr>
          <a:xfrm>
            <a:off x="323528" y="183778"/>
            <a:ext cx="8363272" cy="580926"/>
          </a:xfrm>
          <a:prstGeom prst="rect">
            <a:avLst/>
          </a:prstGeom>
        </p:spPr>
        <p:txBody>
          <a:bodyPr vert="horz" lIns="91440" tIns="45720" rIns="91440" bIns="45720" rtlCol="0" anchor="ctr">
            <a:normAutofit/>
          </a:bodyPr>
          <a:lstStyle/>
          <a:p>
            <a:r>
              <a:rPr lang="de-DE" dirty="0" smtClean="0"/>
              <a:t>Titelmasterformat</a:t>
            </a:r>
            <a:endParaRPr lang="de-DE" dirty="0"/>
          </a:p>
        </p:txBody>
      </p:sp>
      <p:cxnSp>
        <p:nvCxnSpPr>
          <p:cNvPr id="14" name="Gerade Verbindung 13"/>
          <p:cNvCxnSpPr/>
          <p:nvPr userDrawn="1"/>
        </p:nvCxnSpPr>
        <p:spPr>
          <a:xfrm>
            <a:off x="3419872" y="908720"/>
            <a:ext cx="0" cy="52205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hteck 14"/>
          <p:cNvSpPr/>
          <p:nvPr userDrawn="1"/>
        </p:nvSpPr>
        <p:spPr>
          <a:xfrm>
            <a:off x="327546" y="980727"/>
            <a:ext cx="2876302" cy="510698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cxnSp>
        <p:nvCxnSpPr>
          <p:cNvPr id="16" name="Gerade Verbindung 15"/>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Inhaltsplatzhalter 2"/>
          <p:cNvSpPr>
            <a:spLocks noGrp="1"/>
          </p:cNvSpPr>
          <p:nvPr>
            <p:ph idx="1"/>
          </p:nvPr>
        </p:nvSpPr>
        <p:spPr>
          <a:xfrm>
            <a:off x="3707904" y="980728"/>
            <a:ext cx="4978896" cy="5040560"/>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4191745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bschnitts-&#10;überschrift">
    <p:spTree>
      <p:nvGrpSpPr>
        <p:cNvPr id="1" name=""/>
        <p:cNvGrpSpPr/>
        <p:nvPr/>
      </p:nvGrpSpPr>
      <p:grpSpPr>
        <a:xfrm>
          <a:off x="0" y="0"/>
          <a:ext cx="0" cy="0"/>
          <a:chOff x="0" y="0"/>
          <a:chExt cx="0" cy="0"/>
        </a:xfrm>
      </p:grpSpPr>
      <p:sp>
        <p:nvSpPr>
          <p:cNvPr id="13" name="Rechteck 12"/>
          <p:cNvSpPr/>
          <p:nvPr userDrawn="1"/>
        </p:nvSpPr>
        <p:spPr>
          <a:xfrm>
            <a:off x="145082" y="116632"/>
            <a:ext cx="8856984" cy="612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itelplatzhalter 1"/>
          <p:cNvSpPr>
            <a:spLocks noGrp="1"/>
          </p:cNvSpPr>
          <p:nvPr>
            <p:ph type="title"/>
          </p:nvPr>
        </p:nvSpPr>
        <p:spPr>
          <a:xfrm>
            <a:off x="323528" y="183778"/>
            <a:ext cx="8363272" cy="580926"/>
          </a:xfrm>
          <a:prstGeom prst="rect">
            <a:avLst/>
          </a:prstGeom>
        </p:spPr>
        <p:txBody>
          <a:bodyPr vert="horz" lIns="91440" tIns="45720" rIns="91440" bIns="45720" rtlCol="0" anchor="ctr">
            <a:normAutofit/>
          </a:bodyPr>
          <a:lstStyle/>
          <a:p>
            <a:r>
              <a:rPr lang="de-DE" dirty="0" smtClean="0"/>
              <a:t>Titelmasterformat</a:t>
            </a:r>
            <a:endParaRPr lang="de-DE" dirty="0"/>
          </a:p>
        </p:txBody>
      </p:sp>
      <p:cxnSp>
        <p:nvCxnSpPr>
          <p:cNvPr id="16" name="Gerade Verbindung 15"/>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Inhaltsplatzhalter 2"/>
          <p:cNvSpPr>
            <a:spLocks noGrp="1"/>
          </p:cNvSpPr>
          <p:nvPr>
            <p:ph idx="1"/>
          </p:nvPr>
        </p:nvSpPr>
        <p:spPr>
          <a:xfrm>
            <a:off x="327545" y="980728"/>
            <a:ext cx="8359255" cy="4968552"/>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0665949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5D5F394E-90F8-4F43-8348-924041BAEC7C}" type="datetimeFigureOut">
              <a:rPr lang="de-DE" smtClean="0"/>
              <a:t>09.12.2013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3906558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5D5F394E-90F8-4F43-8348-924041BAEC7C}" type="datetimeFigureOut">
              <a:rPr lang="de-DE" smtClean="0"/>
              <a:t>09.12.2013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09179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5D5F394E-90F8-4F43-8348-924041BAEC7C}" type="datetimeFigureOut">
              <a:rPr lang="de-DE" smtClean="0"/>
              <a:t>09.12.2013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20931331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D5F394E-90F8-4F43-8348-924041BAEC7C}" type="datetimeFigureOut">
              <a:rPr lang="de-DE" smtClean="0"/>
              <a:t>09.12.2013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C997049-FE7C-4047-B997-0D2E32ABA51F}" type="slidenum">
              <a:rPr lang="de-DE" smtClean="0"/>
              <a:t>‹Nr.›</a:t>
            </a:fld>
            <a:endParaRPr lang="de-DE"/>
          </a:p>
        </p:txBody>
      </p:sp>
    </p:spTree>
    <p:extLst>
      <p:ext uri="{BB962C8B-B14F-4D97-AF65-F5344CB8AC3E}">
        <p14:creationId xmlns:p14="http://schemas.microsoft.com/office/powerpoint/2010/main" val="52078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Rechteck 6"/>
          <p:cNvSpPr/>
          <p:nvPr userDrawn="1"/>
        </p:nvSpPr>
        <p:spPr>
          <a:xfrm>
            <a:off x="145082" y="116632"/>
            <a:ext cx="8856984" cy="6120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323528" y="183778"/>
            <a:ext cx="8363272" cy="580926"/>
          </a:xfrm>
          <a:prstGeom prst="rect">
            <a:avLst/>
          </a:prstGeom>
        </p:spPr>
        <p:txBody>
          <a:bodyPr vert="horz" lIns="91440" tIns="45720" rIns="91440" bIns="45720" rtlCol="0" anchor="ctr">
            <a:normAutofit/>
          </a:bodyPr>
          <a:lstStyle/>
          <a:p>
            <a:r>
              <a:rPr lang="de-DE" dirty="0" smtClean="0"/>
              <a:t>Titelmasterformat</a:t>
            </a:r>
            <a:endParaRPr lang="de-DE" dirty="0"/>
          </a:p>
        </p:txBody>
      </p:sp>
      <p:sp>
        <p:nvSpPr>
          <p:cNvPr id="3" name="Textplatzhalter 2"/>
          <p:cNvSpPr>
            <a:spLocks noGrp="1"/>
          </p:cNvSpPr>
          <p:nvPr>
            <p:ph type="body" idx="1"/>
          </p:nvPr>
        </p:nvSpPr>
        <p:spPr>
          <a:xfrm>
            <a:off x="3635896" y="980728"/>
            <a:ext cx="5050904" cy="5112568"/>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bg1"/>
                </a:solidFill>
              </a:defRPr>
            </a:lvl1pPr>
          </a:lstStyle>
          <a:p>
            <a:fld id="{5D5F394E-90F8-4F43-8348-924041BAEC7C}" type="datetimeFigureOut">
              <a:rPr lang="de-DE" smtClean="0"/>
              <a:pPr/>
              <a:t>09.12.2013</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bg1"/>
                </a:solidFill>
              </a:defRPr>
            </a:lvl1pPr>
          </a:lstStyle>
          <a:p>
            <a:r>
              <a:rPr lang="de-DE" dirty="0" smtClean="0"/>
              <a:t>Riester Bausparen</a:t>
            </a:r>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bg1"/>
                </a:solidFill>
              </a:defRPr>
            </a:lvl1pPr>
          </a:lstStyle>
          <a:p>
            <a:fld id="{5C997049-FE7C-4047-B997-0D2E32ABA51F}" type="slidenum">
              <a:rPr lang="de-DE" smtClean="0"/>
              <a:pPr/>
              <a:t>‹Nr.›</a:t>
            </a:fld>
            <a:endParaRPr lang="de-DE"/>
          </a:p>
        </p:txBody>
      </p:sp>
      <p:cxnSp>
        <p:nvCxnSpPr>
          <p:cNvPr id="14" name="Gerade Verbindung 13"/>
          <p:cNvCxnSpPr/>
          <p:nvPr userDrawn="1"/>
        </p:nvCxnSpPr>
        <p:spPr>
          <a:xfrm>
            <a:off x="3419872" y="908720"/>
            <a:ext cx="0" cy="52205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hteck 12"/>
          <p:cNvSpPr/>
          <p:nvPr userDrawn="1"/>
        </p:nvSpPr>
        <p:spPr>
          <a:xfrm>
            <a:off x="327546" y="980727"/>
            <a:ext cx="2876302" cy="510698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cxnSp>
        <p:nvCxnSpPr>
          <p:cNvPr id="29" name="Gerade Verbindung 28"/>
          <p:cNvCxnSpPr/>
          <p:nvPr userDrawn="1"/>
        </p:nvCxnSpPr>
        <p:spPr>
          <a:xfrm>
            <a:off x="325537" y="764704"/>
            <a:ext cx="83489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266735"/>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0" r:id="rId3"/>
    <p:sldLayoutId id="2147483651" r:id="rId4"/>
    <p:sldLayoutId id="2147483673"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EEDF1-94B8-4CA9-AC5F-FC7A889451DD}" type="datetimeFigureOut">
              <a:rPr lang="de-DE" smtClean="0"/>
              <a:t>09.12.2013</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9017-51A8-484D-BC7D-BE4E062D3D03}" type="slidenum">
              <a:rPr lang="de-DE" smtClean="0"/>
              <a:t>‹Nr.›</a:t>
            </a:fld>
            <a:endParaRPr lang="de-DE"/>
          </a:p>
        </p:txBody>
      </p:sp>
    </p:spTree>
    <p:extLst>
      <p:ext uri="{BB962C8B-B14F-4D97-AF65-F5344CB8AC3E}">
        <p14:creationId xmlns:p14="http://schemas.microsoft.com/office/powerpoint/2010/main" val="4010150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www.loewensolar.de/_img/1/pic_16.jpg" TargetMode="External"/><Relationship Id="rId7" Type="http://schemas.openxmlformats.org/officeDocument/2006/relationships/hyperlink" Target="http://1.bp.blogspot.com/-MWf328hj0CY/TZmsAQU18BI/AAAAAAAAAO0/EaXPZPBYPys/s1600/150px-Flag_of_Europe.svg.png"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hyperlink" Target="http://www.wissenschaft.de/fast_forward" TargetMode="External"/><Relationship Id="rId5" Type="http://schemas.openxmlformats.org/officeDocument/2006/relationships/hyperlink" Target="http://juist-nachrichten.de/wp-content/uploads/2012/05/grundgesetz1.jpg" TargetMode="External"/><Relationship Id="rId4" Type="http://schemas.openxmlformats.org/officeDocument/2006/relationships/hyperlink" Target="http://d3r6fppmnpquqq.cloudfront.net/e0/ac/i80391392._szw270h3500_.jp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25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Unternehmensforschung</a:t>
            </a:r>
            <a:endParaRPr lang="de-DE" dirty="0"/>
          </a:p>
        </p:txBody>
      </p:sp>
      <p:sp>
        <p:nvSpPr>
          <p:cNvPr id="3" name="Inhaltsplatzhalter 2"/>
          <p:cNvSpPr>
            <a:spLocks noGrp="1"/>
          </p:cNvSpPr>
          <p:nvPr>
            <p:ph idx="1"/>
          </p:nvPr>
        </p:nvSpPr>
        <p:spPr/>
        <p:txBody>
          <a:bodyPr>
            <a:normAutofit lnSpcReduction="10000"/>
          </a:bodyPr>
          <a:lstStyle/>
          <a:p>
            <a:pPr lvl="0"/>
            <a:r>
              <a:rPr lang="de-DE" dirty="0"/>
              <a:t>Meist zum eigenen Wohl.</a:t>
            </a:r>
          </a:p>
          <a:p>
            <a:r>
              <a:rPr lang="de-DE" dirty="0" smtClean="0"/>
              <a:t>Ziel </a:t>
            </a:r>
            <a:r>
              <a:rPr lang="de-DE" dirty="0"/>
              <a:t>und Gewinnorientiert.</a:t>
            </a:r>
          </a:p>
          <a:p>
            <a:r>
              <a:rPr lang="de-DE" dirty="0" smtClean="0"/>
              <a:t>Forschungsergebnisse </a:t>
            </a:r>
            <a:r>
              <a:rPr lang="de-DE" dirty="0"/>
              <a:t>werden oft nicht der </a:t>
            </a:r>
            <a:r>
              <a:rPr lang="de-DE" dirty="0" smtClean="0"/>
              <a:t>Allgemeinheit </a:t>
            </a:r>
            <a:r>
              <a:rPr lang="de-DE" dirty="0"/>
              <a:t>freigegeben sondern rechtlich geschützt.</a:t>
            </a:r>
          </a:p>
          <a:p>
            <a:r>
              <a:rPr lang="de-DE" dirty="0" smtClean="0"/>
              <a:t>Ungewollte </a:t>
            </a:r>
            <a:r>
              <a:rPr lang="de-DE" dirty="0"/>
              <a:t>Forschungsergebnisse werden oft Verworfen.</a:t>
            </a:r>
          </a:p>
          <a:p>
            <a:r>
              <a:rPr lang="de-DE" dirty="0" smtClean="0"/>
              <a:t>Forschung </a:t>
            </a:r>
            <a:r>
              <a:rPr lang="de-DE" dirty="0"/>
              <a:t>wird entweder von dritten beauftragt oder das Unternehmen forscht um neue Gewinnmöglichkeiten zu bekommen.</a:t>
            </a:r>
          </a:p>
        </p:txBody>
      </p:sp>
    </p:spTree>
    <p:extLst>
      <p:ext uri="{BB962C8B-B14F-4D97-AF65-F5344CB8AC3E}">
        <p14:creationId xmlns:p14="http://schemas.microsoft.com/office/powerpoint/2010/main" val="2530257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Hochschulforschung</a:t>
            </a:r>
          </a:p>
        </p:txBody>
      </p:sp>
      <p:sp>
        <p:nvSpPr>
          <p:cNvPr id="3" name="Inhaltsplatzhalter 2"/>
          <p:cNvSpPr>
            <a:spLocks noGrp="1"/>
          </p:cNvSpPr>
          <p:nvPr>
            <p:ph idx="1"/>
          </p:nvPr>
        </p:nvSpPr>
        <p:spPr>
          <a:xfrm>
            <a:off x="327545" y="980728"/>
            <a:ext cx="8359255" cy="1753592"/>
          </a:xfrm>
        </p:spPr>
        <p:txBody>
          <a:bodyPr/>
          <a:lstStyle/>
          <a:p>
            <a:r>
              <a:rPr lang="de-DE" dirty="0"/>
              <a:t>Erstmittelfinanzierung</a:t>
            </a:r>
          </a:p>
          <a:p>
            <a:pPr lvl="1"/>
            <a:r>
              <a:rPr lang="de-DE" sz="2400" dirty="0"/>
              <a:t>Etat vom zuständigen Ministerium</a:t>
            </a:r>
          </a:p>
          <a:p>
            <a:r>
              <a:rPr lang="de-DE" dirty="0" smtClean="0"/>
              <a:t>Drittmittelfinanzierung</a:t>
            </a:r>
            <a:endParaRPr lang="de-DE" dirty="0"/>
          </a:p>
        </p:txBody>
      </p:sp>
      <p:cxnSp>
        <p:nvCxnSpPr>
          <p:cNvPr id="4" name="Gerade Verbindung 3"/>
          <p:cNvCxnSpPr/>
          <p:nvPr/>
        </p:nvCxnSpPr>
        <p:spPr>
          <a:xfrm>
            <a:off x="327545" y="2734320"/>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2996952"/>
            <a:ext cx="8346901" cy="3090763"/>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4237179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aj.BREMEN\Dropbox\Sonstiges\Arbeit\Uni\Projektmanagement und Wissenschaftskultur\Referat\Texte Brian\dritt.jpg"/>
          <p:cNvPicPr>
            <a:picLocks noChangeAspect="1" noChangeArrowheads="1"/>
          </p:cNvPicPr>
          <p:nvPr/>
        </p:nvPicPr>
        <p:blipFill rotWithShape="1">
          <a:blip r:embed="rId3">
            <a:extLst>
              <a:ext uri="{28A0092B-C50C-407E-A947-70E740481C1C}">
                <a14:useLocalDpi xmlns:a14="http://schemas.microsoft.com/office/drawing/2010/main" val="0"/>
              </a:ext>
            </a:extLst>
          </a:blip>
          <a:srcRect b="38316"/>
          <a:stretch/>
        </p:blipFill>
        <p:spPr bwMode="auto">
          <a:xfrm>
            <a:off x="344188" y="3503658"/>
            <a:ext cx="8330258" cy="257525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Drittmittel</a:t>
            </a:r>
            <a:endParaRPr lang="de-DE" dirty="0"/>
          </a:p>
        </p:txBody>
      </p:sp>
      <p:sp>
        <p:nvSpPr>
          <p:cNvPr id="3" name="Inhaltsplatzhalter 2"/>
          <p:cNvSpPr>
            <a:spLocks noGrp="1"/>
          </p:cNvSpPr>
          <p:nvPr>
            <p:ph idx="1"/>
          </p:nvPr>
        </p:nvSpPr>
        <p:spPr>
          <a:xfrm>
            <a:off x="327545" y="980728"/>
            <a:ext cx="8359255" cy="1753592"/>
          </a:xfrm>
        </p:spPr>
        <p:txBody>
          <a:bodyPr>
            <a:normAutofit/>
          </a:bodyPr>
          <a:lstStyle/>
          <a:p>
            <a:r>
              <a:rPr lang="de-DE" sz="3200" dirty="0" smtClean="0"/>
              <a:t>Finanzierung </a:t>
            </a:r>
            <a:r>
              <a:rPr lang="de-DE" sz="3200" dirty="0"/>
              <a:t>durch </a:t>
            </a:r>
            <a:r>
              <a:rPr lang="de-DE" sz="3200" dirty="0" smtClean="0"/>
              <a:t>Außenstehende</a:t>
            </a:r>
            <a:endParaRPr lang="de-DE" sz="3200" dirty="0"/>
          </a:p>
          <a:p>
            <a:r>
              <a:rPr lang="de-DE" dirty="0" smtClean="0"/>
              <a:t>Privat/</a:t>
            </a:r>
            <a:r>
              <a:rPr lang="de-DE" dirty="0"/>
              <a:t>W</a:t>
            </a:r>
            <a:r>
              <a:rPr lang="de-DE" dirty="0" smtClean="0"/>
              <a:t>irtschaft</a:t>
            </a:r>
            <a:endParaRPr lang="de-DE" dirty="0"/>
          </a:p>
          <a:p>
            <a:r>
              <a:rPr lang="de-DE" dirty="0" smtClean="0"/>
              <a:t>öffentliche </a:t>
            </a:r>
            <a:r>
              <a:rPr lang="de-DE" dirty="0"/>
              <a:t>Forschungsförderung (DFG)</a:t>
            </a:r>
          </a:p>
        </p:txBody>
      </p:sp>
      <p:cxnSp>
        <p:nvCxnSpPr>
          <p:cNvPr id="4" name="Gerade Verbindung 3"/>
          <p:cNvCxnSpPr/>
          <p:nvPr/>
        </p:nvCxnSpPr>
        <p:spPr>
          <a:xfrm>
            <a:off x="327545" y="2996952"/>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3429000"/>
            <a:ext cx="8346901" cy="2658715"/>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527611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Drittmittel Vorteile / Nachteile</a:t>
            </a:r>
            <a:endParaRPr lang="de-DE" dirty="0"/>
          </a:p>
        </p:txBody>
      </p:sp>
      <p:sp>
        <p:nvSpPr>
          <p:cNvPr id="3" name="Inhaltsplatzhalter 2"/>
          <p:cNvSpPr>
            <a:spLocks noGrp="1"/>
          </p:cNvSpPr>
          <p:nvPr>
            <p:ph idx="1"/>
          </p:nvPr>
        </p:nvSpPr>
        <p:spPr/>
        <p:txBody>
          <a:bodyPr>
            <a:normAutofit/>
          </a:bodyPr>
          <a:lstStyle/>
          <a:p>
            <a:pPr>
              <a:buFont typeface="Calibri" pitchFamily="34" charset="0"/>
              <a:buChar char="+"/>
            </a:pPr>
            <a:r>
              <a:rPr lang="de-DE" dirty="0" smtClean="0">
                <a:solidFill>
                  <a:schemeClr val="accent3">
                    <a:lumMod val="75000"/>
                  </a:schemeClr>
                </a:solidFill>
              </a:rPr>
              <a:t>Knappe </a:t>
            </a:r>
            <a:r>
              <a:rPr lang="de-DE" dirty="0">
                <a:solidFill>
                  <a:schemeClr val="accent3">
                    <a:lumMod val="75000"/>
                  </a:schemeClr>
                </a:solidFill>
              </a:rPr>
              <a:t>Kassen werden entlastet</a:t>
            </a:r>
          </a:p>
          <a:p>
            <a:pPr>
              <a:buFont typeface="Calibri" pitchFamily="34" charset="0"/>
              <a:buChar char="+"/>
            </a:pPr>
            <a:r>
              <a:rPr lang="de-DE" dirty="0">
                <a:solidFill>
                  <a:schemeClr val="accent3">
                    <a:lumMod val="75000"/>
                  </a:schemeClr>
                </a:solidFill>
              </a:rPr>
              <a:t>Ressourcen entscheiden oft über E</a:t>
            </a:r>
            <a:r>
              <a:rPr lang="de-DE" dirty="0" smtClean="0">
                <a:solidFill>
                  <a:schemeClr val="accent3">
                    <a:lumMod val="75000"/>
                  </a:schemeClr>
                </a:solidFill>
              </a:rPr>
              <a:t>rfolg </a:t>
            </a:r>
            <a:r>
              <a:rPr lang="de-DE" dirty="0">
                <a:solidFill>
                  <a:schemeClr val="accent3">
                    <a:lumMod val="75000"/>
                  </a:schemeClr>
                </a:solidFill>
              </a:rPr>
              <a:t>von </a:t>
            </a:r>
            <a:r>
              <a:rPr lang="de-DE" dirty="0" smtClean="0">
                <a:solidFill>
                  <a:schemeClr val="accent3">
                    <a:lumMod val="75000"/>
                  </a:schemeClr>
                </a:solidFill>
              </a:rPr>
              <a:t>Forschungen</a:t>
            </a:r>
          </a:p>
          <a:p>
            <a:pPr>
              <a:buFont typeface="Calibri" pitchFamily="34" charset="0"/>
              <a:buChar char="+"/>
            </a:pPr>
            <a:endParaRPr lang="de-DE" dirty="0"/>
          </a:p>
          <a:p>
            <a:pPr>
              <a:buFont typeface="Calibri" pitchFamily="34" charset="0"/>
              <a:buChar char="-"/>
            </a:pPr>
            <a:r>
              <a:rPr lang="de-DE" dirty="0" smtClean="0">
                <a:solidFill>
                  <a:srgbClr val="C00000"/>
                </a:solidFill>
              </a:rPr>
              <a:t>Forschung evtl. </a:t>
            </a:r>
            <a:r>
              <a:rPr lang="de-DE" dirty="0">
                <a:solidFill>
                  <a:srgbClr val="C00000"/>
                </a:solidFill>
              </a:rPr>
              <a:t>nicht mehr unabhängig</a:t>
            </a:r>
          </a:p>
          <a:p>
            <a:pPr>
              <a:buFont typeface="Calibri" pitchFamily="34" charset="0"/>
              <a:buChar char="-"/>
            </a:pPr>
            <a:r>
              <a:rPr lang="de-DE" dirty="0" smtClean="0">
                <a:solidFill>
                  <a:srgbClr val="C00000"/>
                </a:solidFill>
              </a:rPr>
              <a:t>Förderer </a:t>
            </a:r>
            <a:r>
              <a:rPr lang="de-DE" dirty="0">
                <a:solidFill>
                  <a:srgbClr val="C00000"/>
                </a:solidFill>
              </a:rPr>
              <a:t>wollen oft mitreden</a:t>
            </a:r>
          </a:p>
          <a:p>
            <a:pPr>
              <a:buFont typeface="Calibri" pitchFamily="34" charset="0"/>
              <a:buChar char="-"/>
            </a:pPr>
            <a:r>
              <a:rPr lang="de-DE" dirty="0" smtClean="0">
                <a:solidFill>
                  <a:srgbClr val="C00000"/>
                </a:solidFill>
              </a:rPr>
              <a:t>externe Vorgaben/</a:t>
            </a:r>
            <a:r>
              <a:rPr lang="de-DE" dirty="0">
                <a:solidFill>
                  <a:srgbClr val="C00000"/>
                </a:solidFill>
              </a:rPr>
              <a:t>E</a:t>
            </a:r>
            <a:r>
              <a:rPr lang="de-DE" dirty="0" smtClean="0">
                <a:solidFill>
                  <a:srgbClr val="C00000"/>
                </a:solidFill>
              </a:rPr>
              <a:t>rwartungen</a:t>
            </a:r>
            <a:endParaRPr lang="de-DE" dirty="0">
              <a:solidFill>
                <a:srgbClr val="C00000"/>
              </a:solidFill>
            </a:endParaRPr>
          </a:p>
        </p:txBody>
      </p:sp>
    </p:spTree>
    <p:extLst>
      <p:ext uri="{BB962C8B-B14F-4D97-AF65-F5344CB8AC3E}">
        <p14:creationId xmlns:p14="http://schemas.microsoft.com/office/powerpoint/2010/main" val="406507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0" name="Picture 2" descr="C:\Users\daj.BREMEN\Dropbox\Sonstiges\Arbeit\Uni\Projektmanagement und Wissenschaftskultur\Referat\Texte Brian\dfg.jpg"/>
          <p:cNvPicPr>
            <a:picLocks noChangeAspect="1" noChangeArrowheads="1"/>
          </p:cNvPicPr>
          <p:nvPr/>
        </p:nvPicPr>
        <p:blipFill rotWithShape="1">
          <a:blip r:embed="rId3">
            <a:extLst>
              <a:ext uri="{28A0092B-C50C-407E-A947-70E740481C1C}">
                <a14:useLocalDpi xmlns:a14="http://schemas.microsoft.com/office/drawing/2010/main" val="0"/>
              </a:ext>
            </a:extLst>
          </a:blip>
          <a:srcRect l="5053" r="13646"/>
          <a:stretch/>
        </p:blipFill>
        <p:spPr bwMode="auto">
          <a:xfrm>
            <a:off x="339750" y="980727"/>
            <a:ext cx="2860651" cy="510698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DFG</a:t>
            </a:r>
            <a:endParaRPr lang="de-DE" dirty="0"/>
          </a:p>
        </p:txBody>
      </p:sp>
      <p:sp>
        <p:nvSpPr>
          <p:cNvPr id="4" name="Inhaltsplatzhalter 2"/>
          <p:cNvSpPr>
            <a:spLocks noGrp="1"/>
          </p:cNvSpPr>
          <p:nvPr>
            <p:ph idx="1"/>
          </p:nvPr>
        </p:nvSpPr>
        <p:spPr/>
        <p:txBody>
          <a:bodyPr>
            <a:normAutofit/>
          </a:bodyPr>
          <a:lstStyle/>
          <a:p>
            <a:r>
              <a:rPr lang="de-DE" dirty="0" smtClean="0"/>
              <a:t>Deutsche Forschungsgemeinschaft</a:t>
            </a:r>
          </a:p>
          <a:p>
            <a:r>
              <a:rPr lang="de-DE" dirty="0" smtClean="0"/>
              <a:t>Gründung</a:t>
            </a:r>
            <a:r>
              <a:rPr lang="de-DE" dirty="0"/>
              <a:t>: 2 August 1951</a:t>
            </a:r>
          </a:p>
          <a:p>
            <a:r>
              <a:rPr lang="de-DE" dirty="0" smtClean="0"/>
              <a:t>Sitz</a:t>
            </a:r>
            <a:r>
              <a:rPr lang="de-DE" dirty="0"/>
              <a:t>: Bonn</a:t>
            </a:r>
          </a:p>
          <a:p>
            <a:r>
              <a:rPr lang="de-DE" dirty="0" smtClean="0"/>
              <a:t>Gemeinnützig </a:t>
            </a:r>
            <a:r>
              <a:rPr lang="de-DE" dirty="0"/>
              <a:t>eingetragener Verein</a:t>
            </a:r>
          </a:p>
          <a:p>
            <a:r>
              <a:rPr lang="de-DE" dirty="0" smtClean="0"/>
              <a:t>Von </a:t>
            </a:r>
            <a:r>
              <a:rPr lang="de-DE" dirty="0"/>
              <a:t>Bund und Ländern finanziert</a:t>
            </a:r>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6997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0" name="Picture 2" descr="C:\Users\daj.BREMEN\Dropbox\Sonstiges\Arbeit\Uni\Projektmanagement und Wissenschaftskultur\Referat\Texte Brian\dfg.jpg"/>
          <p:cNvPicPr>
            <a:picLocks noChangeAspect="1" noChangeArrowheads="1"/>
          </p:cNvPicPr>
          <p:nvPr/>
        </p:nvPicPr>
        <p:blipFill rotWithShape="1">
          <a:blip r:embed="rId3">
            <a:extLst>
              <a:ext uri="{28A0092B-C50C-407E-A947-70E740481C1C}">
                <a14:useLocalDpi xmlns:a14="http://schemas.microsoft.com/office/drawing/2010/main" val="0"/>
              </a:ext>
            </a:extLst>
          </a:blip>
          <a:srcRect l="5053" r="13646"/>
          <a:stretch/>
        </p:blipFill>
        <p:spPr bwMode="auto">
          <a:xfrm>
            <a:off x="339750" y="980727"/>
            <a:ext cx="2860651" cy="510698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Rolle der DFG</a:t>
            </a:r>
            <a:endParaRPr lang="de-DE" dirty="0"/>
          </a:p>
        </p:txBody>
      </p:sp>
      <p:sp>
        <p:nvSpPr>
          <p:cNvPr id="4" name="Inhaltsplatzhalter 2"/>
          <p:cNvSpPr>
            <a:spLocks noGrp="1"/>
          </p:cNvSpPr>
          <p:nvPr>
            <p:ph idx="1"/>
          </p:nvPr>
        </p:nvSpPr>
        <p:spPr/>
        <p:txBody>
          <a:bodyPr>
            <a:normAutofit/>
          </a:bodyPr>
          <a:lstStyle/>
          <a:p>
            <a:r>
              <a:rPr lang="de-DE" dirty="0"/>
              <a:t>Verteilen von </a:t>
            </a:r>
            <a:r>
              <a:rPr lang="de-DE" dirty="0" smtClean="0"/>
              <a:t>Forschungsgeldern</a:t>
            </a:r>
            <a:endParaRPr lang="de-DE" dirty="0"/>
          </a:p>
          <a:p>
            <a:r>
              <a:rPr lang="de-DE" dirty="0" smtClean="0"/>
              <a:t>Gleichberechtigen </a:t>
            </a:r>
            <a:r>
              <a:rPr lang="de-DE" dirty="0"/>
              <a:t>von Forschern, egal ob die Uni groß oder klein ist.</a:t>
            </a:r>
          </a:p>
          <a:p>
            <a:r>
              <a:rPr lang="de-DE" dirty="0" smtClean="0"/>
              <a:t>Wissenschaftler </a:t>
            </a:r>
            <a:r>
              <a:rPr lang="de-DE" dirty="0"/>
              <a:t>werden an der Menge der eingeworbenen Mittel bemessen</a:t>
            </a:r>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58440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smtClean="0"/>
              <a:t>Hochschulforschung</a:t>
            </a:r>
            <a:endParaRPr lang="de-DE" dirty="0"/>
          </a:p>
        </p:txBody>
      </p:sp>
      <p:sp>
        <p:nvSpPr>
          <p:cNvPr id="4" name="Inhaltsplatzhalter 2"/>
          <p:cNvSpPr>
            <a:spLocks noGrp="1"/>
          </p:cNvSpPr>
          <p:nvPr>
            <p:ph idx="1"/>
          </p:nvPr>
        </p:nvSpPr>
        <p:spPr/>
        <p:txBody>
          <a:bodyPr>
            <a:normAutofit/>
          </a:bodyPr>
          <a:lstStyle/>
          <a:p>
            <a:r>
              <a:rPr lang="de-DE" dirty="0" smtClean="0"/>
              <a:t>Forschung </a:t>
            </a:r>
            <a:r>
              <a:rPr lang="de-DE" dirty="0"/>
              <a:t>für die </a:t>
            </a:r>
            <a:r>
              <a:rPr lang="de-DE" dirty="0" smtClean="0"/>
              <a:t>Wissenschaft</a:t>
            </a:r>
            <a:endParaRPr lang="de-DE" dirty="0"/>
          </a:p>
          <a:p>
            <a:r>
              <a:rPr lang="de-DE" dirty="0" smtClean="0"/>
              <a:t>Forschung </a:t>
            </a:r>
            <a:r>
              <a:rPr lang="de-DE" dirty="0"/>
              <a:t>nicht gewinnbringend</a:t>
            </a:r>
          </a:p>
          <a:p>
            <a:r>
              <a:rPr lang="de-DE" dirty="0" smtClean="0"/>
              <a:t>Forschung </a:t>
            </a:r>
            <a:r>
              <a:rPr lang="de-DE" dirty="0"/>
              <a:t>wird in Paper veröffentlicht</a:t>
            </a:r>
          </a:p>
          <a:p>
            <a:pPr lvl="1"/>
            <a:r>
              <a:rPr lang="de-DE" dirty="0"/>
              <a:t> </a:t>
            </a:r>
            <a:r>
              <a:rPr lang="de-DE" dirty="0" smtClean="0"/>
              <a:t>Gelder </a:t>
            </a:r>
            <a:r>
              <a:rPr lang="de-DE" dirty="0"/>
              <a:t>müssen oft Kompliziert beantragt werden.</a:t>
            </a:r>
            <a:endParaRPr lang="de-DE" sz="24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34005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aj.BREMEN\Dropbox\Sonstiges\Arbeit\Uni\Projektmanagement und Wissenschaftskultur\Referat\Texte Brian\hs.png"/>
          <p:cNvPicPr>
            <a:picLocks noChangeAspect="1" noChangeArrowheads="1"/>
          </p:cNvPicPr>
          <p:nvPr/>
        </p:nvPicPr>
        <p:blipFill rotWithShape="1">
          <a:blip r:embed="rId3">
            <a:extLst>
              <a:ext uri="{28A0092B-C50C-407E-A947-70E740481C1C}">
                <a14:useLocalDpi xmlns:a14="http://schemas.microsoft.com/office/drawing/2010/main" val="0"/>
              </a:ext>
            </a:extLst>
          </a:blip>
          <a:srcRect t="6079" b="12159"/>
          <a:stretch/>
        </p:blipFill>
        <p:spPr bwMode="auto">
          <a:xfrm>
            <a:off x="3130935" y="4514398"/>
            <a:ext cx="2881226" cy="15068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Hochschulwatch.de</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sz="2800" dirty="0"/>
              <a:t>Kooperation zwischen einzelnen deutschen Hochschulen und wirtschaftlichen Unternehmen. </a:t>
            </a:r>
          </a:p>
          <a:p>
            <a:r>
              <a:rPr lang="de-DE" sz="2800" dirty="0"/>
              <a:t>Versucht Transparenz zu </a:t>
            </a:r>
            <a:r>
              <a:rPr lang="de-DE" sz="2800" dirty="0" smtClean="0"/>
              <a:t>schaffen</a:t>
            </a:r>
          </a:p>
          <a:p>
            <a:r>
              <a:rPr lang="de-DE" sz="2800" dirty="0"/>
              <a:t>Informationen teilweise unvollständig</a:t>
            </a:r>
          </a:p>
          <a:p>
            <a:r>
              <a:rPr lang="de-DE" sz="2800" dirty="0"/>
              <a:t>Guter Überblick </a:t>
            </a:r>
            <a:r>
              <a:rPr lang="de-DE" sz="2400" dirty="0"/>
              <a:t>https://www.hochschulwatch.de/wiki/Hauptseite</a:t>
            </a:r>
          </a:p>
          <a:p>
            <a:endParaRPr lang="de-DE" sz="2800" dirty="0"/>
          </a:p>
        </p:txBody>
      </p:sp>
      <p:cxnSp>
        <p:nvCxnSpPr>
          <p:cNvPr id="4" name="Gerade Verbindung 3"/>
          <p:cNvCxnSpPr/>
          <p:nvPr/>
        </p:nvCxnSpPr>
        <p:spPr>
          <a:xfrm>
            <a:off x="327545" y="4077072"/>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4437111"/>
            <a:ext cx="8346901" cy="1650603"/>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464393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4098" name="Picture 2" descr="C:\Users\daj.BREMEN\Dropbox\Sonstiges\Arbeit\Uni\Projektmanagement und Wissenschaftskultur\Referat\Texte Brian\snapshot1.png"/>
          <p:cNvPicPr>
            <a:picLocks noChangeAspect="1" noChangeArrowheads="1"/>
          </p:cNvPicPr>
          <p:nvPr/>
        </p:nvPicPr>
        <p:blipFill rotWithShape="1">
          <a:blip r:embed="rId3">
            <a:extLst>
              <a:ext uri="{28A0092B-C50C-407E-A947-70E740481C1C}">
                <a14:useLocalDpi xmlns:a14="http://schemas.microsoft.com/office/drawing/2010/main" val="0"/>
              </a:ext>
            </a:extLst>
          </a:blip>
          <a:srcRect l="17819" b="3365"/>
          <a:stretch/>
        </p:blipFill>
        <p:spPr bwMode="auto">
          <a:xfrm>
            <a:off x="327545" y="975768"/>
            <a:ext cx="2876303" cy="358393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Uni Bremen</a:t>
            </a:r>
            <a:endParaRPr lang="de-DE" dirty="0"/>
          </a:p>
        </p:txBody>
      </p:sp>
      <p:sp>
        <p:nvSpPr>
          <p:cNvPr id="4" name="Inhaltsplatzhalter 2"/>
          <p:cNvSpPr>
            <a:spLocks noGrp="1"/>
          </p:cNvSpPr>
          <p:nvPr>
            <p:ph idx="1"/>
          </p:nvPr>
        </p:nvSpPr>
        <p:spPr/>
        <p:txBody>
          <a:bodyPr>
            <a:normAutofit/>
          </a:bodyPr>
          <a:lstStyle/>
          <a:p>
            <a:r>
              <a:rPr lang="de-DE" dirty="0"/>
              <a:t>Drittmittel aus der gewerblichen Wirtschaft (2010) 	</a:t>
            </a:r>
            <a:br>
              <a:rPr lang="de-DE" dirty="0"/>
            </a:br>
            <a:r>
              <a:rPr lang="de-DE" dirty="0"/>
              <a:t>15.718.376 EUR </a:t>
            </a:r>
          </a:p>
          <a:p>
            <a:r>
              <a:rPr lang="de-DE" dirty="0"/>
              <a:t>Prozentual am Drittmitteletat (2010) </a:t>
            </a:r>
            <a:br>
              <a:rPr lang="de-DE" dirty="0"/>
            </a:br>
            <a:r>
              <a:rPr lang="de-DE" dirty="0"/>
              <a:t>17,2 % </a:t>
            </a:r>
          </a:p>
          <a:p>
            <a:r>
              <a:rPr lang="de-DE" dirty="0"/>
              <a:t>20 Stiftungsprofessuren</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339725" y="4797152"/>
            <a:ext cx="2860676" cy="1200329"/>
          </a:xfrm>
          <a:prstGeom prst="rect">
            <a:avLst/>
          </a:prstGeom>
        </p:spPr>
        <p:txBody>
          <a:bodyPr wrap="square">
            <a:spAutoFit/>
          </a:bodyPr>
          <a:lstStyle/>
          <a:p>
            <a:r>
              <a:rPr lang="de-DE" dirty="0" smtClean="0"/>
              <a:t>Legende	- Unbekannt</a:t>
            </a:r>
            <a:endParaRPr lang="de-DE" dirty="0"/>
          </a:p>
          <a:p>
            <a:r>
              <a:rPr lang="de-DE" dirty="0" smtClean="0"/>
              <a:t>	</a:t>
            </a:r>
            <a:r>
              <a:rPr lang="de-DE" dirty="0">
                <a:solidFill>
                  <a:srgbClr val="C00000"/>
                </a:solidFill>
              </a:rPr>
              <a:t>- </a:t>
            </a:r>
            <a:r>
              <a:rPr lang="de-DE" dirty="0" smtClean="0">
                <a:solidFill>
                  <a:srgbClr val="C00000"/>
                </a:solidFill>
              </a:rPr>
              <a:t>gewerbliche 	  Wirtschaft</a:t>
            </a:r>
            <a:endParaRPr lang="de-DE" dirty="0">
              <a:solidFill>
                <a:srgbClr val="C00000"/>
              </a:solidFill>
            </a:endParaRPr>
          </a:p>
          <a:p>
            <a:r>
              <a:rPr lang="de-DE" dirty="0" smtClean="0"/>
              <a:t>	</a:t>
            </a:r>
            <a:r>
              <a:rPr lang="de-DE" dirty="0">
                <a:solidFill>
                  <a:schemeClr val="tx2">
                    <a:lumMod val="60000"/>
                    <a:lumOff val="40000"/>
                  </a:schemeClr>
                </a:solidFill>
              </a:rPr>
              <a:t>- </a:t>
            </a:r>
            <a:r>
              <a:rPr lang="de-DE" dirty="0" smtClean="0">
                <a:solidFill>
                  <a:schemeClr val="tx2">
                    <a:lumMod val="60000"/>
                    <a:lumOff val="40000"/>
                  </a:schemeClr>
                </a:solidFill>
              </a:rPr>
              <a:t>eigenen Mitteln</a:t>
            </a:r>
            <a:endParaRPr lang="de-DE" dirty="0">
              <a:solidFill>
                <a:schemeClr val="tx2">
                  <a:lumMod val="60000"/>
                  <a:lumOff val="40000"/>
                </a:schemeClr>
              </a:solidFill>
            </a:endParaRPr>
          </a:p>
        </p:txBody>
      </p:sp>
    </p:spTree>
    <p:extLst>
      <p:ext uri="{BB962C8B-B14F-4D97-AF65-F5344CB8AC3E}">
        <p14:creationId xmlns:p14="http://schemas.microsoft.com/office/powerpoint/2010/main" val="3443648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5122" name="Picture 2" descr="C:\Users\daj.BREMEN\Dropbox\Sonstiges\Arbeit\Uni\Projektmanagement und Wissenschaftskultur\Referat\Texte Brian\snapshot2.png"/>
          <p:cNvPicPr>
            <a:picLocks noChangeAspect="1" noChangeArrowheads="1"/>
          </p:cNvPicPr>
          <p:nvPr/>
        </p:nvPicPr>
        <p:blipFill rotWithShape="1">
          <a:blip r:embed="rId3">
            <a:extLst>
              <a:ext uri="{28A0092B-C50C-407E-A947-70E740481C1C}">
                <a14:useLocalDpi xmlns:a14="http://schemas.microsoft.com/office/drawing/2010/main" val="0"/>
              </a:ext>
            </a:extLst>
          </a:blip>
          <a:srcRect l="8899" r="10496" b="2249"/>
          <a:stretch/>
        </p:blipFill>
        <p:spPr bwMode="auto">
          <a:xfrm>
            <a:off x="324098" y="976640"/>
            <a:ext cx="2879749" cy="34334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Hochschule Bremen</a:t>
            </a:r>
            <a:endParaRPr lang="de-DE" dirty="0"/>
          </a:p>
        </p:txBody>
      </p:sp>
      <p:sp>
        <p:nvSpPr>
          <p:cNvPr id="4" name="Inhaltsplatzhalter 2"/>
          <p:cNvSpPr>
            <a:spLocks noGrp="1"/>
          </p:cNvSpPr>
          <p:nvPr>
            <p:ph idx="1"/>
          </p:nvPr>
        </p:nvSpPr>
        <p:spPr/>
        <p:txBody>
          <a:bodyPr>
            <a:normAutofit/>
          </a:bodyPr>
          <a:lstStyle/>
          <a:p>
            <a:r>
              <a:rPr lang="de-DE" dirty="0"/>
              <a:t>Drittmittel aus der gewerblichen Wirtschaft (2010) 	</a:t>
            </a:r>
            <a:r>
              <a:rPr lang="de-DE" dirty="0" smtClean="0"/>
              <a:t/>
            </a:r>
            <a:br>
              <a:rPr lang="de-DE" dirty="0" smtClean="0"/>
            </a:br>
            <a:r>
              <a:rPr lang="de-DE" dirty="0" smtClean="0"/>
              <a:t>4.898.229 </a:t>
            </a:r>
            <a:r>
              <a:rPr lang="de-DE" dirty="0"/>
              <a:t>EUR</a:t>
            </a:r>
          </a:p>
          <a:p>
            <a:r>
              <a:rPr lang="de-DE" dirty="0"/>
              <a:t>Prozentual am Drittmitteletat (</a:t>
            </a:r>
            <a:r>
              <a:rPr lang="de-DE" dirty="0" smtClean="0"/>
              <a:t>2010)</a:t>
            </a:r>
            <a:br>
              <a:rPr lang="de-DE" dirty="0" smtClean="0"/>
            </a:br>
            <a:r>
              <a:rPr lang="de-DE" dirty="0" smtClean="0"/>
              <a:t>100,0 </a:t>
            </a:r>
            <a:r>
              <a:rPr lang="de-DE" dirty="0"/>
              <a:t>% </a:t>
            </a:r>
          </a:p>
          <a:p>
            <a:r>
              <a:rPr lang="de-DE" dirty="0"/>
              <a:t>3 Stiftungsprofessur</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339725" y="4797152"/>
            <a:ext cx="2860676" cy="1200329"/>
          </a:xfrm>
          <a:prstGeom prst="rect">
            <a:avLst/>
          </a:prstGeom>
        </p:spPr>
        <p:txBody>
          <a:bodyPr wrap="square">
            <a:spAutoFit/>
          </a:bodyPr>
          <a:lstStyle/>
          <a:p>
            <a:r>
              <a:rPr lang="de-DE" dirty="0" smtClean="0"/>
              <a:t>Legende	- Unbekannt</a:t>
            </a:r>
            <a:endParaRPr lang="de-DE" dirty="0"/>
          </a:p>
          <a:p>
            <a:r>
              <a:rPr lang="de-DE" dirty="0" smtClean="0"/>
              <a:t>	</a:t>
            </a:r>
            <a:r>
              <a:rPr lang="de-DE" dirty="0">
                <a:solidFill>
                  <a:srgbClr val="C00000"/>
                </a:solidFill>
              </a:rPr>
              <a:t>- </a:t>
            </a:r>
            <a:r>
              <a:rPr lang="de-DE" dirty="0" smtClean="0">
                <a:solidFill>
                  <a:srgbClr val="C00000"/>
                </a:solidFill>
              </a:rPr>
              <a:t>gewerbliche 	  Wirtschaft</a:t>
            </a:r>
            <a:endParaRPr lang="de-DE" dirty="0">
              <a:solidFill>
                <a:srgbClr val="C00000"/>
              </a:solidFill>
            </a:endParaRPr>
          </a:p>
          <a:p>
            <a:r>
              <a:rPr lang="de-DE" dirty="0" smtClean="0"/>
              <a:t>	</a:t>
            </a:r>
            <a:r>
              <a:rPr lang="de-DE" dirty="0">
                <a:solidFill>
                  <a:schemeClr val="tx2">
                    <a:lumMod val="60000"/>
                    <a:lumOff val="40000"/>
                  </a:schemeClr>
                </a:solidFill>
              </a:rPr>
              <a:t>- </a:t>
            </a:r>
            <a:r>
              <a:rPr lang="de-DE" dirty="0" smtClean="0">
                <a:solidFill>
                  <a:schemeClr val="tx2">
                    <a:lumMod val="60000"/>
                    <a:lumOff val="40000"/>
                  </a:schemeClr>
                </a:solidFill>
              </a:rPr>
              <a:t>eigenen Mitteln</a:t>
            </a:r>
            <a:endParaRPr lang="de-DE" dirty="0">
              <a:solidFill>
                <a:schemeClr val="tx2">
                  <a:lumMod val="60000"/>
                  <a:lumOff val="40000"/>
                </a:schemeClr>
              </a:solidFill>
            </a:endParaRPr>
          </a:p>
        </p:txBody>
      </p:sp>
    </p:spTree>
    <p:extLst>
      <p:ext uri="{BB962C8B-B14F-4D97-AF65-F5344CB8AC3E}">
        <p14:creationId xmlns:p14="http://schemas.microsoft.com/office/powerpoint/2010/main" val="625444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a:t>Gliederung</a:t>
            </a:r>
          </a:p>
        </p:txBody>
      </p:sp>
      <p:sp>
        <p:nvSpPr>
          <p:cNvPr id="4" name="Inhaltsplatzhalter 2"/>
          <p:cNvSpPr>
            <a:spLocks noGrp="1"/>
          </p:cNvSpPr>
          <p:nvPr>
            <p:ph idx="1"/>
          </p:nvPr>
        </p:nvSpPr>
        <p:spPr/>
        <p:txBody>
          <a:bodyPr>
            <a:normAutofit/>
          </a:bodyPr>
          <a:lstStyle/>
          <a:p>
            <a:r>
              <a:rPr lang="de-DE" sz="2800" dirty="0" smtClean="0"/>
              <a:t>Gesetzlicher Rahmen</a:t>
            </a:r>
          </a:p>
          <a:p>
            <a:r>
              <a:rPr lang="de-DE" sz="2800" dirty="0" smtClean="0"/>
              <a:t>Moral und Ethik</a:t>
            </a:r>
          </a:p>
          <a:p>
            <a:r>
              <a:rPr lang="de-DE" sz="2800" dirty="0" smtClean="0"/>
              <a:t>Drittmittelförderung</a:t>
            </a:r>
          </a:p>
          <a:p>
            <a:r>
              <a:rPr lang="de-DE" sz="2800" dirty="0" smtClean="0"/>
              <a:t>An der Universität</a:t>
            </a:r>
          </a:p>
          <a:p>
            <a:r>
              <a:rPr lang="de-DE" sz="2800" dirty="0" smtClean="0"/>
              <a:t>Verantwortung der Forschung</a:t>
            </a:r>
          </a:p>
          <a:p>
            <a:r>
              <a:rPr lang="de-DE" sz="2800" dirty="0" smtClean="0"/>
              <a:t>Gesellschaften für Verantwortung</a:t>
            </a:r>
          </a:p>
          <a:p>
            <a:pPr marL="0" indent="0">
              <a:buNone/>
            </a:pPr>
            <a:endParaRPr lang="de-DE" sz="2800" dirty="0" smtClean="0"/>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166092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294635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smtClean="0"/>
              <a:t>Zivilklausel</a:t>
            </a:r>
            <a:endParaRPr lang="de-DE" dirty="0"/>
          </a:p>
        </p:txBody>
      </p:sp>
      <p:sp>
        <p:nvSpPr>
          <p:cNvPr id="4" name="Inhaltsplatzhalter 2"/>
          <p:cNvSpPr>
            <a:spLocks noGrp="1"/>
          </p:cNvSpPr>
          <p:nvPr>
            <p:ph idx="1"/>
          </p:nvPr>
        </p:nvSpPr>
        <p:spPr/>
        <p:txBody>
          <a:bodyPr>
            <a:normAutofit/>
          </a:bodyPr>
          <a:lstStyle/>
          <a:p>
            <a:r>
              <a:rPr lang="de-DE" dirty="0" smtClean="0"/>
              <a:t>Selbstverpflichtung </a:t>
            </a:r>
            <a:r>
              <a:rPr lang="de-DE" dirty="0"/>
              <a:t>von wissenschaftlichen </a:t>
            </a:r>
            <a:r>
              <a:rPr lang="de-DE" dirty="0" smtClean="0"/>
              <a:t>Einrichtungen ausschließlich für </a:t>
            </a:r>
            <a:r>
              <a:rPr lang="de-DE" dirty="0"/>
              <a:t>zivile Zwecke zu forschen.</a:t>
            </a:r>
          </a:p>
          <a:p>
            <a:r>
              <a:rPr lang="de-DE" dirty="0"/>
              <a:t>Die erste Zivilklausel trat 1986 an der </a:t>
            </a:r>
            <a:r>
              <a:rPr lang="de-DE" dirty="0" smtClean="0"/>
              <a:t>Universität Bremen in </a:t>
            </a:r>
            <a:r>
              <a:rPr lang="de-DE" dirty="0"/>
              <a:t>Kraft.</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40216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a:t>Liste mit Hochschulen mit </a:t>
            </a:r>
            <a:r>
              <a:rPr lang="de-DE" dirty="0" smtClean="0"/>
              <a:t>Zivilklausel</a:t>
            </a:r>
            <a:endParaRPr lang="de-DE" dirty="0"/>
          </a:p>
        </p:txBody>
      </p:sp>
      <p:sp>
        <p:nvSpPr>
          <p:cNvPr id="3" name="Inhaltsplatzhalter 2"/>
          <p:cNvSpPr>
            <a:spLocks noGrp="1"/>
          </p:cNvSpPr>
          <p:nvPr>
            <p:ph idx="1"/>
          </p:nvPr>
        </p:nvSpPr>
        <p:spPr/>
        <p:txBody>
          <a:bodyPr numCol="2">
            <a:normAutofit/>
          </a:bodyPr>
          <a:lstStyle/>
          <a:p>
            <a:r>
              <a:rPr lang="de-DE" dirty="0"/>
              <a:t>TU Berlin</a:t>
            </a:r>
          </a:p>
          <a:p>
            <a:r>
              <a:rPr lang="de-DE" dirty="0"/>
              <a:t>Uni Bremen</a:t>
            </a:r>
          </a:p>
          <a:p>
            <a:r>
              <a:rPr lang="de-DE" dirty="0"/>
              <a:t>Uni Konstanz</a:t>
            </a:r>
          </a:p>
          <a:p>
            <a:r>
              <a:rPr lang="de-DE" dirty="0"/>
              <a:t>TU Dortmund</a:t>
            </a:r>
          </a:p>
          <a:p>
            <a:r>
              <a:rPr lang="de-DE" dirty="0"/>
              <a:t>Uni Oldenburg</a:t>
            </a:r>
          </a:p>
          <a:p>
            <a:r>
              <a:rPr lang="de-DE" dirty="0"/>
              <a:t>TU Ilmenau</a:t>
            </a:r>
          </a:p>
          <a:p>
            <a:r>
              <a:rPr lang="de-DE" dirty="0"/>
              <a:t>Uni </a:t>
            </a:r>
            <a:r>
              <a:rPr lang="de-DE" dirty="0" smtClean="0"/>
              <a:t>Tübingen</a:t>
            </a:r>
          </a:p>
          <a:p>
            <a:endParaRPr lang="de-DE" dirty="0"/>
          </a:p>
          <a:p>
            <a:r>
              <a:rPr lang="de-DE" dirty="0"/>
              <a:t>Uni Rostock</a:t>
            </a:r>
          </a:p>
          <a:p>
            <a:r>
              <a:rPr lang="de-DE" dirty="0"/>
              <a:t>HS Bremen</a:t>
            </a:r>
          </a:p>
          <a:p>
            <a:r>
              <a:rPr lang="de-DE" dirty="0"/>
              <a:t>HS Bremerhaven</a:t>
            </a:r>
          </a:p>
          <a:p>
            <a:r>
              <a:rPr lang="de-DE" dirty="0"/>
              <a:t>TU Darmstadt</a:t>
            </a:r>
          </a:p>
          <a:p>
            <a:r>
              <a:rPr lang="de-DE" dirty="0"/>
              <a:t>Uni </a:t>
            </a:r>
            <a:r>
              <a:rPr lang="de-DE" dirty="0" smtClean="0"/>
              <a:t>G</a:t>
            </a:r>
            <a:r>
              <a:rPr lang="de-DE" dirty="0"/>
              <a:t>ö</a:t>
            </a:r>
            <a:r>
              <a:rPr lang="de-DE" dirty="0" smtClean="0"/>
              <a:t>ttingen</a:t>
            </a:r>
            <a:endParaRPr lang="de-DE" dirty="0"/>
          </a:p>
          <a:p>
            <a:r>
              <a:rPr lang="de-DE" dirty="0"/>
              <a:t>Uni Frankfurt am Main</a:t>
            </a:r>
          </a:p>
          <a:p>
            <a:r>
              <a:rPr lang="de-DE" dirty="0"/>
              <a:t>Uni </a:t>
            </a:r>
            <a:r>
              <a:rPr lang="de-DE" dirty="0" smtClean="0"/>
              <a:t>M</a:t>
            </a:r>
            <a:r>
              <a:rPr lang="de-DE" dirty="0"/>
              <a:t>ü</a:t>
            </a:r>
            <a:r>
              <a:rPr lang="de-DE" dirty="0" smtClean="0"/>
              <a:t>nster</a:t>
            </a:r>
            <a:endParaRPr lang="de-DE" dirty="0"/>
          </a:p>
        </p:txBody>
      </p:sp>
    </p:spTree>
    <p:extLst>
      <p:ext uri="{BB962C8B-B14F-4D97-AF65-F5344CB8AC3E}">
        <p14:creationId xmlns:p14="http://schemas.microsoft.com/office/powerpoint/2010/main" val="20907013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Zivilklausel Vorteile / Nachteile</a:t>
            </a:r>
            <a:endParaRPr lang="de-DE" dirty="0"/>
          </a:p>
        </p:txBody>
      </p:sp>
      <p:sp>
        <p:nvSpPr>
          <p:cNvPr id="3" name="Inhaltsplatzhalter 2"/>
          <p:cNvSpPr>
            <a:spLocks noGrp="1"/>
          </p:cNvSpPr>
          <p:nvPr>
            <p:ph idx="1"/>
          </p:nvPr>
        </p:nvSpPr>
        <p:spPr/>
        <p:txBody>
          <a:bodyPr>
            <a:normAutofit/>
          </a:bodyPr>
          <a:lstStyle/>
          <a:p>
            <a:pPr lvl="1">
              <a:buFont typeface="Calibri" pitchFamily="34" charset="0"/>
              <a:buChar char="+"/>
            </a:pPr>
            <a:endParaRPr lang="de-DE" dirty="0">
              <a:solidFill>
                <a:srgbClr val="C00000"/>
              </a:solidFill>
            </a:endParaRPr>
          </a:p>
        </p:txBody>
      </p:sp>
      <p:graphicFrame>
        <p:nvGraphicFramePr>
          <p:cNvPr id="5" name="Tabelle 4"/>
          <p:cNvGraphicFramePr>
            <a:graphicFrameLocks noGrp="1"/>
          </p:cNvGraphicFramePr>
          <p:nvPr>
            <p:extLst>
              <p:ext uri="{D42A27DB-BD31-4B8C-83A1-F6EECF244321}">
                <p14:modId xmlns:p14="http://schemas.microsoft.com/office/powerpoint/2010/main" val="1119385858"/>
              </p:ext>
            </p:extLst>
          </p:nvPr>
        </p:nvGraphicFramePr>
        <p:xfrm>
          <a:off x="323528" y="980728"/>
          <a:ext cx="4176464" cy="4970780"/>
        </p:xfrm>
        <a:graphic>
          <a:graphicData uri="http://schemas.openxmlformats.org/drawingml/2006/table">
            <a:tbl>
              <a:tblPr firstRow="1" bandRow="1">
                <a:tableStyleId>{F5AB1C69-6EDB-4FF4-983F-18BD219EF322}</a:tableStyleId>
              </a:tblPr>
              <a:tblGrid>
                <a:gridCol w="4176464"/>
              </a:tblGrid>
              <a:tr h="370840">
                <a:tc>
                  <a:txBody>
                    <a:bodyPr/>
                    <a:lstStyle/>
                    <a:p>
                      <a:r>
                        <a:rPr lang="de-DE" sz="1650" dirty="0" smtClean="0"/>
                        <a:t>Vorteile</a:t>
                      </a:r>
                      <a:endParaRPr lang="de-DE" sz="1650" dirty="0"/>
                    </a:p>
                  </a:txBody>
                  <a:tcPr/>
                </a:tc>
              </a:tr>
              <a:tr h="370840">
                <a:tc>
                  <a:txBody>
                    <a:bodyPr/>
                    <a:lstStyle/>
                    <a:p>
                      <a:r>
                        <a:rPr lang="de-DE" sz="1650" kern="1200" dirty="0" smtClean="0">
                          <a:solidFill>
                            <a:schemeClr val="tx1"/>
                          </a:solidFill>
                          <a:latin typeface="+mn-lt"/>
                          <a:ea typeface="+mn-ea"/>
                          <a:cs typeface="+mn-cs"/>
                        </a:rPr>
                        <a:t>Der Zwei-plus-Vier-Vertrag besagt,</a:t>
                      </a:r>
                    </a:p>
                    <a:p>
                      <a:r>
                        <a:rPr lang="de-DE" sz="1650" kern="1200" dirty="0" smtClean="0">
                          <a:solidFill>
                            <a:schemeClr val="tx1"/>
                          </a:solidFill>
                          <a:latin typeface="+mn-lt"/>
                          <a:ea typeface="+mn-ea"/>
                          <a:cs typeface="+mn-cs"/>
                        </a:rPr>
                        <a:t>„dass von deutschem Boden nur Frieden ausgehen wird.“</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Universitäten könnten Teil der Kriegsmaschinerie werden bzw. sind es schon.</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Auch ohne Zivilklausel ist die Wissenschaft nicht frei und wird von den Interessen der Industrie gelenkt.</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Wissenschaft hat das Potenzial, großen Schaden anzurichten. (Atombombe)</a:t>
                      </a:r>
                      <a:endParaRPr lang="de-DE" sz="1650" kern="1200" dirty="0">
                        <a:solidFill>
                          <a:schemeClr val="tx1"/>
                        </a:solidFill>
                        <a:latin typeface="+mn-lt"/>
                        <a:ea typeface="+mn-ea"/>
                        <a:cs typeface="+mn-cs"/>
                      </a:endParaRPr>
                    </a:p>
                  </a:txBody>
                  <a:tcPr/>
                </a:tc>
              </a:tr>
              <a:tr h="370840">
                <a:tc>
                  <a:txBody>
                    <a:bodyPr/>
                    <a:lstStyle/>
                    <a:p>
                      <a:r>
                        <a:rPr lang="de-DE" sz="1650" b="0" i="0" u="none" strike="noStrike" kern="1200" baseline="0" dirty="0" smtClean="0">
                          <a:solidFill>
                            <a:schemeClr val="dk1"/>
                          </a:solidFill>
                          <a:latin typeface="+mn-lt"/>
                          <a:ea typeface="+mn-ea"/>
                          <a:cs typeface="+mn-cs"/>
                        </a:rPr>
                        <a:t>Die Zivilklausel ist „ein Merkmal der Universität, das man auch nach außen tragen kann. „BAECK, “Uni Bremen gegen Rüstungsforschung Zivilklausel bleibt - OHB kommt"</a:t>
                      </a:r>
                      <a:endParaRPr lang="de-DE" sz="1650" kern="1200" dirty="0">
                        <a:solidFill>
                          <a:schemeClr val="tx1"/>
                        </a:solidFill>
                        <a:latin typeface="+mn-lt"/>
                        <a:ea typeface="+mn-ea"/>
                        <a:cs typeface="+mn-cs"/>
                      </a:endParaRPr>
                    </a:p>
                  </a:txBody>
                  <a:tcPr/>
                </a:tc>
              </a:tr>
              <a:tr h="370840">
                <a:tc>
                  <a:txBody>
                    <a:bodyPr/>
                    <a:lstStyle/>
                    <a:p>
                      <a:r>
                        <a:rPr lang="de-DE" sz="1650" kern="1200" dirty="0" smtClean="0">
                          <a:solidFill>
                            <a:schemeClr val="tx1"/>
                          </a:solidFill>
                          <a:latin typeface="+mn-lt"/>
                          <a:ea typeface="+mn-ea"/>
                          <a:cs typeface="+mn-cs"/>
                        </a:rPr>
                        <a:t>…</a:t>
                      </a:r>
                      <a:endParaRPr lang="de-DE" sz="1650" kern="1200" dirty="0">
                        <a:solidFill>
                          <a:schemeClr val="tx1"/>
                        </a:solidFill>
                        <a:latin typeface="+mn-lt"/>
                        <a:ea typeface="+mn-ea"/>
                        <a:cs typeface="+mn-cs"/>
                      </a:endParaRPr>
                    </a:p>
                  </a:txBody>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2318541201"/>
              </p:ext>
            </p:extLst>
          </p:nvPr>
        </p:nvGraphicFramePr>
        <p:xfrm>
          <a:off x="4644008" y="980728"/>
          <a:ext cx="4079776" cy="3622040"/>
        </p:xfrm>
        <a:graphic>
          <a:graphicData uri="http://schemas.openxmlformats.org/drawingml/2006/table">
            <a:tbl>
              <a:tblPr firstRow="1" bandRow="1">
                <a:tableStyleId>{21E4AEA4-8DFA-4A89-87EB-49C32662AFE0}</a:tableStyleId>
              </a:tblPr>
              <a:tblGrid>
                <a:gridCol w="4079776"/>
              </a:tblGrid>
              <a:tr h="370840">
                <a:tc>
                  <a:txBody>
                    <a:bodyPr/>
                    <a:lstStyle/>
                    <a:p>
                      <a:r>
                        <a:rPr lang="de-DE" sz="1650" dirty="0" smtClean="0"/>
                        <a:t>Nachteile</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Einige Klauseln verstoßen gegen die im Grundgesetz garantierte Freiheit von Forschung und Lehre. Krause, „Verklausulierter Frieden“</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Eine Zivilklausel ist Realitätsfern. (Dual </a:t>
                      </a:r>
                      <a:r>
                        <a:rPr lang="de-DE" sz="1650" b="0" i="0" u="none" strike="noStrike" kern="1200" baseline="0" dirty="0" err="1" smtClean="0">
                          <a:solidFill>
                            <a:schemeClr val="dk1"/>
                          </a:solidFill>
                          <a:latin typeface="+mn-lt"/>
                          <a:ea typeface="+mn-ea"/>
                          <a:cs typeface="+mn-cs"/>
                        </a:rPr>
                        <a:t>Use</a:t>
                      </a:r>
                      <a:r>
                        <a:rPr lang="de-DE" sz="1650" b="0" i="0" u="none" strike="noStrike" kern="1200" baseline="0" dirty="0" smtClean="0">
                          <a:solidFill>
                            <a:schemeClr val="dk1"/>
                          </a:solidFill>
                          <a:latin typeface="+mn-lt"/>
                          <a:ea typeface="+mn-ea"/>
                          <a:cs typeface="+mn-cs"/>
                        </a:rPr>
                        <a:t> ist nicht zu vermeiden)</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Militärforschung hat immer wieder großen Nutzen für die Zivilnutzung erbracht.</a:t>
                      </a:r>
                      <a:endParaRPr lang="de-DE" sz="1650" dirty="0"/>
                    </a:p>
                  </a:txBody>
                  <a:tcPr/>
                </a:tc>
              </a:tr>
              <a:tr h="370840">
                <a:tc>
                  <a:txBody>
                    <a:bodyPr/>
                    <a:lstStyle/>
                    <a:p>
                      <a:r>
                        <a:rPr lang="de-DE" sz="1650" b="0" i="0" u="none" strike="noStrike" kern="1200" baseline="0" dirty="0" smtClean="0">
                          <a:solidFill>
                            <a:schemeClr val="dk1"/>
                          </a:solidFill>
                          <a:latin typeface="+mn-lt"/>
                          <a:ea typeface="+mn-ea"/>
                          <a:cs typeface="+mn-cs"/>
                        </a:rPr>
                        <a:t>Eine Zivilklausel schreckt mögliche private Investoren ab.</a:t>
                      </a:r>
                      <a:endParaRPr lang="de-DE" sz="1650" dirty="0"/>
                    </a:p>
                  </a:txBody>
                  <a:tcPr/>
                </a:tc>
              </a:tr>
              <a:tr h="370840">
                <a:tc>
                  <a:txBody>
                    <a:bodyPr/>
                    <a:lstStyle/>
                    <a:p>
                      <a:r>
                        <a:rPr lang="de-DE" sz="1650" dirty="0" smtClean="0"/>
                        <a:t>…</a:t>
                      </a:r>
                      <a:endParaRPr lang="de-DE" sz="1650" dirty="0"/>
                    </a:p>
                  </a:txBody>
                  <a:tcPr/>
                </a:tc>
              </a:tr>
            </a:tbl>
          </a:graphicData>
        </a:graphic>
      </p:graphicFrame>
    </p:spTree>
    <p:extLst>
      <p:ext uri="{BB962C8B-B14F-4D97-AF65-F5344CB8AC3E}">
        <p14:creationId xmlns:p14="http://schemas.microsoft.com/office/powerpoint/2010/main" val="3199888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88640"/>
            <a:ext cx="8363272" cy="580926"/>
          </a:xfrm>
        </p:spPr>
        <p:txBody>
          <a:bodyPr>
            <a:normAutofit fontScale="90000"/>
          </a:bodyPr>
          <a:lstStyle/>
          <a:p>
            <a:pPr lvl="0"/>
            <a:r>
              <a:rPr lang="de-DE" dirty="0" smtClean="0"/>
              <a:t>Situation an der Universität Bremen</a:t>
            </a:r>
            <a:endParaRPr lang="de-DE" dirty="0"/>
          </a:p>
        </p:txBody>
      </p:sp>
      <p:sp>
        <p:nvSpPr>
          <p:cNvPr id="3" name="Inhaltsplatzhalter 2"/>
          <p:cNvSpPr>
            <a:spLocks noGrp="1"/>
          </p:cNvSpPr>
          <p:nvPr>
            <p:ph idx="1"/>
          </p:nvPr>
        </p:nvSpPr>
        <p:spPr/>
        <p:txBody>
          <a:bodyPr numCol="2">
            <a:normAutofit/>
          </a:bodyPr>
          <a:lstStyle/>
          <a:p>
            <a:endParaRPr lang="de-DE"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980728"/>
            <a:ext cx="8106097" cy="5043794"/>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410190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239772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a:t>Wer entscheidet was geforscht wird?</a:t>
            </a:r>
          </a:p>
        </p:txBody>
      </p:sp>
      <p:sp>
        <p:nvSpPr>
          <p:cNvPr id="4" name="Inhaltsplatzhalter 2"/>
          <p:cNvSpPr>
            <a:spLocks noGrp="1"/>
          </p:cNvSpPr>
          <p:nvPr>
            <p:ph idx="1"/>
          </p:nvPr>
        </p:nvSpPr>
        <p:spPr/>
        <p:txBody>
          <a:bodyPr>
            <a:normAutofit/>
          </a:bodyPr>
          <a:lstStyle/>
          <a:p>
            <a:r>
              <a:rPr lang="de-DE" dirty="0"/>
              <a:t>die </a:t>
            </a:r>
            <a:r>
              <a:rPr lang="de-DE" dirty="0" smtClean="0"/>
              <a:t>Wissenschaft</a:t>
            </a:r>
          </a:p>
          <a:p>
            <a:r>
              <a:rPr lang="de-DE" dirty="0"/>
              <a:t>die </a:t>
            </a:r>
            <a:r>
              <a:rPr lang="de-DE" dirty="0" smtClean="0"/>
              <a:t>Politik</a:t>
            </a:r>
          </a:p>
          <a:p>
            <a:r>
              <a:rPr lang="de-DE" dirty="0" smtClean="0"/>
              <a:t>die Gesellschaft</a:t>
            </a: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70366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2" name="Picture 4" descr="C:\Users\daj.BREMEN\Dropbox\Sonstiges\Arbeit\Uni\Projektmanagement und Wissenschaftskultur\Referat\Texte Elena\reagenzglas.jpg"/>
          <p:cNvPicPr>
            <a:picLocks noChangeAspect="1" noChangeArrowheads="1"/>
          </p:cNvPicPr>
          <p:nvPr/>
        </p:nvPicPr>
        <p:blipFill rotWithShape="1">
          <a:blip r:embed="rId3">
            <a:extLst>
              <a:ext uri="{28A0092B-C50C-407E-A947-70E740481C1C}">
                <a14:useLocalDpi xmlns:a14="http://schemas.microsoft.com/office/drawing/2010/main" val="0"/>
              </a:ext>
            </a:extLst>
          </a:blip>
          <a:srcRect l="9868"/>
          <a:stretch/>
        </p:blipFill>
        <p:spPr bwMode="auto">
          <a:xfrm>
            <a:off x="327546" y="1720764"/>
            <a:ext cx="2853387" cy="372446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a:t>Wissenschaft</a:t>
            </a:r>
          </a:p>
        </p:txBody>
      </p:sp>
      <p:sp>
        <p:nvSpPr>
          <p:cNvPr id="4" name="Inhaltsplatzhalter 2"/>
          <p:cNvSpPr>
            <a:spLocks noGrp="1"/>
          </p:cNvSpPr>
          <p:nvPr>
            <p:ph idx="1"/>
          </p:nvPr>
        </p:nvSpPr>
        <p:spPr/>
        <p:txBody>
          <a:bodyPr>
            <a:normAutofit/>
          </a:bodyPr>
          <a:lstStyle/>
          <a:p>
            <a:r>
              <a:rPr lang="de-DE" dirty="0"/>
              <a:t>Forschungsfreiheit</a:t>
            </a:r>
          </a:p>
          <a:p>
            <a:endParaRPr lang="de-DE" dirty="0"/>
          </a:p>
          <a:p>
            <a:pPr>
              <a:buNone/>
            </a:pPr>
            <a:r>
              <a:rPr lang="de-DE" dirty="0"/>
              <a:t>Einschränkung durch:</a:t>
            </a:r>
          </a:p>
          <a:p>
            <a:r>
              <a:rPr lang="de-DE" dirty="0"/>
              <a:t>Gesetze</a:t>
            </a:r>
          </a:p>
          <a:p>
            <a:r>
              <a:rPr lang="de-DE" dirty="0"/>
              <a:t>Kosten</a:t>
            </a:r>
          </a:p>
          <a:p>
            <a:pPr marL="0" indent="0">
              <a:buNone/>
            </a:pP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6346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a:t>Politik </a:t>
            </a:r>
            <a:r>
              <a:rPr lang="de-DE" dirty="0" smtClean="0"/>
              <a:t>(1/2</a:t>
            </a:r>
            <a:r>
              <a:rPr lang="de-DE" dirty="0"/>
              <a:t>)</a:t>
            </a:r>
          </a:p>
        </p:txBody>
      </p:sp>
      <p:sp>
        <p:nvSpPr>
          <p:cNvPr id="4" name="Inhaltsplatzhalter 2"/>
          <p:cNvSpPr>
            <a:spLocks noGrp="1"/>
          </p:cNvSpPr>
          <p:nvPr>
            <p:ph idx="1"/>
          </p:nvPr>
        </p:nvSpPr>
        <p:spPr/>
        <p:txBody>
          <a:bodyPr>
            <a:normAutofit/>
          </a:bodyPr>
          <a:lstStyle/>
          <a:p>
            <a:r>
              <a:rPr lang="de-DE" dirty="0"/>
              <a:t>Politik beeinflusst die Wissenschaft</a:t>
            </a:r>
          </a:p>
          <a:p>
            <a:pPr lvl="1"/>
            <a:r>
              <a:rPr lang="de-DE" dirty="0"/>
              <a:t>Fördergelder</a:t>
            </a:r>
          </a:p>
          <a:p>
            <a:pPr lvl="1"/>
            <a:r>
              <a:rPr lang="de-DE" dirty="0"/>
              <a:t>Gesetze </a:t>
            </a:r>
          </a:p>
          <a:p>
            <a:r>
              <a:rPr lang="de-DE" dirty="0"/>
              <a:t>Wissenschaft beeinflusst die Politik</a:t>
            </a:r>
          </a:p>
          <a:p>
            <a:pPr lvl="1"/>
            <a:r>
              <a:rPr lang="de-DE" dirty="0"/>
              <a:t>Entscheidungen aufgrund wissenschaftlicher Erkenntnisse</a:t>
            </a:r>
          </a:p>
          <a:p>
            <a:pPr marL="0" indent="0">
              <a:buNone/>
            </a:pP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390156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327545" y="4005065"/>
            <a:ext cx="8346901" cy="2082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026" name="Picture 2" descr="C:\Users\daj.BREMEN\Dropbox\Sonstiges\Arbeit\Uni\Projektmanagement und Wissenschaftskultur\Referat\Texte Elena\horizon2020_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3124" y="4005066"/>
            <a:ext cx="3715741" cy="208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Politik (2/2)</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dirty="0"/>
              <a:t>Wie entscheidet die Politik, für was Geld zur Verfügung steht</a:t>
            </a:r>
            <a:r>
              <a:rPr lang="de-DE" dirty="0" smtClean="0"/>
              <a:t>?</a:t>
            </a:r>
            <a:endParaRPr lang="de-DE" dirty="0"/>
          </a:p>
          <a:p>
            <a:pPr lvl="1"/>
            <a:r>
              <a:rPr lang="de-DE" dirty="0"/>
              <a:t>70 Milliarden € EU für Förderprogramm „</a:t>
            </a:r>
            <a:r>
              <a:rPr lang="de-DE" dirty="0" err="1" smtClean="0"/>
              <a:t>Horizon</a:t>
            </a:r>
            <a:r>
              <a:rPr lang="de-DE" dirty="0" smtClean="0"/>
              <a:t> </a:t>
            </a:r>
            <a:r>
              <a:rPr lang="de-DE" dirty="0"/>
              <a:t>2020“</a:t>
            </a:r>
          </a:p>
          <a:p>
            <a:pPr lvl="1"/>
            <a:r>
              <a:rPr lang="de-DE" dirty="0"/>
              <a:t>Zielsetzung</a:t>
            </a:r>
          </a:p>
        </p:txBody>
      </p:sp>
      <p:cxnSp>
        <p:nvCxnSpPr>
          <p:cNvPr id="4" name="Gerade Verbindung 3"/>
          <p:cNvCxnSpPr/>
          <p:nvPr/>
        </p:nvCxnSpPr>
        <p:spPr>
          <a:xfrm>
            <a:off x="327545" y="3717032"/>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a:xfrm>
            <a:off x="327545" y="4005065"/>
            <a:ext cx="8346901" cy="2082650"/>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882555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317735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Gesellschaft (1/2)</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dirty="0"/>
              <a:t>Wie beeinflusst die Wissenschaft die Gesellschaft?</a:t>
            </a:r>
          </a:p>
        </p:txBody>
      </p:sp>
    </p:spTree>
    <p:extLst>
      <p:ext uri="{BB962C8B-B14F-4D97-AF65-F5344CB8AC3E}">
        <p14:creationId xmlns:p14="http://schemas.microsoft.com/office/powerpoint/2010/main" val="7616954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3074" name="Picture 2" descr="C:\Users\daj.BREMEN\Dropbox\Sonstiges\Arbeit\Uni\Projektmanagement und Wissenschaftskultur\Referat\Texte Elena\Steve-Jobs-iPhone.jpg"/>
          <p:cNvPicPr>
            <a:picLocks noChangeAspect="1" noChangeArrowheads="1"/>
          </p:cNvPicPr>
          <p:nvPr/>
        </p:nvPicPr>
        <p:blipFill rotWithShape="1">
          <a:blip r:embed="rId3">
            <a:extLst>
              <a:ext uri="{28A0092B-C50C-407E-A947-70E740481C1C}">
                <a14:useLocalDpi xmlns:a14="http://schemas.microsoft.com/office/drawing/2010/main" val="0"/>
              </a:ext>
            </a:extLst>
          </a:blip>
          <a:srcRect l="12421" r="12601"/>
          <a:stretch/>
        </p:blipFill>
        <p:spPr bwMode="auto">
          <a:xfrm>
            <a:off x="324098" y="980727"/>
            <a:ext cx="2876303" cy="510698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rmAutofit fontScale="90000"/>
          </a:bodyPr>
          <a:lstStyle/>
          <a:p>
            <a:r>
              <a:rPr lang="de-DE" dirty="0" smtClean="0"/>
              <a:t>Gesellschaft (2/2)</a:t>
            </a:r>
            <a:endParaRPr lang="de-DE" dirty="0"/>
          </a:p>
        </p:txBody>
      </p:sp>
      <p:sp>
        <p:nvSpPr>
          <p:cNvPr id="4" name="Inhaltsplatzhalter 2"/>
          <p:cNvSpPr>
            <a:spLocks noGrp="1"/>
          </p:cNvSpPr>
          <p:nvPr>
            <p:ph idx="1"/>
          </p:nvPr>
        </p:nvSpPr>
        <p:spPr/>
        <p:txBody>
          <a:bodyPr>
            <a:normAutofit fontScale="92500"/>
          </a:bodyPr>
          <a:lstStyle/>
          <a:p>
            <a:r>
              <a:rPr lang="de-DE" dirty="0"/>
              <a:t>Die Wissenschaft beeinflusst die Gesellschaft</a:t>
            </a:r>
          </a:p>
          <a:p>
            <a:pPr lvl="1"/>
            <a:r>
              <a:rPr lang="de-DE" dirty="0"/>
              <a:t>Neue Technologien, </a:t>
            </a:r>
            <a:r>
              <a:rPr lang="de-DE" dirty="0" smtClean="0"/>
              <a:t>…</a:t>
            </a:r>
            <a:endParaRPr lang="de-DE" dirty="0"/>
          </a:p>
          <a:p>
            <a:r>
              <a:rPr lang="de-DE" dirty="0"/>
              <a:t>Die Gesellschaft beeinflusst die Wissenschaft</a:t>
            </a:r>
          </a:p>
          <a:p>
            <a:pPr lvl="1"/>
            <a:r>
              <a:rPr lang="de-DE" dirty="0"/>
              <a:t>Einfluss auf die Politik</a:t>
            </a:r>
          </a:p>
          <a:p>
            <a:pPr lvl="1"/>
            <a:r>
              <a:rPr lang="de-DE" dirty="0"/>
              <a:t>Nachfrage</a:t>
            </a:r>
          </a:p>
          <a:p>
            <a:pPr lvl="1"/>
            <a:r>
              <a:rPr lang="de-DE" dirty="0"/>
              <a:t>Zeitliche Beeinflussung</a:t>
            </a:r>
          </a:p>
          <a:p>
            <a:pPr lvl="1"/>
            <a:r>
              <a:rPr lang="de-DE" dirty="0"/>
              <a:t>Nicht staatliche </a:t>
            </a:r>
            <a:r>
              <a:rPr lang="de-DE" dirty="0" smtClean="0"/>
              <a:t>Gelder</a:t>
            </a:r>
            <a:endParaRPr lang="de-DE"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288825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t>
            </a:r>
            <a:endParaRPr lang="de-DE" dirty="0"/>
          </a:p>
        </p:txBody>
      </p:sp>
      <p:sp>
        <p:nvSpPr>
          <p:cNvPr id="3" name="Inhaltsplatzhalter 2"/>
          <p:cNvSpPr>
            <a:spLocks noGrp="1"/>
          </p:cNvSpPr>
          <p:nvPr>
            <p:ph idx="1"/>
          </p:nvPr>
        </p:nvSpPr>
        <p:spPr>
          <a:xfrm>
            <a:off x="327545" y="980728"/>
            <a:ext cx="8359255" cy="2520280"/>
          </a:xfrm>
        </p:spPr>
        <p:txBody>
          <a:bodyPr>
            <a:noAutofit/>
          </a:bodyPr>
          <a:lstStyle/>
          <a:p>
            <a:r>
              <a:rPr lang="de-DE" dirty="0" smtClean="0"/>
              <a:t>Elfenbeinturm </a:t>
            </a:r>
            <a:r>
              <a:rPr lang="de-DE" dirty="0">
                <a:sym typeface="Wingdings" pitchFamily="2" charset="2"/>
              </a:rPr>
              <a:t>&lt;-&gt;</a:t>
            </a:r>
            <a:r>
              <a:rPr lang="de-DE" dirty="0"/>
              <a:t> Wünsch dir was</a:t>
            </a:r>
          </a:p>
        </p:txBody>
      </p:sp>
    </p:spTree>
    <p:extLst>
      <p:ext uri="{BB962C8B-B14F-4D97-AF65-F5344CB8AC3E}">
        <p14:creationId xmlns:p14="http://schemas.microsoft.com/office/powerpoint/2010/main" val="12130921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4772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800" dirty="0"/>
              <a:t>Wieso betrifft Wissenschaft </a:t>
            </a:r>
            <a:r>
              <a:rPr lang="de-DE" sz="2800" dirty="0" smtClean="0"/>
              <a:t>die Gesellschaft?</a:t>
            </a:r>
            <a:endParaRPr lang="de-DE" sz="2800" dirty="0"/>
          </a:p>
        </p:txBody>
      </p:sp>
      <p:sp>
        <p:nvSpPr>
          <p:cNvPr id="4" name="Inhaltsplatzhalter 2"/>
          <p:cNvSpPr>
            <a:spLocks noGrp="1"/>
          </p:cNvSpPr>
          <p:nvPr>
            <p:ph idx="1"/>
          </p:nvPr>
        </p:nvSpPr>
        <p:spPr/>
        <p:txBody>
          <a:bodyPr>
            <a:normAutofit lnSpcReduction="10000"/>
          </a:bodyPr>
          <a:lstStyle/>
          <a:p>
            <a:r>
              <a:rPr lang="de-DE" sz="2800" b="1" dirty="0"/>
              <a:t>Umdenken:</a:t>
            </a:r>
            <a:r>
              <a:rPr lang="de-DE" sz="2800" dirty="0"/>
              <a:t> Abwurf der Atombomben auf Hiroshima und </a:t>
            </a:r>
            <a:r>
              <a:rPr lang="de-DE" sz="2800" dirty="0" smtClean="0"/>
              <a:t>Nagasaki</a:t>
            </a:r>
          </a:p>
          <a:p>
            <a:r>
              <a:rPr lang="de-DE" sz="2800" b="1" dirty="0"/>
              <a:t>Dual </a:t>
            </a:r>
            <a:r>
              <a:rPr lang="de-DE" sz="2800" b="1" dirty="0" err="1"/>
              <a:t>Use</a:t>
            </a:r>
            <a:r>
              <a:rPr lang="de-DE" sz="2800" dirty="0"/>
              <a:t>: Produkt für zivile und militärische </a:t>
            </a:r>
            <a:r>
              <a:rPr lang="de-DE" sz="2800" dirty="0" smtClean="0"/>
              <a:t>Zwecke</a:t>
            </a:r>
          </a:p>
          <a:p>
            <a:r>
              <a:rPr lang="de-DE" sz="2800" b="1" dirty="0"/>
              <a:t>Schädlich obwohl Nützlich</a:t>
            </a:r>
            <a:r>
              <a:rPr lang="de-DE" sz="2800" dirty="0"/>
              <a:t>: schwierige ethische und Verantwortungsfragen</a:t>
            </a:r>
          </a:p>
          <a:p>
            <a:r>
              <a:rPr lang="de-DE" sz="2800" b="1" dirty="0"/>
              <a:t>Notwendigkeit eines Berufsethos: </a:t>
            </a:r>
            <a:r>
              <a:rPr lang="de-DE" sz="2800" dirty="0"/>
              <a:t>Kein „Verstecken“ hinter dem eigenen </a:t>
            </a:r>
            <a:r>
              <a:rPr lang="de-DE" sz="2800" dirty="0" smtClean="0"/>
              <a:t>Sachgebiet</a:t>
            </a:r>
            <a:endParaRPr lang="de-DE" sz="2800" dirty="0"/>
          </a:p>
        </p:txBody>
      </p:sp>
      <p:sp>
        <p:nvSpPr>
          <p:cNvPr id="8" name="Rechteck 7"/>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0" name="Grafik 9"/>
          <p:cNvPicPr/>
          <p:nvPr/>
        </p:nvPicPr>
        <p:blipFill rotWithShape="1">
          <a:blip r:embed="rId3"/>
          <a:srcRect l="19176" r="13490"/>
          <a:stretch/>
        </p:blipFill>
        <p:spPr>
          <a:xfrm>
            <a:off x="327546" y="980727"/>
            <a:ext cx="2876302" cy="5106988"/>
          </a:xfrm>
          <a:prstGeom prst="rect">
            <a:avLst/>
          </a:prstGeom>
        </p:spPr>
      </p:pic>
      <p:sp>
        <p:nvSpPr>
          <p:cNvPr id="11" name="Rechteck 10"/>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46567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GVW (1/2)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400" dirty="0"/>
              <a:t>Gesellschaft für Verantwortung in der Wissenschaft e.V. </a:t>
            </a:r>
            <a:endParaRPr lang="de-DE" sz="2400" dirty="0" smtClean="0"/>
          </a:p>
          <a:p>
            <a:r>
              <a:rPr lang="de-DE" sz="2800" dirty="0"/>
              <a:t>1945: </a:t>
            </a:r>
            <a:r>
              <a:rPr lang="de-DE" sz="2800" i="1" dirty="0"/>
              <a:t>Society </a:t>
            </a:r>
            <a:r>
              <a:rPr lang="de-DE" sz="2800" i="1" dirty="0" err="1"/>
              <a:t>for</a:t>
            </a:r>
            <a:r>
              <a:rPr lang="de-DE" sz="2800" i="1" dirty="0"/>
              <a:t> </a:t>
            </a:r>
            <a:r>
              <a:rPr lang="de-DE" sz="2800" i="1" dirty="0" err="1"/>
              <a:t>Social</a:t>
            </a:r>
            <a:r>
              <a:rPr lang="de-DE" sz="2800" i="1" dirty="0"/>
              <a:t> </a:t>
            </a:r>
            <a:r>
              <a:rPr lang="de-DE" sz="2800" i="1" dirty="0" err="1"/>
              <a:t>Responsibility</a:t>
            </a:r>
            <a:r>
              <a:rPr lang="de-DE" sz="2800" i="1" dirty="0"/>
              <a:t> in Science</a:t>
            </a:r>
            <a:r>
              <a:rPr lang="de-DE" sz="2800" dirty="0"/>
              <a:t> (SSRS) in </a:t>
            </a:r>
            <a:r>
              <a:rPr lang="de-DE" sz="2800" dirty="0" smtClean="0"/>
              <a:t>USA</a:t>
            </a:r>
          </a:p>
          <a:p>
            <a:r>
              <a:rPr lang="de-DE" sz="2800" i="1" dirty="0"/>
              <a:t>1966: GVW  in Deutschland</a:t>
            </a:r>
          </a:p>
          <a:p>
            <a:pPr lvl="1"/>
            <a:r>
              <a:rPr lang="de-DE" sz="2400" dirty="0"/>
              <a:t>Persönlich moralische Verantwortung übernehmen</a:t>
            </a:r>
          </a:p>
          <a:p>
            <a:pPr lvl="1"/>
            <a:r>
              <a:rPr lang="de-DE" sz="2400" dirty="0"/>
              <a:t>Anderen helfen Mittel der Wissenschaft und Technik menschenwürdig zu </a:t>
            </a:r>
            <a:r>
              <a:rPr lang="de-DE" sz="2400" dirty="0" smtClean="0"/>
              <a:t>gebrauchen</a:t>
            </a:r>
            <a:endParaRPr lang="de-DE" sz="2400" dirty="0"/>
          </a:p>
        </p:txBody>
      </p:sp>
      <p:pic>
        <p:nvPicPr>
          <p:cNvPr id="8" name="Grafik 7"/>
          <p:cNvPicPr/>
          <p:nvPr/>
        </p:nvPicPr>
        <p:blipFill>
          <a:blip r:embed="rId3"/>
          <a:stretch>
            <a:fillRect/>
          </a:stretch>
        </p:blipFill>
        <p:spPr>
          <a:xfrm>
            <a:off x="2557782" y="4858536"/>
            <a:ext cx="3886426" cy="1162752"/>
          </a:xfrm>
          <a:prstGeom prst="rect">
            <a:avLst/>
          </a:prstGeom>
        </p:spPr>
      </p:pic>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219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GVW (2/2)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smtClean="0"/>
              <a:t>Organisiert </a:t>
            </a:r>
            <a:r>
              <a:rPr lang="de-DE" sz="2800" dirty="0"/>
              <a:t>Tagungen und veröffentlicht </a:t>
            </a:r>
            <a:r>
              <a:rPr lang="de-DE" sz="2800" dirty="0" smtClean="0"/>
              <a:t>Zeitschrift</a:t>
            </a:r>
          </a:p>
          <a:p>
            <a:r>
              <a:rPr lang="de-DE" sz="2800" dirty="0" smtClean="0"/>
              <a:t>Verleiht </a:t>
            </a:r>
            <a:r>
              <a:rPr lang="de-DE" sz="2800" b="1" dirty="0"/>
              <a:t>Max Born-Medaille</a:t>
            </a:r>
            <a:r>
              <a:rPr lang="de-DE" sz="2800" dirty="0"/>
              <a:t> für Verantwortung in der Wissenschaft</a:t>
            </a:r>
          </a:p>
        </p:txBody>
      </p:sp>
      <p:pic>
        <p:nvPicPr>
          <p:cNvPr id="11" name="Grafik 10"/>
          <p:cNvPicPr/>
          <p:nvPr/>
        </p:nvPicPr>
        <p:blipFill>
          <a:blip r:embed="rId3"/>
          <a:stretch>
            <a:fillRect/>
          </a:stretch>
        </p:blipFill>
        <p:spPr>
          <a:xfrm>
            <a:off x="2557782" y="4858536"/>
            <a:ext cx="3886426" cy="1162752"/>
          </a:xfrm>
          <a:prstGeom prst="rect">
            <a:avLst/>
          </a:prstGeom>
        </p:spPr>
      </p:pic>
      <p:sp>
        <p:nvSpPr>
          <p:cNvPr id="12" name="Rechteck 11"/>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3" name="Gerade Verbindung 12"/>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7573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Was kann ich tun? (1/3)</a:t>
            </a:r>
            <a:endParaRPr lang="de-DE" dirty="0"/>
          </a:p>
        </p:txBody>
      </p:sp>
      <p:sp>
        <p:nvSpPr>
          <p:cNvPr id="3" name="Inhaltsplatzhalter 2"/>
          <p:cNvSpPr>
            <a:spLocks noGrp="1"/>
          </p:cNvSpPr>
          <p:nvPr>
            <p:ph idx="1"/>
          </p:nvPr>
        </p:nvSpPr>
        <p:spPr>
          <a:xfrm>
            <a:off x="327545" y="980728"/>
            <a:ext cx="8359255" cy="4680520"/>
          </a:xfrm>
        </p:spPr>
        <p:txBody>
          <a:bodyPr>
            <a:noAutofit/>
          </a:bodyPr>
          <a:lstStyle/>
          <a:p>
            <a:r>
              <a:rPr lang="de-DE" sz="2800" dirty="0"/>
              <a:t>Ordentliches oder förderndes Mitglied bei einer Gesellschaft </a:t>
            </a:r>
            <a:r>
              <a:rPr lang="de-DE" sz="2800" dirty="0" smtClean="0"/>
              <a:t>werden</a:t>
            </a:r>
          </a:p>
        </p:txBody>
      </p:sp>
      <p:pic>
        <p:nvPicPr>
          <p:cNvPr id="7" name="Grafik 6"/>
          <p:cNvPicPr/>
          <p:nvPr/>
        </p:nvPicPr>
        <p:blipFill>
          <a:blip r:embed="rId3"/>
          <a:stretch>
            <a:fillRect/>
          </a:stretch>
        </p:blipFill>
        <p:spPr>
          <a:xfrm>
            <a:off x="2557782" y="4858536"/>
            <a:ext cx="3886426" cy="1162752"/>
          </a:xfrm>
          <a:prstGeom prst="rect">
            <a:avLst/>
          </a:prstGeom>
        </p:spPr>
      </p:pic>
      <p:sp>
        <p:nvSpPr>
          <p:cNvPr id="8" name="Rechteck 7"/>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9" name="Gerade Verbindung 8"/>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78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Was kann ich tun? (2/3)</a:t>
            </a:r>
            <a:endParaRPr lang="de-DE" dirty="0"/>
          </a:p>
        </p:txBody>
      </p:sp>
      <p:sp>
        <p:nvSpPr>
          <p:cNvPr id="3" name="Inhaltsplatzhalter 2"/>
          <p:cNvSpPr>
            <a:spLocks noGrp="1"/>
          </p:cNvSpPr>
          <p:nvPr>
            <p:ph idx="1"/>
          </p:nvPr>
        </p:nvSpPr>
        <p:spPr>
          <a:xfrm>
            <a:off x="327545" y="980728"/>
            <a:ext cx="8359255" cy="4680520"/>
          </a:xfrm>
        </p:spPr>
        <p:txBody>
          <a:bodyPr>
            <a:noAutofit/>
          </a:bodyPr>
          <a:lstStyle/>
          <a:p>
            <a:r>
              <a:rPr lang="de-DE" sz="2800" dirty="0" smtClean="0"/>
              <a:t>„Ordentliches Mitglied kann werden, wer die Ziele und die Verpflichtungen der GVW anerkennt und ein wissenschaftliches Studium abgeschlossen oder aufgenommen hat. Eine derartige Ausbildung ist aber nicht unbedingt erforderlich, jedoch sollten andere Berufsgruppen nicht mit mehr als 30% der Mitglieder beteiligt sein.“ - GVW</a:t>
            </a:r>
            <a:endParaRPr lang="de-DE" sz="2800" dirty="0"/>
          </a:p>
        </p:txBody>
      </p:sp>
      <p:pic>
        <p:nvPicPr>
          <p:cNvPr id="7" name="Grafik 6"/>
          <p:cNvPicPr/>
          <p:nvPr/>
        </p:nvPicPr>
        <p:blipFill>
          <a:blip r:embed="rId3"/>
          <a:stretch>
            <a:fillRect/>
          </a:stretch>
        </p:blipFill>
        <p:spPr>
          <a:xfrm>
            <a:off x="2557782" y="4858536"/>
            <a:ext cx="3886426" cy="1162752"/>
          </a:xfrm>
          <a:prstGeom prst="rect">
            <a:avLst/>
          </a:prstGeom>
        </p:spPr>
      </p:pic>
      <p:sp>
        <p:nvSpPr>
          <p:cNvPr id="8" name="Rechteck 7"/>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9" name="Gerade Verbindung 8"/>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7412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Was kann ich tun? (3/3)</a:t>
            </a:r>
            <a:endParaRPr lang="de-DE" dirty="0"/>
          </a:p>
        </p:txBody>
      </p:sp>
      <p:sp>
        <p:nvSpPr>
          <p:cNvPr id="3" name="Inhaltsplatzhalter 2"/>
          <p:cNvSpPr>
            <a:spLocks noGrp="1"/>
          </p:cNvSpPr>
          <p:nvPr>
            <p:ph idx="1"/>
          </p:nvPr>
        </p:nvSpPr>
        <p:spPr>
          <a:xfrm>
            <a:off x="327545" y="980728"/>
            <a:ext cx="8359255" cy="4680520"/>
          </a:xfrm>
        </p:spPr>
        <p:txBody>
          <a:bodyPr>
            <a:noAutofit/>
          </a:bodyPr>
          <a:lstStyle/>
          <a:p>
            <a:r>
              <a:rPr lang="de-DE" sz="2800" dirty="0" smtClean="0"/>
              <a:t>„</a:t>
            </a:r>
            <a:r>
              <a:rPr lang="de-DE" sz="2800" dirty="0"/>
              <a:t>Förderndes Mitglied kann werden, wer […] aus irgendeinem Grunde eine ordentliche Mitgliedschaft nicht erwerben will. Fördernde Mitglieder haben kein Stimmrecht.“ - </a:t>
            </a:r>
            <a:r>
              <a:rPr lang="de-DE" sz="2800" dirty="0" smtClean="0"/>
              <a:t>GVW</a:t>
            </a:r>
            <a:endParaRPr lang="de-DE" sz="2800" dirty="0"/>
          </a:p>
        </p:txBody>
      </p:sp>
      <p:pic>
        <p:nvPicPr>
          <p:cNvPr id="4" name="Grafik 3"/>
          <p:cNvPicPr/>
          <p:nvPr/>
        </p:nvPicPr>
        <p:blipFill>
          <a:blip r:embed="rId3"/>
          <a:stretch>
            <a:fillRect/>
          </a:stretch>
        </p:blipFill>
        <p:spPr>
          <a:xfrm>
            <a:off x="2557782" y="4858536"/>
            <a:ext cx="3886426" cy="1162752"/>
          </a:xfrm>
          <a:prstGeom prst="rect">
            <a:avLst/>
          </a:prstGeom>
        </p:spPr>
      </p:pic>
      <p:sp>
        <p:nvSpPr>
          <p:cNvPr id="5" name="Rechteck 4"/>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6" name="Gerade Verbindung 5"/>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069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028" name="Picture 4" descr="http://www.loewensolar.de/_img/1/pic_16.jpg"/>
          <p:cNvPicPr>
            <a:picLocks noChangeAspect="1" noChangeArrowheads="1"/>
          </p:cNvPicPr>
          <p:nvPr/>
        </p:nvPicPr>
        <p:blipFill rotWithShape="1">
          <a:blip r:embed="rId4">
            <a:extLst>
              <a:ext uri="{28A0092B-C50C-407E-A947-70E740481C1C}">
                <a14:useLocalDpi xmlns:a14="http://schemas.microsoft.com/office/drawing/2010/main" val="0"/>
              </a:ext>
            </a:extLst>
          </a:blip>
          <a:srcRect l="1" r="120"/>
          <a:stretch/>
        </p:blipFill>
        <p:spPr bwMode="auto">
          <a:xfrm>
            <a:off x="324099" y="2457896"/>
            <a:ext cx="2854053"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Autofit/>
          </a:bodyPr>
          <a:lstStyle/>
          <a:p>
            <a:r>
              <a:rPr lang="de-DE" sz="2400" dirty="0"/>
              <a:t>Warum sollte Staat die Wissenschaft schützen und fördern?</a:t>
            </a:r>
          </a:p>
        </p:txBody>
      </p:sp>
      <p:sp>
        <p:nvSpPr>
          <p:cNvPr id="4" name="Inhaltsplatzhalter 2"/>
          <p:cNvSpPr>
            <a:spLocks noGrp="1"/>
          </p:cNvSpPr>
          <p:nvPr>
            <p:ph idx="1"/>
          </p:nvPr>
        </p:nvSpPr>
        <p:spPr/>
        <p:txBody>
          <a:bodyPr>
            <a:normAutofit/>
          </a:bodyPr>
          <a:lstStyle/>
          <a:p>
            <a:r>
              <a:rPr lang="de-DE" sz="2800" dirty="0"/>
              <a:t>Entscheidungen werden durch Wissenschaft </a:t>
            </a:r>
            <a:r>
              <a:rPr lang="de-DE" sz="2800" dirty="0"/>
              <a:t>fundiert </a:t>
            </a:r>
            <a:r>
              <a:rPr lang="de-DE" sz="1200" dirty="0" smtClean="0"/>
              <a:t>[GERA1 S. 11, 32f]</a:t>
            </a:r>
            <a:endParaRPr lang="de-DE" sz="1200" dirty="0" smtClean="0"/>
          </a:p>
          <a:p>
            <a:pPr lvl="1"/>
            <a:r>
              <a:rPr lang="de-DE" sz="2400" dirty="0" smtClean="0"/>
              <a:t>Legislative</a:t>
            </a:r>
          </a:p>
          <a:p>
            <a:pPr lvl="2"/>
            <a:r>
              <a:rPr lang="de-DE" sz="2000" dirty="0" smtClean="0"/>
              <a:t>Rauchverbot</a:t>
            </a:r>
          </a:p>
          <a:p>
            <a:pPr lvl="1"/>
            <a:r>
              <a:rPr lang="de-DE" sz="2400" dirty="0" smtClean="0"/>
              <a:t>Exekutive</a:t>
            </a:r>
          </a:p>
          <a:p>
            <a:pPr lvl="2"/>
            <a:r>
              <a:rPr lang="de-DE" sz="2000" dirty="0" smtClean="0"/>
              <a:t>Zulassung von Arzneimitteln</a:t>
            </a:r>
          </a:p>
          <a:p>
            <a:pPr lvl="1"/>
            <a:r>
              <a:rPr lang="de-DE" sz="2400" dirty="0" smtClean="0"/>
              <a:t>Judikative</a:t>
            </a:r>
          </a:p>
          <a:p>
            <a:pPr lvl="2"/>
            <a:r>
              <a:rPr lang="de-DE" sz="2000" dirty="0" smtClean="0"/>
              <a:t>Sachverständigenurteile</a:t>
            </a:r>
          </a:p>
          <a:p>
            <a:r>
              <a:rPr lang="de-DE" sz="2800" dirty="0" smtClean="0"/>
              <a:t>Wirtschaftlich</a:t>
            </a:r>
            <a:r>
              <a:rPr lang="de-DE" sz="2800" dirty="0"/>
              <a:t>, technologisch und sozialen </a:t>
            </a:r>
            <a:r>
              <a:rPr lang="de-DE" sz="2800" dirty="0" smtClean="0"/>
              <a:t>Fortschritt</a:t>
            </a:r>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119897" y="5718383"/>
            <a:ext cx="1083951" cy="369332"/>
          </a:xfrm>
          <a:prstGeom prst="rect">
            <a:avLst/>
          </a:prstGeom>
        </p:spPr>
        <p:txBody>
          <a:bodyPr wrap="none">
            <a:spAutoFit/>
          </a:bodyPr>
          <a:lstStyle/>
          <a:p>
            <a:r>
              <a:rPr lang="de-DE" dirty="0"/>
              <a:t>[</a:t>
            </a:r>
            <a:r>
              <a:rPr lang="de-DE" dirty="0" smtClean="0"/>
              <a:t>GERAB1]</a:t>
            </a:r>
            <a:endParaRPr lang="de-DE" dirty="0"/>
          </a:p>
        </p:txBody>
      </p:sp>
    </p:spTree>
    <p:extLst>
      <p:ext uri="{BB962C8B-B14F-4D97-AF65-F5344CB8AC3E}">
        <p14:creationId xmlns:p14="http://schemas.microsoft.com/office/powerpoint/2010/main" val="2969840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err="1" smtClean="0"/>
              <a:t>FIfF</a:t>
            </a:r>
            <a:r>
              <a:rPr lang="de-DE" dirty="0" smtClean="0"/>
              <a:t> (1/2)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dirty="0"/>
              <a:t>Forum </a:t>
            </a:r>
            <a:r>
              <a:rPr lang="de-DE" dirty="0" err="1"/>
              <a:t>InformatikerInnen</a:t>
            </a:r>
            <a:r>
              <a:rPr lang="de-DE" dirty="0"/>
              <a:t> für Frieden und </a:t>
            </a:r>
            <a:r>
              <a:rPr lang="de-DE" dirty="0" smtClean="0"/>
              <a:t>gesellschaftliche </a:t>
            </a:r>
            <a:r>
              <a:rPr lang="de-DE" dirty="0"/>
              <a:t>Verantwortung e.V. </a:t>
            </a:r>
          </a:p>
          <a:p>
            <a:r>
              <a:rPr lang="de-DE" dirty="0"/>
              <a:t>1984: Gründung als </a:t>
            </a:r>
            <a:r>
              <a:rPr lang="de-DE" dirty="0" smtClean="0"/>
              <a:t>Verein</a:t>
            </a:r>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9149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err="1" smtClean="0"/>
              <a:t>FIfF</a:t>
            </a:r>
            <a:r>
              <a:rPr lang="de-DE" dirty="0" smtClean="0"/>
              <a:t> (1/2)</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smtClean="0"/>
              <a:t>Kernthemen</a:t>
            </a:r>
            <a:r>
              <a:rPr lang="de-DE" sz="2400" dirty="0" smtClean="0"/>
              <a:t>:</a:t>
            </a:r>
          </a:p>
          <a:p>
            <a:pPr lvl="1"/>
            <a:r>
              <a:rPr lang="de-DE" sz="2000" dirty="0" smtClean="0"/>
              <a:t>Datenschutz</a:t>
            </a:r>
          </a:p>
          <a:p>
            <a:pPr lvl="1"/>
            <a:r>
              <a:rPr lang="de-DE" sz="2000" dirty="0"/>
              <a:t>Einsatz von IT zur Kontrolle und </a:t>
            </a:r>
            <a:r>
              <a:rPr lang="de-DE" sz="2000" dirty="0" smtClean="0"/>
              <a:t>Überwachung</a:t>
            </a:r>
          </a:p>
          <a:p>
            <a:pPr lvl="1"/>
            <a:r>
              <a:rPr lang="de-DE" sz="2000" dirty="0"/>
              <a:t>Abrüstung der Informatik in </a:t>
            </a:r>
            <a:r>
              <a:rPr lang="de-DE" sz="2000" dirty="0" err="1"/>
              <a:t>milit</a:t>
            </a:r>
            <a:r>
              <a:rPr lang="de-DE" sz="2000" dirty="0"/>
              <a:t>. </a:t>
            </a:r>
            <a:r>
              <a:rPr lang="de-DE" sz="2000" dirty="0" smtClean="0"/>
              <a:t>Anwendungen</a:t>
            </a:r>
          </a:p>
          <a:p>
            <a:pPr lvl="1"/>
            <a:r>
              <a:rPr lang="de-DE" sz="2000" dirty="0"/>
              <a:t>Menschengerechte Gestaltung von </a:t>
            </a:r>
            <a:r>
              <a:rPr lang="de-DE" sz="2000" dirty="0" smtClean="0"/>
              <a:t>Arbeitsprozessen</a:t>
            </a:r>
          </a:p>
          <a:p>
            <a:pPr lvl="1"/>
            <a:r>
              <a:rPr lang="de-DE" sz="2000" dirty="0"/>
              <a:t>Diskriminierung von Menschen mit Behinderung sowie Frauen in und durch </a:t>
            </a:r>
            <a:r>
              <a:rPr lang="de-DE" sz="2000" dirty="0" smtClean="0"/>
              <a:t>IT</a:t>
            </a:r>
          </a:p>
          <a:p>
            <a:r>
              <a:rPr lang="de-DE" sz="2800" dirty="0"/>
              <a:t>Verleiht</a:t>
            </a:r>
            <a:r>
              <a:rPr lang="de-DE" sz="2400" dirty="0"/>
              <a:t> </a:t>
            </a:r>
            <a:r>
              <a:rPr lang="de-DE" sz="2400" dirty="0" smtClean="0"/>
              <a:t>Studienpreis</a:t>
            </a:r>
            <a:endParaRPr lang="de-DE" sz="2400" dirty="0"/>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068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a:t>Was kann ich tun</a:t>
            </a:r>
            <a:r>
              <a:rPr lang="de-DE" dirty="0" smtClean="0"/>
              <a:t>?</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a:t>Organisiert Vorträge und </a:t>
            </a:r>
            <a:r>
              <a:rPr lang="de-DE" sz="2800" dirty="0" smtClean="0"/>
              <a:t>Tagungen</a:t>
            </a:r>
          </a:p>
          <a:p>
            <a:r>
              <a:rPr lang="de-DE" sz="2800" dirty="0"/>
              <a:t>Veröffentlicht </a:t>
            </a:r>
            <a:r>
              <a:rPr lang="de-DE" sz="2800" dirty="0" smtClean="0"/>
              <a:t>Publikationen</a:t>
            </a:r>
          </a:p>
          <a:p>
            <a:pPr lvl="1"/>
            <a:r>
              <a:rPr lang="de-DE" sz="2000" dirty="0"/>
              <a:t>Vierteljährig </a:t>
            </a:r>
            <a:r>
              <a:rPr lang="de-DE" sz="2000" dirty="0" err="1"/>
              <a:t>FifF</a:t>
            </a:r>
            <a:r>
              <a:rPr lang="de-DE" sz="2000" dirty="0"/>
              <a:t> </a:t>
            </a:r>
            <a:r>
              <a:rPr lang="de-DE" sz="2000" dirty="0" smtClean="0"/>
              <a:t>Kommunikation</a:t>
            </a:r>
          </a:p>
          <a:p>
            <a:pPr lvl="1"/>
            <a:r>
              <a:rPr lang="de-DE" sz="2000" dirty="0"/>
              <a:t>Broschüren </a:t>
            </a:r>
            <a:endParaRPr lang="de-DE" sz="2000" dirty="0" smtClean="0"/>
          </a:p>
          <a:p>
            <a:pPr lvl="1"/>
            <a:r>
              <a:rPr lang="de-DE" sz="2000" dirty="0"/>
              <a:t>Bücher z.B. </a:t>
            </a:r>
            <a:r>
              <a:rPr lang="de-DE" sz="2000" dirty="0" err="1"/>
              <a:t>Kreowski</a:t>
            </a:r>
            <a:r>
              <a:rPr lang="de-DE" sz="2000" dirty="0"/>
              <a:t> „Informatik und Gesellschaft. Verflechtung und </a:t>
            </a:r>
            <a:r>
              <a:rPr lang="de-DE" sz="2000" dirty="0" err="1" smtClean="0"/>
              <a:t>Perpektiven</a:t>
            </a:r>
            <a:r>
              <a:rPr lang="de-DE" sz="2000" dirty="0" smtClean="0"/>
              <a:t>“</a:t>
            </a:r>
          </a:p>
          <a:p>
            <a:r>
              <a:rPr lang="de-DE" sz="2800" dirty="0"/>
              <a:t>Mitgliedschaft oder </a:t>
            </a:r>
            <a:r>
              <a:rPr lang="de-DE" sz="2800" dirty="0" smtClean="0"/>
              <a:t>Spenden</a:t>
            </a:r>
            <a:endParaRPr lang="de-DE" sz="2400" dirty="0"/>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7981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p:nvPr/>
        </p:nvPicPr>
        <p:blipFill>
          <a:blip r:embed="rId3"/>
          <a:stretch>
            <a:fillRect/>
          </a:stretch>
        </p:blipFill>
        <p:spPr>
          <a:xfrm>
            <a:off x="1944995" y="4756608"/>
            <a:ext cx="5112000" cy="1264680"/>
          </a:xfrm>
          <a:prstGeom prst="rect">
            <a:avLst/>
          </a:prstGeom>
        </p:spPr>
      </p:pic>
      <p:sp>
        <p:nvSpPr>
          <p:cNvPr id="2" name="Titel 1"/>
          <p:cNvSpPr>
            <a:spLocks noGrp="1"/>
          </p:cNvSpPr>
          <p:nvPr>
            <p:ph type="title"/>
          </p:nvPr>
        </p:nvSpPr>
        <p:spPr/>
        <p:txBody>
          <a:bodyPr>
            <a:normAutofit fontScale="90000"/>
          </a:bodyPr>
          <a:lstStyle/>
          <a:p>
            <a:r>
              <a:rPr lang="de-DE" dirty="0"/>
              <a:t>Wie umgehen mit Verantwortung</a:t>
            </a:r>
            <a:r>
              <a:rPr lang="de-DE" dirty="0" smtClean="0"/>
              <a:t>?</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2800" dirty="0"/>
              <a:t>A. Diefenbach definiert vier </a:t>
            </a:r>
            <a:r>
              <a:rPr lang="de-DE" sz="2800" dirty="0" smtClean="0"/>
              <a:t>Gebote.</a:t>
            </a:r>
          </a:p>
          <a:p>
            <a:pPr lvl="1"/>
            <a:r>
              <a:rPr lang="de-DE" sz="2000" dirty="0"/>
              <a:t>… guter wissenschaftlicher </a:t>
            </a:r>
            <a:r>
              <a:rPr lang="de-DE" sz="2000" dirty="0" smtClean="0"/>
              <a:t>Praxis</a:t>
            </a:r>
          </a:p>
          <a:p>
            <a:pPr lvl="1"/>
            <a:r>
              <a:rPr lang="de-DE" sz="2000" dirty="0"/>
              <a:t>… der </a:t>
            </a:r>
            <a:r>
              <a:rPr lang="de-DE" sz="2000" dirty="0" smtClean="0"/>
              <a:t>Transparenz</a:t>
            </a:r>
          </a:p>
          <a:p>
            <a:pPr lvl="1"/>
            <a:r>
              <a:rPr lang="de-DE" sz="2000" dirty="0"/>
              <a:t>… der </a:t>
            </a:r>
            <a:r>
              <a:rPr lang="de-DE" sz="2000" dirty="0" smtClean="0"/>
              <a:t>Interdisziplinarität</a:t>
            </a:r>
          </a:p>
          <a:p>
            <a:pPr lvl="1"/>
            <a:r>
              <a:rPr lang="de-DE" sz="2000" dirty="0"/>
              <a:t>… der </a:t>
            </a:r>
            <a:r>
              <a:rPr lang="de-DE" sz="2000" dirty="0" smtClean="0"/>
              <a:t>Kontinuität</a:t>
            </a:r>
          </a:p>
          <a:p>
            <a:r>
              <a:rPr lang="de-DE" sz="2800" dirty="0"/>
              <a:t>„Sie bilden […] eine Rahmenverantwortlichkeit, die jeder Forscher erfüllen kann und daher auch übernehmen sollte</a:t>
            </a:r>
            <a:r>
              <a:rPr lang="de-DE" sz="2800" dirty="0" smtClean="0"/>
              <a:t>“ - </a:t>
            </a:r>
            <a:endParaRPr lang="de-DE" sz="2400" dirty="0"/>
          </a:p>
        </p:txBody>
      </p:sp>
      <p:sp>
        <p:nvSpPr>
          <p:cNvPr id="9" name="Rechteck 8"/>
          <p:cNvSpPr/>
          <p:nvPr/>
        </p:nvSpPr>
        <p:spPr>
          <a:xfrm>
            <a:off x="327545" y="4653136"/>
            <a:ext cx="8346901" cy="1434578"/>
          </a:xfrm>
          <a:prstGeom prst="rect">
            <a:avLst/>
          </a:prstGeom>
          <a:noFill/>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cxnSp>
        <p:nvCxnSpPr>
          <p:cNvPr id="10" name="Gerade Verbindung 9"/>
          <p:cNvCxnSpPr/>
          <p:nvPr/>
        </p:nvCxnSpPr>
        <p:spPr>
          <a:xfrm>
            <a:off x="327545" y="4365104"/>
            <a:ext cx="8346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8520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Quellen - Gesetzlicher Rahmen</a:t>
            </a:r>
            <a:endParaRPr lang="de-DE" dirty="0"/>
          </a:p>
        </p:txBody>
      </p:sp>
      <p:sp>
        <p:nvSpPr>
          <p:cNvPr id="3" name="Inhaltsplatzhalter 2"/>
          <p:cNvSpPr>
            <a:spLocks noGrp="1"/>
          </p:cNvSpPr>
          <p:nvPr>
            <p:ph idx="1"/>
          </p:nvPr>
        </p:nvSpPr>
        <p:spPr>
          <a:xfrm>
            <a:off x="327545" y="980728"/>
            <a:ext cx="8359255" cy="3456384"/>
          </a:xfrm>
        </p:spPr>
        <p:txBody>
          <a:bodyPr>
            <a:noAutofit/>
          </a:bodyPr>
          <a:lstStyle/>
          <a:p>
            <a:r>
              <a:rPr lang="de-DE" sz="1800" dirty="0"/>
              <a:t>[GERA1] Huber, P.M. (2008) Staat und Wissenschaft</a:t>
            </a:r>
          </a:p>
          <a:p>
            <a:r>
              <a:rPr lang="de-DE" sz="1800" dirty="0"/>
              <a:t>Bilder</a:t>
            </a:r>
          </a:p>
          <a:p>
            <a:pPr lvl="1"/>
            <a:r>
              <a:rPr lang="de-DE" sz="1600" dirty="0"/>
              <a:t>[GERAB1] </a:t>
            </a:r>
            <a:r>
              <a:rPr lang="de-DE" sz="1600" dirty="0">
                <a:hlinkClick r:id="rId3"/>
              </a:rPr>
              <a:t>http://www.loewensolar.de/_img/1/pic_16.jpg</a:t>
            </a:r>
            <a:r>
              <a:rPr lang="de-DE" sz="1600" dirty="0"/>
              <a:t> </a:t>
            </a:r>
          </a:p>
          <a:p>
            <a:pPr lvl="1"/>
            <a:r>
              <a:rPr lang="de-DE" sz="1600" dirty="0"/>
              <a:t>[</a:t>
            </a:r>
            <a:r>
              <a:rPr lang="de-DE" sz="1600" dirty="0" smtClean="0"/>
              <a:t>GERAB2] </a:t>
            </a:r>
            <a:r>
              <a:rPr lang="de-DE" sz="1600" dirty="0" smtClean="0">
                <a:hlinkClick r:id="rId4"/>
              </a:rPr>
              <a:t>http</a:t>
            </a:r>
            <a:r>
              <a:rPr lang="de-DE" sz="1600" dirty="0">
                <a:hlinkClick r:id="rId4"/>
              </a:rPr>
              <a:t>://d3r6fppmnpquqq.cloudfront.net/e0/ac/i80391392._szw270h3500_.jpg</a:t>
            </a:r>
            <a:r>
              <a:rPr lang="de-DE" sz="1600" dirty="0"/>
              <a:t> </a:t>
            </a:r>
          </a:p>
          <a:p>
            <a:pPr lvl="1"/>
            <a:r>
              <a:rPr lang="de-DE" sz="1600" dirty="0"/>
              <a:t>[</a:t>
            </a:r>
            <a:r>
              <a:rPr lang="de-DE" sz="1600" dirty="0" smtClean="0"/>
              <a:t>GERAB3] </a:t>
            </a:r>
            <a:r>
              <a:rPr lang="de-DE" sz="1600" u="sng" dirty="0" smtClean="0">
                <a:hlinkClick r:id="rId5"/>
              </a:rPr>
              <a:t>http</a:t>
            </a:r>
            <a:r>
              <a:rPr lang="de-DE" sz="1600" u="sng" dirty="0">
                <a:hlinkClick r:id="rId5"/>
              </a:rPr>
              <a:t>://juist-nachrichten.de/wp-content/uploads/2012/05/grundgesetz1.jpg</a:t>
            </a:r>
            <a:endParaRPr lang="de-DE" sz="1600" u="sng" dirty="0"/>
          </a:p>
          <a:p>
            <a:pPr lvl="1"/>
            <a:r>
              <a:rPr lang="de-DE" sz="1600" dirty="0"/>
              <a:t>[GERAB3] </a:t>
            </a:r>
            <a:r>
              <a:rPr lang="de-DE" sz="1600" u="sng" dirty="0">
                <a:hlinkClick r:id="rId6"/>
              </a:rPr>
              <a:t>http://www.wissenschaft.de/fast_forward</a:t>
            </a:r>
            <a:endParaRPr lang="de-DE" sz="1600" u="sng" dirty="0"/>
          </a:p>
          <a:p>
            <a:pPr lvl="1"/>
            <a:r>
              <a:rPr lang="de-DE" sz="1600" u="sng" dirty="0"/>
              <a:t>[GERAB4] </a:t>
            </a:r>
            <a:r>
              <a:rPr lang="de-DE" sz="1600" u="sng" dirty="0" smtClean="0">
                <a:hlinkClick r:id="rId7"/>
              </a:rPr>
              <a:t>http</a:t>
            </a:r>
            <a:r>
              <a:rPr lang="de-DE" sz="1600" u="sng" dirty="0">
                <a:hlinkClick r:id="rId7"/>
              </a:rPr>
              <a:t>://1.bp.blogspot.com/-MWf328hj0CY/TZmsAQU18BI/AAAAAAAAAO0/EaXPZPBYPys/s1600/150px-Flag_of_Europe.svg.png</a:t>
            </a:r>
            <a:endParaRPr lang="de-DE" sz="1600" u="sng" dirty="0"/>
          </a:p>
        </p:txBody>
      </p:sp>
    </p:spTree>
    <p:extLst>
      <p:ext uri="{BB962C8B-B14F-4D97-AF65-F5344CB8AC3E}">
        <p14:creationId xmlns:p14="http://schemas.microsoft.com/office/powerpoint/2010/main" val="34022508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3540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rmAutofit fontScale="90000"/>
          </a:bodyPr>
          <a:lstStyle/>
          <a:p>
            <a:r>
              <a:rPr lang="de-DE" dirty="0"/>
              <a:t>Gliederung</a:t>
            </a:r>
          </a:p>
        </p:txBody>
      </p:sp>
      <p:sp>
        <p:nvSpPr>
          <p:cNvPr id="4" name="Inhaltsplatzhalter 2"/>
          <p:cNvSpPr>
            <a:spLocks noGrp="1"/>
          </p:cNvSpPr>
          <p:nvPr>
            <p:ph idx="1"/>
          </p:nvPr>
        </p:nvSpPr>
        <p:spPr>
          <a:xfrm>
            <a:off x="3707904" y="980728"/>
            <a:ext cx="4978896" cy="5040560"/>
          </a:xfrm>
        </p:spPr>
        <p:txBody>
          <a:bodyPr>
            <a:normAutofit/>
          </a:bodyPr>
          <a:lstStyle/>
          <a:p>
            <a:r>
              <a:rPr lang="de-DE" sz="2800" dirty="0" smtClean="0">
                <a:solidFill>
                  <a:schemeClr val="bg1">
                    <a:lumMod val="75000"/>
                  </a:schemeClr>
                </a:solidFill>
              </a:rPr>
              <a:t>Rahmendaten zur Arbeit</a:t>
            </a:r>
          </a:p>
          <a:p>
            <a:r>
              <a:rPr lang="de-DE" sz="2800" dirty="0" smtClean="0">
                <a:solidFill>
                  <a:schemeClr val="bg1">
                    <a:lumMod val="75000"/>
                  </a:schemeClr>
                </a:solidFill>
              </a:rPr>
              <a:t>Umfeld</a:t>
            </a:r>
          </a:p>
          <a:p>
            <a:r>
              <a:rPr lang="de-DE" sz="2800" dirty="0" smtClean="0"/>
              <a:t>Inhalte und Ergebnisse</a:t>
            </a:r>
          </a:p>
          <a:p>
            <a:r>
              <a:rPr lang="de-DE" sz="2800" dirty="0" smtClean="0"/>
              <a:t>Inhaltliche Struktur</a:t>
            </a:r>
          </a:p>
          <a:p>
            <a:r>
              <a:rPr lang="de-DE" sz="2800" dirty="0" smtClean="0"/>
              <a:t>Herangehensweise</a:t>
            </a:r>
          </a:p>
          <a:p>
            <a:r>
              <a:rPr lang="de-DE" sz="2800" dirty="0" smtClean="0"/>
              <a:t>Einschätzung</a:t>
            </a:r>
          </a:p>
          <a:p>
            <a:endParaRPr lang="de-DE" sz="2800" dirty="0" smtClean="0"/>
          </a:p>
          <a:p>
            <a:endParaRPr lang="de-DE" sz="2800" dirty="0" smtClean="0"/>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Datumsplatzhalter 3"/>
          <p:cNvSpPr>
            <a:spLocks noGrp="1"/>
          </p:cNvSpPr>
          <p:nvPr>
            <p:ph type="dt" sz="half" idx="4294967295"/>
          </p:nvPr>
        </p:nvSpPr>
        <p:spPr>
          <a:xfrm>
            <a:off x="457200" y="6356350"/>
            <a:ext cx="2133600" cy="365125"/>
          </a:xfrm>
        </p:spPr>
        <p:txBody>
          <a:bodyPr/>
          <a:lstStyle/>
          <a:p>
            <a:fld id="{5D5F394E-90F8-4F43-8348-924041BAEC7C}" type="datetimeFigureOut">
              <a:rPr lang="de-DE" smtClean="0"/>
              <a:t>09.12.2013</a:t>
            </a:fld>
            <a:endParaRPr lang="de-DE" dirty="0"/>
          </a:p>
        </p:txBody>
      </p:sp>
      <p:sp>
        <p:nvSpPr>
          <p:cNvPr id="10" name="Fußzeilenplatzhalter 4"/>
          <p:cNvSpPr>
            <a:spLocks noGrp="1"/>
          </p:cNvSpPr>
          <p:nvPr>
            <p:ph type="ftr" sz="quarter" idx="4294967295"/>
          </p:nvPr>
        </p:nvSpPr>
        <p:spPr>
          <a:xfrm>
            <a:off x="3124200" y="6356350"/>
            <a:ext cx="2895600" cy="365125"/>
          </a:xfrm>
        </p:spPr>
        <p:txBody>
          <a:bodyPr/>
          <a:lstStyle/>
          <a:p>
            <a:endParaRPr lang="de-DE"/>
          </a:p>
        </p:txBody>
      </p:sp>
      <p:sp>
        <p:nvSpPr>
          <p:cNvPr id="11" name="Foliennummernplatzhalter 5"/>
          <p:cNvSpPr>
            <a:spLocks noGrp="1"/>
          </p:cNvSpPr>
          <p:nvPr>
            <p:ph type="sldNum" sz="quarter" idx="4294967295"/>
          </p:nvPr>
        </p:nvSpPr>
        <p:spPr>
          <a:xfrm>
            <a:off x="6553200" y="6356350"/>
            <a:ext cx="2133600" cy="365125"/>
          </a:xfrm>
        </p:spPr>
        <p:txBody>
          <a:bodyPr/>
          <a:lstStyle/>
          <a:p>
            <a:fld id="{5C997049-FE7C-4047-B997-0D2E32ABA51F}" type="slidenum">
              <a:rPr lang="de-DE" smtClean="0"/>
              <a:t>46</a:t>
            </a:fld>
            <a:endParaRPr lang="de-DE"/>
          </a:p>
        </p:txBody>
      </p:sp>
      <p:sp>
        <p:nvSpPr>
          <p:cNvPr id="12" name="Abgerundetes Rechteck 11"/>
          <p:cNvSpPr/>
          <p:nvPr/>
        </p:nvSpPr>
        <p:spPr>
          <a:xfrm>
            <a:off x="122361" y="6323834"/>
            <a:ext cx="8882418" cy="432048"/>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3" name="Tabelle 12"/>
          <p:cNvGraphicFramePr>
            <a:graphicFrameLocks noGrp="1"/>
          </p:cNvGraphicFramePr>
          <p:nvPr>
            <p:extLst>
              <p:ext uri="{D42A27DB-BD31-4B8C-83A1-F6EECF244321}">
                <p14:modId xmlns:p14="http://schemas.microsoft.com/office/powerpoint/2010/main" val="3097683196"/>
              </p:ext>
            </p:extLst>
          </p:nvPr>
        </p:nvGraphicFramePr>
        <p:xfrm>
          <a:off x="139864" y="6343975"/>
          <a:ext cx="8847412" cy="411907"/>
        </p:xfrm>
        <a:graphic>
          <a:graphicData uri="http://schemas.openxmlformats.org/drawingml/2006/table">
            <a:tbl>
              <a:tblPr firstRow="1" bandRow="1">
                <a:tableStyleId>{5C22544A-7EE6-4342-B048-85BDC9FD1C3A}</a:tableStyleId>
              </a:tblPr>
              <a:tblGrid>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gridCol w="315979"/>
              </a:tblGrid>
              <a:tr h="411907">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de-DE"/>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571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endParaRPr lang="de-DE"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bl>
          </a:graphicData>
        </a:graphic>
      </p:graphicFrame>
      <p:sp>
        <p:nvSpPr>
          <p:cNvPr id="14" name="Abgerundetes Rechteck 13"/>
          <p:cNvSpPr/>
          <p:nvPr/>
        </p:nvSpPr>
        <p:spPr>
          <a:xfrm>
            <a:off x="130339" y="6323835"/>
            <a:ext cx="8882418" cy="432048"/>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58472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Autofit/>
          </a:bodyPr>
          <a:lstStyle/>
          <a:p>
            <a:r>
              <a:rPr lang="de-DE" sz="3600" dirty="0"/>
              <a:t>Wofür benötigt Wissenschaft den Staat?</a:t>
            </a:r>
          </a:p>
        </p:txBody>
      </p:sp>
      <p:sp>
        <p:nvSpPr>
          <p:cNvPr id="4" name="Inhaltsplatzhalter 2"/>
          <p:cNvSpPr>
            <a:spLocks noGrp="1"/>
          </p:cNvSpPr>
          <p:nvPr>
            <p:ph idx="1"/>
          </p:nvPr>
        </p:nvSpPr>
        <p:spPr/>
        <p:txBody>
          <a:bodyPr>
            <a:normAutofit/>
          </a:bodyPr>
          <a:lstStyle/>
          <a:p>
            <a:r>
              <a:rPr lang="de-DE" sz="2800" dirty="0"/>
              <a:t>Staat schafft </a:t>
            </a:r>
            <a:r>
              <a:rPr lang="de-DE" sz="2800" dirty="0"/>
              <a:t>Rahmenbedingungen </a:t>
            </a:r>
            <a:r>
              <a:rPr lang="de-DE" sz="1200" dirty="0"/>
              <a:t>[GERA1 S. 11, 32f</a:t>
            </a:r>
            <a:r>
              <a:rPr lang="de-DE" sz="1200" dirty="0"/>
              <a:t>]</a:t>
            </a:r>
          </a:p>
          <a:p>
            <a:pPr lvl="1"/>
            <a:r>
              <a:rPr lang="de-DE" sz="2400" dirty="0" smtClean="0"/>
              <a:t>Rechtsordnung</a:t>
            </a:r>
          </a:p>
          <a:p>
            <a:pPr lvl="1"/>
            <a:r>
              <a:rPr lang="de-DE" sz="2400" dirty="0" smtClean="0"/>
              <a:t>Finanzierung</a:t>
            </a:r>
          </a:p>
          <a:p>
            <a:endParaRPr lang="de-DE" sz="2800" dirty="0" smtClean="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050" name="Picture 2" descr="http://d3r6fppmnpquqq.cloudfront.net/e0/ac/i80391392._szw270h35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09" y="2262633"/>
            <a:ext cx="2543175" cy="2543175"/>
          </a:xfrm>
          <a:prstGeom prst="rect">
            <a:avLst/>
          </a:prstGeom>
          <a:noFill/>
          <a:extLst>
            <a:ext uri="{909E8E84-426E-40DD-AFC4-6F175D3DCCD1}">
              <a14:hiddenFill xmlns:a14="http://schemas.microsoft.com/office/drawing/2010/main">
                <a:solidFill>
                  <a:srgbClr val="FFFFFF"/>
                </a:solidFill>
              </a14:hiddenFill>
            </a:ext>
          </a:extLst>
        </p:spPr>
      </p:pic>
      <p:sp>
        <p:nvSpPr>
          <p:cNvPr id="8" name="Rechteck 7"/>
          <p:cNvSpPr/>
          <p:nvPr/>
        </p:nvSpPr>
        <p:spPr>
          <a:xfrm>
            <a:off x="2119897" y="5718383"/>
            <a:ext cx="1083951" cy="369332"/>
          </a:xfrm>
          <a:prstGeom prst="rect">
            <a:avLst/>
          </a:prstGeom>
        </p:spPr>
        <p:txBody>
          <a:bodyPr wrap="none">
            <a:spAutoFit/>
          </a:bodyPr>
          <a:lstStyle/>
          <a:p>
            <a:r>
              <a:rPr lang="de-DE" dirty="0"/>
              <a:t>[</a:t>
            </a:r>
            <a:r>
              <a:rPr lang="de-DE" dirty="0" smtClean="0"/>
              <a:t>GERAB2]</a:t>
            </a:r>
            <a:endParaRPr lang="de-DE" dirty="0"/>
          </a:p>
        </p:txBody>
      </p:sp>
    </p:spTree>
    <p:extLst>
      <p:ext uri="{BB962C8B-B14F-4D97-AF65-F5344CB8AC3E}">
        <p14:creationId xmlns:p14="http://schemas.microsoft.com/office/powerpoint/2010/main" val="2066372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Autofit/>
          </a:bodyPr>
          <a:lstStyle/>
          <a:p>
            <a:r>
              <a:rPr lang="de-DE" sz="3600" dirty="0" smtClean="0"/>
              <a:t>Forschungsfreiheit in Deutschland</a:t>
            </a:r>
            <a:endParaRPr lang="de-DE" sz="3600" dirty="0"/>
          </a:p>
        </p:txBody>
      </p:sp>
      <p:sp>
        <p:nvSpPr>
          <p:cNvPr id="4" name="Inhaltsplatzhalter 2"/>
          <p:cNvSpPr>
            <a:spLocks noGrp="1"/>
          </p:cNvSpPr>
          <p:nvPr>
            <p:ph idx="1"/>
          </p:nvPr>
        </p:nvSpPr>
        <p:spPr/>
        <p:txBody>
          <a:bodyPr>
            <a:normAutofit/>
          </a:bodyPr>
          <a:lstStyle/>
          <a:p>
            <a:pPr lvl="0"/>
            <a:r>
              <a:rPr lang="de-DE" sz="2800" dirty="0" smtClean="0"/>
              <a:t>Ursprung (1849)</a:t>
            </a:r>
          </a:p>
          <a:p>
            <a:r>
              <a:rPr lang="de-DE" sz="2800" dirty="0"/>
              <a:t>„Kunst und Wissenschaft, Forschung und Lehre sind frei. Die Freiheit der Lehre entbindet nicht von der Treue zur Verfassung.“ [GG Art 5 § 3</a:t>
            </a:r>
            <a:r>
              <a:rPr lang="de-DE" sz="2800" dirty="0" smtClean="0"/>
              <a:t>] </a:t>
            </a:r>
            <a:endParaRPr lang="de-DE" sz="2800" dirty="0" smtClean="0"/>
          </a:p>
          <a:p>
            <a:r>
              <a:rPr lang="de-DE" sz="2800" dirty="0"/>
              <a:t>Wissenschaft </a:t>
            </a:r>
            <a:r>
              <a:rPr lang="de-DE" sz="2800" dirty="0" smtClean="0"/>
              <a:t>= </a:t>
            </a:r>
            <a:r>
              <a:rPr lang="de-DE" sz="2800" dirty="0"/>
              <a:t>Forschung und </a:t>
            </a:r>
            <a:r>
              <a:rPr lang="de-DE" sz="2800" dirty="0" smtClean="0"/>
              <a:t>Lehre</a:t>
            </a:r>
          </a:p>
          <a:p>
            <a:r>
              <a:rPr lang="de-DE" sz="2800" dirty="0" smtClean="0"/>
              <a:t>Einschränkung ausschließlich durch andere Grundrechte</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6" name="Picture 2" descr="http://juist-nachrichten.de/wp-content/uploads/2012/05/grundgesetz1.jpg"/>
          <p:cNvPicPr>
            <a:picLocks noChangeAspect="1" noChangeArrowheads="1"/>
          </p:cNvPicPr>
          <p:nvPr/>
        </p:nvPicPr>
        <p:blipFill rotWithShape="1">
          <a:blip r:embed="rId3">
            <a:extLst>
              <a:ext uri="{28A0092B-C50C-407E-A947-70E740481C1C}">
                <a14:useLocalDpi xmlns:a14="http://schemas.microsoft.com/office/drawing/2010/main" val="0"/>
              </a:ext>
            </a:extLst>
          </a:blip>
          <a:srcRect l="10151" r="11659"/>
          <a:stretch/>
        </p:blipFill>
        <p:spPr bwMode="auto">
          <a:xfrm>
            <a:off x="383532" y="1560913"/>
            <a:ext cx="2757436" cy="3904008"/>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p:cNvSpPr/>
          <p:nvPr/>
        </p:nvSpPr>
        <p:spPr>
          <a:xfrm>
            <a:off x="2119897" y="5718383"/>
            <a:ext cx="1083951" cy="369332"/>
          </a:xfrm>
          <a:prstGeom prst="rect">
            <a:avLst/>
          </a:prstGeom>
        </p:spPr>
        <p:txBody>
          <a:bodyPr wrap="none">
            <a:spAutoFit/>
          </a:bodyPr>
          <a:lstStyle/>
          <a:p>
            <a:r>
              <a:rPr lang="de-DE" dirty="0"/>
              <a:t>[</a:t>
            </a:r>
            <a:r>
              <a:rPr lang="de-DE" dirty="0" smtClean="0"/>
              <a:t>GERAB3]</a:t>
            </a:r>
            <a:endParaRPr lang="de-DE" dirty="0"/>
          </a:p>
        </p:txBody>
      </p:sp>
    </p:spTree>
    <p:extLst>
      <p:ext uri="{BB962C8B-B14F-4D97-AF65-F5344CB8AC3E}">
        <p14:creationId xmlns:p14="http://schemas.microsoft.com/office/powerpoint/2010/main" val="1324905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8" name="Grafik 7" descr="http://kneu-instanz.h-e-s.de/documents/12054/2037763/Leserreise+2014+Steger+KIT/6357de53-dd78-4333-84e5-2db33483a05c?version=1.0&amp;t=1384527956816&amp;imagePreview=1"/>
          <p:cNvPicPr/>
          <p:nvPr/>
        </p:nvPicPr>
        <p:blipFill rotWithShape="1">
          <a:blip r:embed="rId3">
            <a:extLst>
              <a:ext uri="{28A0092B-C50C-407E-A947-70E740481C1C}">
                <a14:useLocalDpi xmlns:a14="http://schemas.microsoft.com/office/drawing/2010/main" val="0"/>
              </a:ext>
            </a:extLst>
          </a:blip>
          <a:srcRect l="23743" r="38790"/>
          <a:stretch/>
        </p:blipFill>
        <p:spPr bwMode="auto">
          <a:xfrm>
            <a:off x="324099" y="980727"/>
            <a:ext cx="2876302" cy="5106987"/>
          </a:xfrm>
          <a:prstGeom prst="rect">
            <a:avLst/>
          </a:prstGeom>
          <a:noFill/>
          <a:ln>
            <a:noFill/>
          </a:ln>
        </p:spPr>
      </p:pic>
      <p:sp>
        <p:nvSpPr>
          <p:cNvPr id="2" name="Titel 1"/>
          <p:cNvSpPr>
            <a:spLocks noGrp="1"/>
          </p:cNvSpPr>
          <p:nvPr>
            <p:ph type="title"/>
          </p:nvPr>
        </p:nvSpPr>
        <p:spPr/>
        <p:txBody>
          <a:bodyPr>
            <a:noAutofit/>
          </a:bodyPr>
          <a:lstStyle/>
          <a:p>
            <a:r>
              <a:rPr lang="de-DE" sz="3600" dirty="0" smtClean="0"/>
              <a:t>Forschungsfreiheit in Deutschland</a:t>
            </a:r>
            <a:endParaRPr lang="de-DE" sz="3600" dirty="0"/>
          </a:p>
        </p:txBody>
      </p:sp>
      <p:sp>
        <p:nvSpPr>
          <p:cNvPr id="4" name="Inhaltsplatzhalter 2"/>
          <p:cNvSpPr>
            <a:spLocks noGrp="1"/>
          </p:cNvSpPr>
          <p:nvPr>
            <p:ph idx="1"/>
          </p:nvPr>
        </p:nvSpPr>
        <p:spPr/>
        <p:txBody>
          <a:bodyPr>
            <a:normAutofit/>
          </a:bodyPr>
          <a:lstStyle/>
          <a:p>
            <a:r>
              <a:rPr lang="de-DE" sz="2800" dirty="0"/>
              <a:t>Einschränkung ausschließlich durch andere </a:t>
            </a:r>
            <a:r>
              <a:rPr lang="de-DE" sz="2800" dirty="0" smtClean="0"/>
              <a:t>Grundrechte</a:t>
            </a:r>
          </a:p>
          <a:p>
            <a:r>
              <a:rPr lang="de-DE" sz="2800" dirty="0" smtClean="0"/>
              <a:t>Verbot durch Gesetzgeber möglich aber nicht zwingend</a:t>
            </a:r>
            <a:endParaRPr lang="de-DE" sz="2400" dirty="0" smtClean="0"/>
          </a:p>
          <a:p>
            <a:endParaRPr lang="de-DE" sz="2800" dirty="0"/>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 name="Rechteck 9"/>
          <p:cNvSpPr/>
          <p:nvPr/>
        </p:nvSpPr>
        <p:spPr>
          <a:xfrm>
            <a:off x="2116450" y="5714191"/>
            <a:ext cx="1083951" cy="369332"/>
          </a:xfrm>
          <a:prstGeom prst="rect">
            <a:avLst/>
          </a:prstGeom>
        </p:spPr>
        <p:txBody>
          <a:bodyPr wrap="none">
            <a:spAutoFit/>
          </a:bodyPr>
          <a:lstStyle/>
          <a:p>
            <a:r>
              <a:rPr lang="de-DE" dirty="0" smtClean="0"/>
              <a:t>[GERAB4]</a:t>
            </a:r>
            <a:endParaRPr lang="de-DE" dirty="0"/>
          </a:p>
        </p:txBody>
      </p:sp>
    </p:spTree>
    <p:extLst>
      <p:ext uri="{BB962C8B-B14F-4D97-AF65-F5344CB8AC3E}">
        <p14:creationId xmlns:p14="http://schemas.microsoft.com/office/powerpoint/2010/main" val="1313638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27546" y="980727"/>
            <a:ext cx="2876302" cy="5106988"/>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9220" name="Picture 4" descr="http://1.bp.blogspot.com/-MWf328hj0CY/TZmsAQU18BI/AAAAAAAAAO0/EaXPZPBYPys/s1600/150px-Flag_of_Europ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23" y="2580961"/>
            <a:ext cx="2859778" cy="190651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noAutofit/>
          </a:bodyPr>
          <a:lstStyle/>
          <a:p>
            <a:r>
              <a:rPr lang="de-DE" sz="3600" dirty="0"/>
              <a:t>Europa (EU)</a:t>
            </a:r>
          </a:p>
        </p:txBody>
      </p:sp>
      <p:sp>
        <p:nvSpPr>
          <p:cNvPr id="4" name="Inhaltsplatzhalter 2"/>
          <p:cNvSpPr>
            <a:spLocks noGrp="1"/>
          </p:cNvSpPr>
          <p:nvPr>
            <p:ph idx="1"/>
          </p:nvPr>
        </p:nvSpPr>
        <p:spPr/>
        <p:txBody>
          <a:bodyPr>
            <a:normAutofit/>
          </a:bodyPr>
          <a:lstStyle/>
          <a:p>
            <a:r>
              <a:rPr lang="de-DE" sz="2800" dirty="0"/>
              <a:t>„Kunst und Forschung sind frei. Die akademische Freiheit wird geachtet</a:t>
            </a:r>
            <a:r>
              <a:rPr lang="de-DE" sz="2800" dirty="0" smtClean="0"/>
              <a:t>.“</a:t>
            </a:r>
            <a:br>
              <a:rPr lang="de-DE" sz="2800" dirty="0" smtClean="0"/>
            </a:br>
            <a:r>
              <a:rPr lang="de-DE" sz="2800" dirty="0" smtClean="0"/>
              <a:t>[EU-Menschenrechte-Charta </a:t>
            </a:r>
            <a:r>
              <a:rPr lang="de-DE" sz="2800" dirty="0"/>
              <a:t>Kapitel II „Freiheiten“ Art. </a:t>
            </a:r>
            <a:r>
              <a:rPr lang="de-DE" sz="2800" dirty="0" smtClean="0"/>
              <a:t>13]</a:t>
            </a:r>
          </a:p>
        </p:txBody>
      </p:sp>
      <p:sp>
        <p:nvSpPr>
          <p:cNvPr id="9" name="Rechteck 8"/>
          <p:cNvSpPr/>
          <p:nvPr/>
        </p:nvSpPr>
        <p:spPr>
          <a:xfrm>
            <a:off x="324099" y="980727"/>
            <a:ext cx="2876302" cy="5106988"/>
          </a:xfrm>
          <a:prstGeom prst="rect">
            <a:avLst/>
          </a:prstGeom>
          <a:no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Rechteck 7"/>
          <p:cNvSpPr/>
          <p:nvPr/>
        </p:nvSpPr>
        <p:spPr>
          <a:xfrm>
            <a:off x="2116450" y="5689319"/>
            <a:ext cx="1083951" cy="369332"/>
          </a:xfrm>
          <a:prstGeom prst="rect">
            <a:avLst/>
          </a:prstGeom>
        </p:spPr>
        <p:txBody>
          <a:bodyPr wrap="none">
            <a:spAutoFit/>
          </a:bodyPr>
          <a:lstStyle/>
          <a:p>
            <a:r>
              <a:rPr lang="de-DE" dirty="0"/>
              <a:t>[</a:t>
            </a:r>
            <a:r>
              <a:rPr lang="de-DE" dirty="0" smtClean="0"/>
              <a:t>GERAB5]</a:t>
            </a:r>
            <a:endParaRPr lang="de-DE" dirty="0"/>
          </a:p>
        </p:txBody>
      </p:sp>
    </p:spTree>
    <p:extLst>
      <p:ext uri="{BB962C8B-B14F-4D97-AF65-F5344CB8AC3E}">
        <p14:creationId xmlns:p14="http://schemas.microsoft.com/office/powerpoint/2010/main" val="509206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1344307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1557</Words>
  <Application>Microsoft Office PowerPoint</Application>
  <PresentationFormat>Bildschirmpräsentation (4:3)</PresentationFormat>
  <Paragraphs>300</Paragraphs>
  <Slides>46</Slides>
  <Notes>39</Notes>
  <HiddenSlides>0</HiddenSlides>
  <MMClips>0</MMClips>
  <ScaleCrop>false</ScaleCrop>
  <HeadingPairs>
    <vt:vector size="4" baseType="variant">
      <vt:variant>
        <vt:lpstr>Design</vt:lpstr>
      </vt:variant>
      <vt:variant>
        <vt:i4>2</vt:i4>
      </vt:variant>
      <vt:variant>
        <vt:lpstr>Folientitel</vt:lpstr>
      </vt:variant>
      <vt:variant>
        <vt:i4>46</vt:i4>
      </vt:variant>
    </vt:vector>
  </HeadingPairs>
  <TitlesOfParts>
    <vt:vector size="48" baseType="lpstr">
      <vt:lpstr>Larissa</vt:lpstr>
      <vt:lpstr>Benutzerdefiniertes Design</vt:lpstr>
      <vt:lpstr>PowerPoint-Präsentation</vt:lpstr>
      <vt:lpstr>Gliederung</vt:lpstr>
      <vt:lpstr>PowerPoint-Präsentation</vt:lpstr>
      <vt:lpstr>Warum sollte Staat die Wissenschaft schützen und fördern?</vt:lpstr>
      <vt:lpstr>Wofür benötigt Wissenschaft den Staat?</vt:lpstr>
      <vt:lpstr>Forschungsfreiheit in Deutschland</vt:lpstr>
      <vt:lpstr>Forschungsfreiheit in Deutschland</vt:lpstr>
      <vt:lpstr>Europa (EU)</vt:lpstr>
      <vt:lpstr>PowerPoint-Präsentation</vt:lpstr>
      <vt:lpstr>Unternehmensforschung</vt:lpstr>
      <vt:lpstr>Hochschulforschung</vt:lpstr>
      <vt:lpstr>Drittmittel</vt:lpstr>
      <vt:lpstr>Drittmittel Vorteile / Nachteile</vt:lpstr>
      <vt:lpstr>DFG</vt:lpstr>
      <vt:lpstr>Rolle der DFG</vt:lpstr>
      <vt:lpstr>Hochschulforschung</vt:lpstr>
      <vt:lpstr>Hochschulwatch.de</vt:lpstr>
      <vt:lpstr>Uni Bremen</vt:lpstr>
      <vt:lpstr>Hochschule Bremen</vt:lpstr>
      <vt:lpstr>PowerPoint-Präsentation</vt:lpstr>
      <vt:lpstr>Zivilklausel</vt:lpstr>
      <vt:lpstr>Liste mit Hochschulen mit Zivilklausel</vt:lpstr>
      <vt:lpstr>Zivilklausel Vorteile / Nachteile</vt:lpstr>
      <vt:lpstr>Situation an der Universität Bremen</vt:lpstr>
      <vt:lpstr>PowerPoint-Präsentation</vt:lpstr>
      <vt:lpstr>Wer entscheidet was geforscht wird?</vt:lpstr>
      <vt:lpstr>Wissenschaft</vt:lpstr>
      <vt:lpstr>Politik (1/2)</vt:lpstr>
      <vt:lpstr>Politik (2/2)</vt:lpstr>
      <vt:lpstr>Gesellschaft (1/2)</vt:lpstr>
      <vt:lpstr>Gesellschaft (2/2)</vt:lpstr>
      <vt:lpstr>?</vt:lpstr>
      <vt:lpstr>PowerPoint-Präsentation</vt:lpstr>
      <vt:lpstr>Wieso betrifft Wissenschaft die Gesellschaft?</vt:lpstr>
      <vt:lpstr>GVW (1/2)</vt:lpstr>
      <vt:lpstr>GVW (2/2)</vt:lpstr>
      <vt:lpstr>Was kann ich tun? (1/3)</vt:lpstr>
      <vt:lpstr>Was kann ich tun? (2/3)</vt:lpstr>
      <vt:lpstr>Was kann ich tun? (3/3)</vt:lpstr>
      <vt:lpstr>FIfF (1/2)</vt:lpstr>
      <vt:lpstr>FIfF (1/2)</vt:lpstr>
      <vt:lpstr>Was kann ich tun?</vt:lpstr>
      <vt:lpstr>Wie umgehen mit Verantwortung?</vt:lpstr>
      <vt:lpstr>Quellen - Gesetzlicher Rahmen</vt:lpstr>
      <vt:lpstr>PowerPoint-Präsentation</vt:lpstr>
      <vt:lpstr>Gliederung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dana</dc:creator>
  <cp:lastModifiedBy>Dana Jenett</cp:lastModifiedBy>
  <cp:revision>117</cp:revision>
  <dcterms:created xsi:type="dcterms:W3CDTF">2011-05-09T07:23:46Z</dcterms:created>
  <dcterms:modified xsi:type="dcterms:W3CDTF">2013-12-09T17:39:36Z</dcterms:modified>
</cp:coreProperties>
</file>