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2" r:id="rId3"/>
    <p:sldId id="261" r:id="rId4"/>
    <p:sldId id="257" r:id="rId5"/>
    <p:sldId id="260" r:id="rId6"/>
    <p:sldId id="259" r:id="rId7"/>
    <p:sldId id="258" r:id="rId8"/>
    <p:sldId id="263" r:id="rId9"/>
    <p:sldId id="264" r:id="rId10"/>
    <p:sldId id="265" r:id="rId11"/>
    <p:sldId id="266" r:id="rId12"/>
    <p:sldId id="268" r:id="rId13"/>
    <p:sldId id="276" r:id="rId14"/>
    <p:sldId id="277" r:id="rId15"/>
    <p:sldId id="280" r:id="rId16"/>
    <p:sldId id="278" r:id="rId17"/>
    <p:sldId id="279" r:id="rId18"/>
    <p:sldId id="281" r:id="rId19"/>
    <p:sldId id="269" r:id="rId20"/>
    <p:sldId id="270" r:id="rId21"/>
    <p:sldId id="271" r:id="rId22"/>
    <p:sldId id="272" r:id="rId23"/>
    <p:sldId id="273" r:id="rId24"/>
    <p:sldId id="274" r:id="rId25"/>
    <p:sldId id="275" r:id="rId2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81" autoAdjust="0"/>
    <p:restoredTop sz="94660"/>
  </p:normalViewPr>
  <p:slideViewPr>
    <p:cSldViewPr snapToGrid="0">
      <p:cViewPr>
        <p:scale>
          <a:sx n="50" d="100"/>
          <a:sy n="50" d="100"/>
        </p:scale>
        <p:origin x="2982" y="15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7" name="Date Placeholder 6"/>
          <p:cNvSpPr>
            <a:spLocks noGrp="1"/>
          </p:cNvSpPr>
          <p:nvPr>
            <p:ph type="dt" sz="half" idx="10"/>
          </p:nvPr>
        </p:nvSpPr>
        <p:spPr/>
        <p:txBody>
          <a:bodyPr/>
          <a:lstStyle/>
          <a:p>
            <a:fld id="{0220A786-FFAF-4509-A53D-1665837FCACB}" type="datetimeFigureOut">
              <a:rPr lang="zh-TW" altLang="en-US" smtClean="0"/>
              <a:t>2021/12/29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64D12384-E6E8-4C5B-9A30-9BAF90E79B16}" type="slidenum">
              <a:rPr lang="zh-TW" altLang="en-US" smtClean="0"/>
              <a:t>‹#›</a:t>
            </a:fld>
            <a:endParaRPr lang="zh-TW" altLang="en-US"/>
          </a:p>
        </p:txBody>
      </p:sp>
    </p:spTree>
    <p:extLst>
      <p:ext uri="{BB962C8B-B14F-4D97-AF65-F5344CB8AC3E}">
        <p14:creationId xmlns:p14="http://schemas.microsoft.com/office/powerpoint/2010/main" val="8016771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220A786-FFAF-4509-A53D-1665837FCACB}" type="datetimeFigureOut">
              <a:rPr lang="zh-TW" altLang="en-US" smtClean="0"/>
              <a:t>2021/12/29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4D12384-E6E8-4C5B-9A30-9BAF90E79B16}" type="slidenum">
              <a:rPr lang="zh-TW" altLang="en-US" smtClean="0"/>
              <a:t>‹#›</a:t>
            </a:fld>
            <a:endParaRPr lang="zh-TW" altLang="en-US"/>
          </a:p>
        </p:txBody>
      </p:sp>
    </p:spTree>
    <p:extLst>
      <p:ext uri="{BB962C8B-B14F-4D97-AF65-F5344CB8AC3E}">
        <p14:creationId xmlns:p14="http://schemas.microsoft.com/office/powerpoint/2010/main" val="3994797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220A786-FFAF-4509-A53D-1665837FCACB}" type="datetimeFigureOut">
              <a:rPr lang="zh-TW" altLang="en-US" smtClean="0"/>
              <a:t>2021/12/29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4D12384-E6E8-4C5B-9A30-9BAF90E79B16}" type="slidenum">
              <a:rPr lang="zh-TW" altLang="en-US" smtClean="0"/>
              <a:t>‹#›</a:t>
            </a:fld>
            <a:endParaRPr lang="zh-TW" altLang="en-US"/>
          </a:p>
        </p:txBody>
      </p:sp>
    </p:spTree>
    <p:extLst>
      <p:ext uri="{BB962C8B-B14F-4D97-AF65-F5344CB8AC3E}">
        <p14:creationId xmlns:p14="http://schemas.microsoft.com/office/powerpoint/2010/main" val="177930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0220A786-FFAF-4509-A53D-1665837FCACB}" type="datetimeFigureOut">
              <a:rPr lang="zh-TW" altLang="en-US" smtClean="0"/>
              <a:t>2021/12/29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64D12384-E6E8-4C5B-9A30-9BAF90E79B16}" type="slidenum">
              <a:rPr lang="zh-TW" altLang="en-US" smtClean="0"/>
              <a:t>‹#›</a:t>
            </a:fld>
            <a:endParaRPr lang="zh-TW" altLang="en-US"/>
          </a:p>
        </p:txBody>
      </p:sp>
    </p:spTree>
    <p:extLst>
      <p:ext uri="{BB962C8B-B14F-4D97-AF65-F5344CB8AC3E}">
        <p14:creationId xmlns:p14="http://schemas.microsoft.com/office/powerpoint/2010/main" val="3974347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7" name="Date Placeholder 6"/>
          <p:cNvSpPr>
            <a:spLocks noGrp="1"/>
          </p:cNvSpPr>
          <p:nvPr>
            <p:ph type="dt" sz="half" idx="10"/>
          </p:nvPr>
        </p:nvSpPr>
        <p:spPr/>
        <p:txBody>
          <a:bodyPr/>
          <a:lstStyle/>
          <a:p>
            <a:fld id="{0220A786-FFAF-4509-A53D-1665837FCACB}" type="datetimeFigureOut">
              <a:rPr lang="zh-TW" altLang="en-US" smtClean="0"/>
              <a:t>2021/12/29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64D12384-E6E8-4C5B-9A30-9BAF90E79B16}" type="slidenum">
              <a:rPr lang="zh-TW" altLang="en-US" smtClean="0"/>
              <a:t>‹#›</a:t>
            </a:fld>
            <a:endParaRPr lang="zh-TW" altLang="en-US"/>
          </a:p>
        </p:txBody>
      </p:sp>
    </p:spTree>
    <p:extLst>
      <p:ext uri="{BB962C8B-B14F-4D97-AF65-F5344CB8AC3E}">
        <p14:creationId xmlns:p14="http://schemas.microsoft.com/office/powerpoint/2010/main" val="145332958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8" name="Date Placeholder 7"/>
          <p:cNvSpPr>
            <a:spLocks noGrp="1"/>
          </p:cNvSpPr>
          <p:nvPr>
            <p:ph type="dt" sz="half" idx="10"/>
          </p:nvPr>
        </p:nvSpPr>
        <p:spPr/>
        <p:txBody>
          <a:bodyPr/>
          <a:lstStyle/>
          <a:p>
            <a:fld id="{0220A786-FFAF-4509-A53D-1665837FCACB}" type="datetimeFigureOut">
              <a:rPr lang="zh-TW" altLang="en-US" smtClean="0"/>
              <a:t>2021/12/29</a:t>
            </a:fld>
            <a:endParaRPr lang="zh-TW" altLang="en-US"/>
          </a:p>
        </p:txBody>
      </p:sp>
      <p:sp>
        <p:nvSpPr>
          <p:cNvPr id="9" name="Footer Placeholder 8"/>
          <p:cNvSpPr>
            <a:spLocks noGrp="1"/>
          </p:cNvSpPr>
          <p:nvPr>
            <p:ph type="ftr" sz="quarter" idx="11"/>
          </p:nvPr>
        </p:nvSpPr>
        <p:spPr/>
        <p:txBody>
          <a:bodyPr/>
          <a:lstStyle/>
          <a:p>
            <a:endParaRPr lang="zh-TW" altLang="en-US"/>
          </a:p>
        </p:txBody>
      </p:sp>
      <p:sp>
        <p:nvSpPr>
          <p:cNvPr id="10" name="Slide Number Placeholder 9"/>
          <p:cNvSpPr>
            <a:spLocks noGrp="1"/>
          </p:cNvSpPr>
          <p:nvPr>
            <p:ph type="sldNum" sz="quarter" idx="12"/>
          </p:nvPr>
        </p:nvSpPr>
        <p:spPr/>
        <p:txBody>
          <a:bodyPr/>
          <a:lstStyle/>
          <a:p>
            <a:fld id="{64D12384-E6E8-4C5B-9A30-9BAF90E79B16}" type="slidenum">
              <a:rPr lang="zh-TW" altLang="en-US" smtClean="0"/>
              <a:t>‹#›</a:t>
            </a:fld>
            <a:endParaRPr lang="zh-TW" altLang="en-US"/>
          </a:p>
        </p:txBody>
      </p:sp>
    </p:spTree>
    <p:extLst>
      <p:ext uri="{BB962C8B-B14F-4D97-AF65-F5344CB8AC3E}">
        <p14:creationId xmlns:p14="http://schemas.microsoft.com/office/powerpoint/2010/main" val="2148288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102239" y="3143250"/>
            <a:ext cx="3288024" cy="2596776"/>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7" name="Date Placeholder 6"/>
          <p:cNvSpPr>
            <a:spLocks noGrp="1"/>
          </p:cNvSpPr>
          <p:nvPr>
            <p:ph type="dt" sz="half" idx="10"/>
          </p:nvPr>
        </p:nvSpPr>
        <p:spPr/>
        <p:txBody>
          <a:bodyPr/>
          <a:lstStyle/>
          <a:p>
            <a:fld id="{0220A786-FFAF-4509-A53D-1665837FCACB}" type="datetimeFigureOut">
              <a:rPr lang="zh-TW" altLang="en-US" smtClean="0"/>
              <a:t>2021/12/29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64D12384-E6E8-4C5B-9A30-9BAF90E79B16}" type="slidenum">
              <a:rPr lang="zh-TW" altLang="en-US" smtClean="0"/>
              <a:t>‹#›</a:t>
            </a:fld>
            <a:endParaRPr lang="zh-TW" altLang="en-US"/>
          </a:p>
        </p:txBody>
      </p:sp>
      <p:sp>
        <p:nvSpPr>
          <p:cNvPr id="10" name="Title 9"/>
          <p:cNvSpPr>
            <a:spLocks noGrp="1"/>
          </p:cNvSpPr>
          <p:nvPr>
            <p:ph type="title"/>
          </p:nvPr>
        </p:nvSpPr>
        <p:spPr/>
        <p:txBody>
          <a:bodyPr/>
          <a:lstStyle/>
          <a:p>
            <a:r>
              <a:rPr lang="zh-TW" altLang="en-US" smtClean="0"/>
              <a:t>按一下以編輯母片標題樣式</a:t>
            </a:r>
            <a:endParaRPr lang="en-US" dirty="0"/>
          </a:p>
        </p:txBody>
      </p:sp>
    </p:spTree>
    <p:extLst>
      <p:ext uri="{BB962C8B-B14F-4D97-AF65-F5344CB8AC3E}">
        <p14:creationId xmlns:p14="http://schemas.microsoft.com/office/powerpoint/2010/main" val="2121794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0220A786-FFAF-4509-A53D-1665837FCACB}" type="datetimeFigureOut">
              <a:rPr lang="zh-TW" altLang="en-US" smtClean="0"/>
              <a:t>2021/12/29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64D12384-E6E8-4C5B-9A30-9BAF90E79B16}" type="slidenum">
              <a:rPr lang="zh-TW" altLang="en-US" smtClean="0"/>
              <a:t>‹#›</a:t>
            </a:fld>
            <a:endParaRPr lang="zh-TW" altLang="en-US"/>
          </a:p>
        </p:txBody>
      </p:sp>
    </p:spTree>
    <p:extLst>
      <p:ext uri="{BB962C8B-B14F-4D97-AF65-F5344CB8AC3E}">
        <p14:creationId xmlns:p14="http://schemas.microsoft.com/office/powerpoint/2010/main" val="3937214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20A786-FFAF-4509-A53D-1665837FCACB}" type="datetimeFigureOut">
              <a:rPr lang="zh-TW" altLang="en-US" smtClean="0"/>
              <a:t>2021/12/29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64D12384-E6E8-4C5B-9A30-9BAF90E79B16}" type="slidenum">
              <a:rPr lang="zh-TW" altLang="en-US" smtClean="0"/>
              <a:t>‹#›</a:t>
            </a:fld>
            <a:endParaRPr lang="zh-TW" altLang="en-US"/>
          </a:p>
        </p:txBody>
      </p:sp>
    </p:spTree>
    <p:extLst>
      <p:ext uri="{BB962C8B-B14F-4D97-AF65-F5344CB8AC3E}">
        <p14:creationId xmlns:p14="http://schemas.microsoft.com/office/powerpoint/2010/main" val="3418842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9" name="Date Placeholder 8"/>
          <p:cNvSpPr>
            <a:spLocks noGrp="1"/>
          </p:cNvSpPr>
          <p:nvPr>
            <p:ph type="dt" sz="half" idx="10"/>
          </p:nvPr>
        </p:nvSpPr>
        <p:spPr/>
        <p:txBody>
          <a:bodyPr/>
          <a:lstStyle/>
          <a:p>
            <a:fld id="{0220A786-FFAF-4509-A53D-1665837FCACB}" type="datetimeFigureOut">
              <a:rPr lang="zh-TW" altLang="en-US" smtClean="0"/>
              <a:t>2021/12/29</a:t>
            </a:fld>
            <a:endParaRPr lang="zh-TW" alt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zh-TW" altLang="en-US"/>
          </a:p>
        </p:txBody>
      </p:sp>
      <p:sp>
        <p:nvSpPr>
          <p:cNvPr id="11" name="Slide Number Placeholder 10"/>
          <p:cNvSpPr>
            <a:spLocks noGrp="1"/>
          </p:cNvSpPr>
          <p:nvPr>
            <p:ph type="sldNum" sz="quarter" idx="12"/>
          </p:nvPr>
        </p:nvSpPr>
        <p:spPr/>
        <p:txBody>
          <a:bodyPr/>
          <a:lstStyle/>
          <a:p>
            <a:fld id="{64D12384-E6E8-4C5B-9A30-9BAF90E79B16}" type="slidenum">
              <a:rPr lang="zh-TW" altLang="en-US" smtClean="0"/>
              <a:t>‹#›</a:t>
            </a:fld>
            <a:endParaRPr lang="zh-TW" altLang="en-US"/>
          </a:p>
        </p:txBody>
      </p:sp>
    </p:spTree>
    <p:extLst>
      <p:ext uri="{BB962C8B-B14F-4D97-AF65-F5344CB8AC3E}">
        <p14:creationId xmlns:p14="http://schemas.microsoft.com/office/powerpoint/2010/main" val="1991489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220A786-FFAF-4509-A53D-1665837FCACB}" type="datetimeFigureOut">
              <a:rPr lang="zh-TW" altLang="en-US" smtClean="0"/>
              <a:t>2021/12/29</a:t>
            </a:fld>
            <a:endParaRPr lang="zh-TW" alt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zh-TW" altLang="en-US"/>
          </a:p>
        </p:txBody>
      </p:sp>
      <p:sp>
        <p:nvSpPr>
          <p:cNvPr id="10" name="Slide Number Placeholder 9"/>
          <p:cNvSpPr>
            <a:spLocks noGrp="1"/>
          </p:cNvSpPr>
          <p:nvPr>
            <p:ph type="sldNum" sz="quarter" idx="12"/>
          </p:nvPr>
        </p:nvSpPr>
        <p:spPr/>
        <p:txBody>
          <a:bodyPr/>
          <a:lstStyle/>
          <a:p>
            <a:fld id="{64D12384-E6E8-4C5B-9A30-9BAF90E79B16}" type="slidenum">
              <a:rPr lang="zh-TW" altLang="en-US" smtClean="0"/>
              <a:t>‹#›</a:t>
            </a:fld>
            <a:endParaRPr lang="zh-TW" altLang="en-US"/>
          </a:p>
        </p:txBody>
      </p:sp>
    </p:spTree>
    <p:extLst>
      <p:ext uri="{BB962C8B-B14F-4D97-AF65-F5344CB8AC3E}">
        <p14:creationId xmlns:p14="http://schemas.microsoft.com/office/powerpoint/2010/main" val="1351015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0220A786-FFAF-4509-A53D-1665837FCACB}" type="datetimeFigureOut">
              <a:rPr lang="zh-TW" altLang="en-US" smtClean="0"/>
              <a:t>2021/12/29</a:t>
            </a:fld>
            <a:endParaRPr lang="zh-TW" altLang="en-US"/>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zh-TW" altLang="en-US"/>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64D12384-E6E8-4C5B-9A30-9BAF90E79B16}" type="slidenum">
              <a:rPr lang="zh-TW" altLang="en-US" smtClean="0"/>
              <a:t>‹#›</a:t>
            </a:fld>
            <a:endParaRPr lang="zh-TW" altLang="en-US"/>
          </a:p>
        </p:txBody>
      </p:sp>
    </p:spTree>
    <p:extLst>
      <p:ext uri="{BB962C8B-B14F-4D97-AF65-F5344CB8AC3E}">
        <p14:creationId xmlns:p14="http://schemas.microsoft.com/office/powerpoint/2010/main" val="32916699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Web development</a:t>
            </a:r>
            <a:endParaRPr lang="zh-TW" altLang="en-US" dirty="0"/>
          </a:p>
        </p:txBody>
      </p:sp>
      <p:sp>
        <p:nvSpPr>
          <p:cNvPr id="3" name="副標題 2"/>
          <p:cNvSpPr>
            <a:spLocks noGrp="1"/>
          </p:cNvSpPr>
          <p:nvPr>
            <p:ph type="subTitle" idx="1"/>
          </p:nvPr>
        </p:nvSpPr>
        <p:spPr/>
        <p:txBody>
          <a:bodyPr/>
          <a:lstStyle/>
          <a:p>
            <a:pPr algn="l"/>
            <a:r>
              <a:rPr lang="en-US" altLang="zh-TW" dirty="0" smtClean="0"/>
              <a:t>Student: Nicole Jade D. Fernandez   </a:t>
            </a:r>
            <a:r>
              <a:rPr lang="zh-TW" altLang="en-US" b="1" dirty="0" smtClean="0"/>
              <a:t>潔</a:t>
            </a:r>
            <a:r>
              <a:rPr lang="zh-TW" altLang="en-US" b="1" dirty="0"/>
              <a:t>妮可</a:t>
            </a:r>
            <a:endParaRPr lang="en-US" altLang="zh-TW" dirty="0" smtClean="0"/>
          </a:p>
          <a:p>
            <a:pPr algn="l"/>
            <a:r>
              <a:rPr lang="en-US" altLang="zh-TW" dirty="0" smtClean="0"/>
              <a:t>Teacher: My dear great teacher</a:t>
            </a:r>
          </a:p>
        </p:txBody>
      </p:sp>
    </p:spTree>
    <p:extLst>
      <p:ext uri="{BB962C8B-B14F-4D97-AF65-F5344CB8AC3E}">
        <p14:creationId xmlns:p14="http://schemas.microsoft.com/office/powerpoint/2010/main" val="3712320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rotWithShape="1">
          <a:blip r:embed="rId2"/>
          <a:srcRect t="3457" b="1"/>
          <a:stretch/>
        </p:blipFill>
        <p:spPr>
          <a:xfrm>
            <a:off x="180159" y="165100"/>
            <a:ext cx="5338686" cy="2891788"/>
          </a:xfrm>
          <a:prstGeom prst="rect">
            <a:avLst/>
          </a:prstGeom>
        </p:spPr>
      </p:pic>
      <p:sp>
        <p:nvSpPr>
          <p:cNvPr id="3" name="文字方塊 2"/>
          <p:cNvSpPr txBox="1"/>
          <p:nvPr/>
        </p:nvSpPr>
        <p:spPr>
          <a:xfrm>
            <a:off x="954859" y="4396740"/>
            <a:ext cx="1508760" cy="369332"/>
          </a:xfrm>
          <a:prstGeom prst="rect">
            <a:avLst/>
          </a:prstGeom>
          <a:noFill/>
        </p:spPr>
        <p:txBody>
          <a:bodyPr wrap="square" rtlCol="0">
            <a:spAutoFit/>
          </a:bodyPr>
          <a:lstStyle/>
          <a:p>
            <a:r>
              <a:rPr lang="en-US" altLang="zh-TW" dirty="0" smtClean="0"/>
              <a:t>Index_1.html</a:t>
            </a:r>
          </a:p>
        </p:txBody>
      </p:sp>
      <p:pic>
        <p:nvPicPr>
          <p:cNvPr id="4" name="圖片 3"/>
          <p:cNvPicPr>
            <a:picLocks noChangeAspect="1"/>
          </p:cNvPicPr>
          <p:nvPr/>
        </p:nvPicPr>
        <p:blipFill rotWithShape="1">
          <a:blip r:embed="rId3"/>
          <a:srcRect b="1564"/>
          <a:stretch/>
        </p:blipFill>
        <p:spPr>
          <a:xfrm>
            <a:off x="3535302" y="3546872"/>
            <a:ext cx="5305393" cy="2828806"/>
          </a:xfrm>
          <a:prstGeom prst="rect">
            <a:avLst/>
          </a:prstGeom>
        </p:spPr>
      </p:pic>
    </p:spTree>
    <p:extLst>
      <p:ext uri="{BB962C8B-B14F-4D97-AF65-F5344CB8AC3E}">
        <p14:creationId xmlns:p14="http://schemas.microsoft.com/office/powerpoint/2010/main" val="1389148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rotWithShape="1">
          <a:blip r:embed="rId2"/>
          <a:srcRect t="2692"/>
          <a:stretch/>
        </p:blipFill>
        <p:spPr>
          <a:xfrm>
            <a:off x="139700" y="101600"/>
            <a:ext cx="6115778" cy="3223525"/>
          </a:xfrm>
          <a:prstGeom prst="rect">
            <a:avLst/>
          </a:prstGeom>
        </p:spPr>
      </p:pic>
      <p:pic>
        <p:nvPicPr>
          <p:cNvPr id="3" name="圖片 2"/>
          <p:cNvPicPr>
            <a:picLocks noChangeAspect="1"/>
          </p:cNvPicPr>
          <p:nvPr/>
        </p:nvPicPr>
        <p:blipFill>
          <a:blip r:embed="rId3"/>
          <a:stretch>
            <a:fillRect/>
          </a:stretch>
        </p:blipFill>
        <p:spPr>
          <a:xfrm>
            <a:off x="3288322" y="3606800"/>
            <a:ext cx="5673969" cy="3073400"/>
          </a:xfrm>
          <a:prstGeom prst="rect">
            <a:avLst/>
          </a:prstGeom>
        </p:spPr>
      </p:pic>
      <p:sp>
        <p:nvSpPr>
          <p:cNvPr id="5" name="文字方塊 4"/>
          <p:cNvSpPr txBox="1"/>
          <p:nvPr/>
        </p:nvSpPr>
        <p:spPr>
          <a:xfrm>
            <a:off x="800100" y="4038600"/>
            <a:ext cx="1841500" cy="369332"/>
          </a:xfrm>
          <a:prstGeom prst="rect">
            <a:avLst/>
          </a:prstGeom>
          <a:noFill/>
        </p:spPr>
        <p:txBody>
          <a:bodyPr wrap="square" rtlCol="0">
            <a:spAutoFit/>
          </a:bodyPr>
          <a:lstStyle/>
          <a:p>
            <a:r>
              <a:rPr lang="en-US" altLang="zh-TW" dirty="0" smtClean="0"/>
              <a:t>Table_1.html</a:t>
            </a:r>
          </a:p>
        </p:txBody>
      </p:sp>
    </p:spTree>
    <p:extLst>
      <p:ext uri="{BB962C8B-B14F-4D97-AF65-F5344CB8AC3E}">
        <p14:creationId xmlns:p14="http://schemas.microsoft.com/office/powerpoint/2010/main" val="1214057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374162" y="91017"/>
            <a:ext cx="5455138" cy="2954866"/>
          </a:xfrm>
          <a:prstGeom prst="rect">
            <a:avLst/>
          </a:prstGeom>
        </p:spPr>
      </p:pic>
      <p:pic>
        <p:nvPicPr>
          <p:cNvPr id="3" name="圖片 2"/>
          <p:cNvPicPr>
            <a:picLocks noChangeAspect="1"/>
          </p:cNvPicPr>
          <p:nvPr/>
        </p:nvPicPr>
        <p:blipFill>
          <a:blip r:embed="rId3"/>
          <a:stretch>
            <a:fillRect/>
          </a:stretch>
        </p:blipFill>
        <p:spPr>
          <a:xfrm>
            <a:off x="3565769" y="3376082"/>
            <a:ext cx="5044831" cy="2732617"/>
          </a:xfrm>
          <a:prstGeom prst="rect">
            <a:avLst/>
          </a:prstGeom>
        </p:spPr>
      </p:pic>
      <p:sp>
        <p:nvSpPr>
          <p:cNvPr id="4" name="文字方塊 3"/>
          <p:cNvSpPr txBox="1"/>
          <p:nvPr/>
        </p:nvSpPr>
        <p:spPr>
          <a:xfrm>
            <a:off x="571500" y="3721100"/>
            <a:ext cx="2120900" cy="369332"/>
          </a:xfrm>
          <a:prstGeom prst="rect">
            <a:avLst/>
          </a:prstGeom>
          <a:noFill/>
        </p:spPr>
        <p:txBody>
          <a:bodyPr wrap="square" rtlCol="0">
            <a:spAutoFit/>
          </a:bodyPr>
          <a:lstStyle/>
          <a:p>
            <a:r>
              <a:rPr lang="en-US" altLang="zh-TW" dirty="0" smtClean="0"/>
              <a:t>Video_1.html</a:t>
            </a:r>
            <a:endParaRPr lang="zh-TW" altLang="en-US" dirty="0"/>
          </a:p>
        </p:txBody>
      </p:sp>
    </p:spTree>
    <p:extLst>
      <p:ext uri="{BB962C8B-B14F-4D97-AF65-F5344CB8AC3E}">
        <p14:creationId xmlns:p14="http://schemas.microsoft.com/office/powerpoint/2010/main" val="797095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3897716" y="3059083"/>
            <a:ext cx="5135369" cy="3558194"/>
          </a:xfrm>
          <a:prstGeom prst="rect">
            <a:avLst/>
          </a:prstGeom>
        </p:spPr>
      </p:pic>
      <p:pic>
        <p:nvPicPr>
          <p:cNvPr id="3" name="圖片 2"/>
          <p:cNvPicPr>
            <a:picLocks noChangeAspect="1"/>
          </p:cNvPicPr>
          <p:nvPr/>
        </p:nvPicPr>
        <p:blipFill>
          <a:blip r:embed="rId3"/>
          <a:stretch>
            <a:fillRect/>
          </a:stretch>
        </p:blipFill>
        <p:spPr>
          <a:xfrm>
            <a:off x="114994" y="141186"/>
            <a:ext cx="5205152" cy="2819457"/>
          </a:xfrm>
          <a:prstGeom prst="rect">
            <a:avLst/>
          </a:prstGeom>
        </p:spPr>
      </p:pic>
      <p:sp>
        <p:nvSpPr>
          <p:cNvPr id="4" name="文字方塊 3"/>
          <p:cNvSpPr txBox="1"/>
          <p:nvPr/>
        </p:nvSpPr>
        <p:spPr>
          <a:xfrm>
            <a:off x="673331" y="3474720"/>
            <a:ext cx="2244436" cy="461665"/>
          </a:xfrm>
          <a:prstGeom prst="rect">
            <a:avLst/>
          </a:prstGeom>
          <a:noFill/>
        </p:spPr>
        <p:txBody>
          <a:bodyPr wrap="square" rtlCol="0">
            <a:spAutoFit/>
          </a:bodyPr>
          <a:lstStyle/>
          <a:p>
            <a:r>
              <a:rPr lang="en-US" altLang="zh-TW" sz="2400" dirty="0" smtClean="0"/>
              <a:t>Html 1.html</a:t>
            </a:r>
            <a:endParaRPr lang="zh-TW" altLang="en-US" sz="2400" dirty="0"/>
          </a:p>
        </p:txBody>
      </p:sp>
    </p:spTree>
    <p:extLst>
      <p:ext uri="{BB962C8B-B14F-4D97-AF65-F5344CB8AC3E}">
        <p14:creationId xmlns:p14="http://schemas.microsoft.com/office/powerpoint/2010/main" val="3816724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206477" y="296196"/>
            <a:ext cx="5028463" cy="2849208"/>
          </a:xfrm>
          <a:prstGeom prst="rect">
            <a:avLst/>
          </a:prstGeom>
        </p:spPr>
      </p:pic>
      <p:pic>
        <p:nvPicPr>
          <p:cNvPr id="3" name="圖片 2"/>
          <p:cNvPicPr>
            <a:picLocks noChangeAspect="1"/>
          </p:cNvPicPr>
          <p:nvPr/>
        </p:nvPicPr>
        <p:blipFill>
          <a:blip r:embed="rId3"/>
          <a:stretch>
            <a:fillRect/>
          </a:stretch>
        </p:blipFill>
        <p:spPr>
          <a:xfrm>
            <a:off x="3106058" y="2702529"/>
            <a:ext cx="5802312" cy="4020305"/>
          </a:xfrm>
          <a:prstGeom prst="rect">
            <a:avLst/>
          </a:prstGeom>
        </p:spPr>
      </p:pic>
      <p:sp>
        <p:nvSpPr>
          <p:cNvPr id="4" name="文字方塊 3"/>
          <p:cNvSpPr txBox="1"/>
          <p:nvPr/>
        </p:nvSpPr>
        <p:spPr>
          <a:xfrm>
            <a:off x="632460" y="3672840"/>
            <a:ext cx="1740903" cy="461665"/>
          </a:xfrm>
          <a:prstGeom prst="rect">
            <a:avLst/>
          </a:prstGeom>
          <a:noFill/>
        </p:spPr>
        <p:txBody>
          <a:bodyPr wrap="square" rtlCol="0">
            <a:spAutoFit/>
          </a:bodyPr>
          <a:lstStyle/>
          <a:p>
            <a:r>
              <a:rPr lang="en-US" altLang="zh-TW" dirty="0" smtClean="0"/>
              <a:t>Html </a:t>
            </a:r>
            <a:r>
              <a:rPr lang="en-US" altLang="zh-TW" sz="2400" dirty="0" smtClean="0"/>
              <a:t>2.html</a:t>
            </a:r>
            <a:endParaRPr lang="zh-TW" altLang="en-US" dirty="0"/>
          </a:p>
        </p:txBody>
      </p:sp>
    </p:spTree>
    <p:extLst>
      <p:ext uri="{BB962C8B-B14F-4D97-AF65-F5344CB8AC3E}">
        <p14:creationId xmlns:p14="http://schemas.microsoft.com/office/powerpoint/2010/main" val="3167677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419100" y="0"/>
            <a:ext cx="5978769" cy="3238500"/>
          </a:xfrm>
          <a:prstGeom prst="rect">
            <a:avLst/>
          </a:prstGeom>
        </p:spPr>
      </p:pic>
      <p:pic>
        <p:nvPicPr>
          <p:cNvPr id="3" name="圖片 2"/>
          <p:cNvPicPr>
            <a:picLocks noChangeAspect="1"/>
          </p:cNvPicPr>
          <p:nvPr/>
        </p:nvPicPr>
        <p:blipFill>
          <a:blip r:embed="rId3"/>
          <a:stretch>
            <a:fillRect/>
          </a:stretch>
        </p:blipFill>
        <p:spPr>
          <a:xfrm>
            <a:off x="1238251" y="3448050"/>
            <a:ext cx="5943600" cy="3219450"/>
          </a:xfrm>
          <a:prstGeom prst="rect">
            <a:avLst/>
          </a:prstGeom>
        </p:spPr>
      </p:pic>
      <p:sp>
        <p:nvSpPr>
          <p:cNvPr id="4" name="文字方塊 3"/>
          <p:cNvSpPr txBox="1"/>
          <p:nvPr/>
        </p:nvSpPr>
        <p:spPr>
          <a:xfrm>
            <a:off x="7162800" y="1428750"/>
            <a:ext cx="1657350" cy="369332"/>
          </a:xfrm>
          <a:prstGeom prst="rect">
            <a:avLst/>
          </a:prstGeom>
          <a:noFill/>
        </p:spPr>
        <p:txBody>
          <a:bodyPr wrap="square" rtlCol="0">
            <a:spAutoFit/>
          </a:bodyPr>
          <a:lstStyle/>
          <a:p>
            <a:r>
              <a:rPr lang="en-US" altLang="zh-TW" dirty="0" smtClean="0"/>
              <a:t>Html 3.html</a:t>
            </a:r>
            <a:endParaRPr lang="zh-TW" altLang="en-US" dirty="0"/>
          </a:p>
        </p:txBody>
      </p:sp>
    </p:spTree>
    <p:extLst>
      <p:ext uri="{BB962C8B-B14F-4D97-AF65-F5344CB8AC3E}">
        <p14:creationId xmlns:p14="http://schemas.microsoft.com/office/powerpoint/2010/main" val="1473984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38100" y="76200"/>
            <a:ext cx="6013939" cy="3257550"/>
          </a:xfrm>
          <a:prstGeom prst="rect">
            <a:avLst/>
          </a:prstGeom>
        </p:spPr>
      </p:pic>
      <p:pic>
        <p:nvPicPr>
          <p:cNvPr id="3" name="圖片 2"/>
          <p:cNvPicPr>
            <a:picLocks noChangeAspect="1"/>
          </p:cNvPicPr>
          <p:nvPr/>
        </p:nvPicPr>
        <p:blipFill>
          <a:blip r:embed="rId3"/>
          <a:stretch>
            <a:fillRect/>
          </a:stretch>
        </p:blipFill>
        <p:spPr>
          <a:xfrm>
            <a:off x="2235200" y="3494879"/>
            <a:ext cx="6013939" cy="3257551"/>
          </a:xfrm>
          <a:prstGeom prst="rect">
            <a:avLst/>
          </a:prstGeom>
        </p:spPr>
      </p:pic>
      <p:sp>
        <p:nvSpPr>
          <p:cNvPr id="4" name="文字方塊 3"/>
          <p:cNvSpPr txBox="1"/>
          <p:nvPr/>
        </p:nvSpPr>
        <p:spPr>
          <a:xfrm>
            <a:off x="6581775" y="2881313"/>
            <a:ext cx="1909763" cy="461665"/>
          </a:xfrm>
          <a:prstGeom prst="rect">
            <a:avLst/>
          </a:prstGeom>
          <a:noFill/>
        </p:spPr>
        <p:txBody>
          <a:bodyPr wrap="square" rtlCol="0">
            <a:spAutoFit/>
          </a:bodyPr>
          <a:lstStyle/>
          <a:p>
            <a:r>
              <a:rPr lang="en-US" altLang="zh-TW" sz="2400" dirty="0" smtClean="0"/>
              <a:t>Html 4.html</a:t>
            </a:r>
            <a:endParaRPr lang="zh-TW" altLang="en-US" sz="2400" dirty="0"/>
          </a:p>
        </p:txBody>
      </p:sp>
    </p:spTree>
    <p:extLst>
      <p:ext uri="{BB962C8B-B14F-4D97-AF65-F5344CB8AC3E}">
        <p14:creationId xmlns:p14="http://schemas.microsoft.com/office/powerpoint/2010/main" val="3340788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412956" y="251951"/>
            <a:ext cx="5014452" cy="2716162"/>
          </a:xfrm>
          <a:prstGeom prst="rect">
            <a:avLst/>
          </a:prstGeom>
        </p:spPr>
      </p:pic>
      <p:pic>
        <p:nvPicPr>
          <p:cNvPr id="3" name="圖片 2"/>
          <p:cNvPicPr>
            <a:picLocks noChangeAspect="1"/>
          </p:cNvPicPr>
          <p:nvPr/>
        </p:nvPicPr>
        <p:blipFill>
          <a:blip r:embed="rId3"/>
          <a:stretch>
            <a:fillRect/>
          </a:stretch>
        </p:blipFill>
        <p:spPr>
          <a:xfrm>
            <a:off x="412956" y="3307837"/>
            <a:ext cx="6057900" cy="3281363"/>
          </a:xfrm>
          <a:prstGeom prst="rect">
            <a:avLst/>
          </a:prstGeom>
        </p:spPr>
      </p:pic>
      <p:sp>
        <p:nvSpPr>
          <p:cNvPr id="4" name="文字方塊 3"/>
          <p:cNvSpPr txBox="1"/>
          <p:nvPr/>
        </p:nvSpPr>
        <p:spPr>
          <a:xfrm>
            <a:off x="6648450" y="1793384"/>
            <a:ext cx="1924050" cy="461665"/>
          </a:xfrm>
          <a:prstGeom prst="rect">
            <a:avLst/>
          </a:prstGeom>
          <a:noFill/>
        </p:spPr>
        <p:txBody>
          <a:bodyPr wrap="square" rtlCol="0" anchor="ctr">
            <a:spAutoFit/>
          </a:bodyPr>
          <a:lstStyle/>
          <a:p>
            <a:r>
              <a:rPr lang="en-US" altLang="zh-TW" dirty="0" smtClean="0"/>
              <a:t>Ht</a:t>
            </a:r>
            <a:r>
              <a:rPr lang="en-US" altLang="zh-TW" sz="2400" dirty="0" smtClean="0"/>
              <a:t>m</a:t>
            </a:r>
            <a:r>
              <a:rPr lang="en-US" altLang="zh-TW" dirty="0" smtClean="0"/>
              <a:t>l 5.html</a:t>
            </a:r>
            <a:endParaRPr lang="zh-TW" altLang="en-US" dirty="0"/>
          </a:p>
        </p:txBody>
      </p:sp>
    </p:spTree>
    <p:extLst>
      <p:ext uri="{BB962C8B-B14F-4D97-AF65-F5344CB8AC3E}">
        <p14:creationId xmlns:p14="http://schemas.microsoft.com/office/powerpoint/2010/main" val="3918520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0" y="0"/>
            <a:ext cx="5676900" cy="3074988"/>
          </a:xfrm>
          <a:prstGeom prst="rect">
            <a:avLst/>
          </a:prstGeom>
        </p:spPr>
      </p:pic>
      <p:pic>
        <p:nvPicPr>
          <p:cNvPr id="3" name="圖片 2"/>
          <p:cNvPicPr>
            <a:picLocks noChangeAspect="1"/>
          </p:cNvPicPr>
          <p:nvPr/>
        </p:nvPicPr>
        <p:blipFill>
          <a:blip r:embed="rId3"/>
          <a:stretch>
            <a:fillRect/>
          </a:stretch>
        </p:blipFill>
        <p:spPr>
          <a:xfrm>
            <a:off x="0" y="3545681"/>
            <a:ext cx="6115050" cy="3312319"/>
          </a:xfrm>
          <a:prstGeom prst="rect">
            <a:avLst/>
          </a:prstGeom>
        </p:spPr>
      </p:pic>
      <p:sp>
        <p:nvSpPr>
          <p:cNvPr id="4" name="文字方塊 3"/>
          <p:cNvSpPr txBox="1"/>
          <p:nvPr/>
        </p:nvSpPr>
        <p:spPr>
          <a:xfrm>
            <a:off x="6610350" y="2552700"/>
            <a:ext cx="2114550" cy="369332"/>
          </a:xfrm>
          <a:prstGeom prst="rect">
            <a:avLst/>
          </a:prstGeom>
          <a:noFill/>
        </p:spPr>
        <p:txBody>
          <a:bodyPr wrap="square" rtlCol="0">
            <a:spAutoFit/>
          </a:bodyPr>
          <a:lstStyle/>
          <a:p>
            <a:r>
              <a:rPr lang="en-US" altLang="zh-TW" dirty="0" smtClean="0"/>
              <a:t>Index.html</a:t>
            </a:r>
            <a:endParaRPr lang="zh-TW" altLang="en-US" dirty="0"/>
          </a:p>
        </p:txBody>
      </p:sp>
    </p:spTree>
    <p:extLst>
      <p:ext uri="{BB962C8B-B14F-4D97-AF65-F5344CB8AC3E}">
        <p14:creationId xmlns:p14="http://schemas.microsoft.com/office/powerpoint/2010/main" val="3092880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Server-side programming</a:t>
            </a:r>
            <a:endParaRPr lang="zh-TW" altLang="en-US" dirty="0"/>
          </a:p>
        </p:txBody>
      </p:sp>
    </p:spTree>
    <p:extLst>
      <p:ext uri="{BB962C8B-B14F-4D97-AF65-F5344CB8AC3E}">
        <p14:creationId xmlns:p14="http://schemas.microsoft.com/office/powerpoint/2010/main" val="1175037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102240" y="1872394"/>
            <a:ext cx="6939520" cy="1645920"/>
          </a:xfrm>
        </p:spPr>
        <p:txBody>
          <a:bodyPr/>
          <a:lstStyle/>
          <a:p>
            <a:r>
              <a:rPr lang="en-US" altLang="zh-TW" dirty="0" smtClean="0"/>
              <a:t>agenda</a:t>
            </a:r>
            <a:endParaRPr lang="zh-TW" altLang="en-US" dirty="0"/>
          </a:p>
        </p:txBody>
      </p:sp>
      <p:sp>
        <p:nvSpPr>
          <p:cNvPr id="3" name="內容版面配置區 2"/>
          <p:cNvSpPr>
            <a:spLocks noGrp="1"/>
          </p:cNvSpPr>
          <p:nvPr>
            <p:ph type="subTitle" idx="1"/>
          </p:nvPr>
        </p:nvSpPr>
        <p:spPr>
          <a:xfrm>
            <a:off x="2021395" y="3730244"/>
            <a:ext cx="5101209" cy="1239894"/>
          </a:xfrm>
        </p:spPr>
        <p:txBody>
          <a:bodyPr>
            <a:noAutofit/>
          </a:bodyPr>
          <a:lstStyle/>
          <a:p>
            <a:r>
              <a:rPr lang="en-US" altLang="zh-TW" sz="1800" dirty="0" smtClean="0"/>
              <a:t>Web programming</a:t>
            </a:r>
          </a:p>
          <a:p>
            <a:r>
              <a:rPr lang="en-US" altLang="zh-TW" sz="1800" dirty="0" smtClean="0"/>
              <a:t>Web server and database</a:t>
            </a:r>
          </a:p>
          <a:p>
            <a:r>
              <a:rPr lang="en-US" altLang="zh-TW" sz="1800" dirty="0" smtClean="0"/>
              <a:t>HTML programming</a:t>
            </a:r>
          </a:p>
          <a:p>
            <a:r>
              <a:rPr lang="en-US" altLang="zh-TW" sz="1800" dirty="0" smtClean="0"/>
              <a:t>CSS</a:t>
            </a:r>
          </a:p>
          <a:p>
            <a:r>
              <a:rPr lang="en-US" altLang="zh-TW" sz="1800" dirty="0" smtClean="0"/>
              <a:t>Server side programming (PHP)</a:t>
            </a:r>
          </a:p>
          <a:p>
            <a:r>
              <a:rPr lang="en-US" altLang="zh-TW" sz="1800" dirty="0" err="1" smtClean="0"/>
              <a:t>JAVAscript</a:t>
            </a:r>
            <a:endParaRPr lang="en-US" altLang="zh-TW" sz="1800" dirty="0" smtClean="0"/>
          </a:p>
          <a:p>
            <a:r>
              <a:rPr lang="en-US" altLang="zh-TW" sz="1800" dirty="0" smtClean="0"/>
              <a:t>My funny web site</a:t>
            </a:r>
            <a:endParaRPr lang="zh-TW" altLang="en-US" sz="1800" dirty="0"/>
          </a:p>
        </p:txBody>
      </p:sp>
    </p:spTree>
    <p:extLst>
      <p:ext uri="{BB962C8B-B14F-4D97-AF65-F5344CB8AC3E}">
        <p14:creationId xmlns:p14="http://schemas.microsoft.com/office/powerpoint/2010/main" val="1363586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a:spLocks/>
          </p:cNvSpPr>
          <p:nvPr/>
        </p:nvSpPr>
        <p:spPr>
          <a:xfrm>
            <a:off x="1338349" y="406400"/>
            <a:ext cx="6810862" cy="935153"/>
          </a:xfrm>
          <a:prstGeom prst="rect">
            <a:avLst/>
          </a:prstGeom>
        </p:spPr>
        <p:txBody>
          <a:bodyPr>
            <a:normAutofit fontScale="92500" lnSpcReduction="10000"/>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r>
              <a:rPr lang="en-US" altLang="zh-TW" sz="3000" dirty="0" smtClean="0"/>
              <a:t>SERVER –SIDE PROGRAMMING</a:t>
            </a:r>
            <a:r>
              <a:rPr lang="en-US" altLang="zh-TW" dirty="0" smtClean="0"/>
              <a:t/>
            </a:r>
            <a:br>
              <a:rPr lang="en-US" altLang="zh-TW" dirty="0" smtClean="0"/>
            </a:br>
            <a:r>
              <a:rPr lang="en-US" altLang="zh-TW" dirty="0" smtClean="0"/>
              <a:t/>
            </a:r>
            <a:br>
              <a:rPr lang="en-US" altLang="zh-TW" dirty="0" smtClean="0"/>
            </a:br>
            <a:r>
              <a:rPr lang="en-US" altLang="zh-TW" sz="900" dirty="0" smtClean="0"/>
              <a:t>https://medium.com/@BaaniLeen/web-development-series-intro-to-server-side-scripting-fe5626323f92</a:t>
            </a:r>
            <a:endParaRPr lang="zh-TW" altLang="en-US" sz="900" dirty="0"/>
          </a:p>
        </p:txBody>
      </p:sp>
      <p:sp>
        <p:nvSpPr>
          <p:cNvPr id="3" name="內容版面配置區 2"/>
          <p:cNvSpPr txBox="1">
            <a:spLocks/>
          </p:cNvSpPr>
          <p:nvPr/>
        </p:nvSpPr>
        <p:spPr>
          <a:xfrm>
            <a:off x="1413163" y="1574797"/>
            <a:ext cx="6810862" cy="2731802"/>
          </a:xfrm>
          <a:prstGeom prst="rect">
            <a:avLst/>
          </a:prstGeom>
        </p:spPr>
        <p:txBody>
          <a:bodyPr>
            <a:normAutofit fontScale="700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buFont typeface="Wingdings" panose="05000000000000000000" pitchFamily="2" charset="2"/>
              <a:buChar char="u"/>
            </a:pPr>
            <a:r>
              <a:rPr lang="en-US" altLang="zh-TW" sz="1600" dirty="0" smtClean="0"/>
              <a:t>The server side programming is the name given to all types of programs which run on the web server. They process the user input, interact with the databases and control what content is served back to the client as a response to his request</a:t>
            </a:r>
          </a:p>
          <a:p>
            <a:pPr>
              <a:buFont typeface="Wingdings" panose="05000000000000000000" pitchFamily="2" charset="2"/>
              <a:buChar char="u"/>
            </a:pPr>
            <a:endParaRPr lang="en-US" altLang="zh-TW" sz="1600" dirty="0" smtClean="0"/>
          </a:p>
          <a:p>
            <a:pPr>
              <a:buFont typeface="Wingdings" panose="05000000000000000000" pitchFamily="2" charset="2"/>
              <a:buChar char="u"/>
            </a:pPr>
            <a:r>
              <a:rPr lang="en-US" altLang="zh-TW" sz="1600" dirty="0" smtClean="0"/>
              <a:t>Server-side processing happens when a page is first requested and when pages are posted back to the server. Examples of server-side processing are </a:t>
            </a:r>
            <a:r>
              <a:rPr lang="en-US" altLang="zh-TW" sz="1600" b="1" dirty="0" smtClean="0"/>
              <a:t>user validation, saving and retrieving data, and navigating to other pages</a:t>
            </a:r>
            <a:r>
              <a:rPr lang="en-US" altLang="zh-TW" sz="1600" dirty="0" smtClean="0"/>
              <a:t>.</a:t>
            </a:r>
          </a:p>
          <a:p>
            <a:pPr>
              <a:buFont typeface="Wingdings" panose="05000000000000000000" pitchFamily="2" charset="2"/>
              <a:buChar char="u"/>
            </a:pPr>
            <a:endParaRPr lang="en-US" altLang="zh-TW" sz="1600" dirty="0" smtClean="0"/>
          </a:p>
          <a:p>
            <a:pPr>
              <a:buFont typeface="Wingdings" panose="05000000000000000000" pitchFamily="2" charset="2"/>
              <a:buChar char="u"/>
            </a:pPr>
            <a:r>
              <a:rPr lang="en-US" altLang="zh-TW" sz="1600" dirty="0" smtClean="0"/>
              <a:t>It is written in a number of programming languages including PHP, </a:t>
            </a:r>
            <a:r>
              <a:rPr lang="en-US" altLang="zh-TW" sz="1600" dirty="0" err="1" smtClean="0"/>
              <a:t>NodeJS</a:t>
            </a:r>
            <a:r>
              <a:rPr lang="en-US" altLang="zh-TW" sz="1600" dirty="0" smtClean="0"/>
              <a:t>, Python, </a:t>
            </a:r>
            <a:r>
              <a:rPr lang="en-US" altLang="zh-TW" sz="1600" dirty="0" err="1" smtClean="0"/>
              <a:t>etc</a:t>
            </a:r>
            <a:r>
              <a:rPr lang="en-US" altLang="zh-TW" sz="1600" dirty="0" smtClean="0"/>
              <a:t> and has full access to the server’s OS and the programmer can chose the language he/she wants to code in.</a:t>
            </a:r>
          </a:p>
          <a:p>
            <a:pPr>
              <a:buFont typeface="Wingdings" panose="05000000000000000000" pitchFamily="2" charset="2"/>
              <a:buChar char="u"/>
            </a:pPr>
            <a:endParaRPr lang="en-US" altLang="zh-TW" sz="1600" dirty="0" smtClean="0"/>
          </a:p>
          <a:p>
            <a:pPr>
              <a:buFont typeface="Wingdings" panose="05000000000000000000" pitchFamily="2" charset="2"/>
              <a:buChar char="u"/>
            </a:pPr>
            <a:r>
              <a:rPr lang="en-US" altLang="zh-TW" sz="1600" dirty="0" smtClean="0"/>
              <a:t>Server-side programming is extremely useful as it helps to efficiently deliver user-</a:t>
            </a:r>
            <a:r>
              <a:rPr lang="en-US" altLang="zh-TW" sz="1600" dirty="0" err="1" smtClean="0"/>
              <a:t>customised</a:t>
            </a:r>
            <a:r>
              <a:rPr lang="en-US" altLang="zh-TW" sz="1600" dirty="0" smtClean="0"/>
              <a:t> content, and thus enhance the user experience. It can also be used to refine responses based on the user’s data (Data Analysis).</a:t>
            </a:r>
            <a:endParaRPr lang="zh-TW" altLang="en-US" sz="1600" dirty="0"/>
          </a:p>
        </p:txBody>
      </p:sp>
      <p:pic>
        <p:nvPicPr>
          <p:cNvPr id="4" name="圖片 3"/>
          <p:cNvPicPr>
            <a:picLocks noChangeAspect="1"/>
          </p:cNvPicPr>
          <p:nvPr/>
        </p:nvPicPr>
        <p:blipFill>
          <a:blip r:embed="rId2"/>
          <a:stretch>
            <a:fillRect/>
          </a:stretch>
        </p:blipFill>
        <p:spPr>
          <a:xfrm>
            <a:off x="2052810" y="4539843"/>
            <a:ext cx="5381939" cy="2119139"/>
          </a:xfrm>
          <a:prstGeom prst="rect">
            <a:avLst/>
          </a:prstGeom>
        </p:spPr>
      </p:pic>
    </p:spTree>
    <p:extLst>
      <p:ext uri="{BB962C8B-B14F-4D97-AF65-F5344CB8AC3E}">
        <p14:creationId xmlns:p14="http://schemas.microsoft.com/office/powerpoint/2010/main" val="3150723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a:spLocks/>
          </p:cNvSpPr>
          <p:nvPr/>
        </p:nvSpPr>
        <p:spPr>
          <a:xfrm>
            <a:off x="294503" y="509325"/>
            <a:ext cx="8363989" cy="709418"/>
          </a:xfrm>
          <a:prstGeom prst="rect">
            <a:avLst/>
          </a:prstGeom>
        </p:spPr>
        <p:txBody>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r>
              <a:rPr lang="en-US" altLang="zh-TW" dirty="0" smtClean="0"/>
              <a:t>BROWSER</a:t>
            </a:r>
            <a:endParaRPr lang="zh-TW" altLang="en-US" dirty="0"/>
          </a:p>
        </p:txBody>
      </p:sp>
      <p:pic>
        <p:nvPicPr>
          <p:cNvPr id="3" name="圖片 2"/>
          <p:cNvPicPr>
            <a:picLocks noChangeAspect="1"/>
          </p:cNvPicPr>
          <p:nvPr/>
        </p:nvPicPr>
        <p:blipFill>
          <a:blip r:embed="rId2"/>
          <a:stretch>
            <a:fillRect/>
          </a:stretch>
        </p:blipFill>
        <p:spPr>
          <a:xfrm>
            <a:off x="4628879" y="1994563"/>
            <a:ext cx="4387659" cy="3140365"/>
          </a:xfrm>
          <a:prstGeom prst="rect">
            <a:avLst/>
          </a:prstGeom>
        </p:spPr>
      </p:pic>
      <p:pic>
        <p:nvPicPr>
          <p:cNvPr id="4" name="圖片 3"/>
          <p:cNvPicPr>
            <a:picLocks noChangeAspect="1"/>
          </p:cNvPicPr>
          <p:nvPr/>
        </p:nvPicPr>
        <p:blipFill>
          <a:blip r:embed="rId3"/>
          <a:stretch>
            <a:fillRect/>
          </a:stretch>
        </p:blipFill>
        <p:spPr>
          <a:xfrm>
            <a:off x="114992" y="1994563"/>
            <a:ext cx="4361506" cy="3140365"/>
          </a:xfrm>
          <a:prstGeom prst="rect">
            <a:avLst/>
          </a:prstGeom>
        </p:spPr>
      </p:pic>
      <p:sp>
        <p:nvSpPr>
          <p:cNvPr id="5" name="文字方塊 4"/>
          <p:cNvSpPr txBox="1"/>
          <p:nvPr/>
        </p:nvSpPr>
        <p:spPr>
          <a:xfrm>
            <a:off x="5361573" y="1354239"/>
            <a:ext cx="2922270" cy="369332"/>
          </a:xfrm>
          <a:prstGeom prst="rect">
            <a:avLst/>
          </a:prstGeom>
          <a:noFill/>
        </p:spPr>
        <p:txBody>
          <a:bodyPr wrap="square" rtlCol="0">
            <a:spAutoFit/>
          </a:bodyPr>
          <a:lstStyle/>
          <a:p>
            <a:r>
              <a:rPr lang="en-US" altLang="zh-TW" dirty="0" smtClean="0"/>
              <a:t>ORIGINAL PHP PROGRAM</a:t>
            </a:r>
            <a:endParaRPr lang="zh-TW" altLang="en-US" dirty="0"/>
          </a:p>
        </p:txBody>
      </p:sp>
      <p:sp>
        <p:nvSpPr>
          <p:cNvPr id="6" name="文字方塊 5"/>
          <p:cNvSpPr txBox="1"/>
          <p:nvPr/>
        </p:nvSpPr>
        <p:spPr>
          <a:xfrm>
            <a:off x="320733" y="1354239"/>
            <a:ext cx="2583180" cy="369332"/>
          </a:xfrm>
          <a:prstGeom prst="rect">
            <a:avLst/>
          </a:prstGeom>
          <a:noFill/>
        </p:spPr>
        <p:txBody>
          <a:bodyPr wrap="square" rtlCol="0">
            <a:spAutoFit/>
          </a:bodyPr>
          <a:lstStyle/>
          <a:p>
            <a:r>
              <a:rPr lang="en-US" altLang="zh-TW" dirty="0" smtClean="0"/>
              <a:t>WHAT YOU SEE</a:t>
            </a:r>
            <a:endParaRPr lang="zh-TW" altLang="en-US" dirty="0"/>
          </a:p>
        </p:txBody>
      </p:sp>
      <p:sp>
        <p:nvSpPr>
          <p:cNvPr id="7" name="文字方塊 6"/>
          <p:cNvSpPr txBox="1"/>
          <p:nvPr/>
        </p:nvSpPr>
        <p:spPr>
          <a:xfrm>
            <a:off x="1357052" y="5375507"/>
            <a:ext cx="6797733" cy="584775"/>
          </a:xfrm>
          <a:prstGeom prst="rect">
            <a:avLst/>
          </a:prstGeom>
          <a:noFill/>
        </p:spPr>
        <p:txBody>
          <a:bodyPr wrap="square" rtlCol="0">
            <a:spAutoFit/>
          </a:bodyPr>
          <a:lstStyle/>
          <a:p>
            <a:r>
              <a:rPr lang="en-US" altLang="zh-TW" sz="3200" dirty="0" smtClean="0"/>
              <a:t>SERVER - SIDE PROGRAMMING</a:t>
            </a:r>
            <a:endParaRPr lang="zh-TW" altLang="en-US" sz="3200" dirty="0"/>
          </a:p>
        </p:txBody>
      </p:sp>
    </p:spTree>
    <p:extLst>
      <p:ext uri="{BB962C8B-B14F-4D97-AF65-F5344CB8AC3E}">
        <p14:creationId xmlns:p14="http://schemas.microsoft.com/office/powerpoint/2010/main" val="3413404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0" y="208895"/>
            <a:ext cx="4803603" cy="3168973"/>
          </a:xfrm>
          <a:prstGeom prst="rect">
            <a:avLst/>
          </a:prstGeom>
        </p:spPr>
      </p:pic>
      <p:pic>
        <p:nvPicPr>
          <p:cNvPr id="4" name="圖片 3"/>
          <p:cNvPicPr>
            <a:picLocks noChangeAspect="1"/>
          </p:cNvPicPr>
          <p:nvPr/>
        </p:nvPicPr>
        <p:blipFill>
          <a:blip r:embed="rId3"/>
          <a:stretch>
            <a:fillRect/>
          </a:stretch>
        </p:blipFill>
        <p:spPr>
          <a:xfrm>
            <a:off x="2401801" y="3526971"/>
            <a:ext cx="6149592" cy="3331029"/>
          </a:xfrm>
          <a:prstGeom prst="rect">
            <a:avLst/>
          </a:prstGeom>
        </p:spPr>
      </p:pic>
      <p:sp>
        <p:nvSpPr>
          <p:cNvPr id="5" name="文字方塊 4"/>
          <p:cNvSpPr txBox="1"/>
          <p:nvPr/>
        </p:nvSpPr>
        <p:spPr>
          <a:xfrm>
            <a:off x="5776686" y="580571"/>
            <a:ext cx="2774707" cy="369332"/>
          </a:xfrm>
          <a:prstGeom prst="rect">
            <a:avLst/>
          </a:prstGeom>
          <a:noFill/>
        </p:spPr>
        <p:txBody>
          <a:bodyPr wrap="square" rtlCol="0">
            <a:spAutoFit/>
          </a:bodyPr>
          <a:lstStyle/>
          <a:p>
            <a:r>
              <a:rPr lang="en-US" altLang="zh-TW" dirty="0" smtClean="0"/>
              <a:t>PHP1.PHP</a:t>
            </a:r>
            <a:endParaRPr lang="zh-TW" altLang="en-US" dirty="0"/>
          </a:p>
        </p:txBody>
      </p:sp>
    </p:spTree>
    <p:extLst>
      <p:ext uri="{BB962C8B-B14F-4D97-AF65-F5344CB8AC3E}">
        <p14:creationId xmlns:p14="http://schemas.microsoft.com/office/powerpoint/2010/main" val="1956111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stretch>
            <a:fillRect/>
          </a:stretch>
        </p:blipFill>
        <p:spPr>
          <a:xfrm>
            <a:off x="396238" y="3560153"/>
            <a:ext cx="4749339" cy="3040154"/>
          </a:xfrm>
          <a:prstGeom prst="rect">
            <a:avLst/>
          </a:prstGeom>
        </p:spPr>
      </p:pic>
      <p:pic>
        <p:nvPicPr>
          <p:cNvPr id="4" name="圖片 3"/>
          <p:cNvPicPr>
            <a:picLocks noChangeAspect="1"/>
          </p:cNvPicPr>
          <p:nvPr/>
        </p:nvPicPr>
        <p:blipFill>
          <a:blip r:embed="rId3"/>
          <a:stretch>
            <a:fillRect/>
          </a:stretch>
        </p:blipFill>
        <p:spPr>
          <a:xfrm>
            <a:off x="396238" y="374071"/>
            <a:ext cx="5217245" cy="2826008"/>
          </a:xfrm>
          <a:prstGeom prst="rect">
            <a:avLst/>
          </a:prstGeom>
        </p:spPr>
      </p:pic>
      <p:sp>
        <p:nvSpPr>
          <p:cNvPr id="6" name="文字方塊 5"/>
          <p:cNvSpPr txBox="1"/>
          <p:nvPr/>
        </p:nvSpPr>
        <p:spPr>
          <a:xfrm>
            <a:off x="6833062" y="781396"/>
            <a:ext cx="1587731" cy="369332"/>
          </a:xfrm>
          <a:prstGeom prst="rect">
            <a:avLst/>
          </a:prstGeom>
          <a:noFill/>
        </p:spPr>
        <p:txBody>
          <a:bodyPr wrap="square" rtlCol="0">
            <a:spAutoFit/>
          </a:bodyPr>
          <a:lstStyle/>
          <a:p>
            <a:r>
              <a:rPr lang="en-US" altLang="zh-TW" dirty="0" smtClean="0"/>
              <a:t>PHP2.PHP</a:t>
            </a:r>
            <a:endParaRPr lang="zh-TW" altLang="en-US" dirty="0"/>
          </a:p>
        </p:txBody>
      </p:sp>
    </p:spTree>
    <p:extLst>
      <p:ext uri="{BB962C8B-B14F-4D97-AF65-F5344CB8AC3E}">
        <p14:creationId xmlns:p14="http://schemas.microsoft.com/office/powerpoint/2010/main" val="3643752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232229" y="341085"/>
            <a:ext cx="5457372" cy="2956076"/>
          </a:xfrm>
          <a:prstGeom prst="rect">
            <a:avLst/>
          </a:prstGeom>
        </p:spPr>
      </p:pic>
      <p:pic>
        <p:nvPicPr>
          <p:cNvPr id="3" name="圖片 2"/>
          <p:cNvPicPr>
            <a:picLocks noChangeAspect="1"/>
          </p:cNvPicPr>
          <p:nvPr/>
        </p:nvPicPr>
        <p:blipFill>
          <a:blip r:embed="rId3"/>
          <a:stretch>
            <a:fillRect/>
          </a:stretch>
        </p:blipFill>
        <p:spPr>
          <a:xfrm>
            <a:off x="1216479" y="3392707"/>
            <a:ext cx="4891314" cy="3389093"/>
          </a:xfrm>
          <a:prstGeom prst="rect">
            <a:avLst/>
          </a:prstGeom>
        </p:spPr>
      </p:pic>
      <p:sp>
        <p:nvSpPr>
          <p:cNvPr id="4" name="文字方塊 3"/>
          <p:cNvSpPr txBox="1"/>
          <p:nvPr/>
        </p:nvSpPr>
        <p:spPr>
          <a:xfrm>
            <a:off x="6255657" y="957943"/>
            <a:ext cx="2467429" cy="369332"/>
          </a:xfrm>
          <a:prstGeom prst="rect">
            <a:avLst/>
          </a:prstGeom>
          <a:noFill/>
        </p:spPr>
        <p:txBody>
          <a:bodyPr wrap="square" rtlCol="0">
            <a:spAutoFit/>
          </a:bodyPr>
          <a:lstStyle/>
          <a:p>
            <a:r>
              <a:rPr lang="en-US" altLang="zh-TW" dirty="0" err="1" smtClean="0"/>
              <a:t>Function.php</a:t>
            </a:r>
            <a:endParaRPr lang="zh-TW" altLang="en-US" dirty="0"/>
          </a:p>
        </p:txBody>
      </p:sp>
    </p:spTree>
    <p:extLst>
      <p:ext uri="{BB962C8B-B14F-4D97-AF65-F5344CB8AC3E}">
        <p14:creationId xmlns:p14="http://schemas.microsoft.com/office/powerpoint/2010/main" val="687732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stretch>
            <a:fillRect/>
          </a:stretch>
        </p:blipFill>
        <p:spPr>
          <a:xfrm>
            <a:off x="392907" y="1161753"/>
            <a:ext cx="4197410" cy="3187997"/>
          </a:xfrm>
          <a:prstGeom prst="rect">
            <a:avLst/>
          </a:prstGeom>
        </p:spPr>
      </p:pic>
      <p:pic>
        <p:nvPicPr>
          <p:cNvPr id="4" name="圖片 3"/>
          <p:cNvPicPr>
            <a:picLocks noChangeAspect="1"/>
          </p:cNvPicPr>
          <p:nvPr/>
        </p:nvPicPr>
        <p:blipFill>
          <a:blip r:embed="rId3"/>
          <a:stretch>
            <a:fillRect/>
          </a:stretch>
        </p:blipFill>
        <p:spPr>
          <a:xfrm>
            <a:off x="4914106" y="2622550"/>
            <a:ext cx="3645693" cy="3282471"/>
          </a:xfrm>
          <a:prstGeom prst="rect">
            <a:avLst/>
          </a:prstGeom>
        </p:spPr>
      </p:pic>
      <p:sp>
        <p:nvSpPr>
          <p:cNvPr id="5" name="文字方塊 4"/>
          <p:cNvSpPr txBox="1"/>
          <p:nvPr/>
        </p:nvSpPr>
        <p:spPr>
          <a:xfrm>
            <a:off x="5286375" y="1171575"/>
            <a:ext cx="1800225" cy="300082"/>
          </a:xfrm>
          <a:prstGeom prst="rect">
            <a:avLst/>
          </a:prstGeom>
          <a:noFill/>
        </p:spPr>
        <p:txBody>
          <a:bodyPr wrap="square" rtlCol="0">
            <a:spAutoFit/>
          </a:bodyPr>
          <a:lstStyle/>
          <a:p>
            <a:r>
              <a:rPr lang="en-US" altLang="zh-TW" sz="1350" dirty="0" err="1"/>
              <a:t>PHP.php</a:t>
            </a:r>
            <a:endParaRPr lang="zh-TW" altLang="en-US" sz="1350" dirty="0"/>
          </a:p>
        </p:txBody>
      </p:sp>
    </p:spTree>
    <p:extLst>
      <p:ext uri="{BB962C8B-B14F-4D97-AF65-F5344CB8AC3E}">
        <p14:creationId xmlns:p14="http://schemas.microsoft.com/office/powerpoint/2010/main" val="314394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40702" y="1596129"/>
            <a:ext cx="3290594" cy="1141497"/>
          </a:xfrm>
        </p:spPr>
        <p:txBody>
          <a:bodyPr/>
          <a:lstStyle/>
          <a:p>
            <a:r>
              <a:rPr lang="en-US" altLang="zh-TW" dirty="0" smtClean="0"/>
              <a:t>XAMPP</a:t>
            </a:r>
            <a:br>
              <a:rPr lang="en-US" altLang="zh-TW" dirty="0" smtClean="0"/>
            </a:br>
            <a:endParaRPr lang="zh-TW" altLang="en-US" dirty="0"/>
          </a:p>
        </p:txBody>
      </p:sp>
      <p:sp>
        <p:nvSpPr>
          <p:cNvPr id="3" name="內容版面配置區 2"/>
          <p:cNvSpPr>
            <a:spLocks noGrp="1"/>
          </p:cNvSpPr>
          <p:nvPr>
            <p:ph idx="1"/>
          </p:nvPr>
        </p:nvSpPr>
        <p:spPr/>
        <p:txBody>
          <a:bodyPr>
            <a:normAutofit/>
          </a:bodyPr>
          <a:lstStyle/>
          <a:p>
            <a:r>
              <a:rPr lang="en-US" altLang="zh-TW" sz="1600" dirty="0" err="1" smtClean="0"/>
              <a:t>Xampp</a:t>
            </a:r>
            <a:r>
              <a:rPr lang="en-US" altLang="zh-TW" sz="1600" dirty="0" smtClean="0"/>
              <a:t> is a stack server which contains </a:t>
            </a:r>
            <a:r>
              <a:rPr lang="en-US" altLang="zh-TW" sz="1600" dirty="0"/>
              <a:t>Apache HTTP Server, </a:t>
            </a:r>
            <a:r>
              <a:rPr lang="en-US" altLang="zh-TW" sz="1600" dirty="0" smtClean="0"/>
              <a:t>Maria DB </a:t>
            </a:r>
            <a:r>
              <a:rPr lang="en-US" altLang="zh-TW" sz="1600" dirty="0"/>
              <a:t>database, and interpreters for scripts written in the PHP and Perl programming languages</a:t>
            </a:r>
            <a:r>
              <a:rPr lang="en-US" altLang="zh-TW" dirty="0"/>
              <a:t>.</a:t>
            </a:r>
            <a:endParaRPr lang="zh-TW" altLang="en-US" sz="1600" dirty="0"/>
          </a:p>
        </p:txBody>
      </p:sp>
      <p:pic>
        <p:nvPicPr>
          <p:cNvPr id="5" name="圖片 4"/>
          <p:cNvPicPr>
            <a:picLocks noChangeAspect="1"/>
          </p:cNvPicPr>
          <p:nvPr/>
        </p:nvPicPr>
        <p:blipFill>
          <a:blip r:embed="rId2"/>
          <a:stretch>
            <a:fillRect/>
          </a:stretch>
        </p:blipFill>
        <p:spPr>
          <a:xfrm flipV="1">
            <a:off x="1226095" y="3018296"/>
            <a:ext cx="1967409" cy="1982476"/>
          </a:xfrm>
          <a:prstGeom prst="rect">
            <a:avLst/>
          </a:prstGeom>
        </p:spPr>
      </p:pic>
    </p:spTree>
    <p:extLst>
      <p:ext uri="{BB962C8B-B14F-4D97-AF65-F5344CB8AC3E}">
        <p14:creationId xmlns:p14="http://schemas.microsoft.com/office/powerpoint/2010/main" val="10169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776407" y="306286"/>
            <a:ext cx="7075795" cy="606986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pic>
      <p:sp>
        <p:nvSpPr>
          <p:cNvPr id="3" name="矩形 2"/>
          <p:cNvSpPr/>
          <p:nvPr/>
        </p:nvSpPr>
        <p:spPr>
          <a:xfrm>
            <a:off x="1238598" y="4064924"/>
            <a:ext cx="2078180" cy="90608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5" name="向右箭號 4"/>
          <p:cNvSpPr/>
          <p:nvPr/>
        </p:nvSpPr>
        <p:spPr>
          <a:xfrm rot="9701191">
            <a:off x="3392488" y="4185124"/>
            <a:ext cx="1318217" cy="332509"/>
          </a:xfrm>
          <a:prstGeom prst="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7" name="文字方塊 6"/>
          <p:cNvSpPr txBox="1"/>
          <p:nvPr/>
        </p:nvSpPr>
        <p:spPr>
          <a:xfrm>
            <a:off x="4729564" y="2787101"/>
            <a:ext cx="2876097" cy="1477328"/>
          </a:xfrm>
          <a:prstGeom prst="rect">
            <a:avLst/>
          </a:prstGeom>
          <a:noFill/>
        </p:spPr>
        <p:txBody>
          <a:bodyPr wrap="square" rtlCol="0">
            <a:spAutoFit/>
          </a:bodyPr>
          <a:lstStyle/>
          <a:p>
            <a:r>
              <a:rPr lang="en-US" altLang="zh-TW" dirty="0" smtClean="0"/>
              <a:t>PROGRAM LANGUAGES is a language in technology which use different kind of codes for outputs in programming or Technology.</a:t>
            </a:r>
            <a:endParaRPr lang="zh-TW" altLang="en-US" dirty="0"/>
          </a:p>
        </p:txBody>
      </p:sp>
    </p:spTree>
    <p:extLst>
      <p:ext uri="{BB962C8B-B14F-4D97-AF65-F5344CB8AC3E}">
        <p14:creationId xmlns:p14="http://schemas.microsoft.com/office/powerpoint/2010/main" val="3143294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8463" y="5091038"/>
            <a:ext cx="3948773" cy="369332"/>
          </a:xfrm>
          <a:prstGeom prst="rect">
            <a:avLst/>
          </a:prstGeom>
        </p:spPr>
        <p:txBody>
          <a:bodyPr wrap="none">
            <a:spAutoFit/>
          </a:bodyPr>
          <a:lstStyle/>
          <a:p>
            <a:r>
              <a:rPr lang="en-US" altLang="zh-TW" dirty="0" smtClean="0"/>
              <a:t>https://en.wikipedia.org/wiki/Webalizer</a:t>
            </a:r>
            <a:endParaRPr lang="zh-TW" altLang="en-US" dirty="0"/>
          </a:p>
        </p:txBody>
      </p:sp>
      <p:pic>
        <p:nvPicPr>
          <p:cNvPr id="3" name="內容版面配置區 3"/>
          <p:cNvPicPr>
            <a:picLocks noChangeAspect="1"/>
          </p:cNvPicPr>
          <p:nvPr/>
        </p:nvPicPr>
        <p:blipFill>
          <a:blip r:embed="rId2"/>
          <a:stretch>
            <a:fillRect/>
          </a:stretch>
        </p:blipFill>
        <p:spPr>
          <a:xfrm>
            <a:off x="269652" y="201569"/>
            <a:ext cx="5586506" cy="4792302"/>
          </a:xfrm>
          <a:prstGeom prst="rect">
            <a:avLst/>
          </a:prstGeom>
        </p:spPr>
      </p:pic>
    </p:spTree>
    <p:extLst>
      <p:ext uri="{BB962C8B-B14F-4D97-AF65-F5344CB8AC3E}">
        <p14:creationId xmlns:p14="http://schemas.microsoft.com/office/powerpoint/2010/main" val="2587848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pic>
        <p:nvPicPr>
          <p:cNvPr id="4" name="內容版面配置區 3"/>
          <p:cNvPicPr>
            <a:picLocks noGrp="1" noChangeAspect="1"/>
          </p:cNvPicPr>
          <p:nvPr>
            <p:ph idx="1"/>
          </p:nvPr>
        </p:nvPicPr>
        <p:blipFill>
          <a:blip r:embed="rId2"/>
          <a:stretch>
            <a:fillRect/>
          </a:stretch>
        </p:blipFill>
        <p:spPr>
          <a:xfrm>
            <a:off x="254059" y="365126"/>
            <a:ext cx="7075795" cy="6069867"/>
          </a:xfrm>
          <a:prstGeom prst="rect">
            <a:avLst/>
          </a:prstGeom>
        </p:spPr>
      </p:pic>
      <p:sp>
        <p:nvSpPr>
          <p:cNvPr id="3" name="矩形 2"/>
          <p:cNvSpPr/>
          <p:nvPr/>
        </p:nvSpPr>
        <p:spPr>
          <a:xfrm>
            <a:off x="4426739" y="3624765"/>
            <a:ext cx="4027064" cy="369332"/>
          </a:xfrm>
          <a:prstGeom prst="rect">
            <a:avLst/>
          </a:prstGeom>
        </p:spPr>
        <p:txBody>
          <a:bodyPr wrap="none">
            <a:spAutoFit/>
          </a:bodyPr>
          <a:lstStyle/>
          <a:p>
            <a:r>
              <a:rPr lang="en-US" altLang="zh-TW" dirty="0" smtClean="0"/>
              <a:t>A web interface for MySQL and </a:t>
            </a:r>
            <a:r>
              <a:rPr lang="en-US" altLang="zh-TW" dirty="0" err="1" smtClean="0"/>
              <a:t>MariaDB</a:t>
            </a:r>
            <a:r>
              <a:rPr lang="en-US" altLang="zh-TW" dirty="0" smtClean="0"/>
              <a:t>.</a:t>
            </a:r>
            <a:endParaRPr lang="zh-TW" altLang="en-US" dirty="0"/>
          </a:p>
        </p:txBody>
      </p:sp>
      <p:sp>
        <p:nvSpPr>
          <p:cNvPr id="5" name="矩形 4"/>
          <p:cNvSpPr/>
          <p:nvPr/>
        </p:nvSpPr>
        <p:spPr>
          <a:xfrm>
            <a:off x="1046285" y="4343400"/>
            <a:ext cx="1740877" cy="4484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4426739" y="4262866"/>
            <a:ext cx="3205236" cy="369332"/>
          </a:xfrm>
          <a:prstGeom prst="rect">
            <a:avLst/>
          </a:prstGeom>
        </p:spPr>
        <p:txBody>
          <a:bodyPr wrap="none">
            <a:spAutoFit/>
          </a:bodyPr>
          <a:lstStyle/>
          <a:p>
            <a:r>
              <a:rPr lang="en-US" altLang="zh-TW" dirty="0" smtClean="0"/>
              <a:t> https://docs.phpmyadmin.net/,</a:t>
            </a:r>
            <a:endParaRPr lang="zh-TW" altLang="en-US" dirty="0"/>
          </a:p>
        </p:txBody>
      </p:sp>
      <p:sp>
        <p:nvSpPr>
          <p:cNvPr id="7" name="矩形 6"/>
          <p:cNvSpPr/>
          <p:nvPr/>
        </p:nvSpPr>
        <p:spPr>
          <a:xfrm>
            <a:off x="4488472" y="2833176"/>
            <a:ext cx="4026878" cy="646331"/>
          </a:xfrm>
          <a:prstGeom prst="rect">
            <a:avLst/>
          </a:prstGeom>
        </p:spPr>
        <p:txBody>
          <a:bodyPr wrap="square">
            <a:spAutoFit/>
          </a:bodyPr>
          <a:lstStyle/>
          <a:p>
            <a:r>
              <a:rPr lang="en-US" altLang="zh-TW" dirty="0" err="1" smtClean="0"/>
              <a:t>phpMyAdmin</a:t>
            </a:r>
            <a:r>
              <a:rPr lang="en-US" altLang="zh-TW" dirty="0" smtClean="0"/>
              <a:t> is a free software tool written in PHP </a:t>
            </a:r>
            <a:endParaRPr lang="zh-TW" altLang="en-US" dirty="0"/>
          </a:p>
        </p:txBody>
      </p:sp>
    </p:spTree>
    <p:extLst>
      <p:ext uri="{BB962C8B-B14F-4D97-AF65-F5344CB8AC3E}">
        <p14:creationId xmlns:p14="http://schemas.microsoft.com/office/powerpoint/2010/main" val="314059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499168" y="602028"/>
            <a:ext cx="6906629" cy="5850059"/>
          </a:xfrm>
          <a:prstGeom prst="rect">
            <a:avLst/>
          </a:prstGeom>
        </p:spPr>
      </p:pic>
    </p:spTree>
    <p:extLst>
      <p:ext uri="{BB962C8B-B14F-4D97-AF65-F5344CB8AC3E}">
        <p14:creationId xmlns:p14="http://schemas.microsoft.com/office/powerpoint/2010/main" val="3315747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rotWithShape="1">
          <a:blip r:embed="rId2"/>
          <a:srcRect r="50319" b="57281"/>
          <a:stretch/>
        </p:blipFill>
        <p:spPr>
          <a:xfrm>
            <a:off x="2803778" y="4086225"/>
            <a:ext cx="5389374" cy="2606691"/>
          </a:xfrm>
          <a:prstGeom prst="rect">
            <a:avLst/>
          </a:prstGeom>
        </p:spPr>
      </p:pic>
      <p:pic>
        <p:nvPicPr>
          <p:cNvPr id="6" name="圖片 5"/>
          <p:cNvPicPr>
            <a:picLocks noChangeAspect="1"/>
          </p:cNvPicPr>
          <p:nvPr/>
        </p:nvPicPr>
        <p:blipFill rotWithShape="1">
          <a:blip r:embed="rId3"/>
          <a:srcRect l="1680" t="5155" r="49130" b="36343"/>
          <a:stretch/>
        </p:blipFill>
        <p:spPr>
          <a:xfrm>
            <a:off x="174878" y="190500"/>
            <a:ext cx="6492526" cy="3429000"/>
          </a:xfrm>
          <a:prstGeom prst="rect">
            <a:avLst/>
          </a:prstGeom>
        </p:spPr>
      </p:pic>
      <p:sp>
        <p:nvSpPr>
          <p:cNvPr id="7" name="文字方塊 6"/>
          <p:cNvSpPr txBox="1"/>
          <p:nvPr/>
        </p:nvSpPr>
        <p:spPr>
          <a:xfrm>
            <a:off x="6791229" y="1257300"/>
            <a:ext cx="2286096" cy="923330"/>
          </a:xfrm>
          <a:prstGeom prst="rect">
            <a:avLst/>
          </a:prstGeom>
          <a:noFill/>
        </p:spPr>
        <p:txBody>
          <a:bodyPr wrap="square" rtlCol="0">
            <a:spAutoFit/>
          </a:bodyPr>
          <a:lstStyle/>
          <a:p>
            <a:r>
              <a:rPr lang="en-US" altLang="zh-TW" b="1" dirty="0" smtClean="0">
                <a:latin typeface="Arial Black" panose="020B0A04020102020204" pitchFamily="34" charset="0"/>
              </a:rPr>
              <a:t>XAMPP HTML PROGRAMMING</a:t>
            </a:r>
            <a:r>
              <a:rPr lang="en-US" altLang="zh-TW" dirty="0" smtClean="0"/>
              <a:t> </a:t>
            </a:r>
          </a:p>
          <a:p>
            <a:r>
              <a:rPr lang="en-US" altLang="zh-TW" dirty="0" smtClean="0"/>
              <a:t>(CANVAS - LINE)</a:t>
            </a:r>
            <a:endParaRPr lang="zh-TW" altLang="en-US" dirty="0"/>
          </a:p>
        </p:txBody>
      </p:sp>
    </p:spTree>
    <p:extLst>
      <p:ext uri="{BB962C8B-B14F-4D97-AF65-F5344CB8AC3E}">
        <p14:creationId xmlns:p14="http://schemas.microsoft.com/office/powerpoint/2010/main" val="4253985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Html</a:t>
            </a:r>
            <a:endParaRPr lang="zh-TW" altLang="en-US" dirty="0"/>
          </a:p>
        </p:txBody>
      </p:sp>
    </p:spTree>
    <p:extLst>
      <p:ext uri="{BB962C8B-B14F-4D97-AF65-F5344CB8AC3E}">
        <p14:creationId xmlns:p14="http://schemas.microsoft.com/office/powerpoint/2010/main" val="227140718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
  <TotalTime>283</TotalTime>
  <Words>166</Words>
  <Application>Microsoft Office PowerPoint</Application>
  <PresentationFormat>如螢幕大小 (4:3)</PresentationFormat>
  <Paragraphs>47</Paragraphs>
  <Slides>25</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25</vt:i4>
      </vt:variant>
    </vt:vector>
  </HeadingPairs>
  <TitlesOfParts>
    <vt:vector size="31" baseType="lpstr">
      <vt:lpstr>微軟正黑體</vt:lpstr>
      <vt:lpstr>Arial</vt:lpstr>
      <vt:lpstr>Arial Black</vt:lpstr>
      <vt:lpstr>Gill Sans MT</vt:lpstr>
      <vt:lpstr>Wingdings</vt:lpstr>
      <vt:lpstr>Parcel</vt:lpstr>
      <vt:lpstr>Web development</vt:lpstr>
      <vt:lpstr>agenda</vt:lpstr>
      <vt:lpstr>XAMPP </vt:lpstr>
      <vt:lpstr>PowerPoint 簡報</vt:lpstr>
      <vt:lpstr>PowerPoint 簡報</vt:lpstr>
      <vt:lpstr>PowerPoint 簡報</vt:lpstr>
      <vt:lpstr>PowerPoint 簡報</vt:lpstr>
      <vt:lpstr>PowerPoint 簡報</vt:lpstr>
      <vt:lpstr>Html</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Server-side programming</vt:lpstr>
      <vt:lpstr>PowerPoint 簡報</vt:lpstr>
      <vt:lpstr>PowerPoint 簡報</vt:lpstr>
      <vt:lpstr>PowerPoint 簡報</vt:lpstr>
      <vt:lpstr>PowerPoint 簡報</vt:lpstr>
      <vt:lpstr>PowerPoint 簡報</vt:lpstr>
      <vt:lpstr>PowerPoint 簡報</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owner</dc:creator>
  <cp:lastModifiedBy>owner</cp:lastModifiedBy>
  <cp:revision>19</cp:revision>
  <dcterms:created xsi:type="dcterms:W3CDTF">2021-12-08T06:02:59Z</dcterms:created>
  <dcterms:modified xsi:type="dcterms:W3CDTF">2021-12-29T07:28:36Z</dcterms:modified>
</cp:coreProperties>
</file>