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Dosis"/>
      <p:regular r:id="rId29"/>
      <p:bold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Dosis ExtraLight"/>
      <p:regular r:id="rId35"/>
      <p:bold r:id="rId36"/>
    </p:embeddedFont>
    <p:embeddedFont>
      <p:font typeface="Titillium Web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regular.fntdata"/><Relationship Id="rId30" Type="http://schemas.openxmlformats.org/officeDocument/2006/relationships/font" Target="fonts/Dosis-bold.fntdata"/><Relationship Id="rId11" Type="http://schemas.openxmlformats.org/officeDocument/2006/relationships/slide" Target="slides/slide7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9.xml"/><Relationship Id="rId35" Type="http://schemas.openxmlformats.org/officeDocument/2006/relationships/font" Target="fonts/DosisExtraLight-regular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regular.fntdata"/><Relationship Id="rId14" Type="http://schemas.openxmlformats.org/officeDocument/2006/relationships/slide" Target="slides/slide10.xml"/><Relationship Id="rId36" Type="http://schemas.openxmlformats.org/officeDocument/2006/relationships/font" Target="fonts/DosisExtraLight-bold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pellercrm.com/blog/email-spam-statistics" TargetMode="External"/><Relationship Id="rId3" Type="http://schemas.openxmlformats.org/officeDocument/2006/relationships/hyperlink" Target="http://www.aueb.gr/users/ion/docs/ir_memory_based_antispam_filtering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6c2c9a4312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6c2c9a43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6c2c9a4312_6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6c2c9a4312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g6c3c079a97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3" name="Google Shape;3973;g6c3c079a9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g6c3c079a97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1" name="Google Shape;3981;g6c3c079a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according to our sentiment analysis by 'pig'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discovered that for most of the spam emails, words there are mostly  positive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Afinn package to score each words from each file and sum up the score for each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9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6c2c9a431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6c2c9a43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g6c2c9a4312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5" name="Google Shape;4005;g6c2c9a43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g6c4b326fa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4" name="Google Shape;4024;g6c4b326f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g6c46b938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2" name="Google Shape;4032;g6c46b93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Google Shape;4040;g6c2c9a4312_4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1" name="Google Shape;4041;g6c2c9a4312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6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g6c2c9a4312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8" name="Google Shape;4048;g6c2c9a43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6c4b326fa0_7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6c4b326fa0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unwanted commercial bulk emails called spam has become a huge problem on the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https://www.propellercrm.com/blog/email-spam-statistics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2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4" name="Google Shape;406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9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g6c4b326fa0_5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1" name="Google Shape;4071;g6c4b326fa0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unwanted commercial bulk emails called spam has become a huge problem on the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https://www.propellercrm.com/blog/email-spam-statistics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6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6c4b326fa0_7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6c4b326fa0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unwanted commercial bulk emails called spam has become a huge problem on the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https://www.propellercrm.com/blog/email-spam-statistics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6c2c9a4312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6c2c9a43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g6c3c079a97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6" name="Google Shape;3866;g6c3c079a9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200"/>
              <a:buFont typeface="Titillium Web Light"/>
              <a:buChar char="▪"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cost of spam could grow to $257 billion annually.</a:t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200"/>
              <a:buFont typeface="Titillium Web Light"/>
              <a:buChar char="▪"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About 14.5 billion spam emails are sent every single day</a:t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200"/>
              <a:buFont typeface="Titillium Web Light"/>
              <a:buChar char="▪"/>
            </a:pPr>
            <a: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76% of companies reported falling victim to phishing scams in 2016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6c2c9a4312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6c2c9a431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unwanted commercial bulk emails called spam has become a huge problem on the internet.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https://www.propellercrm.com/blog/email-spam-statistics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Research paper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http://www.aueb.gr/users/ion/docs/ir_memory_based_antispam_filtering.pdf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6c2c9a4312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6" name="Google Shape;3886;g6c2c9a43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6c2c9a4312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6c2c9a43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6c2c9a4312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6c2c9a431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g6c2c9a4312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Google Shape;3924;g6c2c9a43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propellercrm.com/blog/email-spam-statistics" TargetMode="External"/><Relationship Id="rId4" Type="http://schemas.openxmlformats.org/officeDocument/2006/relationships/hyperlink" Target="http://www.aueb.gr/users/ion/docs/ir_memory_based_antispam_filtering.pdf" TargetMode="External"/><Relationship Id="rId10" Type="http://schemas.openxmlformats.org/officeDocument/2006/relationships/hyperlink" Target="https://stackoverflow.com/questions/32966978/reading-csv-files-in-zeppelin-using-spark-csv" TargetMode="External"/><Relationship Id="rId9" Type="http://schemas.openxmlformats.org/officeDocument/2006/relationships/hyperlink" Target="https://acadgild.com/blog/sentiment-analysis-tweets-afinn-dictionary" TargetMode="External"/><Relationship Id="rId5" Type="http://schemas.openxmlformats.org/officeDocument/2006/relationships/hyperlink" Target="https://www.folkstalk.com/2013/09/word-count-example-pig-script.html" TargetMode="External"/><Relationship Id="rId6" Type="http://schemas.openxmlformats.org/officeDocument/2006/relationships/hyperlink" Target="https://towardsdatascience.com/machine-learning-with-pyspark-and-mllib-solving-a-binary-classification-problem-96396065d2aa" TargetMode="External"/><Relationship Id="rId7" Type="http://schemas.openxmlformats.org/officeDocument/2006/relationships/hyperlink" Target="https://spark.apache.org/docs/latest/api/python/pyspark.sql.html#pyspark.sql.DataFrame.randomSplit" TargetMode="External"/><Relationship Id="rId8" Type="http://schemas.openxmlformats.org/officeDocument/2006/relationships/hyperlink" Target="https://spark.apache.org/docs/latest/ml-classification-regression.html#logistic-regress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Email 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7" name="Google Shape;3837;p13"/>
          <p:cNvSpPr txBox="1"/>
          <p:nvPr>
            <p:ph idx="4294967295" type="subTitle"/>
          </p:nvPr>
        </p:nvSpPr>
        <p:spPr>
          <a:xfrm>
            <a:off x="805025" y="1968725"/>
            <a:ext cx="46707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3EBD5"/>
                </a:solidFill>
              </a:rPr>
              <a:t>Team C: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3EBD5"/>
                </a:solidFill>
              </a:rPr>
              <a:t>Guiran Niu, Tianxing Liang, Zhongchuan Xiao, Sinan Zhang, Nai-Jieh Wang</a:t>
            </a:r>
            <a:endParaRPr>
              <a:solidFill>
                <a:srgbClr val="D3EBD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22"/>
          <p:cNvSpPr txBox="1"/>
          <p:nvPr>
            <p:ph idx="4294967295" type="ctrTitle"/>
          </p:nvPr>
        </p:nvSpPr>
        <p:spPr>
          <a:xfrm>
            <a:off x="685800" y="2650150"/>
            <a:ext cx="777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DATA DESCRIPTIVE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935" name="Google Shape;3935;p22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6" name="Google Shape;3936;p22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937" name="Google Shape;3937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9" name="Google Shape;3939;p22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940" name="Google Shape;3940;p2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4" name="Google Shape;3944;p22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22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6" name="Google Shape;3946;p22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7" name="Google Shape;3947;p22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3"/>
          <p:cNvSpPr txBox="1"/>
          <p:nvPr>
            <p:ph type="title"/>
          </p:nvPr>
        </p:nvSpPr>
        <p:spPr>
          <a:xfrm>
            <a:off x="218750" y="1565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 - PIG</a:t>
            </a:r>
            <a:endParaRPr/>
          </a:p>
        </p:txBody>
      </p:sp>
      <p:sp>
        <p:nvSpPr>
          <p:cNvPr id="3954" name="Google Shape;3954;p23"/>
          <p:cNvSpPr txBox="1"/>
          <p:nvPr>
            <p:ph idx="1" type="body"/>
          </p:nvPr>
        </p:nvSpPr>
        <p:spPr>
          <a:xfrm>
            <a:off x="338113" y="965425"/>
            <a:ext cx="12126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</a:t>
            </a:r>
            <a:endParaRPr/>
          </a:p>
        </p:txBody>
      </p:sp>
      <p:sp>
        <p:nvSpPr>
          <p:cNvPr id="3955" name="Google Shape;3955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6" name="Google Shape;3956;p23"/>
          <p:cNvSpPr txBox="1"/>
          <p:nvPr>
            <p:ph idx="1" type="body"/>
          </p:nvPr>
        </p:nvSpPr>
        <p:spPr>
          <a:xfrm>
            <a:off x="4189400" y="965425"/>
            <a:ext cx="9240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Spam</a:t>
            </a:r>
            <a:endParaRPr/>
          </a:p>
        </p:txBody>
      </p:sp>
      <p:pic>
        <p:nvPicPr>
          <p:cNvPr id="3957" name="Google Shape;39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49" y="1497925"/>
            <a:ext cx="2503374" cy="16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8" name="Google Shape;39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400" y="1497925"/>
            <a:ext cx="2392086" cy="16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9" name="Google Shape;39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750" y="3504400"/>
            <a:ext cx="6661876" cy="12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0" name="Google Shape;3960;p23"/>
          <p:cNvSpPr txBox="1"/>
          <p:nvPr/>
        </p:nvSpPr>
        <p:spPr>
          <a:xfrm>
            <a:off x="4477600" y="3389700"/>
            <a:ext cx="366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numbers, signs and single letters</a:t>
            </a:r>
            <a:endParaRPr b="1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1" name="Google Shape;3961;p23"/>
          <p:cNvSpPr txBox="1"/>
          <p:nvPr/>
        </p:nvSpPr>
        <p:spPr>
          <a:xfrm>
            <a:off x="5113400" y="3856525"/>
            <a:ext cx="159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tokenize words</a:t>
            </a:r>
            <a:endParaRPr b="1">
              <a:solidFill>
                <a:srgbClr val="01597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62" name="Google Shape;3962;p23"/>
          <p:cNvSpPr/>
          <p:nvPr/>
        </p:nvSpPr>
        <p:spPr>
          <a:xfrm>
            <a:off x="6880625" y="3720725"/>
            <a:ext cx="140100" cy="291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159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1597F"/>
              </a:solidFill>
            </a:endParaRPr>
          </a:p>
        </p:txBody>
      </p:sp>
      <p:sp>
        <p:nvSpPr>
          <p:cNvPr id="3963" name="Google Shape;3963;p23"/>
          <p:cNvSpPr/>
          <p:nvPr/>
        </p:nvSpPr>
        <p:spPr>
          <a:xfrm>
            <a:off x="239800" y="1709950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4" name="Google Shape;3964;p23"/>
          <p:cNvSpPr/>
          <p:nvPr/>
        </p:nvSpPr>
        <p:spPr>
          <a:xfrm>
            <a:off x="239800" y="2310675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5" name="Google Shape;3965;p23"/>
          <p:cNvSpPr/>
          <p:nvPr/>
        </p:nvSpPr>
        <p:spPr>
          <a:xfrm>
            <a:off x="239800" y="2911400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23"/>
          <p:cNvSpPr/>
          <p:nvPr/>
        </p:nvSpPr>
        <p:spPr>
          <a:xfrm>
            <a:off x="5388825" y="1845550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7" name="Google Shape;3967;p23"/>
          <p:cNvSpPr/>
          <p:nvPr/>
        </p:nvSpPr>
        <p:spPr>
          <a:xfrm>
            <a:off x="4127325" y="1845550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8" name="Google Shape;3968;p23"/>
          <p:cNvSpPr/>
          <p:nvPr/>
        </p:nvSpPr>
        <p:spPr>
          <a:xfrm>
            <a:off x="5388825" y="1529125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9" name="Google Shape;3969;p23"/>
          <p:cNvSpPr/>
          <p:nvPr/>
        </p:nvSpPr>
        <p:spPr>
          <a:xfrm>
            <a:off x="4127325" y="1529125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0" name="Google Shape;3970;p23"/>
          <p:cNvSpPr/>
          <p:nvPr/>
        </p:nvSpPr>
        <p:spPr>
          <a:xfrm>
            <a:off x="4169625" y="2161975"/>
            <a:ext cx="1261500" cy="1356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24"/>
          <p:cNvSpPr txBox="1"/>
          <p:nvPr>
            <p:ph type="title"/>
          </p:nvPr>
        </p:nvSpPr>
        <p:spPr>
          <a:xfrm>
            <a:off x="202825" y="55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Zeppelin</a:t>
            </a:r>
            <a:endParaRPr/>
          </a:p>
        </p:txBody>
      </p:sp>
      <p:sp>
        <p:nvSpPr>
          <p:cNvPr id="3976" name="Google Shape;3976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7" name="Google Shape;39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0" y="850525"/>
            <a:ext cx="83629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8" name="Google Shape;3978;p24"/>
          <p:cNvSpPr txBox="1"/>
          <p:nvPr/>
        </p:nvSpPr>
        <p:spPr>
          <a:xfrm>
            <a:off x="3959625" y="1545800"/>
            <a:ext cx="36147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Words frequency in spam emails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p25"/>
          <p:cNvSpPr txBox="1"/>
          <p:nvPr>
            <p:ph type="title"/>
          </p:nvPr>
        </p:nvSpPr>
        <p:spPr>
          <a:xfrm>
            <a:off x="202825" y="558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Analysis- Pig, Zeppelin</a:t>
            </a:r>
            <a:endParaRPr/>
          </a:p>
        </p:txBody>
      </p:sp>
      <p:sp>
        <p:nvSpPr>
          <p:cNvPr id="3984" name="Google Shape;3984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5" name="Google Shape;3985;p25"/>
          <p:cNvPicPr preferRelativeResize="0"/>
          <p:nvPr/>
        </p:nvPicPr>
        <p:blipFill rotWithShape="1">
          <a:blip r:embed="rId3">
            <a:alphaModFix/>
          </a:blip>
          <a:srcRect b="10945" l="18616" r="9837" t="15394"/>
          <a:stretch/>
        </p:blipFill>
        <p:spPr>
          <a:xfrm>
            <a:off x="5421200" y="890400"/>
            <a:ext cx="3589275" cy="25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6" name="Google Shape;3986;p25"/>
          <p:cNvSpPr txBox="1"/>
          <p:nvPr/>
        </p:nvSpPr>
        <p:spPr>
          <a:xfrm>
            <a:off x="5350475" y="814200"/>
            <a:ext cx="40506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Sentiment Analysis of Spam Emails 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987" name="Google Shape;39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02900"/>
            <a:ext cx="5274275" cy="291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00" y="3995599"/>
            <a:ext cx="8574001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4" name="Google Shape;39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1425"/>
            <a:ext cx="9144000" cy="32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5" name="Google Shape;3995;p26"/>
          <p:cNvSpPr txBox="1"/>
          <p:nvPr>
            <p:ph type="title"/>
          </p:nvPr>
        </p:nvSpPr>
        <p:spPr>
          <a:xfrm>
            <a:off x="413500" y="1196575"/>
            <a:ext cx="7626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TDM on original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B55"/>
                </a:solidFill>
              </a:rPr>
              <a:t>Too many meaningless words. Causing the matrix too large.</a:t>
            </a:r>
            <a:endParaRPr sz="2000">
              <a:solidFill>
                <a:srgbClr val="003B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27"/>
          <p:cNvSpPr txBox="1"/>
          <p:nvPr>
            <p:ph type="title"/>
          </p:nvPr>
        </p:nvSpPr>
        <p:spPr>
          <a:xfrm>
            <a:off x="257700" y="637675"/>
            <a:ext cx="8425800" cy="9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TDM on cleaned text</a:t>
            </a:r>
            <a:endParaRPr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Char char="●"/>
            </a:pPr>
            <a:r>
              <a:rPr lang="en" sz="1800">
                <a:solidFill>
                  <a:srgbClr val="003B55"/>
                </a:solidFill>
                <a:latin typeface="Dosis"/>
                <a:ea typeface="Dosis"/>
                <a:cs typeface="Dosis"/>
                <a:sym typeface="Dosis"/>
              </a:rPr>
              <a:t>Chose feature words according to word frequency</a:t>
            </a:r>
            <a:endParaRPr sz="1800">
              <a:solidFill>
                <a:srgbClr val="003B5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rgbClr val="003B55"/>
                </a:solidFill>
                <a:latin typeface="Dosis"/>
                <a:ea typeface="Dosis"/>
                <a:cs typeface="Dosis"/>
                <a:sym typeface="Dosis"/>
              </a:rPr>
              <a:t>Filtered each text file, remained only feature words</a:t>
            </a:r>
            <a:endParaRPr sz="1800">
              <a:solidFill>
                <a:srgbClr val="003B55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1800"/>
              <a:buFont typeface="Dosis"/>
              <a:buChar char="●"/>
            </a:pPr>
            <a:r>
              <a:rPr lang="en" sz="1800">
                <a:solidFill>
                  <a:srgbClr val="003B55"/>
                </a:solidFill>
                <a:latin typeface="Dosis"/>
                <a:ea typeface="Dosis"/>
                <a:cs typeface="Dosis"/>
                <a:sym typeface="Dosis"/>
              </a:rPr>
              <a:t>Did TDM on cleaned data.</a:t>
            </a:r>
            <a:endParaRPr sz="1800">
              <a:solidFill>
                <a:srgbClr val="003B5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01" name="Google Shape;4001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2" name="Google Shape;40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1780375"/>
            <a:ext cx="9144000" cy="33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28"/>
          <p:cNvSpPr txBox="1"/>
          <p:nvPr>
            <p:ph idx="4294967295" type="ctrTitle"/>
          </p:nvPr>
        </p:nvSpPr>
        <p:spPr>
          <a:xfrm>
            <a:off x="685800" y="2650150"/>
            <a:ext cx="777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DATA MODELING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4008" name="Google Shape;4008;p28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9" name="Google Shape;4009;p28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4010" name="Google Shape;4010;p2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2" name="Google Shape;4012;p28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4013" name="Google Shape;4013;p2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7" name="Google Shape;4017;p28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8" name="Google Shape;4018;p28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9" name="Google Shape;4019;p28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0" name="Google Shape;4020;p28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5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Google Shape;4026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7" name="Google Shape;4027;p29"/>
          <p:cNvPicPr preferRelativeResize="0"/>
          <p:nvPr/>
        </p:nvPicPr>
        <p:blipFill rotWithShape="1">
          <a:blip r:embed="rId3">
            <a:alphaModFix/>
          </a:blip>
          <a:srcRect b="0" l="0" r="793" t="0"/>
          <a:stretch/>
        </p:blipFill>
        <p:spPr>
          <a:xfrm>
            <a:off x="91525" y="1473025"/>
            <a:ext cx="8768774" cy="18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8" name="Google Shape;4028;p29"/>
          <p:cNvPicPr preferRelativeResize="0"/>
          <p:nvPr/>
        </p:nvPicPr>
        <p:blipFill rotWithShape="1">
          <a:blip r:embed="rId4">
            <a:alphaModFix/>
          </a:blip>
          <a:srcRect b="0" l="10354" r="0" t="78887"/>
          <a:stretch/>
        </p:blipFill>
        <p:spPr>
          <a:xfrm>
            <a:off x="143413" y="3283050"/>
            <a:ext cx="8664998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9" name="Google Shape;4029;p29"/>
          <p:cNvSpPr txBox="1"/>
          <p:nvPr>
            <p:ph type="title"/>
          </p:nvPr>
        </p:nvSpPr>
        <p:spPr>
          <a:xfrm>
            <a:off x="320125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Regression- PySpark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p30"/>
          <p:cNvSpPr txBox="1"/>
          <p:nvPr>
            <p:ph type="title"/>
          </p:nvPr>
        </p:nvSpPr>
        <p:spPr>
          <a:xfrm>
            <a:off x="276450" y="5168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ROC Curve</a:t>
            </a:r>
            <a:endParaRPr sz="3000"/>
          </a:p>
        </p:txBody>
      </p:sp>
      <p:sp>
        <p:nvSpPr>
          <p:cNvPr id="4035" name="Google Shape;4035;p30"/>
          <p:cNvSpPr txBox="1"/>
          <p:nvPr>
            <p:ph idx="12" type="sldNum"/>
          </p:nvPr>
        </p:nvSpPr>
        <p:spPr>
          <a:xfrm>
            <a:off x="167731" y="46440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6" name="Google Shape;40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1" y="1535925"/>
            <a:ext cx="4931700" cy="3274076"/>
          </a:xfrm>
          <a:prstGeom prst="rect">
            <a:avLst/>
          </a:prstGeom>
          <a:noFill/>
          <a:ln>
            <a:noFill/>
          </a:ln>
        </p:spPr>
      </p:pic>
      <p:sp>
        <p:nvSpPr>
          <p:cNvPr id="4037" name="Google Shape;4037;p30"/>
          <p:cNvSpPr txBox="1"/>
          <p:nvPr>
            <p:ph type="title"/>
          </p:nvPr>
        </p:nvSpPr>
        <p:spPr>
          <a:xfrm>
            <a:off x="4695500" y="5168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Precision Recall</a:t>
            </a:r>
            <a:endParaRPr sz="3000"/>
          </a:p>
        </p:txBody>
      </p:sp>
      <p:pic>
        <p:nvPicPr>
          <p:cNvPr id="4038" name="Google Shape;40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250" y="1776000"/>
            <a:ext cx="4563026" cy="27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4" name="Google Shape;4044;p31"/>
          <p:cNvPicPr preferRelativeResize="0"/>
          <p:nvPr/>
        </p:nvPicPr>
        <p:blipFill rotWithShape="1">
          <a:blip r:embed="rId3">
            <a:alphaModFix/>
          </a:blip>
          <a:srcRect b="0" l="15182" r="0" t="0"/>
          <a:stretch/>
        </p:blipFill>
        <p:spPr>
          <a:xfrm>
            <a:off x="1916525" y="48300"/>
            <a:ext cx="5578261" cy="50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5" name="Google Shape;4045;p31"/>
          <p:cNvSpPr txBox="1"/>
          <p:nvPr>
            <p:ph type="title"/>
          </p:nvPr>
        </p:nvSpPr>
        <p:spPr>
          <a:xfrm>
            <a:off x="4135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Background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Our Creativity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Descriptive Analysis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Cleansing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Modeling</a:t>
            </a:r>
            <a:endParaRPr/>
          </a:p>
        </p:txBody>
      </p:sp>
      <p:sp>
        <p:nvSpPr>
          <p:cNvPr id="3844" name="Google Shape;3844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p32"/>
          <p:cNvSpPr txBox="1"/>
          <p:nvPr>
            <p:ph type="title"/>
          </p:nvPr>
        </p:nvSpPr>
        <p:spPr>
          <a:xfrm>
            <a:off x="320125" y="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4051" name="Google Shape;4051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2" name="Google Shape;4052;p32"/>
          <p:cNvSpPr txBox="1"/>
          <p:nvPr>
            <p:ph idx="1" type="body"/>
          </p:nvPr>
        </p:nvSpPr>
        <p:spPr>
          <a:xfrm>
            <a:off x="1708000" y="57875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Accuracy hits 99%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053" name="Google Shape;40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25" y="708951"/>
            <a:ext cx="7363551" cy="39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4" name="Google Shape;40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00" y="4697550"/>
            <a:ext cx="4471675" cy="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8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3"/>
          <p:cNvSpPr txBox="1"/>
          <p:nvPr>
            <p:ph type="title"/>
          </p:nvPr>
        </p:nvSpPr>
        <p:spPr>
          <a:xfrm>
            <a:off x="416450" y="2604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060" name="Google Shape;4060;p33"/>
          <p:cNvSpPr txBox="1"/>
          <p:nvPr>
            <p:ph idx="1" type="body"/>
          </p:nvPr>
        </p:nvSpPr>
        <p:spPr>
          <a:xfrm>
            <a:off x="-253550" y="1428750"/>
            <a:ext cx="8270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AWS - Incompatible Python version for packages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New virtual machine-Ubuntu(Pyspark with python 3)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Use languages we learned in customized build virtual environment with limited resources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p34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7" name="Google Shape;4067;p34"/>
          <p:cNvSpPr txBox="1"/>
          <p:nvPr>
            <p:ph idx="4294967295" type="subTitle"/>
          </p:nvPr>
        </p:nvSpPr>
        <p:spPr>
          <a:xfrm>
            <a:off x="685800" y="238467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Q</a:t>
            </a: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8" name="Google Shape;4068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2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p35"/>
          <p:cNvSpPr txBox="1"/>
          <p:nvPr>
            <p:ph type="title"/>
          </p:nvPr>
        </p:nvSpPr>
        <p:spPr>
          <a:xfrm>
            <a:off x="416450" y="2604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74" name="Google Shape;4074;p35"/>
          <p:cNvSpPr txBox="1"/>
          <p:nvPr>
            <p:ph idx="1" type="body"/>
          </p:nvPr>
        </p:nvSpPr>
        <p:spPr>
          <a:xfrm>
            <a:off x="91525" y="1031100"/>
            <a:ext cx="76842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unwanted commercial bulk emails called spam has become a huge problem on the internet.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https://www.propellercrm.com/blog/email-spam-statistics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paper link: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http://www.aueb.gr/users/ion/docs/ir_memory_based_antispam_filtering.pdf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word frequency code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https://www.folkstalk.com/2013/09/word-count-example-pig-script.html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pyspark Logistic regression: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https://towardsdatascience.com/machine-learning-with-pyspark-and-mllib-solving-a-binary-classification-problem-96396065d2aa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https://spark.apache.org/docs/latest/api/python/pyspark.sql.html#pyspark.sql.DataFrame.randomSplit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https://spark.apache.org/docs/latest/ml-classification-regression.html#logistic-regression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 sentiment analysis: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https://acadgild.com/blog/sentiment-analysis-tweets-afinn-dictionary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Zeppelin code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https://stackoverflow.com/questions/32966978/reading-csv-files-in-zeppelin-using-spark-csv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5" name="Google Shape;4075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9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4081" name="Google Shape;4081;p36"/>
          <p:cNvSpPr txBox="1"/>
          <p:nvPr>
            <p:ph idx="1" type="body"/>
          </p:nvPr>
        </p:nvSpPr>
        <p:spPr>
          <a:xfrm>
            <a:off x="718300" y="14287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Reduce business cost: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Better Marketing Emails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Protect company against phishing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2" name="Google Shape;4082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5"/>
          <p:cNvSpPr txBox="1"/>
          <p:nvPr>
            <p:ph idx="4294967295" type="ctrTitle"/>
          </p:nvPr>
        </p:nvSpPr>
        <p:spPr>
          <a:xfrm>
            <a:off x="685800" y="2650150"/>
            <a:ext cx="777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BACKGROUND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50" name="Google Shape;3850;p15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1" name="Google Shape;3851;p15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52" name="Google Shape;3852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4" name="Google Shape;3854;p15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55" name="Google Shape;3855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9" name="Google Shape;3859;p15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0" name="Google Shape;3860;p15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15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15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16"/>
          <p:cNvSpPr txBox="1"/>
          <p:nvPr>
            <p:ph idx="4294967295" type="ctrTitle"/>
          </p:nvPr>
        </p:nvSpPr>
        <p:spPr>
          <a:xfrm>
            <a:off x="685800" y="571800"/>
            <a:ext cx="7293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$257 Billion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869" name="Google Shape;3869;p16"/>
          <p:cNvSpPr txBox="1"/>
          <p:nvPr>
            <p:ph idx="4294967295" type="subTitle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Annual costs by spam emails</a:t>
            </a:r>
            <a:endParaRPr sz="2400"/>
          </a:p>
        </p:txBody>
      </p:sp>
      <p:sp>
        <p:nvSpPr>
          <p:cNvPr id="3870" name="Google Shape;3870;p16"/>
          <p:cNvSpPr txBox="1"/>
          <p:nvPr>
            <p:ph idx="4294967295" type="ctrTitle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76</a:t>
            </a: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871" name="Google Shape;3871;p16"/>
          <p:cNvSpPr txBox="1"/>
          <p:nvPr>
            <p:ph idx="4294967295" type="subTitle"/>
          </p:nvPr>
        </p:nvSpPr>
        <p:spPr>
          <a:xfrm>
            <a:off x="685800" y="4268800"/>
            <a:ext cx="70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companies reported falling victim to phishing</a:t>
            </a:r>
            <a:endParaRPr/>
          </a:p>
        </p:txBody>
      </p:sp>
      <p:sp>
        <p:nvSpPr>
          <p:cNvPr id="3872" name="Google Shape;3872;p16"/>
          <p:cNvSpPr txBox="1"/>
          <p:nvPr>
            <p:ph idx="4294967295" type="ctrTitle"/>
          </p:nvPr>
        </p:nvSpPr>
        <p:spPr>
          <a:xfrm>
            <a:off x="685800" y="2114850"/>
            <a:ext cx="68529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14.5 million 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873" name="Google Shape;3873;p16"/>
          <p:cNvSpPr txBox="1"/>
          <p:nvPr>
            <p:ph idx="4294967295" type="subTitle"/>
          </p:nvPr>
        </p:nvSpPr>
        <p:spPr>
          <a:xfrm>
            <a:off x="685800" y="2856575"/>
            <a:ext cx="5058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spam emails in every single day</a:t>
            </a:r>
            <a:endParaRPr sz="2400"/>
          </a:p>
        </p:txBody>
      </p:sp>
      <p:sp>
        <p:nvSpPr>
          <p:cNvPr id="3874" name="Google Shape;3874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17"/>
          <p:cNvSpPr txBox="1"/>
          <p:nvPr>
            <p:ph type="title"/>
          </p:nvPr>
        </p:nvSpPr>
        <p:spPr>
          <a:xfrm>
            <a:off x="401550" y="1963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Paper vs. Our Creativity</a:t>
            </a:r>
            <a:endParaRPr/>
          </a:p>
        </p:txBody>
      </p:sp>
      <p:sp>
        <p:nvSpPr>
          <p:cNvPr id="3880" name="Google Shape;3880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1" name="Google Shape;3881;p17"/>
          <p:cNvSpPr txBox="1"/>
          <p:nvPr>
            <p:ph idx="1" type="body"/>
          </p:nvPr>
        </p:nvSpPr>
        <p:spPr>
          <a:xfrm>
            <a:off x="413500" y="10768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Research Paper: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Popular email spam datasets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NN, Naive Bayes, firefly algorithm, decision tree, random forest...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Penalize spam words in models</a:t>
            </a:r>
            <a:endParaRPr sz="2000"/>
          </a:p>
        </p:txBody>
      </p:sp>
      <p:sp>
        <p:nvSpPr>
          <p:cNvPr id="3882" name="Google Shape;3882;p17"/>
          <p:cNvSpPr txBox="1"/>
          <p:nvPr>
            <p:ph idx="4294967295" type="body"/>
          </p:nvPr>
        </p:nvSpPr>
        <p:spPr>
          <a:xfrm>
            <a:off x="4156075" y="1076850"/>
            <a:ext cx="3864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Our Solution: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Ling-Spam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Word Frequency &amp; TDM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Zeppelin for visualization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Sentiment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Specialized VM environment with big data tools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LSTM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3" name="Google Shape;38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00" y="3931575"/>
            <a:ext cx="4257452" cy="7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p18"/>
          <p:cNvSpPr txBox="1"/>
          <p:nvPr>
            <p:ph idx="4294967295" type="ctrTitle"/>
          </p:nvPr>
        </p:nvSpPr>
        <p:spPr>
          <a:xfrm>
            <a:off x="685800" y="2650150"/>
            <a:ext cx="777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DATA CLEANING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89" name="Google Shape;3889;p18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0" name="Google Shape;3890;p18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91" name="Google Shape;3891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3" name="Google Shape;3893;p18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94" name="Google Shape;3894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8" name="Google Shape;3898;p18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9" name="Google Shape;3899;p18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0" name="Google Shape;3900;p18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18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19"/>
          <p:cNvSpPr txBox="1"/>
          <p:nvPr>
            <p:ph type="title"/>
          </p:nvPr>
        </p:nvSpPr>
        <p:spPr>
          <a:xfrm>
            <a:off x="576100" y="1511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Preview</a:t>
            </a:r>
            <a:endParaRPr/>
          </a:p>
        </p:txBody>
      </p:sp>
      <p:sp>
        <p:nvSpPr>
          <p:cNvPr id="3908" name="Google Shape;3908;p19"/>
          <p:cNvSpPr txBox="1"/>
          <p:nvPr>
            <p:ph idx="1" type="body"/>
          </p:nvPr>
        </p:nvSpPr>
        <p:spPr>
          <a:xfrm>
            <a:off x="718300" y="1008525"/>
            <a:ext cx="6476700" cy="28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2893 emails, containing 2412 normal message and 481 spam message.</a:t>
            </a:r>
            <a:endParaRPr/>
          </a:p>
        </p:txBody>
      </p:sp>
      <p:sp>
        <p:nvSpPr>
          <p:cNvPr id="3909" name="Google Shape;3909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0" name="Google Shape;39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4779"/>
            <a:ext cx="9143999" cy="2538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0"/>
          <p:cNvSpPr txBox="1"/>
          <p:nvPr>
            <p:ph type="title"/>
          </p:nvPr>
        </p:nvSpPr>
        <p:spPr>
          <a:xfrm>
            <a:off x="281900" y="1444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916" name="Google Shape;3916;p20"/>
          <p:cNvSpPr txBox="1"/>
          <p:nvPr>
            <p:ph idx="1" type="body"/>
          </p:nvPr>
        </p:nvSpPr>
        <p:spPr>
          <a:xfrm>
            <a:off x="281900" y="8326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Environment: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Ubuntu 19.10, </a:t>
            </a:r>
            <a:r>
              <a:rPr lang="en" sz="1800"/>
              <a:t>Spark 3.0.0, Python 3.7.5, Hadoop  2.9.2</a:t>
            </a:r>
            <a:endParaRPr sz="1800"/>
          </a:p>
        </p:txBody>
      </p:sp>
      <p:sp>
        <p:nvSpPr>
          <p:cNvPr id="3917" name="Google Shape;3917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8" name="Google Shape;3918;p20"/>
          <p:cNvPicPr preferRelativeResize="0"/>
          <p:nvPr/>
        </p:nvPicPr>
        <p:blipFill rotWithShape="1">
          <a:blip r:embed="rId3">
            <a:alphaModFix/>
          </a:blip>
          <a:srcRect b="0" l="-6799" r="11705" t="0"/>
          <a:stretch/>
        </p:blipFill>
        <p:spPr>
          <a:xfrm>
            <a:off x="-239050" y="2266538"/>
            <a:ext cx="7803001" cy="2828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19" name="Google Shape;3919;p20"/>
          <p:cNvSpPr txBox="1"/>
          <p:nvPr/>
        </p:nvSpPr>
        <p:spPr>
          <a:xfrm>
            <a:off x="6260400" y="2560950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Load data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0" name="Google Shape;3920;p20"/>
          <p:cNvSpPr txBox="1"/>
          <p:nvPr/>
        </p:nvSpPr>
        <p:spPr>
          <a:xfrm>
            <a:off x="6237675" y="3577800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Lowercase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stopwords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Replace ‘$’ with ‘dollar’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21" name="Google Shape;3921;p20"/>
          <p:cNvSpPr txBox="1"/>
          <p:nvPr/>
        </p:nvSpPr>
        <p:spPr>
          <a:xfrm>
            <a:off x="6277525" y="4672450"/>
            <a:ext cx="6224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punctuations</a:t>
            </a:r>
            <a:endParaRPr b="1" i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p21"/>
          <p:cNvSpPr txBox="1"/>
          <p:nvPr>
            <p:ph type="title"/>
          </p:nvPr>
        </p:nvSpPr>
        <p:spPr>
          <a:xfrm>
            <a:off x="4135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927" name="Google Shape;3927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8" name="Google Shape;3928;p21"/>
          <p:cNvSpPr txBox="1"/>
          <p:nvPr>
            <p:ph idx="1" type="body"/>
          </p:nvPr>
        </p:nvSpPr>
        <p:spPr>
          <a:xfrm>
            <a:off x="413500" y="6667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Codes from terminal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Create output folder lemm under Hadoop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hdfs dfs -mkdir -p lemm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Read files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hdfs dfs -cat [path to file]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Load file to hdfs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hdfs dfs -put [path to file]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Run Python file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▫"/>
            </a:pPr>
            <a:r>
              <a:rPr lang="en" sz="1500"/>
              <a:t>spark -submit [file]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Sample output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t/>
            </a:r>
            <a:endParaRPr sz="1500"/>
          </a:p>
        </p:txBody>
      </p:sp>
      <p:pic>
        <p:nvPicPr>
          <p:cNvPr id="3929" name="Google Shape;39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196975"/>
            <a:ext cx="7735624" cy="1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