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Maven Pro" panose="020B0604020202020204" charset="0"/>
      <p:regular r:id="rId18"/>
      <p:bold r:id="rId19"/>
    </p:embeddedFont>
    <p:embeddedFont>
      <p:font typeface="Nuni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61044905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61044905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613a8f4b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613a8f4b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5fd8f653b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45fd8f653b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5fd8f653b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45fd8f653b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5fd8f653b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45fd8f653b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5fd8f653b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5fd8f653b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5fd8f653b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5fd8f653b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5fd8f653b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5fd8f653b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Char char="●"/>
            </a:pPr>
            <a:endParaRPr sz="1200">
              <a:solidFill>
                <a:srgbClr val="2D3B45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6104490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6104490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5fd8f653b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5fd8f653b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2D3B45"/>
                </a:solidFill>
              </a:rPr>
              <a:t>Alumni--Skill relationship:</a:t>
            </a:r>
            <a:endParaRPr sz="1200" b="1">
              <a:solidFill>
                <a:srgbClr val="2D3B4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D3B45"/>
                </a:solidFill>
              </a:rPr>
              <a:t>Own</a:t>
            </a:r>
            <a:r>
              <a:rPr lang="en" sz="1200" b="1">
                <a:solidFill>
                  <a:srgbClr val="2D3B45"/>
                </a:solidFill>
              </a:rPr>
              <a:t>: </a:t>
            </a:r>
            <a:r>
              <a:rPr lang="en" sz="1200">
                <a:solidFill>
                  <a:srgbClr val="2D3B45"/>
                </a:solidFill>
              </a:rPr>
              <a:t>many-to-many binary </a:t>
            </a:r>
            <a:endParaRPr sz="1200">
              <a:solidFill>
                <a:srgbClr val="2D3B4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D3B45"/>
                </a:solidFill>
              </a:rPr>
              <a:t>1 Skill to 1 or more Alumni</a:t>
            </a:r>
            <a:endParaRPr sz="1200">
              <a:solidFill>
                <a:srgbClr val="2D3B4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D3B45"/>
                </a:solidFill>
              </a:rPr>
              <a:t>1 Alumni to 1 or more Skill</a:t>
            </a:r>
            <a:endParaRPr sz="1200">
              <a:solidFill>
                <a:srgbClr val="2D3B4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2D3B45"/>
                </a:solidFill>
              </a:rPr>
              <a:t>Alumni--Company relationship:</a:t>
            </a:r>
            <a:endParaRPr sz="1200" b="1">
              <a:solidFill>
                <a:srgbClr val="2D3B4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D3B45"/>
                </a:solidFill>
              </a:rPr>
              <a:t>WorksFor: Binary</a:t>
            </a:r>
            <a:endParaRPr sz="1200">
              <a:solidFill>
                <a:srgbClr val="2D3B4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D3B45"/>
                </a:solidFill>
              </a:rPr>
              <a:t>1 Alumni to 0 or 1 Company</a:t>
            </a:r>
            <a:endParaRPr sz="1200">
              <a:solidFill>
                <a:srgbClr val="2D3B4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D3B45"/>
                </a:solidFill>
              </a:rPr>
              <a:t>1 Company to 1 or more Alumni</a:t>
            </a:r>
            <a:endParaRPr sz="1200">
              <a:solidFill>
                <a:srgbClr val="2D3B4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2D3B45"/>
                </a:solidFill>
              </a:rPr>
              <a:t>Alumni--Job Position relationship:</a:t>
            </a:r>
            <a:endParaRPr sz="1200" b="1">
              <a:solidFill>
                <a:srgbClr val="2D3B4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D3B45"/>
                </a:solidFill>
              </a:rPr>
              <a:t>WorkAs: Binary </a:t>
            </a:r>
            <a:endParaRPr sz="1200">
              <a:solidFill>
                <a:srgbClr val="2D3B4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D3B45"/>
                </a:solidFill>
              </a:rPr>
              <a:t>1 Alumni can work as 1 Job position</a:t>
            </a:r>
            <a:endParaRPr sz="1200">
              <a:solidFill>
                <a:srgbClr val="2D3B4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D3B45"/>
                </a:solidFill>
              </a:rPr>
              <a:t>1 Job position can be owned by 1 or many Alumni</a:t>
            </a:r>
            <a:endParaRPr sz="1200">
              <a:solidFill>
                <a:srgbClr val="2D3B4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2D3B45"/>
                </a:solidFill>
              </a:rPr>
              <a:t>Alumni-Working Location relationship:</a:t>
            </a:r>
            <a:endParaRPr sz="1200" b="1">
              <a:solidFill>
                <a:srgbClr val="2D3B4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D3B45"/>
                </a:solidFill>
              </a:rPr>
              <a:t>WorksAt: Binary</a:t>
            </a:r>
            <a:endParaRPr sz="1200">
              <a:solidFill>
                <a:srgbClr val="2D3B4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D3B45"/>
                </a:solidFill>
              </a:rPr>
              <a:t>1 Alumni to 1 Location</a:t>
            </a:r>
            <a:endParaRPr sz="1200">
              <a:solidFill>
                <a:srgbClr val="2D3B4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D3B45"/>
                </a:solidFill>
              </a:rPr>
              <a:t>1 Location to 1 or more Alumni </a:t>
            </a:r>
            <a:endParaRPr sz="1200">
              <a:solidFill>
                <a:srgbClr val="2D3B4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2D3B45"/>
                </a:solidFill>
              </a:rPr>
              <a:t>Company---Location relationship:</a:t>
            </a:r>
            <a:endParaRPr sz="1200" b="1">
              <a:solidFill>
                <a:srgbClr val="2D3B4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D3B45"/>
                </a:solidFill>
              </a:rPr>
              <a:t>LocatedIn: Binary</a:t>
            </a:r>
            <a:endParaRPr sz="1200">
              <a:solidFill>
                <a:srgbClr val="2D3B4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D3B45"/>
                </a:solidFill>
              </a:rPr>
              <a:t>1 company can locate in 1 or more locations</a:t>
            </a:r>
            <a:endParaRPr sz="1200">
              <a:solidFill>
                <a:srgbClr val="2D3B4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D3B45"/>
                </a:solidFill>
              </a:rPr>
              <a:t>1 location can have multiple companies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5fd8f653b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5fd8f653b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5fd8f653b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5fd8f653b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5fd8f653b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5fd8f653b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5fd8f653b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5fd8f653b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4" name="Google Shape;144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5" name="Google Shape;14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50" name="Google Shape;15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" name="Google Shape;155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6" name="Google Shape;156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" name="Google Shape;160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1" name="Google Shape;161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" name="Google Shape;164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5" name="Google Shape;165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" name="Google Shape;170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1" name="Google Shape;171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" name="Google Shape;175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6" name="Google Shape;176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80" name="Google Shape;180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" name="Google Shape;185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6" name="Google Shape;186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" name="Google Shape;190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1" name="Google Shape;191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" name="Google Shape;195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6" name="Google Shape;196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" name="Google Shape;199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0" name="Google Shape;200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" name="Google Shape;204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5" name="Google Shape;205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10" name="Google Shape;210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6" name="Google Shape;216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1" name="Google Shape;221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5" name="Google Shape;225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" name="Google Shape;229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30" name="Google Shape;230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" name="Google Shape;235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6" name="Google Shape;236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" name="Google Shape;240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1" name="Google Shape;241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5" name="Google Shape;245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0" name="Google Shape;250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1" name="Google Shape;251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5" name="Google Shape;255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6" name="Google Shape;256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1" name="Google Shape;261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4" name="Google Shape;264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5" name="Google Shape;265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9" name="Google Shape;269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4"/>
          <p:cNvPicPr preferRelativeResize="0"/>
          <p:nvPr/>
        </p:nvPicPr>
        <p:blipFill rotWithShape="1">
          <a:blip r:embed="rId2">
            <a:alphaModFix/>
          </a:blip>
          <a:srcRect l="18226" r="19226" b="26133"/>
          <a:stretch/>
        </p:blipFill>
        <p:spPr>
          <a:xfrm>
            <a:off x="8224025" y="4057125"/>
            <a:ext cx="919975" cy="10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4" name="Google Shape;94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2" name="Google Shape;102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8" name="Google Shape;108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5" name="Google Shape;115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" name="Google Shape;119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20" name="Google Shape;120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" name="Google Shape;123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6" name="Google Shape;126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0" name="Google Shape;130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8" name="Google Shape;138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1" name="Google Shape;141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"/>
          <p:cNvSpPr txBox="1">
            <a:spLocks noGrp="1"/>
          </p:cNvSpPr>
          <p:nvPr>
            <p:ph type="ctrTitle"/>
          </p:nvPr>
        </p:nvSpPr>
        <p:spPr>
          <a:xfrm>
            <a:off x="1941302" y="328125"/>
            <a:ext cx="65961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Terps Ocean</a:t>
            </a:r>
            <a:endParaRPr/>
          </a:p>
        </p:txBody>
      </p:sp>
      <p:sp>
        <p:nvSpPr>
          <p:cNvPr id="279" name="Google Shape;279;p13"/>
          <p:cNvSpPr txBox="1">
            <a:spLocks noGrp="1"/>
          </p:cNvSpPr>
          <p:nvPr>
            <p:ph type="subTitle" idx="1"/>
          </p:nvPr>
        </p:nvSpPr>
        <p:spPr>
          <a:xfrm>
            <a:off x="623400" y="2285725"/>
            <a:ext cx="7624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Smith MSIS Alumni Contacts Information Database</a:t>
            </a:r>
            <a:endParaRPr sz="2400" b="1"/>
          </a:p>
        </p:txBody>
      </p:sp>
      <p:sp>
        <p:nvSpPr>
          <p:cNvPr id="280" name="Google Shape;280;p13"/>
          <p:cNvSpPr txBox="1"/>
          <p:nvPr/>
        </p:nvSpPr>
        <p:spPr>
          <a:xfrm>
            <a:off x="6057600" y="3124600"/>
            <a:ext cx="24798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Nai jieh Wang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Guiran Niu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Tianxing Liang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Yiwen Wei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Yuheng Zhong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11/26/2018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81" name="Google Shape;281;p13"/>
          <p:cNvPicPr preferRelativeResize="0"/>
          <p:nvPr/>
        </p:nvPicPr>
        <p:blipFill rotWithShape="1">
          <a:blip r:embed="rId3">
            <a:alphaModFix/>
          </a:blip>
          <a:srcRect l="18226" r="19226" b="26133"/>
          <a:stretch/>
        </p:blipFill>
        <p:spPr>
          <a:xfrm>
            <a:off x="364000" y="423125"/>
            <a:ext cx="1577300" cy="18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>
            <a:spLocks noGrp="1"/>
          </p:cNvSpPr>
          <p:nvPr>
            <p:ph type="title"/>
          </p:nvPr>
        </p:nvSpPr>
        <p:spPr>
          <a:xfrm>
            <a:off x="1115600" y="6613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Application-</a:t>
            </a:r>
            <a:r>
              <a:rPr lang="en-US" dirty="0"/>
              <a:t>Introduction</a:t>
            </a:r>
            <a:endParaRPr dirty="0"/>
          </a:p>
        </p:txBody>
      </p:sp>
      <p:pic>
        <p:nvPicPr>
          <p:cNvPr id="346" name="Google Shape;3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100" y="1353000"/>
            <a:ext cx="4282888" cy="326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875" y="1459376"/>
            <a:ext cx="4509125" cy="2910124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2"/>
          <p:cNvSpPr/>
          <p:nvPr/>
        </p:nvSpPr>
        <p:spPr>
          <a:xfrm>
            <a:off x="2571750" y="2718100"/>
            <a:ext cx="2662200" cy="21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2"/>
          <p:cNvSpPr txBox="1"/>
          <p:nvPr/>
        </p:nvSpPr>
        <p:spPr>
          <a:xfrm>
            <a:off x="2716065" y="4627850"/>
            <a:ext cx="39237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Presentation domain address </a:t>
            </a:r>
            <a:r>
              <a:rPr lang="en" dirty="0"/>
              <a:t>https://826001623.wixsite.com/website-1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Concerns</a:t>
            </a:r>
            <a:endParaRPr/>
          </a:p>
        </p:txBody>
      </p:sp>
      <p:sp>
        <p:nvSpPr>
          <p:cNvPr id="355" name="Google Shape;355;p23"/>
          <p:cNvSpPr txBox="1">
            <a:spLocks noGrp="1"/>
          </p:cNvSpPr>
          <p:nvPr>
            <p:ph type="body" idx="1"/>
          </p:nvPr>
        </p:nvSpPr>
        <p:spPr>
          <a:xfrm>
            <a:off x="1561675" y="13009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traffics from search engines have been blocked, and the site is secured by SSL/TLS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Domain address will be modified after presentation, new URL will be embed into a port file included in final suite package. Only the person who has the port file can be access to the website.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Authorization function can be added based on client's’ requirement. </a:t>
            </a:r>
            <a:endParaRPr/>
          </a:p>
        </p:txBody>
      </p:sp>
      <p:pic>
        <p:nvPicPr>
          <p:cNvPr id="356" name="Google Shape;3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825" y="3758849"/>
            <a:ext cx="3643025" cy="113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1671" y="2663300"/>
            <a:ext cx="4244424" cy="96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3800" y="3780999"/>
            <a:ext cx="3222852" cy="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4"/>
          <p:cNvSpPr txBox="1">
            <a:spLocks noGrp="1"/>
          </p:cNvSpPr>
          <p:nvPr>
            <p:ph type="title"/>
          </p:nvPr>
        </p:nvSpPr>
        <p:spPr>
          <a:xfrm>
            <a:off x="1303799" y="598575"/>
            <a:ext cx="7483853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Application---screenshot </a:t>
            </a:r>
            <a:r>
              <a:rPr lang="en-US" dirty="0"/>
              <a:t>for user story 1</a:t>
            </a:r>
            <a:endParaRPr dirty="0"/>
          </a:p>
        </p:txBody>
      </p:sp>
      <p:sp>
        <p:nvSpPr>
          <p:cNvPr id="364" name="Google Shape;364;p24"/>
          <p:cNvSpPr txBox="1">
            <a:spLocks noGrp="1"/>
          </p:cNvSpPr>
          <p:nvPr>
            <p:ph type="body" idx="1"/>
          </p:nvPr>
        </p:nvSpPr>
        <p:spPr>
          <a:xfrm>
            <a:off x="1213200" y="1163075"/>
            <a:ext cx="7030500" cy="7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rgbClr val="000000"/>
                </a:solidFill>
              </a:rPr>
              <a:t>User story : </a:t>
            </a:r>
            <a:r>
              <a:rPr lang="en-US" sz="1100" dirty="0">
                <a:solidFill>
                  <a:srgbClr val="000000"/>
                </a:solidFill>
              </a:rPr>
              <a:t>W</a:t>
            </a:r>
            <a:r>
              <a:rPr lang="en" sz="1100" dirty="0">
                <a:solidFill>
                  <a:srgbClr val="000000"/>
                </a:solidFill>
              </a:rPr>
              <a:t>hich state has the most alumni live in, so that we can hold an alumni event in this state</a:t>
            </a:r>
            <a:endParaRPr sz="1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365" name="Google Shape;3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625" y="1597875"/>
            <a:ext cx="6000252" cy="36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5"/>
          <p:cNvSpPr txBox="1">
            <a:spLocks noGrp="1"/>
          </p:cNvSpPr>
          <p:nvPr>
            <p:ph type="title"/>
          </p:nvPr>
        </p:nvSpPr>
        <p:spPr>
          <a:xfrm>
            <a:off x="1303799" y="598575"/>
            <a:ext cx="7342659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Application---screenshot </a:t>
            </a:r>
            <a:r>
              <a:rPr lang="en-US" dirty="0"/>
              <a:t>for user story 2</a:t>
            </a:r>
            <a:endParaRPr dirty="0"/>
          </a:p>
        </p:txBody>
      </p:sp>
      <p:sp>
        <p:nvSpPr>
          <p:cNvPr id="371" name="Google Shape;371;p25"/>
          <p:cNvSpPr txBox="1">
            <a:spLocks noGrp="1"/>
          </p:cNvSpPr>
          <p:nvPr>
            <p:ph type="body" idx="1"/>
          </p:nvPr>
        </p:nvSpPr>
        <p:spPr>
          <a:xfrm>
            <a:off x="1248050" y="1126700"/>
            <a:ext cx="7253400" cy="762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rgbClr val="000000"/>
              </a:buClr>
              <a:buSzPts val="1100"/>
              <a:buNone/>
            </a:pPr>
            <a:r>
              <a:rPr lang="en" sz="1100" b="1" dirty="0">
                <a:solidFill>
                  <a:srgbClr val="000000"/>
                </a:solidFill>
              </a:rPr>
              <a:t>User story : </a:t>
            </a:r>
            <a:r>
              <a:rPr lang="en-US" sz="1100" dirty="0">
                <a:solidFill>
                  <a:srgbClr val="000000"/>
                </a:solidFill>
              </a:rPr>
              <a:t>Who has SQL skill in Washington DC, as well as their detailed information, so that we can invite them come to on-campus SQL workshop to share their experience.</a:t>
            </a:r>
          </a:p>
          <a:p>
            <a:pPr marL="0" indent="0">
              <a:buClr>
                <a:srgbClr val="000000"/>
              </a:buClr>
              <a:buSzPts val="1100"/>
              <a:buNone/>
            </a:pPr>
            <a:endParaRPr lang="en-US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dirty="0"/>
          </a:p>
        </p:txBody>
      </p:sp>
      <p:pic>
        <p:nvPicPr>
          <p:cNvPr id="372" name="Google Shape;3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950" y="1801907"/>
            <a:ext cx="5752607" cy="3341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"/>
          <p:cNvSpPr txBox="1">
            <a:spLocks noGrp="1"/>
          </p:cNvSpPr>
          <p:nvPr>
            <p:ph type="title"/>
          </p:nvPr>
        </p:nvSpPr>
        <p:spPr>
          <a:xfrm>
            <a:off x="3734750" y="1492725"/>
            <a:ext cx="1581300" cy="17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Q&amp;A</a:t>
            </a:r>
            <a:endParaRPr sz="4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7"/>
          <p:cNvSpPr txBox="1">
            <a:spLocks noGrp="1"/>
          </p:cNvSpPr>
          <p:nvPr>
            <p:ph type="title"/>
          </p:nvPr>
        </p:nvSpPr>
        <p:spPr>
          <a:xfrm>
            <a:off x="3414650" y="2019525"/>
            <a:ext cx="2691900" cy="9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you!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1303800" y="6747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1182075" y="1674075"/>
            <a:ext cx="7030500" cy="30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 dirty="0"/>
              <a:t>Users of the database</a:t>
            </a:r>
            <a:r>
              <a:rPr lang="en" sz="1400" dirty="0"/>
              <a:t> 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dirty="0"/>
              <a:t>Alumni Association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dirty="0"/>
              <a:t>Smith Career Office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Smith Job Seekers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endParaRPr sz="1400"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 dirty="0"/>
              <a:t>Data included</a:t>
            </a:r>
            <a:endParaRPr sz="14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dirty="0"/>
              <a:t>Alumni Data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dirty="0"/>
              <a:t>Company &amp; Location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dirty="0"/>
              <a:t>Job Role &amp; description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dirty="0"/>
              <a:t>Skills &amp; Certificates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BA6153-BE3A-40F2-8951-83D5CA87B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953" y="1764969"/>
            <a:ext cx="2417723" cy="24286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4C5202-AD81-4AED-BC81-DB48CA2FE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050" y="400942"/>
            <a:ext cx="3310853" cy="1417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E32AD5-2593-40F4-ABCE-41345F3C68D7}"/>
              </a:ext>
            </a:extLst>
          </p:cNvPr>
          <p:cNvSpPr txBox="1"/>
          <p:nvPr/>
        </p:nvSpPr>
        <p:spPr>
          <a:xfrm>
            <a:off x="4819050" y="4439082"/>
            <a:ext cx="350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source: </a:t>
            </a:r>
            <a:r>
              <a:rPr lang="en-US" b="1" dirty="0" err="1"/>
              <a:t>Networth</a:t>
            </a:r>
            <a:r>
              <a:rPr lang="en-US" b="1" dirty="0"/>
              <a:t>—Smith Cohorts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>
            <a:spLocks noGrp="1"/>
          </p:cNvSpPr>
          <p:nvPr>
            <p:ph type="title"/>
          </p:nvPr>
        </p:nvSpPr>
        <p:spPr>
          <a:xfrm>
            <a:off x="1303800" y="6747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Introduction:Terps Ocean</a:t>
            </a:r>
            <a:endParaRPr/>
          </a:p>
        </p:txBody>
      </p:sp>
      <p:sp>
        <p:nvSpPr>
          <p:cNvPr id="293" name="Google Shape;293;p15"/>
          <p:cNvSpPr txBox="1">
            <a:spLocks noGrp="1"/>
          </p:cNvSpPr>
          <p:nvPr>
            <p:ph type="body" idx="1"/>
          </p:nvPr>
        </p:nvSpPr>
        <p:spPr>
          <a:xfrm>
            <a:off x="1303800" y="16740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 dirty="0"/>
              <a:t>Mission statement</a:t>
            </a:r>
            <a:endParaRPr sz="14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dirty="0"/>
              <a:t>Cataloging system to track Smith alumni working information</a:t>
            </a:r>
            <a:endParaRPr sz="140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dirty="0"/>
              <a:t>Adequacy and accuracy</a:t>
            </a:r>
            <a:endParaRPr sz="140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endParaRPr sz="1400" dirty="0"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 dirty="0"/>
              <a:t>Mission Object</a:t>
            </a:r>
            <a:r>
              <a:rPr lang="en-US" sz="1400" b="1" dirty="0" err="1"/>
              <a:t>ive</a:t>
            </a:r>
            <a:r>
              <a:rPr lang="en" sz="1400" b="1" dirty="0"/>
              <a:t>s for clients </a:t>
            </a:r>
            <a:endParaRPr sz="14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dirty="0"/>
              <a:t>Organizing alumni events in each state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dirty="0"/>
              <a:t>Inviting companies to information sessions</a:t>
            </a:r>
            <a:endParaRPr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299" name="Google Shape;299;p16"/>
          <p:cNvSpPr txBox="1">
            <a:spLocks noGrp="1"/>
          </p:cNvSpPr>
          <p:nvPr>
            <p:ph type="body" idx="1"/>
          </p:nvPr>
        </p:nvSpPr>
        <p:spPr>
          <a:xfrm>
            <a:off x="1303800" y="1411800"/>
            <a:ext cx="7030500" cy="3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 dirty="0"/>
              <a:t>Backend</a:t>
            </a:r>
            <a:r>
              <a:rPr lang="en" sz="1400" dirty="0"/>
              <a:t>: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dirty="0"/>
              <a:t>Excel: c</a:t>
            </a:r>
            <a:r>
              <a:rPr lang="en-US" sz="1400" dirty="0"/>
              <a:t>lean</a:t>
            </a:r>
            <a:r>
              <a:rPr lang="en" sz="1400" dirty="0"/>
              <a:t> data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dirty="0"/>
              <a:t>Lucidchart: ER diagram</a:t>
            </a:r>
            <a:endParaRPr sz="140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dirty="0"/>
              <a:t>SSMS: manage data</a:t>
            </a:r>
            <a:endParaRPr sz="140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endParaRPr sz="1400"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 dirty="0"/>
              <a:t>Frontend</a:t>
            </a:r>
            <a:r>
              <a:rPr lang="en" sz="1400" dirty="0"/>
              <a:t>: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dirty="0"/>
              <a:t>Power BI: visualize data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dirty="0"/>
              <a:t>HTML: create website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dirty="0"/>
              <a:t>Wix: publish website</a:t>
            </a:r>
            <a:endParaRPr sz="1400" dirty="0"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483" y="1976338"/>
            <a:ext cx="1775066" cy="999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1" name="Google Shape;301;p16"/>
          <p:cNvGrpSpPr/>
          <p:nvPr/>
        </p:nvGrpSpPr>
        <p:grpSpPr>
          <a:xfrm>
            <a:off x="4519067" y="607325"/>
            <a:ext cx="4077483" cy="3928862"/>
            <a:chOff x="4945142" y="750712"/>
            <a:chExt cx="4077483" cy="3928862"/>
          </a:xfrm>
        </p:grpSpPr>
        <p:pic>
          <p:nvPicPr>
            <p:cNvPr id="302" name="Google Shape;302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55725" y="750712"/>
              <a:ext cx="1184275" cy="1117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08675" y="781013"/>
              <a:ext cx="2113950" cy="1056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945142" y="1892973"/>
              <a:ext cx="2226207" cy="1186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" name="Google Shape;305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223925" y="3231700"/>
              <a:ext cx="1447875" cy="1447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p1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796422" y="3668025"/>
              <a:ext cx="2226201" cy="49627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</a:t>
            </a:r>
            <a:endParaRPr/>
          </a:p>
        </p:txBody>
      </p:sp>
      <p:sp>
        <p:nvSpPr>
          <p:cNvPr id="312" name="Google Shape;312;p17"/>
          <p:cNvSpPr txBox="1">
            <a:spLocks noGrp="1"/>
          </p:cNvSpPr>
          <p:nvPr>
            <p:ph type="body" idx="1"/>
          </p:nvPr>
        </p:nvSpPr>
        <p:spPr>
          <a:xfrm>
            <a:off x="1303800" y="14566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2D3B45"/>
                </a:solidFill>
              </a:rPr>
              <a:t>Alumni--Skill relationship:</a:t>
            </a:r>
            <a:endParaRPr sz="1200" b="1" dirty="0">
              <a:solidFill>
                <a:srgbClr val="2D3B4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D3B45"/>
                </a:solidFill>
              </a:rPr>
              <a:t>Own</a:t>
            </a:r>
            <a:r>
              <a:rPr lang="en" sz="1200" b="1" dirty="0">
                <a:solidFill>
                  <a:srgbClr val="2D3B45"/>
                </a:solidFill>
              </a:rPr>
              <a:t>: </a:t>
            </a:r>
            <a:r>
              <a:rPr lang="en" sz="1200" dirty="0">
                <a:solidFill>
                  <a:srgbClr val="2D3B45"/>
                </a:solidFill>
              </a:rPr>
              <a:t>many-to-many binary </a:t>
            </a:r>
            <a:endParaRPr sz="1200" dirty="0">
              <a:solidFill>
                <a:srgbClr val="2D3B4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2D3B45"/>
                </a:solidFill>
              </a:rPr>
              <a:t>Alumni--Company relationship:</a:t>
            </a:r>
            <a:endParaRPr sz="1200" b="1" dirty="0">
              <a:solidFill>
                <a:srgbClr val="2D3B4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D3B45"/>
                </a:solidFill>
              </a:rPr>
              <a:t>WorksFor: Binary</a:t>
            </a:r>
            <a:endParaRPr sz="1200" dirty="0">
              <a:solidFill>
                <a:srgbClr val="2D3B4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2D3B45"/>
                </a:solidFill>
              </a:rPr>
              <a:t>Alumni--Job Position relationship:</a:t>
            </a:r>
            <a:endParaRPr sz="1200" b="1" dirty="0">
              <a:solidFill>
                <a:srgbClr val="2D3B4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D3B45"/>
                </a:solidFill>
              </a:rPr>
              <a:t>WorkAs: Binary </a:t>
            </a:r>
            <a:endParaRPr sz="1200" dirty="0">
              <a:solidFill>
                <a:srgbClr val="2D3B4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2D3B45"/>
                </a:solidFill>
              </a:rPr>
              <a:t>Alumni-Working Location relationship:</a:t>
            </a:r>
            <a:endParaRPr sz="1200" b="1" dirty="0">
              <a:solidFill>
                <a:srgbClr val="2D3B4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rgbClr val="2D3B45"/>
                </a:solidFill>
              </a:rPr>
              <a:t>Livein</a:t>
            </a:r>
            <a:r>
              <a:rPr lang="en" sz="1200" dirty="0">
                <a:solidFill>
                  <a:srgbClr val="2D3B45"/>
                </a:solidFill>
              </a:rPr>
              <a:t>: Binary</a:t>
            </a:r>
            <a:endParaRPr sz="1200" dirty="0">
              <a:solidFill>
                <a:srgbClr val="2D3B4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2D3B45"/>
                </a:solidFill>
              </a:rPr>
              <a:t>Company---Location relationship:</a:t>
            </a:r>
            <a:endParaRPr sz="1200" b="1" dirty="0">
              <a:solidFill>
                <a:srgbClr val="2D3B4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D3B45"/>
                </a:solidFill>
              </a:rPr>
              <a:t>LocatedIn: </a:t>
            </a:r>
            <a:r>
              <a:rPr lang="en-US" sz="1200" dirty="0">
                <a:solidFill>
                  <a:srgbClr val="2D3B45"/>
                </a:solidFill>
              </a:rPr>
              <a:t>Many-to-Many </a:t>
            </a:r>
            <a:r>
              <a:rPr lang="en" sz="1200" dirty="0">
                <a:solidFill>
                  <a:srgbClr val="2D3B45"/>
                </a:solidFill>
              </a:rPr>
              <a:t>Binary</a:t>
            </a:r>
            <a:endParaRPr sz="1200" dirty="0">
              <a:solidFill>
                <a:srgbClr val="2D3B4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EA9408-AB80-48F7-B3A0-561F24DDE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497" y="438695"/>
            <a:ext cx="3702015" cy="44380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Schema</a:t>
            </a:r>
            <a:endParaRPr/>
          </a:p>
        </p:txBody>
      </p:sp>
      <p:sp>
        <p:nvSpPr>
          <p:cNvPr id="319" name="Google Shape;319;p18"/>
          <p:cNvSpPr txBox="1">
            <a:spLocks noGrp="1"/>
          </p:cNvSpPr>
          <p:nvPr>
            <p:ph type="body" idx="1"/>
          </p:nvPr>
        </p:nvSpPr>
        <p:spPr>
          <a:xfrm>
            <a:off x="539950" y="1371650"/>
            <a:ext cx="4178100" cy="35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D3B45"/>
                </a:solidFill>
                <a:latin typeface="+mn-lt"/>
              </a:rPr>
              <a:t>Alumni </a:t>
            </a:r>
            <a:r>
              <a:rPr lang="en" sz="1200" b="1" dirty="0">
                <a:solidFill>
                  <a:srgbClr val="2D3B45"/>
                </a:solidFill>
                <a:latin typeface="+mn-lt"/>
              </a:rPr>
              <a:t>(</a:t>
            </a:r>
            <a:r>
              <a:rPr lang="en" sz="1200" b="1" u="sng" dirty="0">
                <a:solidFill>
                  <a:srgbClr val="2D3B45"/>
                </a:solidFill>
                <a:latin typeface="+mn-lt"/>
              </a:rPr>
              <a:t>alumniId</a:t>
            </a:r>
            <a:r>
              <a:rPr lang="en" sz="1200" b="1" dirty="0">
                <a:solidFill>
                  <a:srgbClr val="2D3B45"/>
                </a:solidFill>
                <a:latin typeface="+mn-lt"/>
              </a:rPr>
              <a:t>, </a:t>
            </a:r>
            <a:r>
              <a:rPr lang="en" sz="1200" dirty="0">
                <a:solidFill>
                  <a:srgbClr val="2D3B45"/>
                </a:solidFill>
                <a:latin typeface="+mn-lt"/>
              </a:rPr>
              <a:t>fName, mName, lName, gradYear, gradTerm, workYears, email, linkedinURL, officeNum, mobileNum, </a:t>
            </a:r>
            <a:r>
              <a:rPr lang="en" sz="1200" i="1" dirty="0">
                <a:solidFill>
                  <a:srgbClr val="2D3B45"/>
                </a:solidFill>
                <a:latin typeface="+mn-lt"/>
              </a:rPr>
              <a:t>comId, locId, jobId</a:t>
            </a:r>
            <a:r>
              <a:rPr lang="en" sz="1200" b="1" dirty="0">
                <a:solidFill>
                  <a:srgbClr val="2D3B45"/>
                </a:solidFill>
                <a:latin typeface="+mn-lt"/>
              </a:rPr>
              <a:t>)</a:t>
            </a:r>
            <a:endParaRPr sz="1200" b="1" dirty="0">
              <a:solidFill>
                <a:srgbClr val="2D3B45"/>
              </a:solidFill>
              <a:latin typeface="+mn-lt"/>
            </a:endParaRPr>
          </a:p>
          <a:p>
            <a:pPr marL="0" lvl="0" indent="0" algn="l" rtl="0">
              <a:lnSpc>
                <a:spcPct val="1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D3B45"/>
                </a:solidFill>
                <a:latin typeface="+mn-lt"/>
              </a:rPr>
              <a:t>Company (</a:t>
            </a:r>
            <a:r>
              <a:rPr lang="en" sz="1200" b="1" u="sng" dirty="0">
                <a:solidFill>
                  <a:srgbClr val="2D3B45"/>
                </a:solidFill>
                <a:latin typeface="+mn-lt"/>
              </a:rPr>
              <a:t>comId</a:t>
            </a:r>
            <a:r>
              <a:rPr lang="en" sz="1200" dirty="0">
                <a:solidFill>
                  <a:srgbClr val="2D3B45"/>
                </a:solidFill>
                <a:latin typeface="+mn-lt"/>
              </a:rPr>
              <a:t>, comName, industry, comCapital)</a:t>
            </a:r>
            <a:endParaRPr sz="1200" dirty="0">
              <a:solidFill>
                <a:srgbClr val="2D3B45"/>
              </a:solidFill>
              <a:latin typeface="+mn-lt"/>
            </a:endParaRPr>
          </a:p>
          <a:p>
            <a:pPr marL="0" lvl="0" indent="0" algn="l" rtl="0">
              <a:lnSpc>
                <a:spcPct val="1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D3B45"/>
                </a:solidFill>
                <a:latin typeface="+mn-lt"/>
              </a:rPr>
              <a:t>Location (</a:t>
            </a:r>
            <a:r>
              <a:rPr lang="en" sz="1200" b="1" u="sng" dirty="0">
                <a:solidFill>
                  <a:srgbClr val="2D3B45"/>
                </a:solidFill>
                <a:latin typeface="+mn-lt"/>
              </a:rPr>
              <a:t>locId</a:t>
            </a:r>
            <a:r>
              <a:rPr lang="en" sz="1200" dirty="0">
                <a:solidFill>
                  <a:srgbClr val="2D3B45"/>
                </a:solidFill>
                <a:latin typeface="+mn-lt"/>
              </a:rPr>
              <a:t>, city, locState)</a:t>
            </a:r>
            <a:endParaRPr sz="1200" dirty="0">
              <a:solidFill>
                <a:srgbClr val="2D3B45"/>
              </a:solidFill>
              <a:latin typeface="+mn-lt"/>
            </a:endParaRPr>
          </a:p>
          <a:p>
            <a:pPr marL="0" lvl="0" indent="0" algn="l" rtl="0">
              <a:lnSpc>
                <a:spcPct val="1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D3B45"/>
                </a:solidFill>
                <a:latin typeface="+mn-lt"/>
              </a:rPr>
              <a:t>Locatedin (</a:t>
            </a:r>
            <a:r>
              <a:rPr lang="en" sz="1200" b="1" i="1" u="sng" dirty="0">
                <a:solidFill>
                  <a:srgbClr val="2D3B45"/>
                </a:solidFill>
                <a:latin typeface="+mn-lt"/>
              </a:rPr>
              <a:t>comId, locId</a:t>
            </a:r>
            <a:r>
              <a:rPr lang="en" sz="1200" dirty="0">
                <a:solidFill>
                  <a:srgbClr val="2D3B45"/>
                </a:solidFill>
                <a:latin typeface="+mn-lt"/>
              </a:rPr>
              <a:t>)</a:t>
            </a:r>
            <a:endParaRPr sz="1200" dirty="0">
              <a:solidFill>
                <a:srgbClr val="2D3B45"/>
              </a:solidFill>
              <a:latin typeface="+mn-lt"/>
            </a:endParaRPr>
          </a:p>
          <a:p>
            <a:pPr marL="0" lvl="0" indent="0" algn="l" rtl="0">
              <a:lnSpc>
                <a:spcPct val="1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D3B45"/>
                </a:solidFill>
                <a:latin typeface="+mn-lt"/>
              </a:rPr>
              <a:t>JobRole (</a:t>
            </a:r>
            <a:r>
              <a:rPr lang="en" sz="1200" b="1" u="sng" dirty="0">
                <a:solidFill>
                  <a:srgbClr val="2D3B45"/>
                </a:solidFill>
                <a:latin typeface="+mn-lt"/>
              </a:rPr>
              <a:t>jobId</a:t>
            </a:r>
            <a:r>
              <a:rPr lang="en" sz="1200" dirty="0">
                <a:solidFill>
                  <a:srgbClr val="2D3B45"/>
                </a:solidFill>
                <a:latin typeface="+mn-lt"/>
              </a:rPr>
              <a:t>, jobTitle, jobDescription)</a:t>
            </a:r>
            <a:endParaRPr sz="1200" dirty="0">
              <a:solidFill>
                <a:srgbClr val="2D3B45"/>
              </a:solidFill>
              <a:latin typeface="+mn-lt"/>
            </a:endParaRPr>
          </a:p>
          <a:p>
            <a:pPr marL="0" lvl="0" indent="0" algn="l" rtl="0">
              <a:lnSpc>
                <a:spcPct val="1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D3B45"/>
                </a:solidFill>
                <a:latin typeface="+mn-lt"/>
              </a:rPr>
              <a:t>Skill (</a:t>
            </a:r>
            <a:r>
              <a:rPr lang="en" sz="1200" b="1" u="sng" dirty="0">
                <a:solidFill>
                  <a:srgbClr val="2D3B45"/>
                </a:solidFill>
                <a:latin typeface="+mn-lt"/>
              </a:rPr>
              <a:t>skillId</a:t>
            </a:r>
            <a:r>
              <a:rPr lang="en" sz="1200" b="1" dirty="0">
                <a:solidFill>
                  <a:srgbClr val="2D3B45"/>
                </a:solidFill>
                <a:latin typeface="+mn-lt"/>
              </a:rPr>
              <a:t>, </a:t>
            </a:r>
            <a:r>
              <a:rPr lang="en" sz="1200" dirty="0">
                <a:solidFill>
                  <a:srgbClr val="2D3B45"/>
                </a:solidFill>
                <a:latin typeface="+mn-lt"/>
              </a:rPr>
              <a:t>skillName, skillType)</a:t>
            </a:r>
            <a:endParaRPr sz="1200" dirty="0">
              <a:solidFill>
                <a:srgbClr val="2D3B45"/>
              </a:solidFill>
              <a:latin typeface="+mn-lt"/>
            </a:endParaRPr>
          </a:p>
          <a:p>
            <a:pPr marL="0" lvl="0" indent="0" algn="l" rtl="0">
              <a:lnSpc>
                <a:spcPct val="18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D3B45"/>
                </a:solidFill>
                <a:latin typeface="+mn-lt"/>
              </a:rPr>
              <a:t>Certification (</a:t>
            </a:r>
            <a:r>
              <a:rPr lang="en" sz="1200" b="1" i="1" u="sng" dirty="0">
                <a:solidFill>
                  <a:srgbClr val="2D3B45"/>
                </a:solidFill>
                <a:latin typeface="+mn-lt"/>
              </a:rPr>
              <a:t>alumniId, skillId,</a:t>
            </a:r>
            <a:r>
              <a:rPr lang="en" sz="1200" b="1" dirty="0">
                <a:solidFill>
                  <a:srgbClr val="2D3B45"/>
                </a:solidFill>
                <a:latin typeface="+mn-lt"/>
              </a:rPr>
              <a:t> </a:t>
            </a:r>
            <a:r>
              <a:rPr lang="en" sz="1200" dirty="0">
                <a:solidFill>
                  <a:srgbClr val="2D3B45"/>
                </a:solidFill>
                <a:latin typeface="+mn-lt"/>
              </a:rPr>
              <a:t>certName, certDate)</a:t>
            </a:r>
            <a:r>
              <a:rPr lang="en" sz="1200" dirty="0">
                <a:solidFill>
                  <a:srgbClr val="2D3B45"/>
                </a:solidFill>
              </a:rPr>
              <a:t>	</a:t>
            </a:r>
            <a:endParaRPr dirty="0"/>
          </a:p>
        </p:txBody>
      </p:sp>
      <p:pic>
        <p:nvPicPr>
          <p:cNvPr id="320" name="Google Shape;320;p18"/>
          <p:cNvPicPr preferRelativeResize="0"/>
          <p:nvPr/>
        </p:nvPicPr>
        <p:blipFill rotWithShape="1">
          <a:blip r:embed="rId3">
            <a:alphaModFix/>
          </a:blip>
          <a:srcRect l="3272" t="13129" r="6065" b="11846"/>
          <a:stretch/>
        </p:blipFill>
        <p:spPr>
          <a:xfrm>
            <a:off x="4282625" y="1545575"/>
            <a:ext cx="4805624" cy="2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/>
          </a:p>
        </p:txBody>
      </p:sp>
      <p:sp>
        <p:nvSpPr>
          <p:cNvPr id="326" name="Google Shape;326;p19"/>
          <p:cNvSpPr txBox="1">
            <a:spLocks noGrp="1"/>
          </p:cNvSpPr>
          <p:nvPr>
            <p:ph type="body" idx="1"/>
          </p:nvPr>
        </p:nvSpPr>
        <p:spPr>
          <a:xfrm>
            <a:off x="1066200" y="1293525"/>
            <a:ext cx="7505700" cy="35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CREATE TABLE [Certification] (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	alumniId CHAR (7) NOT NULL,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	skillId CHAR(8) Not Null,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	certName VARCHAR(MAX) Null,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	certDate Datetime Null,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	CONSTRAINT pk_Certification_alumniId_skillId PRIMARY KEY (alumniId,skillId),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	CONSTRAINT fk_Certification_alumniId FOREIGN KEY (alumniId)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		REFERENCES [Alumni](alumniId)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		ON DELETE NO ACTION ON UPDATE NO ACTION,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	CONSTRAINT fk_Certification_skillId FOREIGN KEY (skillId)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		REFERENCES [Skill](skillId)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		ON DELETE NO ACTION ON UPDATE NO ACTION);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</a:t>
            </a:r>
            <a:endParaRPr/>
          </a:p>
        </p:txBody>
      </p:sp>
      <p:sp>
        <p:nvSpPr>
          <p:cNvPr id="332" name="Google Shape;332;p20"/>
          <p:cNvSpPr txBox="1">
            <a:spLocks noGrp="1"/>
          </p:cNvSpPr>
          <p:nvPr>
            <p:ph type="body" idx="1"/>
          </p:nvPr>
        </p:nvSpPr>
        <p:spPr>
          <a:xfrm>
            <a:off x="1202350" y="1394975"/>
            <a:ext cx="7030500" cy="29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Which state has the most alumni working in, so that we can hold an alumni event in this state.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SQL code: </a:t>
            </a: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FF"/>
                </a:solidFill>
              </a:rPr>
              <a:t>select</a:t>
            </a:r>
            <a:r>
              <a:rPr lang="en" sz="1400" dirty="0"/>
              <a:t> </a:t>
            </a:r>
            <a:r>
              <a:rPr lang="en" sz="1400" dirty="0">
                <a:solidFill>
                  <a:srgbClr val="0000FF"/>
                </a:solidFill>
              </a:rPr>
              <a:t>top</a:t>
            </a:r>
            <a:r>
              <a:rPr lang="en" sz="1400" dirty="0"/>
              <a:t> 1 l</a:t>
            </a:r>
            <a:r>
              <a:rPr lang="en" sz="1400" dirty="0">
                <a:solidFill>
                  <a:srgbClr val="808080"/>
                </a:solidFill>
              </a:rPr>
              <a:t>.</a:t>
            </a:r>
            <a:r>
              <a:rPr lang="en" sz="1400" dirty="0"/>
              <a:t>locState</a:t>
            </a:r>
            <a:r>
              <a:rPr lang="en" sz="1400" dirty="0">
                <a:solidFill>
                  <a:srgbClr val="808080"/>
                </a:solidFill>
              </a:rPr>
              <a:t>,</a:t>
            </a:r>
            <a:r>
              <a:rPr lang="en" sz="1400" dirty="0"/>
              <a:t> </a:t>
            </a:r>
            <a:r>
              <a:rPr lang="en" sz="1400" dirty="0">
                <a:solidFill>
                  <a:srgbClr val="FF00FF"/>
                </a:solidFill>
              </a:rPr>
              <a:t>count</a:t>
            </a:r>
            <a:r>
              <a:rPr lang="en" sz="1400" dirty="0">
                <a:solidFill>
                  <a:srgbClr val="808080"/>
                </a:solidFill>
              </a:rPr>
              <a:t>(</a:t>
            </a:r>
            <a:r>
              <a:rPr lang="en" sz="1400" dirty="0"/>
              <a:t>L</a:t>
            </a:r>
            <a:r>
              <a:rPr lang="en" sz="1400" dirty="0">
                <a:solidFill>
                  <a:srgbClr val="808080"/>
                </a:solidFill>
              </a:rPr>
              <a:t>.</a:t>
            </a:r>
            <a:r>
              <a:rPr lang="en" sz="1400" dirty="0"/>
              <a:t>locState</a:t>
            </a:r>
            <a:r>
              <a:rPr lang="en" sz="1400" dirty="0">
                <a:solidFill>
                  <a:srgbClr val="808080"/>
                </a:solidFill>
              </a:rPr>
              <a:t>)</a:t>
            </a:r>
            <a:r>
              <a:rPr lang="en" sz="1400" dirty="0"/>
              <a:t> </a:t>
            </a:r>
            <a:r>
              <a:rPr lang="en" sz="1400" dirty="0">
                <a:solidFill>
                  <a:srgbClr val="0000FF"/>
                </a:solidFill>
              </a:rPr>
              <a:t>as</a:t>
            </a:r>
            <a:r>
              <a:rPr lang="en" sz="1400" dirty="0"/>
              <a:t> </a:t>
            </a:r>
            <a:r>
              <a:rPr lang="en" sz="1400" dirty="0">
                <a:solidFill>
                  <a:srgbClr val="FF0000"/>
                </a:solidFill>
              </a:rPr>
              <a:t>'Alumni Works In'</a:t>
            </a:r>
            <a:endParaRPr sz="1400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FF"/>
                </a:solidFill>
              </a:rPr>
              <a:t>from</a:t>
            </a:r>
            <a:r>
              <a:rPr lang="en" sz="1400" dirty="0"/>
              <a:t> </a:t>
            </a:r>
            <a:r>
              <a:rPr lang="en" sz="1400" dirty="0">
                <a:solidFill>
                  <a:srgbClr val="000000"/>
                </a:solidFill>
              </a:rPr>
              <a:t>Location </a:t>
            </a:r>
            <a:r>
              <a:rPr lang="en" sz="1400" dirty="0"/>
              <a:t>l</a:t>
            </a:r>
            <a:r>
              <a:rPr lang="en" sz="1400" dirty="0">
                <a:solidFill>
                  <a:srgbClr val="808080"/>
                </a:solidFill>
              </a:rPr>
              <a:t>,</a:t>
            </a:r>
            <a:r>
              <a:rPr lang="en" sz="1400" dirty="0"/>
              <a:t> Alumni a</a:t>
            </a: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FF"/>
                </a:solidFill>
              </a:rPr>
              <a:t>where</a:t>
            </a:r>
            <a:r>
              <a:rPr lang="en" sz="1400" dirty="0"/>
              <a:t> l</a:t>
            </a:r>
            <a:r>
              <a:rPr lang="en" sz="1400" dirty="0">
                <a:solidFill>
                  <a:srgbClr val="808080"/>
                </a:solidFill>
              </a:rPr>
              <a:t>.</a:t>
            </a:r>
            <a:r>
              <a:rPr lang="en" sz="1400" dirty="0"/>
              <a:t>locId</a:t>
            </a:r>
            <a:r>
              <a:rPr lang="en" sz="1400" dirty="0">
                <a:solidFill>
                  <a:srgbClr val="808080"/>
                </a:solidFill>
              </a:rPr>
              <a:t>=</a:t>
            </a:r>
            <a:r>
              <a:rPr lang="en" sz="1400" dirty="0"/>
              <a:t>a</a:t>
            </a:r>
            <a:r>
              <a:rPr lang="en" sz="1400" dirty="0">
                <a:solidFill>
                  <a:srgbClr val="808080"/>
                </a:solidFill>
              </a:rPr>
              <a:t>.</a:t>
            </a:r>
            <a:r>
              <a:rPr lang="en" sz="1400" dirty="0"/>
              <a:t>locId</a:t>
            </a: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FF"/>
                </a:solidFill>
              </a:rPr>
              <a:t>group</a:t>
            </a:r>
            <a:r>
              <a:rPr lang="en" sz="1400" dirty="0"/>
              <a:t> </a:t>
            </a:r>
            <a:r>
              <a:rPr lang="en" sz="1400" dirty="0">
                <a:solidFill>
                  <a:srgbClr val="0000FF"/>
                </a:solidFill>
              </a:rPr>
              <a:t>by</a:t>
            </a:r>
            <a:r>
              <a:rPr lang="en" sz="1400" dirty="0"/>
              <a:t> l</a:t>
            </a:r>
            <a:r>
              <a:rPr lang="en" sz="1400" dirty="0">
                <a:solidFill>
                  <a:srgbClr val="808080"/>
                </a:solidFill>
              </a:rPr>
              <a:t>.</a:t>
            </a:r>
            <a:r>
              <a:rPr lang="en" sz="1400" dirty="0"/>
              <a:t>locState</a:t>
            </a: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FF"/>
                </a:solidFill>
              </a:rPr>
              <a:t>order</a:t>
            </a:r>
            <a:r>
              <a:rPr lang="en" sz="1400" dirty="0"/>
              <a:t> </a:t>
            </a:r>
            <a:r>
              <a:rPr lang="en" sz="1400" dirty="0">
                <a:solidFill>
                  <a:srgbClr val="0000FF"/>
                </a:solidFill>
              </a:rPr>
              <a:t>by</a:t>
            </a:r>
            <a:r>
              <a:rPr lang="en" sz="1400" dirty="0"/>
              <a:t> </a:t>
            </a:r>
            <a:r>
              <a:rPr lang="en" sz="1400" dirty="0">
                <a:solidFill>
                  <a:srgbClr val="FF00FF"/>
                </a:solidFill>
              </a:rPr>
              <a:t>count</a:t>
            </a:r>
            <a:r>
              <a:rPr lang="en" sz="1400" dirty="0">
                <a:solidFill>
                  <a:srgbClr val="808080"/>
                </a:solidFill>
              </a:rPr>
              <a:t>(</a:t>
            </a:r>
            <a:r>
              <a:rPr lang="en" sz="1400" dirty="0"/>
              <a:t>l</a:t>
            </a:r>
            <a:r>
              <a:rPr lang="en" sz="1400" dirty="0">
                <a:solidFill>
                  <a:srgbClr val="808080"/>
                </a:solidFill>
              </a:rPr>
              <a:t>.</a:t>
            </a:r>
            <a:r>
              <a:rPr lang="en" sz="1400" dirty="0"/>
              <a:t>locState</a:t>
            </a:r>
            <a:r>
              <a:rPr lang="en" sz="1400" dirty="0">
                <a:solidFill>
                  <a:srgbClr val="808080"/>
                </a:solidFill>
              </a:rPr>
              <a:t>)</a:t>
            </a:r>
            <a:r>
              <a:rPr lang="en" sz="1400" dirty="0"/>
              <a:t> </a:t>
            </a:r>
            <a:r>
              <a:rPr lang="en" sz="1400" dirty="0">
                <a:solidFill>
                  <a:srgbClr val="0000FF"/>
                </a:solidFill>
              </a:rPr>
              <a:t>desc</a:t>
            </a:r>
            <a:r>
              <a:rPr lang="en" sz="1400" dirty="0">
                <a:solidFill>
                  <a:srgbClr val="808080"/>
                </a:solidFill>
              </a:rPr>
              <a:t>;</a:t>
            </a:r>
            <a:endParaRPr sz="1400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700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700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33" name="Google Shape;3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300" y="3457675"/>
            <a:ext cx="2962725" cy="12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</a:t>
            </a:r>
            <a:endParaRPr/>
          </a:p>
        </p:txBody>
      </p:sp>
      <p:sp>
        <p:nvSpPr>
          <p:cNvPr id="339" name="Google Shape;339;p21"/>
          <p:cNvSpPr txBox="1">
            <a:spLocks noGrp="1"/>
          </p:cNvSpPr>
          <p:nvPr>
            <p:ph type="body" idx="1"/>
          </p:nvPr>
        </p:nvSpPr>
        <p:spPr>
          <a:xfrm>
            <a:off x="1163200" y="13009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</a:rPr>
              <a:t>Who has SQL skill in Washington DC, as well as their detailed information, so that we can invite them come to on-campus SQL workshop to share their experience.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" sz="1200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.*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dbo.Alumni A,dbo.Location B,</a:t>
            </a:r>
            <a:r>
              <a:rPr lang="en-US" sz="12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dbo</a:t>
            </a:r>
            <a:r>
              <a:rPr lang="en-US" sz="12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2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Certification as C, </a:t>
            </a:r>
            <a:r>
              <a:rPr lang="en-US" sz="1200" dirty="0" err="1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dbo</a:t>
            </a:r>
            <a:r>
              <a:rPr lang="en-US" sz="12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2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Skill as skill </a:t>
            </a:r>
            <a:endParaRPr sz="12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" sz="1200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locId</a:t>
            </a:r>
            <a:r>
              <a:rPr lang="en" sz="1200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" sz="1200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locId 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" sz="1200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alumniId</a:t>
            </a:r>
            <a:r>
              <a:rPr lang="en" sz="1200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200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alumniId 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 C</a:t>
            </a:r>
            <a:r>
              <a:rPr lang="en" sz="1200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skillId</a:t>
            </a:r>
            <a:r>
              <a:rPr lang="en" sz="1200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skill</a:t>
            </a:r>
            <a:r>
              <a:rPr lang="en" sz="1200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skillId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" sz="1200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locState</a:t>
            </a:r>
            <a:r>
              <a:rPr lang="en" sz="1200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2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'DC'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 skill</a:t>
            </a:r>
            <a:r>
              <a:rPr lang="en" sz="1200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skillName</a:t>
            </a:r>
            <a:r>
              <a:rPr lang="en" sz="1200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2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'SQL'</a:t>
            </a:r>
            <a:endParaRPr sz="12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" sz="1200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fName </a:t>
            </a:r>
            <a:r>
              <a:rPr lang="en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ASC</a:t>
            </a:r>
            <a:r>
              <a:rPr lang="en" sz="1200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" sz="1200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lName </a:t>
            </a:r>
            <a:r>
              <a:rPr lang="en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ASC</a:t>
            </a:r>
            <a:endParaRPr sz="1200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dirty="0">
              <a:solidFill>
                <a:srgbClr val="0000FF"/>
              </a:solidFill>
            </a:endParaRPr>
          </a:p>
          <a:p>
            <a:pPr marL="0" lvl="0" indent="3187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7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40" name="Google Shape;3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778" y="2529001"/>
            <a:ext cx="5101426" cy="203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707</Words>
  <Application>Microsoft Office PowerPoint</Application>
  <PresentationFormat>On-screen Show (16:9)</PresentationFormat>
  <Paragraphs>117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Maven Pro</vt:lpstr>
      <vt:lpstr>Nunito</vt:lpstr>
      <vt:lpstr>Arial</vt:lpstr>
      <vt:lpstr>Momentum</vt:lpstr>
      <vt:lpstr>Terps Ocean</vt:lpstr>
      <vt:lpstr>Background</vt:lpstr>
      <vt:lpstr>Introduction:Terps Ocean</vt:lpstr>
      <vt:lpstr>Tools</vt:lpstr>
      <vt:lpstr>ERD</vt:lpstr>
      <vt:lpstr>Relation Schema</vt:lpstr>
      <vt:lpstr>SQL</vt:lpstr>
      <vt:lpstr>User Story</vt:lpstr>
      <vt:lpstr>User Story</vt:lpstr>
      <vt:lpstr>Application-Introduction</vt:lpstr>
      <vt:lpstr>Security Concerns</vt:lpstr>
      <vt:lpstr>Application---screenshot for user story 1</vt:lpstr>
      <vt:lpstr>Application---screenshot for user story 2</vt:lpstr>
      <vt:lpstr> Q&amp;A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Terps Ocean</dc:title>
  <cp:lastModifiedBy>zhong ricardo</cp:lastModifiedBy>
  <cp:revision>11</cp:revision>
  <dcterms:modified xsi:type="dcterms:W3CDTF">2018-12-05T21:20:52Z</dcterms:modified>
</cp:coreProperties>
</file>