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9" r:id="rId3"/>
    <p:sldId id="261" r:id="rId4"/>
    <p:sldId id="274" r:id="rId5"/>
    <p:sldId id="262" r:id="rId6"/>
    <p:sldId id="263" r:id="rId7"/>
    <p:sldId id="264" r:id="rId8"/>
    <p:sldId id="266" r:id="rId9"/>
    <p:sldId id="271"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71"/>
    <p:restoredTop sz="96327"/>
  </p:normalViewPr>
  <p:slideViewPr>
    <p:cSldViewPr snapToGrid="0">
      <p:cViewPr varScale="1">
        <p:scale>
          <a:sx n="117" d="100"/>
          <a:sy n="117" d="100"/>
        </p:scale>
        <p:origin x="17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4/2/23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834988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8726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1322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5803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7035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6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134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965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6531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78196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4/2/23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5902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4/2/23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76579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menti.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nicolelzy/2023-sdsc"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icolelzy/2023-sdsc"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facebookresearch.github.io/Kats/" TargetMode="External"/><Relationship Id="rId2" Type="http://schemas.openxmlformats.org/officeDocument/2006/relationships/hyperlink" Target="https://www.sktime.net/en/latest/get_started.html" TargetMode="External"/><Relationship Id="rId1" Type="http://schemas.openxmlformats.org/officeDocument/2006/relationships/slideLayout" Target="../slideLayouts/slideLayout3.xml"/><Relationship Id="rId5" Type="http://schemas.openxmlformats.org/officeDocument/2006/relationships/hyperlink" Target="https://tsfresh.readthedocs.io/en/latest/index.html" TargetMode="External"/><Relationship Id="rId4" Type="http://schemas.openxmlformats.org/officeDocument/2006/relationships/hyperlink" Target="https://github.com/winedarksea/Auto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alpha val="25000"/>
          </a:schemeClr>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6CE6A-0705-8B99-8E15-03A90FEF15A2}"/>
              </a:ext>
            </a:extLst>
          </p:cNvPr>
          <p:cNvSpPr>
            <a:spLocks noGrp="1"/>
          </p:cNvSpPr>
          <p:nvPr>
            <p:ph type="ctrTitle"/>
          </p:nvPr>
        </p:nvSpPr>
        <p:spPr>
          <a:xfrm>
            <a:off x="1078991" y="893935"/>
            <a:ext cx="5364937" cy="3339390"/>
          </a:xfrm>
        </p:spPr>
        <p:txBody>
          <a:bodyPr anchor="ctr">
            <a:normAutofit/>
          </a:bodyPr>
          <a:lstStyle/>
          <a:p>
            <a:r>
              <a:rPr lang="en-GB" sz="6000" dirty="0">
                <a:solidFill>
                  <a:sysClr val="windowText" lastClr="000000"/>
                </a:solidFill>
              </a:rPr>
              <a:t>Introduction to Time Series</a:t>
            </a:r>
          </a:p>
        </p:txBody>
      </p:sp>
      <p:sp>
        <p:nvSpPr>
          <p:cNvPr id="3" name="Subtitle 2">
            <a:extLst>
              <a:ext uri="{FF2B5EF4-FFF2-40B4-BE49-F238E27FC236}">
                <a16:creationId xmlns:a16="http://schemas.microsoft.com/office/drawing/2014/main" id="{E9B7FA2F-E879-427D-C857-6134773FD659}"/>
              </a:ext>
            </a:extLst>
          </p:cNvPr>
          <p:cNvSpPr>
            <a:spLocks noGrp="1"/>
          </p:cNvSpPr>
          <p:nvPr>
            <p:ph type="subTitle" idx="1"/>
          </p:nvPr>
        </p:nvSpPr>
        <p:spPr>
          <a:xfrm>
            <a:off x="1140408" y="3614749"/>
            <a:ext cx="5364936" cy="909848"/>
          </a:xfrm>
        </p:spPr>
        <p:txBody>
          <a:bodyPr anchor="t">
            <a:normAutofit/>
          </a:bodyPr>
          <a:lstStyle/>
          <a:p>
            <a:pPr>
              <a:lnSpc>
                <a:spcPct val="90000"/>
              </a:lnSpc>
            </a:pPr>
            <a:r>
              <a:rPr lang="en-GB" sz="1400" dirty="0">
                <a:solidFill>
                  <a:sysClr val="windowText" lastClr="000000"/>
                </a:solidFill>
              </a:rPr>
              <a:t>Nicole Lee</a:t>
            </a:r>
          </a:p>
          <a:p>
            <a:pPr>
              <a:lnSpc>
                <a:spcPct val="90000"/>
              </a:lnSpc>
            </a:pPr>
            <a:r>
              <a:rPr lang="en-GB" sz="1400" dirty="0">
                <a:solidFill>
                  <a:sysClr val="windowText" lastClr="000000"/>
                </a:solidFill>
              </a:rPr>
              <a:t>30 March 2023</a:t>
            </a:r>
          </a:p>
          <a:p>
            <a:pPr>
              <a:lnSpc>
                <a:spcPct val="90000"/>
              </a:lnSpc>
            </a:pPr>
            <a:r>
              <a:rPr lang="en-GB" sz="1400" dirty="0">
                <a:solidFill>
                  <a:sysClr val="windowText" lastClr="000000"/>
                </a:solidFill>
              </a:rPr>
              <a:t>0900 - 1730</a:t>
            </a:r>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3">
            <a:extLst>
              <a:ext uri="{FF2B5EF4-FFF2-40B4-BE49-F238E27FC236}">
                <a16:creationId xmlns:a16="http://schemas.microsoft.com/office/drawing/2014/main" id="{5450287F-6FD9-A790-0E32-0B7EB17D8459}"/>
              </a:ext>
            </a:extLst>
          </p:cNvPr>
          <p:cNvPicPr>
            <a:picLocks noChangeAspect="1"/>
          </p:cNvPicPr>
          <p:nvPr/>
        </p:nvPicPr>
        <p:blipFill rotWithShape="1">
          <a:blip r:embed="rId2"/>
          <a:srcRect l="26950" r="2742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Graphical user interface&#10;&#10;Description automatically generated">
            <a:extLst>
              <a:ext uri="{FF2B5EF4-FFF2-40B4-BE49-F238E27FC236}">
                <a16:creationId xmlns:a16="http://schemas.microsoft.com/office/drawing/2014/main" id="{84A6284C-2A96-FEFE-1412-E6A00C84306D}"/>
              </a:ext>
            </a:extLst>
          </p:cNvPr>
          <p:cNvPicPr>
            <a:picLocks noChangeAspect="1"/>
          </p:cNvPicPr>
          <p:nvPr/>
        </p:nvPicPr>
        <p:blipFill rotWithShape="1">
          <a:blip r:embed="rId3"/>
          <a:srcRect r="54576"/>
          <a:stretch/>
        </p:blipFill>
        <p:spPr>
          <a:xfrm>
            <a:off x="1078991" y="4585546"/>
            <a:ext cx="2232561" cy="1422400"/>
          </a:xfrm>
          <a:prstGeom prst="rect">
            <a:avLst/>
          </a:prstGeom>
        </p:spPr>
      </p:pic>
    </p:spTree>
    <p:extLst>
      <p:ext uri="{BB962C8B-B14F-4D97-AF65-F5344CB8AC3E}">
        <p14:creationId xmlns:p14="http://schemas.microsoft.com/office/powerpoint/2010/main" val="307209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alpha val="25000"/>
          </a:schemeClr>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6CE6A-0705-8B99-8E15-03A90FEF15A2}"/>
              </a:ext>
            </a:extLst>
          </p:cNvPr>
          <p:cNvSpPr>
            <a:spLocks noGrp="1"/>
          </p:cNvSpPr>
          <p:nvPr>
            <p:ph type="ctrTitle"/>
          </p:nvPr>
        </p:nvSpPr>
        <p:spPr>
          <a:xfrm>
            <a:off x="1078991" y="893935"/>
            <a:ext cx="5364937" cy="3339390"/>
          </a:xfrm>
        </p:spPr>
        <p:txBody>
          <a:bodyPr anchor="ctr">
            <a:normAutofit/>
          </a:bodyPr>
          <a:lstStyle/>
          <a:p>
            <a:r>
              <a:rPr lang="en-GB" sz="6000" dirty="0">
                <a:solidFill>
                  <a:sysClr val="windowText" lastClr="000000"/>
                </a:solidFill>
              </a:rPr>
              <a:t>Thank You</a:t>
            </a:r>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3">
            <a:extLst>
              <a:ext uri="{FF2B5EF4-FFF2-40B4-BE49-F238E27FC236}">
                <a16:creationId xmlns:a16="http://schemas.microsoft.com/office/drawing/2014/main" id="{5450287F-6FD9-A790-0E32-0B7EB17D8459}"/>
              </a:ext>
            </a:extLst>
          </p:cNvPr>
          <p:cNvPicPr>
            <a:picLocks noChangeAspect="1"/>
          </p:cNvPicPr>
          <p:nvPr/>
        </p:nvPicPr>
        <p:blipFill rotWithShape="1">
          <a:blip r:embed="rId2"/>
          <a:srcRect l="26950" r="2742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Subtitle 4">
            <a:extLst>
              <a:ext uri="{FF2B5EF4-FFF2-40B4-BE49-F238E27FC236}">
                <a16:creationId xmlns:a16="http://schemas.microsoft.com/office/drawing/2014/main" id="{DBFFEEFC-54D6-2E43-7E29-690C96D9505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270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C82D-D4AF-34CE-838B-AE425AAD60D4}"/>
              </a:ext>
            </a:extLst>
          </p:cNvPr>
          <p:cNvSpPr>
            <a:spLocks noGrp="1"/>
          </p:cNvSpPr>
          <p:nvPr>
            <p:ph type="title"/>
          </p:nvPr>
        </p:nvSpPr>
        <p:spPr/>
        <p:txBody>
          <a:bodyPr>
            <a:normAutofit/>
          </a:bodyPr>
          <a:lstStyle/>
          <a:p>
            <a:r>
              <a:rPr lang="en-SG" sz="2800" dirty="0"/>
              <a:t>Time series analysis is a statistical method that deals with data collected over time. It involves analysing and modelling data to identify patterns and trends, and make predictions about future values in the series. Time series data can be found in a wide range of fields, including economics, finance, and engineering</a:t>
            </a:r>
            <a:endParaRPr lang="en-GB" sz="2800" dirty="0"/>
          </a:p>
        </p:txBody>
      </p:sp>
      <p:sp>
        <p:nvSpPr>
          <p:cNvPr id="3" name="Text Placeholder 2">
            <a:extLst>
              <a:ext uri="{FF2B5EF4-FFF2-40B4-BE49-F238E27FC236}">
                <a16:creationId xmlns:a16="http://schemas.microsoft.com/office/drawing/2014/main" id="{F62CE015-2A64-BF3A-DF0E-9D5074126482}"/>
              </a:ext>
            </a:extLst>
          </p:cNvPr>
          <p:cNvSpPr>
            <a:spLocks noGrp="1"/>
          </p:cNvSpPr>
          <p:nvPr>
            <p:ph type="body" idx="1"/>
          </p:nvPr>
        </p:nvSpPr>
        <p:spPr/>
        <p:txBody>
          <a:bodyPr>
            <a:normAutofit/>
          </a:bodyPr>
          <a:lstStyle/>
          <a:p>
            <a:r>
              <a:rPr lang="en-GB" sz="3200" b="1" dirty="0"/>
              <a:t>What is Time Series Analysis</a:t>
            </a:r>
          </a:p>
        </p:txBody>
      </p:sp>
    </p:spTree>
    <p:extLst>
      <p:ext uri="{BB962C8B-B14F-4D97-AF65-F5344CB8AC3E}">
        <p14:creationId xmlns:p14="http://schemas.microsoft.com/office/powerpoint/2010/main" val="134387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DEB738-4C69-6565-A9F6-40C59FBD8489}"/>
              </a:ext>
            </a:extLst>
          </p:cNvPr>
          <p:cNvSpPr>
            <a:spLocks noGrp="1"/>
          </p:cNvSpPr>
          <p:nvPr>
            <p:ph type="title"/>
          </p:nvPr>
        </p:nvSpPr>
        <p:spPr>
          <a:xfrm>
            <a:off x="758951" y="758952"/>
            <a:ext cx="10894785" cy="1731329"/>
          </a:xfrm>
        </p:spPr>
        <p:txBody>
          <a:bodyPr>
            <a:normAutofit/>
          </a:bodyPr>
          <a:lstStyle/>
          <a:p>
            <a:r>
              <a:rPr lang="en-GB" sz="3200" b="1" dirty="0">
                <a:latin typeface="Avenir Next LT Pro" panose="020B0504020202020204" pitchFamily="34" charset="77"/>
              </a:rPr>
              <a:t>Can you name some examples of time series data?</a:t>
            </a:r>
          </a:p>
        </p:txBody>
      </p:sp>
      <p:pic>
        <p:nvPicPr>
          <p:cNvPr id="7" name="Content Placeholder 6" descr="Qr code&#10;&#10;Description automatically generated">
            <a:extLst>
              <a:ext uri="{FF2B5EF4-FFF2-40B4-BE49-F238E27FC236}">
                <a16:creationId xmlns:a16="http://schemas.microsoft.com/office/drawing/2014/main" id="{DE0B8291-8AE1-DF3E-AF9D-36887A77511B}"/>
              </a:ext>
            </a:extLst>
          </p:cNvPr>
          <p:cNvPicPr>
            <a:picLocks noGrp="1" noChangeAspect="1"/>
          </p:cNvPicPr>
          <p:nvPr>
            <p:ph idx="1"/>
          </p:nvPr>
        </p:nvPicPr>
        <p:blipFill>
          <a:blip r:embed="rId2"/>
          <a:stretch>
            <a:fillRect/>
          </a:stretch>
        </p:blipFill>
        <p:spPr>
          <a:xfrm>
            <a:off x="4756370" y="2118102"/>
            <a:ext cx="2679260" cy="2679260"/>
          </a:xfrm>
        </p:spPr>
      </p:pic>
      <p:sp>
        <p:nvSpPr>
          <p:cNvPr id="8" name="Title 3">
            <a:extLst>
              <a:ext uri="{FF2B5EF4-FFF2-40B4-BE49-F238E27FC236}">
                <a16:creationId xmlns:a16="http://schemas.microsoft.com/office/drawing/2014/main" id="{323832E5-3C79-72E0-3B33-7873CED92ACD}"/>
              </a:ext>
            </a:extLst>
          </p:cNvPr>
          <p:cNvSpPr txBox="1">
            <a:spLocks/>
          </p:cNvSpPr>
          <p:nvPr/>
        </p:nvSpPr>
        <p:spPr>
          <a:xfrm>
            <a:off x="1699194" y="1625814"/>
            <a:ext cx="8793610" cy="44319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GB" sz="2800" dirty="0">
                <a:latin typeface="Sitka Banner" pitchFamily="2" charset="0"/>
              </a:rPr>
              <a:t>Scan the QR code or visit </a:t>
            </a:r>
            <a:r>
              <a:rPr lang="en-GB" sz="2800" dirty="0">
                <a:latin typeface="Sitka Banner" pitchFamily="2" charset="0"/>
                <a:hlinkClick r:id="rId3"/>
              </a:rPr>
              <a:t>www.menti.com</a:t>
            </a:r>
            <a:endParaRPr lang="en-GB" sz="2800" dirty="0">
              <a:latin typeface="Sitka Banner" pitchFamily="2" charset="0"/>
            </a:endParaRPr>
          </a:p>
        </p:txBody>
      </p:sp>
      <p:sp>
        <p:nvSpPr>
          <p:cNvPr id="9" name="Title 3">
            <a:extLst>
              <a:ext uri="{FF2B5EF4-FFF2-40B4-BE49-F238E27FC236}">
                <a16:creationId xmlns:a16="http://schemas.microsoft.com/office/drawing/2014/main" id="{9479CA78-D8B2-57E0-CD30-99960B701440}"/>
              </a:ext>
            </a:extLst>
          </p:cNvPr>
          <p:cNvSpPr txBox="1">
            <a:spLocks/>
          </p:cNvSpPr>
          <p:nvPr/>
        </p:nvSpPr>
        <p:spPr>
          <a:xfrm>
            <a:off x="1699194" y="4846458"/>
            <a:ext cx="8793610" cy="10192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GB">
                <a:latin typeface="Avenir Next LT Pro" panose="020B0504020202020204" pitchFamily="34" charset="77"/>
              </a:rPr>
              <a:t>6553 3599</a:t>
            </a:r>
            <a:endParaRPr lang="en-GB" dirty="0">
              <a:latin typeface="Avenir Next LT Pro" panose="020B0504020202020204" pitchFamily="34" charset="77"/>
            </a:endParaRPr>
          </a:p>
        </p:txBody>
      </p:sp>
    </p:spTree>
    <p:extLst>
      <p:ext uri="{BB962C8B-B14F-4D97-AF65-F5344CB8AC3E}">
        <p14:creationId xmlns:p14="http://schemas.microsoft.com/office/powerpoint/2010/main" val="964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0E4044-258D-7836-DA67-64B338A0B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69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CE015-2A64-BF3A-DF0E-9D5074126482}"/>
              </a:ext>
            </a:extLst>
          </p:cNvPr>
          <p:cNvSpPr>
            <a:spLocks noGrp="1"/>
          </p:cNvSpPr>
          <p:nvPr>
            <p:ph type="body" idx="1"/>
          </p:nvPr>
        </p:nvSpPr>
        <p:spPr>
          <a:xfrm>
            <a:off x="1190017" y="1389888"/>
            <a:ext cx="2334444" cy="822960"/>
          </a:xfrm>
        </p:spPr>
        <p:txBody>
          <a:bodyPr>
            <a:normAutofit/>
          </a:bodyPr>
          <a:lstStyle/>
          <a:p>
            <a:r>
              <a:rPr lang="en-GB" sz="3200" b="1" dirty="0"/>
              <a:t>Agenda</a:t>
            </a:r>
          </a:p>
        </p:txBody>
      </p:sp>
      <p:graphicFrame>
        <p:nvGraphicFramePr>
          <p:cNvPr id="4" name="Table 3">
            <a:extLst>
              <a:ext uri="{FF2B5EF4-FFF2-40B4-BE49-F238E27FC236}">
                <a16:creationId xmlns:a16="http://schemas.microsoft.com/office/drawing/2014/main" id="{F2960B5F-F870-7406-F3A4-88DD9BB9F89C}"/>
              </a:ext>
            </a:extLst>
          </p:cNvPr>
          <p:cNvGraphicFramePr>
            <a:graphicFrameLocks noGrp="1"/>
          </p:cNvGraphicFramePr>
          <p:nvPr>
            <p:extLst>
              <p:ext uri="{D42A27DB-BD31-4B8C-83A1-F6EECF244321}">
                <p14:modId xmlns:p14="http://schemas.microsoft.com/office/powerpoint/2010/main" val="876801476"/>
              </p:ext>
            </p:extLst>
          </p:nvPr>
        </p:nvGraphicFramePr>
        <p:xfrm>
          <a:off x="3856239" y="507664"/>
          <a:ext cx="7690493" cy="5842672"/>
        </p:xfrm>
        <a:graphic>
          <a:graphicData uri="http://schemas.openxmlformats.org/drawingml/2006/table">
            <a:tbl>
              <a:tblPr firstRow="1" bandRow="1">
                <a:noFill/>
              </a:tblPr>
              <a:tblGrid>
                <a:gridCol w="2102436">
                  <a:extLst>
                    <a:ext uri="{9D8B030D-6E8A-4147-A177-3AD203B41FA5}">
                      <a16:colId xmlns:a16="http://schemas.microsoft.com/office/drawing/2014/main" val="2520596245"/>
                    </a:ext>
                  </a:extLst>
                </a:gridCol>
                <a:gridCol w="5588057">
                  <a:extLst>
                    <a:ext uri="{9D8B030D-6E8A-4147-A177-3AD203B41FA5}">
                      <a16:colId xmlns:a16="http://schemas.microsoft.com/office/drawing/2014/main" val="3882367119"/>
                    </a:ext>
                  </a:extLst>
                </a:gridCol>
              </a:tblGrid>
              <a:tr h="457736">
                <a:tc>
                  <a:txBody>
                    <a:bodyPr/>
                    <a:lstStyle/>
                    <a:p>
                      <a:pPr algn="ctr" fontAlgn="ctr"/>
                      <a:r>
                        <a:rPr lang="en-SG" sz="2000" b="0" u="none" strike="noStrike" cap="all" spc="150" dirty="0">
                          <a:solidFill>
                            <a:schemeClr val="lt1"/>
                          </a:solidFill>
                          <a:effectLst/>
                          <a:latin typeface="Calibri" panose="020F0502020204030204" pitchFamily="34" charset="0"/>
                        </a:rPr>
                        <a:t>Time</a:t>
                      </a:r>
                    </a:p>
                  </a:txBody>
                  <a:tcPr marL="113176" marR="113176" marT="113176" marB="113176" anchor="ctr">
                    <a:lnL w="12700" cmpd="sng">
                      <a:noFill/>
                    </a:lnL>
                    <a:lnR w="12700" cmpd="sng">
                      <a:noFill/>
                    </a:lnR>
                    <a:lnT w="12700" cmpd="sng">
                      <a:noFill/>
                    </a:lnT>
                    <a:lnB w="38100" cmpd="sng">
                      <a:noFill/>
                    </a:lnB>
                    <a:solidFill>
                      <a:srgbClr val="505356"/>
                    </a:solidFill>
                  </a:tcPr>
                </a:tc>
                <a:tc>
                  <a:txBody>
                    <a:bodyPr/>
                    <a:lstStyle/>
                    <a:p>
                      <a:pPr algn="ctr" fontAlgn="ctr"/>
                      <a:r>
                        <a:rPr lang="en-SG" sz="2000" b="0" u="none" strike="noStrike" cap="all" spc="150">
                          <a:solidFill>
                            <a:schemeClr val="lt1"/>
                          </a:solidFill>
                          <a:effectLst/>
                          <a:latin typeface="Calibri" panose="020F0502020204030204" pitchFamily="34" charset="0"/>
                        </a:rPr>
                        <a:t>Agenda</a:t>
                      </a:r>
                    </a:p>
                  </a:txBody>
                  <a:tcPr marL="113176" marR="113176" marT="113176" marB="113176"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229203337"/>
                  </a:ext>
                </a:extLst>
              </a:tr>
              <a:tr h="420011">
                <a:tc>
                  <a:txBody>
                    <a:bodyPr/>
                    <a:lstStyle/>
                    <a:p>
                      <a:pPr algn="ctr" fontAlgn="ctr"/>
                      <a:r>
                        <a:rPr lang="en-SG" sz="2000" b="1" u="none" strike="noStrike" cap="none" spc="0" dirty="0">
                          <a:solidFill>
                            <a:schemeClr val="tx1"/>
                          </a:solidFill>
                          <a:effectLst/>
                          <a:latin typeface="Calibri" panose="020F0502020204030204" pitchFamily="34" charset="0"/>
                        </a:rPr>
                        <a:t>0915 - 0930</a:t>
                      </a:r>
                    </a:p>
                  </a:txBody>
                  <a:tcPr marL="113176" marR="113176" marT="113176" marB="113176" anchor="ctr">
                    <a:lnL w="12700" cmpd="sng">
                      <a:noFill/>
                      <a:prstDash val="solid"/>
                    </a:lnL>
                    <a:lnR w="12700" cmpd="sng">
                      <a:noFill/>
                      <a:prstDash val="solid"/>
                    </a:lnR>
                    <a:lnT w="38100" cmpd="sng">
                      <a:noFill/>
                    </a:lnT>
                    <a:lnB w="12700" cmpd="sng">
                      <a:noFill/>
                      <a:prstDash val="solid"/>
                    </a:lnB>
                    <a:noFill/>
                  </a:tcPr>
                </a:tc>
                <a:tc>
                  <a:txBody>
                    <a:bodyPr/>
                    <a:lstStyle/>
                    <a:p>
                      <a:pPr fontAlgn="ctr"/>
                      <a:r>
                        <a:rPr lang="en-SG" sz="2000" u="none" strike="noStrike" cap="none" spc="0" dirty="0">
                          <a:solidFill>
                            <a:schemeClr val="tx1"/>
                          </a:solidFill>
                          <a:effectLst/>
                          <a:latin typeface="Calibri" panose="020F0502020204030204" pitchFamily="34" charset="0"/>
                        </a:rPr>
                        <a:t>Introduction to Time Series</a:t>
                      </a:r>
                    </a:p>
                  </a:txBody>
                  <a:tcPr marL="113176" marR="113176" marT="113176" marB="11317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860744037"/>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0930 - 1015</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ctr"/>
                      <a:r>
                        <a:rPr lang="en-SG" sz="2000" u="none" strike="noStrike" cap="none" spc="0" dirty="0">
                          <a:solidFill>
                            <a:schemeClr val="tx1"/>
                          </a:solidFill>
                          <a:effectLst/>
                          <a:latin typeface="Calibri" panose="020F0502020204030204" pitchFamily="34" charset="0"/>
                        </a:rPr>
                        <a:t>Stationarity, Seasonality and Correlation</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570699671"/>
                  </a:ext>
                </a:extLst>
              </a:tr>
              <a:tr h="420011">
                <a:tc>
                  <a:txBody>
                    <a:bodyPr/>
                    <a:lstStyle/>
                    <a:p>
                      <a:pPr algn="ctr" fontAlgn="ctr"/>
                      <a:r>
                        <a:rPr lang="en-SG" sz="2000" b="1" u="none" strike="noStrike" cap="none" spc="0" dirty="0">
                          <a:solidFill>
                            <a:schemeClr val="tx1"/>
                          </a:solidFill>
                          <a:effectLst/>
                          <a:latin typeface="Calibri" panose="020F0502020204030204" pitchFamily="34" charset="0"/>
                        </a:rPr>
                        <a:t>1015 - 1100</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SG" sz="2000" u="none" strike="noStrike" cap="none" spc="0" dirty="0">
                          <a:solidFill>
                            <a:schemeClr val="tx1"/>
                          </a:solidFill>
                          <a:effectLst/>
                          <a:latin typeface="Calibri" panose="020F0502020204030204" pitchFamily="34" charset="0"/>
                        </a:rPr>
                        <a:t>Break and hands-on exercise</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27020044"/>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1100 - 1230</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ctr"/>
                      <a:r>
                        <a:rPr lang="en-SG" sz="2000" u="none" strike="noStrike" cap="none" spc="0">
                          <a:solidFill>
                            <a:schemeClr val="tx1"/>
                          </a:solidFill>
                          <a:effectLst/>
                          <a:latin typeface="Calibri" panose="020F0502020204030204" pitchFamily="34" charset="0"/>
                        </a:rPr>
                        <a:t>Univariate Time Series Forecasting</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95765587"/>
                  </a:ext>
                </a:extLst>
              </a:tr>
              <a:tr h="420011">
                <a:tc>
                  <a:txBody>
                    <a:bodyPr/>
                    <a:lstStyle/>
                    <a:p>
                      <a:pPr algn="ctr" fontAlgn="ctr"/>
                      <a:r>
                        <a:rPr lang="en-SG" sz="2000" b="1" u="none" strike="noStrike" cap="none" spc="0" dirty="0">
                          <a:solidFill>
                            <a:schemeClr val="tx1"/>
                          </a:solidFill>
                          <a:effectLst/>
                          <a:latin typeface="Calibri" panose="020F0502020204030204" pitchFamily="34" charset="0"/>
                        </a:rPr>
                        <a:t>1230 - 1330</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SG" sz="2000" u="none" strike="noStrike" cap="none" spc="0" dirty="0">
                          <a:solidFill>
                            <a:schemeClr val="tx1"/>
                          </a:solidFill>
                          <a:effectLst/>
                          <a:latin typeface="Calibri" panose="020F0502020204030204" pitchFamily="34" charset="0"/>
                        </a:rPr>
                        <a:t>Lunch</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89669626"/>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1330 - 1500</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ctr"/>
                      <a:r>
                        <a:rPr lang="en-SG" sz="2000" u="none" strike="noStrike" cap="none" spc="0">
                          <a:solidFill>
                            <a:schemeClr val="tx1"/>
                          </a:solidFill>
                          <a:effectLst/>
                          <a:latin typeface="Calibri" panose="020F0502020204030204" pitchFamily="34" charset="0"/>
                        </a:rPr>
                        <a:t>Multivariate Time Series Forecasting</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636041717"/>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1500 - 1515</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SG" sz="2000" u="none" strike="noStrike" cap="none" spc="0">
                          <a:solidFill>
                            <a:schemeClr val="tx1"/>
                          </a:solidFill>
                          <a:effectLst/>
                          <a:latin typeface="Calibri" panose="020F0502020204030204" pitchFamily="34" charset="0"/>
                        </a:rPr>
                        <a:t>Break</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65185405"/>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1515 - 1630</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ctr"/>
                      <a:r>
                        <a:rPr lang="en-SG" sz="2000" u="none" strike="noStrike" cap="none" spc="0">
                          <a:solidFill>
                            <a:schemeClr val="tx1"/>
                          </a:solidFill>
                          <a:effectLst/>
                          <a:latin typeface="Calibri" panose="020F0502020204030204" pitchFamily="34" charset="0"/>
                        </a:rPr>
                        <a:t>Hands on Activity: Mini Group Project</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09047990"/>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1630 - 1715</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ctr"/>
                      <a:r>
                        <a:rPr lang="en-SG" sz="2000" u="none" strike="noStrike" cap="none" spc="0" dirty="0">
                          <a:solidFill>
                            <a:schemeClr val="tx1"/>
                          </a:solidFill>
                          <a:effectLst/>
                          <a:latin typeface="Calibri" panose="020F0502020204030204" pitchFamily="34" charset="0"/>
                        </a:rPr>
                        <a:t>Project Sharing, Takeaways and Reflections</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23130956"/>
                  </a:ext>
                </a:extLst>
              </a:tr>
              <a:tr h="420011">
                <a:tc>
                  <a:txBody>
                    <a:bodyPr/>
                    <a:lstStyle/>
                    <a:p>
                      <a:pPr algn="ctr" fontAlgn="ctr"/>
                      <a:r>
                        <a:rPr lang="en-SG" sz="2000" b="1" u="none" strike="noStrike" cap="none" spc="0">
                          <a:solidFill>
                            <a:schemeClr val="tx1"/>
                          </a:solidFill>
                          <a:effectLst/>
                          <a:latin typeface="Calibri" panose="020F0502020204030204" pitchFamily="34" charset="0"/>
                        </a:rPr>
                        <a:t>1715 - 1730</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ctr"/>
                      <a:r>
                        <a:rPr lang="en-SG" sz="2000" u="none" strike="noStrike" cap="none" spc="0" dirty="0">
                          <a:solidFill>
                            <a:schemeClr val="tx1"/>
                          </a:solidFill>
                          <a:effectLst/>
                          <a:latin typeface="Calibri" panose="020F0502020204030204" pitchFamily="34" charset="0"/>
                        </a:rPr>
                        <a:t>Wrap up</a:t>
                      </a:r>
                    </a:p>
                  </a:txBody>
                  <a:tcPr marL="113176" marR="113176" marT="113176" marB="1131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740671218"/>
                  </a:ext>
                </a:extLst>
              </a:tr>
            </a:tbl>
          </a:graphicData>
        </a:graphic>
      </p:graphicFrame>
    </p:spTree>
    <p:extLst>
      <p:ext uri="{BB962C8B-B14F-4D97-AF65-F5344CB8AC3E}">
        <p14:creationId xmlns:p14="http://schemas.microsoft.com/office/powerpoint/2010/main" val="53511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C82D-D4AF-34CE-838B-AE425AAD60D4}"/>
              </a:ext>
            </a:extLst>
          </p:cNvPr>
          <p:cNvSpPr>
            <a:spLocks noGrp="1"/>
          </p:cNvSpPr>
          <p:nvPr>
            <p:ph type="title"/>
          </p:nvPr>
        </p:nvSpPr>
        <p:spPr>
          <a:xfrm>
            <a:off x="763052" y="1695095"/>
            <a:ext cx="10464582" cy="3099816"/>
          </a:xfrm>
        </p:spPr>
        <p:txBody>
          <a:bodyPr>
            <a:normAutofit/>
          </a:bodyPr>
          <a:lstStyle/>
          <a:p>
            <a:r>
              <a:rPr lang="en-SG" sz="2800" dirty="0"/>
              <a:t>Visit </a:t>
            </a:r>
            <a:r>
              <a:rPr lang="en-SG" sz="2800" dirty="0">
                <a:hlinkClick r:id="rId2"/>
              </a:rPr>
              <a:t>https://github.com/nicolelzy/2023-sdsc</a:t>
            </a:r>
            <a:r>
              <a:rPr lang="en-SG" sz="2800" dirty="0"/>
              <a:t> and download the repository in a zip file. (Do not close the tab!)</a:t>
            </a:r>
            <a:br>
              <a:rPr lang="en-SG" sz="2800" dirty="0"/>
            </a:br>
            <a:r>
              <a:rPr lang="en-SG" sz="2800" dirty="0"/>
              <a:t>Extract the zip file to your local machine</a:t>
            </a:r>
            <a:endParaRPr lang="en-GB" sz="2800" dirty="0"/>
          </a:p>
        </p:txBody>
      </p:sp>
      <p:sp>
        <p:nvSpPr>
          <p:cNvPr id="3" name="Text Placeholder 2">
            <a:extLst>
              <a:ext uri="{FF2B5EF4-FFF2-40B4-BE49-F238E27FC236}">
                <a16:creationId xmlns:a16="http://schemas.microsoft.com/office/drawing/2014/main" id="{F62CE015-2A64-BF3A-DF0E-9D5074126482}"/>
              </a:ext>
            </a:extLst>
          </p:cNvPr>
          <p:cNvSpPr>
            <a:spLocks noGrp="1"/>
          </p:cNvSpPr>
          <p:nvPr>
            <p:ph type="body" idx="1"/>
          </p:nvPr>
        </p:nvSpPr>
        <p:spPr>
          <a:xfrm>
            <a:off x="763052" y="872135"/>
            <a:ext cx="10671048" cy="822960"/>
          </a:xfrm>
        </p:spPr>
        <p:txBody>
          <a:bodyPr>
            <a:normAutofit/>
          </a:bodyPr>
          <a:lstStyle/>
          <a:p>
            <a:r>
              <a:rPr lang="en-GB" sz="3200" b="1" dirty="0"/>
              <a:t>Getting Started							01</a:t>
            </a:r>
          </a:p>
        </p:txBody>
      </p:sp>
      <p:grpSp>
        <p:nvGrpSpPr>
          <p:cNvPr id="8" name="Group 7">
            <a:extLst>
              <a:ext uri="{FF2B5EF4-FFF2-40B4-BE49-F238E27FC236}">
                <a16:creationId xmlns:a16="http://schemas.microsoft.com/office/drawing/2014/main" id="{B6CC1605-BE55-B378-7F2B-7CF56ED079F9}"/>
              </a:ext>
            </a:extLst>
          </p:cNvPr>
          <p:cNvGrpSpPr/>
          <p:nvPr/>
        </p:nvGrpSpPr>
        <p:grpSpPr>
          <a:xfrm>
            <a:off x="7008954" y="2930492"/>
            <a:ext cx="4218680" cy="3500730"/>
            <a:chOff x="7008954" y="2930492"/>
            <a:chExt cx="4218680" cy="3500730"/>
          </a:xfrm>
        </p:grpSpPr>
        <p:pic>
          <p:nvPicPr>
            <p:cNvPr id="5" name="Picture 4" descr="Graphical user interface, application&#10;&#10;Description automatically generated">
              <a:extLst>
                <a:ext uri="{FF2B5EF4-FFF2-40B4-BE49-F238E27FC236}">
                  <a16:creationId xmlns:a16="http://schemas.microsoft.com/office/drawing/2014/main" id="{2AAA5D9B-FEE9-2C8D-D6B3-3636FF5C78CA}"/>
                </a:ext>
              </a:extLst>
            </p:cNvPr>
            <p:cNvPicPr>
              <a:picLocks noChangeAspect="1"/>
            </p:cNvPicPr>
            <p:nvPr/>
          </p:nvPicPr>
          <p:blipFill>
            <a:blip r:embed="rId3"/>
            <a:stretch>
              <a:fillRect/>
            </a:stretch>
          </p:blipFill>
          <p:spPr>
            <a:xfrm>
              <a:off x="7008954" y="2930492"/>
              <a:ext cx="4218680" cy="3429322"/>
            </a:xfrm>
            <a:prstGeom prst="rect">
              <a:avLst/>
            </a:prstGeom>
          </p:spPr>
        </p:pic>
        <p:sp>
          <p:nvSpPr>
            <p:cNvPr id="6" name="Oval 5">
              <a:extLst>
                <a:ext uri="{FF2B5EF4-FFF2-40B4-BE49-F238E27FC236}">
                  <a16:creationId xmlns:a16="http://schemas.microsoft.com/office/drawing/2014/main" id="{D75B2689-81F0-1422-CF68-7633EB648851}"/>
                </a:ext>
              </a:extLst>
            </p:cNvPr>
            <p:cNvSpPr/>
            <p:nvPr/>
          </p:nvSpPr>
          <p:spPr>
            <a:xfrm>
              <a:off x="10118361" y="2930493"/>
              <a:ext cx="1109273" cy="7162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FBF800D-2BDB-A07A-DA54-51591EF3787B}"/>
                </a:ext>
              </a:extLst>
            </p:cNvPr>
            <p:cNvSpPr/>
            <p:nvPr/>
          </p:nvSpPr>
          <p:spPr>
            <a:xfrm>
              <a:off x="7614647" y="5715000"/>
              <a:ext cx="1431382" cy="7162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9982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C82D-D4AF-34CE-838B-AE425AAD60D4}"/>
              </a:ext>
            </a:extLst>
          </p:cNvPr>
          <p:cNvSpPr>
            <a:spLocks noGrp="1"/>
          </p:cNvSpPr>
          <p:nvPr>
            <p:ph type="title"/>
          </p:nvPr>
        </p:nvSpPr>
        <p:spPr>
          <a:xfrm>
            <a:off x="764575" y="1722992"/>
            <a:ext cx="10666949" cy="3099816"/>
          </a:xfrm>
        </p:spPr>
        <p:txBody>
          <a:bodyPr>
            <a:normAutofit/>
          </a:bodyPr>
          <a:lstStyle/>
          <a:p>
            <a:r>
              <a:rPr lang="en-SG" sz="2800" dirty="0"/>
              <a:t>Go to </a:t>
            </a:r>
            <a:r>
              <a:rPr lang="en-SG" sz="2800" dirty="0">
                <a:hlinkClick r:id="rId2"/>
              </a:rPr>
              <a:t>https://colab.research.google.com</a:t>
            </a:r>
            <a:r>
              <a:rPr lang="en-SG" sz="2800" dirty="0"/>
              <a:t> and sign in (or sign up).</a:t>
            </a:r>
            <a:br>
              <a:rPr lang="en-SG" sz="2800" dirty="0"/>
            </a:br>
            <a:r>
              <a:rPr lang="en-SG" sz="2800" dirty="0"/>
              <a:t>Once logged on, click the </a:t>
            </a:r>
            <a:r>
              <a:rPr lang="en-SG" sz="2800" b="1" u="sng" dirty="0" err="1"/>
              <a:t>Github</a:t>
            </a:r>
            <a:r>
              <a:rPr lang="en-SG" sz="2800" dirty="0"/>
              <a:t> tab</a:t>
            </a:r>
            <a:br>
              <a:rPr lang="en-SG" sz="2800" dirty="0"/>
            </a:br>
            <a:r>
              <a:rPr lang="en-SG" sz="2800" dirty="0"/>
              <a:t>Enter the GitHub URL (</a:t>
            </a:r>
            <a:r>
              <a:rPr lang="en-SG" sz="2800" dirty="0">
                <a:hlinkClick r:id="rId3"/>
              </a:rPr>
              <a:t>https://github.com/nicolelzy/2023-sdsc</a:t>
            </a:r>
            <a:r>
              <a:rPr lang="en-SG" sz="2800" dirty="0"/>
              <a:t>) and click on “Open notebook in new tab”.</a:t>
            </a:r>
            <a:endParaRPr lang="en-GB" sz="2800" dirty="0"/>
          </a:p>
        </p:txBody>
      </p:sp>
      <p:sp>
        <p:nvSpPr>
          <p:cNvPr id="3" name="Text Placeholder 2">
            <a:extLst>
              <a:ext uri="{FF2B5EF4-FFF2-40B4-BE49-F238E27FC236}">
                <a16:creationId xmlns:a16="http://schemas.microsoft.com/office/drawing/2014/main" id="{F62CE015-2A64-BF3A-DF0E-9D5074126482}"/>
              </a:ext>
            </a:extLst>
          </p:cNvPr>
          <p:cNvSpPr>
            <a:spLocks noGrp="1"/>
          </p:cNvSpPr>
          <p:nvPr>
            <p:ph type="body" idx="1"/>
          </p:nvPr>
        </p:nvSpPr>
        <p:spPr>
          <a:xfrm>
            <a:off x="760476" y="900032"/>
            <a:ext cx="10671048" cy="822960"/>
          </a:xfrm>
        </p:spPr>
        <p:txBody>
          <a:bodyPr>
            <a:normAutofit/>
          </a:bodyPr>
          <a:lstStyle/>
          <a:p>
            <a:r>
              <a:rPr lang="en-GB" sz="3200" b="1" dirty="0"/>
              <a:t>Getting Started							02</a:t>
            </a:r>
          </a:p>
        </p:txBody>
      </p:sp>
      <p:grpSp>
        <p:nvGrpSpPr>
          <p:cNvPr id="12" name="Group 11">
            <a:extLst>
              <a:ext uri="{FF2B5EF4-FFF2-40B4-BE49-F238E27FC236}">
                <a16:creationId xmlns:a16="http://schemas.microsoft.com/office/drawing/2014/main" id="{E1781E8E-6EE6-1348-6D6F-8E95B3FE3136}"/>
              </a:ext>
            </a:extLst>
          </p:cNvPr>
          <p:cNvGrpSpPr/>
          <p:nvPr/>
        </p:nvGrpSpPr>
        <p:grpSpPr>
          <a:xfrm>
            <a:off x="2209800" y="3272900"/>
            <a:ext cx="8273143" cy="3205621"/>
            <a:chOff x="2209800" y="3272900"/>
            <a:chExt cx="8273143" cy="3205621"/>
          </a:xfrm>
        </p:grpSpPr>
        <p:pic>
          <p:nvPicPr>
            <p:cNvPr id="6" name="Picture 5">
              <a:extLst>
                <a:ext uri="{FF2B5EF4-FFF2-40B4-BE49-F238E27FC236}">
                  <a16:creationId xmlns:a16="http://schemas.microsoft.com/office/drawing/2014/main" id="{2394B7C0-82FC-7514-9ECF-C7DC28F351F7}"/>
                </a:ext>
              </a:extLst>
            </p:cNvPr>
            <p:cNvPicPr>
              <a:picLocks noChangeAspect="1"/>
            </p:cNvPicPr>
            <p:nvPr/>
          </p:nvPicPr>
          <p:blipFill>
            <a:blip r:embed="rId4"/>
            <a:stretch>
              <a:fillRect/>
            </a:stretch>
          </p:blipFill>
          <p:spPr>
            <a:xfrm>
              <a:off x="2209800" y="3272900"/>
              <a:ext cx="7772400" cy="3205621"/>
            </a:xfrm>
            <a:prstGeom prst="rect">
              <a:avLst/>
            </a:prstGeom>
          </p:spPr>
        </p:pic>
        <p:sp>
          <p:nvSpPr>
            <p:cNvPr id="7" name="Oval 6">
              <a:extLst>
                <a:ext uri="{FF2B5EF4-FFF2-40B4-BE49-F238E27FC236}">
                  <a16:creationId xmlns:a16="http://schemas.microsoft.com/office/drawing/2014/main" id="{EDAE4DE7-48A1-2A6D-E676-29E99B616C7D}"/>
                </a:ext>
              </a:extLst>
            </p:cNvPr>
            <p:cNvSpPr/>
            <p:nvPr/>
          </p:nvSpPr>
          <p:spPr>
            <a:xfrm>
              <a:off x="8872928" y="5645768"/>
              <a:ext cx="720778" cy="7162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E04D31C-3EF0-AAE2-7BCF-25DC14F24C24}"/>
                </a:ext>
              </a:extLst>
            </p:cNvPr>
            <p:cNvSpPr/>
            <p:nvPr/>
          </p:nvSpPr>
          <p:spPr>
            <a:xfrm>
              <a:off x="6805534" y="3272900"/>
              <a:ext cx="1454045" cy="7162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AD0E1AE5-20E7-9BC5-02E0-6965C43298CE}"/>
                </a:ext>
              </a:extLst>
            </p:cNvPr>
            <p:cNvCxnSpPr>
              <a:cxnSpLocks/>
            </p:cNvCxnSpPr>
            <p:nvPr/>
          </p:nvCxnSpPr>
          <p:spPr>
            <a:xfrm flipV="1">
              <a:off x="8872928" y="3989122"/>
              <a:ext cx="1610015" cy="402996"/>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154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C82D-D4AF-34CE-838B-AE425AAD60D4}"/>
              </a:ext>
            </a:extLst>
          </p:cNvPr>
          <p:cNvSpPr>
            <a:spLocks noGrp="1"/>
          </p:cNvSpPr>
          <p:nvPr>
            <p:ph type="title"/>
          </p:nvPr>
        </p:nvSpPr>
        <p:spPr>
          <a:xfrm>
            <a:off x="785807" y="1688592"/>
            <a:ext cx="5332949" cy="3099816"/>
          </a:xfrm>
        </p:spPr>
        <p:txBody>
          <a:bodyPr>
            <a:normAutofit/>
          </a:bodyPr>
          <a:lstStyle/>
          <a:p>
            <a:r>
              <a:rPr lang="en-SG" sz="2800" dirty="0"/>
              <a:t>A. Upload all files in the data folder in your notebook</a:t>
            </a:r>
            <a:endParaRPr lang="en-GB" sz="2800" dirty="0"/>
          </a:p>
        </p:txBody>
      </p:sp>
      <p:sp>
        <p:nvSpPr>
          <p:cNvPr id="3" name="Text Placeholder 2">
            <a:extLst>
              <a:ext uri="{FF2B5EF4-FFF2-40B4-BE49-F238E27FC236}">
                <a16:creationId xmlns:a16="http://schemas.microsoft.com/office/drawing/2014/main" id="{F62CE015-2A64-BF3A-DF0E-9D5074126482}"/>
              </a:ext>
            </a:extLst>
          </p:cNvPr>
          <p:cNvSpPr>
            <a:spLocks noGrp="1"/>
          </p:cNvSpPr>
          <p:nvPr>
            <p:ph type="body" idx="1"/>
          </p:nvPr>
        </p:nvSpPr>
        <p:spPr>
          <a:xfrm>
            <a:off x="758952" y="849902"/>
            <a:ext cx="10671048" cy="822960"/>
          </a:xfrm>
        </p:spPr>
        <p:txBody>
          <a:bodyPr>
            <a:normAutofit/>
          </a:bodyPr>
          <a:lstStyle/>
          <a:p>
            <a:r>
              <a:rPr lang="en-GB" sz="3200" b="1" dirty="0"/>
              <a:t>Getting Started							03</a:t>
            </a:r>
          </a:p>
        </p:txBody>
      </p:sp>
      <p:sp>
        <p:nvSpPr>
          <p:cNvPr id="5" name="Title 1">
            <a:extLst>
              <a:ext uri="{FF2B5EF4-FFF2-40B4-BE49-F238E27FC236}">
                <a16:creationId xmlns:a16="http://schemas.microsoft.com/office/drawing/2014/main" id="{1494693C-C15E-EE1C-7FDE-1CB0A5EAA485}"/>
              </a:ext>
            </a:extLst>
          </p:cNvPr>
          <p:cNvSpPr txBox="1">
            <a:spLocks/>
          </p:cNvSpPr>
          <p:nvPr/>
        </p:nvSpPr>
        <p:spPr>
          <a:xfrm>
            <a:off x="6118756" y="1642872"/>
            <a:ext cx="5332949" cy="309981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SG" sz="2800" dirty="0"/>
              <a:t>B. Upload all files in the data folder to your Google Drive and mount the Drive to the notebook</a:t>
            </a:r>
            <a:endParaRPr lang="en-GB" sz="2800" dirty="0"/>
          </a:p>
        </p:txBody>
      </p:sp>
      <p:pic>
        <p:nvPicPr>
          <p:cNvPr id="7" name="Graphic 6" descr="Comment Like outline">
            <a:extLst>
              <a:ext uri="{FF2B5EF4-FFF2-40B4-BE49-F238E27FC236}">
                <a16:creationId xmlns:a16="http://schemas.microsoft.com/office/drawing/2014/main" id="{EC124846-CDB7-C455-81BF-DA83D18C10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7232" y="795398"/>
            <a:ext cx="914400" cy="914400"/>
          </a:xfrm>
          <a:prstGeom prst="rect">
            <a:avLst/>
          </a:prstGeom>
        </p:spPr>
      </p:pic>
      <p:grpSp>
        <p:nvGrpSpPr>
          <p:cNvPr id="23" name="Group 22">
            <a:extLst>
              <a:ext uri="{FF2B5EF4-FFF2-40B4-BE49-F238E27FC236}">
                <a16:creationId xmlns:a16="http://schemas.microsoft.com/office/drawing/2014/main" id="{91615D2C-CB46-F5C1-4828-26FBC83FA403}"/>
              </a:ext>
            </a:extLst>
          </p:cNvPr>
          <p:cNvGrpSpPr/>
          <p:nvPr/>
        </p:nvGrpSpPr>
        <p:grpSpPr>
          <a:xfrm>
            <a:off x="758952" y="2914758"/>
            <a:ext cx="4161391" cy="2950029"/>
            <a:chOff x="758952" y="3429000"/>
            <a:chExt cx="4161391" cy="2950029"/>
          </a:xfrm>
        </p:grpSpPr>
        <p:pic>
          <p:nvPicPr>
            <p:cNvPr id="11" name="Picture 10" descr="Graphical user interface, text&#10;&#10;Description automatically generated">
              <a:extLst>
                <a:ext uri="{FF2B5EF4-FFF2-40B4-BE49-F238E27FC236}">
                  <a16:creationId xmlns:a16="http://schemas.microsoft.com/office/drawing/2014/main" id="{560D8A38-54D8-0439-0C61-E06B9FC6070E}"/>
                </a:ext>
              </a:extLst>
            </p:cNvPr>
            <p:cNvPicPr>
              <a:picLocks noChangeAspect="1"/>
            </p:cNvPicPr>
            <p:nvPr/>
          </p:nvPicPr>
          <p:blipFill rotWithShape="1">
            <a:blip r:embed="rId4"/>
            <a:srcRect b="21087"/>
            <a:stretch/>
          </p:blipFill>
          <p:spPr>
            <a:xfrm>
              <a:off x="827763" y="3429000"/>
              <a:ext cx="3816450" cy="2950029"/>
            </a:xfrm>
            <a:prstGeom prst="rect">
              <a:avLst/>
            </a:prstGeom>
          </p:spPr>
        </p:pic>
        <p:sp>
          <p:nvSpPr>
            <p:cNvPr id="12" name="Oval 11">
              <a:extLst>
                <a:ext uri="{FF2B5EF4-FFF2-40B4-BE49-F238E27FC236}">
                  <a16:creationId xmlns:a16="http://schemas.microsoft.com/office/drawing/2014/main" id="{1A5769E4-BE34-C24E-043C-E7828BE0178C}"/>
                </a:ext>
              </a:extLst>
            </p:cNvPr>
            <p:cNvSpPr/>
            <p:nvPr/>
          </p:nvSpPr>
          <p:spPr>
            <a:xfrm>
              <a:off x="1382486" y="3810000"/>
              <a:ext cx="446314" cy="5878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405FE2E-75DC-AB2B-04F3-584D3BD94B12}"/>
                </a:ext>
              </a:extLst>
            </p:cNvPr>
            <p:cNvSpPr/>
            <p:nvPr/>
          </p:nvSpPr>
          <p:spPr>
            <a:xfrm>
              <a:off x="758952" y="4971723"/>
              <a:ext cx="612648" cy="5878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42274646-971A-31E5-60CE-6667CC5FE6AE}"/>
                </a:ext>
              </a:extLst>
            </p:cNvPr>
            <p:cNvCxnSpPr>
              <a:cxnSpLocks/>
            </p:cNvCxnSpPr>
            <p:nvPr/>
          </p:nvCxnSpPr>
          <p:spPr>
            <a:xfrm flipV="1">
              <a:off x="4007013" y="4397829"/>
              <a:ext cx="913330" cy="573894"/>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B66D175F-9A92-820E-6FBC-6DCF6EDD8372}"/>
              </a:ext>
            </a:extLst>
          </p:cNvPr>
          <p:cNvGrpSpPr/>
          <p:nvPr/>
        </p:nvGrpSpPr>
        <p:grpSpPr>
          <a:xfrm>
            <a:off x="5929686" y="2831080"/>
            <a:ext cx="5001970" cy="3881868"/>
            <a:chOff x="5929686" y="2831080"/>
            <a:chExt cx="5001970" cy="3881868"/>
          </a:xfrm>
        </p:grpSpPr>
        <p:pic>
          <p:nvPicPr>
            <p:cNvPr id="17" name="Picture 16" descr="Graphical user interface, application&#10;&#10;Description automatically generated">
              <a:extLst>
                <a:ext uri="{FF2B5EF4-FFF2-40B4-BE49-F238E27FC236}">
                  <a16:creationId xmlns:a16="http://schemas.microsoft.com/office/drawing/2014/main" id="{46C8D224-1F24-B51F-DFD5-9D8478A76664}"/>
                </a:ext>
              </a:extLst>
            </p:cNvPr>
            <p:cNvPicPr>
              <a:picLocks noChangeAspect="1"/>
            </p:cNvPicPr>
            <p:nvPr/>
          </p:nvPicPr>
          <p:blipFill>
            <a:blip r:embed="rId5"/>
            <a:stretch>
              <a:fillRect/>
            </a:stretch>
          </p:blipFill>
          <p:spPr>
            <a:xfrm>
              <a:off x="6187567" y="2831080"/>
              <a:ext cx="3977664" cy="2452306"/>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22DE1FFF-4E73-1EDF-9E66-3EDE77A3CB5C}"/>
                </a:ext>
              </a:extLst>
            </p:cNvPr>
            <p:cNvPicPr>
              <a:picLocks noChangeAspect="1"/>
            </p:cNvPicPr>
            <p:nvPr/>
          </p:nvPicPr>
          <p:blipFill>
            <a:blip r:embed="rId6"/>
            <a:stretch>
              <a:fillRect/>
            </a:stretch>
          </p:blipFill>
          <p:spPr>
            <a:xfrm>
              <a:off x="6187567" y="5303248"/>
              <a:ext cx="4483100" cy="1409700"/>
            </a:xfrm>
            <a:prstGeom prst="rect">
              <a:avLst/>
            </a:prstGeom>
          </p:spPr>
        </p:pic>
        <p:cxnSp>
          <p:nvCxnSpPr>
            <p:cNvPr id="20" name="Straight Arrow Connector 19">
              <a:extLst>
                <a:ext uri="{FF2B5EF4-FFF2-40B4-BE49-F238E27FC236}">
                  <a16:creationId xmlns:a16="http://schemas.microsoft.com/office/drawing/2014/main" id="{C10C2B2A-58B7-CD30-CA19-6993B82B2147}"/>
                </a:ext>
              </a:extLst>
            </p:cNvPr>
            <p:cNvCxnSpPr>
              <a:cxnSpLocks/>
            </p:cNvCxnSpPr>
            <p:nvPr/>
          </p:nvCxnSpPr>
          <p:spPr>
            <a:xfrm flipV="1">
              <a:off x="9565922" y="3192780"/>
              <a:ext cx="1038599" cy="156977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68E1A6B-A11F-73A7-056D-03748C5BB0CE}"/>
                </a:ext>
              </a:extLst>
            </p:cNvPr>
            <p:cNvSpPr/>
            <p:nvPr/>
          </p:nvSpPr>
          <p:spPr>
            <a:xfrm>
              <a:off x="7876436" y="3295758"/>
              <a:ext cx="446314" cy="5878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894FF4A-519D-A474-8C02-C5CC74890694}"/>
                </a:ext>
              </a:extLst>
            </p:cNvPr>
            <p:cNvSpPr/>
            <p:nvPr/>
          </p:nvSpPr>
          <p:spPr>
            <a:xfrm>
              <a:off x="6146550" y="4596001"/>
              <a:ext cx="612648" cy="5878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D6C8CD04-AD9B-0FB7-F5DD-6323A9C120EA}"/>
                </a:ext>
              </a:extLst>
            </p:cNvPr>
            <p:cNvSpPr txBox="1"/>
            <p:nvPr/>
          </p:nvSpPr>
          <p:spPr>
            <a:xfrm>
              <a:off x="5929686" y="4419076"/>
              <a:ext cx="327135" cy="369332"/>
            </a:xfrm>
            <a:prstGeom prst="rect">
              <a:avLst/>
            </a:prstGeom>
            <a:noFill/>
          </p:spPr>
          <p:txBody>
            <a:bodyPr wrap="square" rtlCol="0">
              <a:spAutoFit/>
            </a:bodyPr>
            <a:lstStyle/>
            <a:p>
              <a:r>
                <a:rPr lang="en-GB" b="1" dirty="0">
                  <a:solidFill>
                    <a:srgbClr val="FF0000"/>
                  </a:solidFill>
                </a:rPr>
                <a:t>1</a:t>
              </a:r>
            </a:p>
          </p:txBody>
        </p:sp>
        <p:sp>
          <p:nvSpPr>
            <p:cNvPr id="34" name="TextBox 33">
              <a:extLst>
                <a:ext uri="{FF2B5EF4-FFF2-40B4-BE49-F238E27FC236}">
                  <a16:creationId xmlns:a16="http://schemas.microsoft.com/office/drawing/2014/main" id="{B8CCD408-E663-AC06-03BA-314277049D00}"/>
                </a:ext>
              </a:extLst>
            </p:cNvPr>
            <p:cNvSpPr txBox="1"/>
            <p:nvPr/>
          </p:nvSpPr>
          <p:spPr>
            <a:xfrm>
              <a:off x="8320821" y="3029948"/>
              <a:ext cx="327135" cy="369332"/>
            </a:xfrm>
            <a:prstGeom prst="rect">
              <a:avLst/>
            </a:prstGeom>
            <a:noFill/>
          </p:spPr>
          <p:txBody>
            <a:bodyPr wrap="square" rtlCol="0">
              <a:spAutoFit/>
            </a:bodyPr>
            <a:lstStyle/>
            <a:p>
              <a:r>
                <a:rPr lang="en-GB" b="1" dirty="0">
                  <a:solidFill>
                    <a:srgbClr val="FF0000"/>
                  </a:solidFill>
                </a:rPr>
                <a:t>2</a:t>
              </a:r>
            </a:p>
          </p:txBody>
        </p:sp>
        <p:sp>
          <p:nvSpPr>
            <p:cNvPr id="35" name="TextBox 34">
              <a:extLst>
                <a:ext uri="{FF2B5EF4-FFF2-40B4-BE49-F238E27FC236}">
                  <a16:creationId xmlns:a16="http://schemas.microsoft.com/office/drawing/2014/main" id="{3D51613B-B2A6-DE44-BA0A-DD7DF96AEF17}"/>
                </a:ext>
              </a:extLst>
            </p:cNvPr>
            <p:cNvSpPr txBox="1"/>
            <p:nvPr/>
          </p:nvSpPr>
          <p:spPr>
            <a:xfrm>
              <a:off x="6247297" y="5335945"/>
              <a:ext cx="327135" cy="369332"/>
            </a:xfrm>
            <a:prstGeom prst="rect">
              <a:avLst/>
            </a:prstGeom>
            <a:noFill/>
          </p:spPr>
          <p:txBody>
            <a:bodyPr wrap="square" rtlCol="0">
              <a:spAutoFit/>
            </a:bodyPr>
            <a:lstStyle/>
            <a:p>
              <a:r>
                <a:rPr lang="en-GB" b="1" dirty="0">
                  <a:solidFill>
                    <a:srgbClr val="FF0000"/>
                  </a:solidFill>
                </a:rPr>
                <a:t>3</a:t>
              </a:r>
            </a:p>
          </p:txBody>
        </p:sp>
        <p:sp>
          <p:nvSpPr>
            <p:cNvPr id="36" name="TextBox 35">
              <a:extLst>
                <a:ext uri="{FF2B5EF4-FFF2-40B4-BE49-F238E27FC236}">
                  <a16:creationId xmlns:a16="http://schemas.microsoft.com/office/drawing/2014/main" id="{682895DC-8785-DB25-AEEE-045CEC65B6F5}"/>
                </a:ext>
              </a:extLst>
            </p:cNvPr>
            <p:cNvSpPr txBox="1"/>
            <p:nvPr/>
          </p:nvSpPr>
          <p:spPr>
            <a:xfrm>
              <a:off x="10604521" y="2926426"/>
              <a:ext cx="327135" cy="369332"/>
            </a:xfrm>
            <a:prstGeom prst="rect">
              <a:avLst/>
            </a:prstGeom>
            <a:noFill/>
          </p:spPr>
          <p:txBody>
            <a:bodyPr wrap="square" rtlCol="0">
              <a:spAutoFit/>
            </a:bodyPr>
            <a:lstStyle/>
            <a:p>
              <a:r>
                <a:rPr lang="en-GB" b="1" dirty="0">
                  <a:solidFill>
                    <a:srgbClr val="FF0000"/>
                  </a:solidFill>
                </a:rPr>
                <a:t>4</a:t>
              </a:r>
            </a:p>
          </p:txBody>
        </p:sp>
      </p:grpSp>
    </p:spTree>
    <p:extLst>
      <p:ext uri="{BB962C8B-B14F-4D97-AF65-F5344CB8AC3E}">
        <p14:creationId xmlns:p14="http://schemas.microsoft.com/office/powerpoint/2010/main" val="234229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CE015-2A64-BF3A-DF0E-9D5074126482}"/>
              </a:ext>
            </a:extLst>
          </p:cNvPr>
          <p:cNvSpPr>
            <a:spLocks noGrp="1"/>
          </p:cNvSpPr>
          <p:nvPr>
            <p:ph type="body" idx="1"/>
          </p:nvPr>
        </p:nvSpPr>
        <p:spPr>
          <a:xfrm>
            <a:off x="760476" y="903505"/>
            <a:ext cx="10671048" cy="822960"/>
          </a:xfrm>
        </p:spPr>
        <p:txBody>
          <a:bodyPr>
            <a:normAutofit/>
          </a:bodyPr>
          <a:lstStyle/>
          <a:p>
            <a:r>
              <a:rPr lang="en-GB" sz="3200" b="1" dirty="0"/>
              <a:t>Beyond Basic Time Series Analysis</a:t>
            </a:r>
          </a:p>
        </p:txBody>
      </p:sp>
      <p:sp>
        <p:nvSpPr>
          <p:cNvPr id="6" name="TextBox 5">
            <a:extLst>
              <a:ext uri="{FF2B5EF4-FFF2-40B4-BE49-F238E27FC236}">
                <a16:creationId xmlns:a16="http://schemas.microsoft.com/office/drawing/2014/main" id="{4C95EB2D-17D5-1E10-BB73-655FF69FF758}"/>
              </a:ext>
            </a:extLst>
          </p:cNvPr>
          <p:cNvSpPr txBox="1"/>
          <p:nvPr/>
        </p:nvSpPr>
        <p:spPr>
          <a:xfrm>
            <a:off x="760476" y="1969550"/>
            <a:ext cx="10671048"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mj-lt"/>
                <a:hlinkClick r:id="rId2"/>
              </a:rPr>
              <a:t>sktime</a:t>
            </a:r>
            <a:endParaRPr lang="en-GB" sz="2400" dirty="0">
              <a:latin typeface="+mj-lt"/>
            </a:endParaRPr>
          </a:p>
          <a:p>
            <a:pPr marL="742950" lvl="1" indent="-285750">
              <a:buFont typeface="Arial" panose="020B0604020202020204" pitchFamily="34" charset="0"/>
              <a:buChar char="•"/>
            </a:pPr>
            <a:r>
              <a:rPr lang="en-GB" sz="2400" dirty="0">
                <a:latin typeface="+mj-lt"/>
              </a:rPr>
              <a:t>Features a unified interface for multiple time series learning tasks, including forecasting, classification, regression and time series clustering</a:t>
            </a:r>
          </a:p>
          <a:p>
            <a:pPr marL="285750" indent="-285750">
              <a:buFont typeface="Arial" panose="020B0604020202020204" pitchFamily="34" charset="0"/>
              <a:buChar char="•"/>
            </a:pPr>
            <a:r>
              <a:rPr lang="en-GB" sz="2400" dirty="0">
                <a:latin typeface="+mj-lt"/>
                <a:hlinkClick r:id="rId3"/>
              </a:rPr>
              <a:t>Kats</a:t>
            </a:r>
            <a:endParaRPr lang="en-GB" sz="2400" dirty="0">
              <a:latin typeface="+mj-lt"/>
            </a:endParaRPr>
          </a:p>
          <a:p>
            <a:pPr marL="742950" lvl="1" indent="-285750">
              <a:buFont typeface="Arial" panose="020B0604020202020204" pitchFamily="34" charset="0"/>
              <a:buChar char="•"/>
            </a:pPr>
            <a:r>
              <a:rPr lang="en-GB" sz="2400" dirty="0">
                <a:latin typeface="+mj-lt"/>
              </a:rPr>
              <a:t>Released by Facebook’s Data Science Team</a:t>
            </a:r>
          </a:p>
          <a:p>
            <a:pPr marL="742950" lvl="1" indent="-285750">
              <a:buFont typeface="Arial" panose="020B0604020202020204" pitchFamily="34" charset="0"/>
              <a:buChar char="•"/>
            </a:pPr>
            <a:r>
              <a:rPr lang="en-GB" sz="2400" dirty="0">
                <a:latin typeface="+mj-lt"/>
              </a:rPr>
              <a:t>Contains </a:t>
            </a:r>
            <a:r>
              <a:rPr lang="en-GB" sz="2400" dirty="0" err="1">
                <a:latin typeface="+mj-lt"/>
              </a:rPr>
              <a:t>FBProphet</a:t>
            </a:r>
            <a:r>
              <a:rPr lang="en-GB" sz="2400" dirty="0">
                <a:latin typeface="+mj-lt"/>
              </a:rPr>
              <a:t> (deprecated Time Series package)</a:t>
            </a:r>
          </a:p>
          <a:p>
            <a:pPr marL="285750" indent="-285750">
              <a:buFont typeface="Arial" panose="020B0604020202020204" pitchFamily="34" charset="0"/>
              <a:buChar char="•"/>
            </a:pPr>
            <a:r>
              <a:rPr lang="en-GB" sz="2400" dirty="0">
                <a:latin typeface="+mj-lt"/>
                <a:hlinkClick r:id="rId4"/>
              </a:rPr>
              <a:t>AutoTS</a:t>
            </a:r>
            <a:r>
              <a:rPr lang="en-GB" sz="2400" dirty="0">
                <a:latin typeface="+mj-lt"/>
              </a:rPr>
              <a:t> </a:t>
            </a:r>
          </a:p>
          <a:p>
            <a:pPr marL="742950" lvl="1" indent="-285750">
              <a:buFont typeface="Arial" panose="020B0604020202020204" pitchFamily="34" charset="0"/>
              <a:buChar char="•"/>
            </a:pPr>
            <a:r>
              <a:rPr lang="en-GB" sz="2400" dirty="0">
                <a:latin typeface="+mj-lt"/>
              </a:rPr>
              <a:t>Designed for large-scale </a:t>
            </a:r>
            <a:r>
              <a:rPr lang="en-GB" sz="2400" dirty="0" err="1">
                <a:latin typeface="+mj-lt"/>
              </a:rPr>
              <a:t>AutoML</a:t>
            </a:r>
            <a:r>
              <a:rPr lang="en-GB" sz="2400" dirty="0">
                <a:latin typeface="+mj-lt"/>
              </a:rPr>
              <a:t> detection</a:t>
            </a:r>
          </a:p>
          <a:p>
            <a:pPr marL="742950" lvl="1" indent="-285750">
              <a:buFont typeface="Arial" panose="020B0604020202020204" pitchFamily="34" charset="0"/>
              <a:buChar char="•"/>
            </a:pPr>
            <a:r>
              <a:rPr lang="en-GB" sz="2400" dirty="0">
                <a:latin typeface="+mj-lt"/>
              </a:rPr>
              <a:t>Supports Parallelization</a:t>
            </a:r>
          </a:p>
          <a:p>
            <a:pPr marL="285750" indent="-285750">
              <a:buFont typeface="Arial" panose="020B0604020202020204" pitchFamily="34" charset="0"/>
              <a:buChar char="•"/>
            </a:pPr>
            <a:r>
              <a:rPr lang="en-GB" sz="2400" dirty="0">
                <a:latin typeface="+mj-lt"/>
                <a:hlinkClick r:id="rId5"/>
              </a:rPr>
              <a:t>Tsfresh</a:t>
            </a:r>
            <a:endParaRPr lang="en-GB" sz="2400" dirty="0">
              <a:latin typeface="+mj-lt"/>
            </a:endParaRPr>
          </a:p>
          <a:p>
            <a:pPr marL="742950" lvl="1" indent="-285750">
              <a:buFont typeface="Arial" panose="020B0604020202020204" pitchFamily="34" charset="0"/>
              <a:buChar char="•"/>
            </a:pPr>
            <a:r>
              <a:rPr lang="en-GB" sz="2400" dirty="0">
                <a:latin typeface="+mj-lt"/>
              </a:rPr>
              <a:t>Automated feature engineering and feature generation of time series characteristics</a:t>
            </a:r>
          </a:p>
        </p:txBody>
      </p:sp>
    </p:spTree>
    <p:extLst>
      <p:ext uri="{BB962C8B-B14F-4D97-AF65-F5344CB8AC3E}">
        <p14:creationId xmlns:p14="http://schemas.microsoft.com/office/powerpoint/2010/main" val="1226522479"/>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B3025"/>
      </a:dk2>
      <a:lt2>
        <a:srgbClr val="F0F3F1"/>
      </a:lt2>
      <a:accent1>
        <a:srgbClr val="C34D96"/>
      </a:accent1>
      <a:accent2>
        <a:srgbClr val="AD3BB1"/>
      </a:accent2>
      <a:accent3>
        <a:srgbClr val="8D4DC3"/>
      </a:accent3>
      <a:accent4>
        <a:srgbClr val="5749B7"/>
      </a:accent4>
      <a:accent5>
        <a:srgbClr val="4D6FC3"/>
      </a:accent5>
      <a:accent6>
        <a:srgbClr val="3B8EB1"/>
      </a:accent6>
      <a:hlink>
        <a:srgbClr val="3F4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12807</TotalTime>
  <Words>386</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Sitka Banner</vt:lpstr>
      <vt:lpstr>HeadlinesVTI</vt:lpstr>
      <vt:lpstr>Introduction to Time Series</vt:lpstr>
      <vt:lpstr>Time series analysis is a statistical method that deals with data collected over time. It involves analysing and modelling data to identify patterns and trends, and make predictions about future values in the series. Time series data can be found in a wide range of fields, including economics, finance, and engineering</vt:lpstr>
      <vt:lpstr>Can you name some examples of time series data?</vt:lpstr>
      <vt:lpstr>PowerPoint Presentation</vt:lpstr>
      <vt:lpstr>PowerPoint Presentation</vt:lpstr>
      <vt:lpstr>Visit https://github.com/nicolelzy/2023-sdsc and download the repository in a zip file. (Do not close the tab!) Extract the zip file to your local machine</vt:lpstr>
      <vt:lpstr>Go to https://colab.research.google.com and sign in (or sign up). Once logged on, click the Github tab Enter the GitHub URL (https://github.com/nicolelzy/2023-sdsc) and click on “Open notebook in new tab”.</vt:lpstr>
      <vt:lpstr>A. Upload all files in the data folder in your notebook</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 Series</dc:title>
  <dc:creator>Nicole Lee</dc:creator>
  <cp:lastModifiedBy>Nicole Lee</cp:lastModifiedBy>
  <cp:revision>19</cp:revision>
  <dcterms:created xsi:type="dcterms:W3CDTF">2023-03-26T18:59:52Z</dcterms:created>
  <dcterms:modified xsi:type="dcterms:W3CDTF">2023-04-09T19:08:06Z</dcterms:modified>
</cp:coreProperties>
</file>