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4"/>
  </p:sldMasterIdLst>
  <p:notesMasterIdLst>
    <p:notesMasterId r:id="rId14"/>
  </p:notesMasterIdLst>
  <p:sldIdLst>
    <p:sldId id="256" r:id="rId5"/>
    <p:sldId id="259" r:id="rId6"/>
    <p:sldId id="257" r:id="rId7"/>
    <p:sldId id="258" r:id="rId8"/>
    <p:sldId id="261" r:id="rId9"/>
    <p:sldId id="262" r:id="rId10"/>
    <p:sldId id="264" r:id="rId11"/>
    <p:sldId id="263"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2A775F-F2F4-63DF-28BB-BAF3E6C03636}" v="32" dt="2020-11-03T00:42:53.113"/>
    <p1510:client id="{4563918F-ABB2-4307-AFC8-8CD058CE8A83}" v="3984" dt="2020-11-03T02:37:10.126"/>
    <p1510:client id="{E95CF23F-C928-4BC2-94E2-E5BDC28B8A4D}" v="3383" dt="2020-11-03T02:27:58.3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16" y="8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e Ooi" userId="ad976e1a-969f-449b-bfa4-0a4594448c94" providerId="ADAL" clId="{BFB3EC36-2818-4A8A-99D7-E80EF7E68BED}"/>
    <pc:docChg chg="modSld">
      <pc:chgData name="Nicole Ooi" userId="ad976e1a-969f-449b-bfa4-0a4594448c94" providerId="ADAL" clId="{BFB3EC36-2818-4A8A-99D7-E80EF7E68BED}" dt="2020-11-03T02:41:14.887" v="188" actId="20577"/>
      <pc:docMkLst>
        <pc:docMk/>
      </pc:docMkLst>
      <pc:sldChg chg="modSp mod">
        <pc:chgData name="Nicole Ooi" userId="ad976e1a-969f-449b-bfa4-0a4594448c94" providerId="ADAL" clId="{BFB3EC36-2818-4A8A-99D7-E80EF7E68BED}" dt="2020-11-03T02:40:57.644" v="109" actId="20577"/>
        <pc:sldMkLst>
          <pc:docMk/>
          <pc:sldMk cId="2523507613" sldId="259"/>
        </pc:sldMkLst>
        <pc:spChg chg="mod">
          <ac:chgData name="Nicole Ooi" userId="ad976e1a-969f-449b-bfa4-0a4594448c94" providerId="ADAL" clId="{BFB3EC36-2818-4A8A-99D7-E80EF7E68BED}" dt="2020-11-03T02:40:57.644" v="109" actId="20577"/>
          <ac:spMkLst>
            <pc:docMk/>
            <pc:sldMk cId="2523507613" sldId="259"/>
            <ac:spMk id="3" creationId="{F760E851-95D4-48AE-91BF-1D36871AD9FD}"/>
          </ac:spMkLst>
        </pc:spChg>
      </pc:sldChg>
      <pc:sldChg chg="modSp mod">
        <pc:chgData name="Nicole Ooi" userId="ad976e1a-969f-449b-bfa4-0a4594448c94" providerId="ADAL" clId="{BFB3EC36-2818-4A8A-99D7-E80EF7E68BED}" dt="2020-11-03T02:41:14.887" v="188" actId="20577"/>
        <pc:sldMkLst>
          <pc:docMk/>
          <pc:sldMk cId="3017320271" sldId="261"/>
        </pc:sldMkLst>
        <pc:spChg chg="mod">
          <ac:chgData name="Nicole Ooi" userId="ad976e1a-969f-449b-bfa4-0a4594448c94" providerId="ADAL" clId="{BFB3EC36-2818-4A8A-99D7-E80EF7E68BED}" dt="2020-11-03T02:41:14.887" v="188" actId="20577"/>
          <ac:spMkLst>
            <pc:docMk/>
            <pc:sldMk cId="3017320271" sldId="261"/>
            <ac:spMk id="3" creationId="{FA7DFAF3-0CA1-4F62-8BAE-D5E6FE2EDFE7}"/>
          </ac:spMkLst>
        </pc:spChg>
      </pc:sldChg>
    </pc:docChg>
  </pc:docChgLst>
</pc:chgInfo>
</file>

<file path=ppt/ink/ink1.xml><?xml version="1.0" encoding="utf-8"?>
<inkml:ink xmlns:inkml="http://www.w3.org/2003/InkML">
  <inkml:definitions>
    <inkml:context xml:id="ctx0">
      <inkml:inkSource xml:id="inkSrc0">
        <inkml:traceFormat>
          <inkml:channel name="X" type="integer" min="-1920" max="1920" units="cm"/>
          <inkml:channel name="Y" type="integer" min="-768" max="1080" units="cm"/>
          <inkml:channel name="T" type="integer" max="2.14748E9" units="dev"/>
        </inkml:traceFormat>
        <inkml:channelProperties>
          <inkml:channelProperty channel="X" name="resolution" value="73.70441" units="1/cm"/>
          <inkml:channelProperty channel="Y" name="resolution" value="63.07167" units="1/cm"/>
          <inkml:channelProperty channel="T" name="resolution" value="1" units="1/dev"/>
        </inkml:channelProperties>
      </inkml:inkSource>
      <inkml:timestamp xml:id="ts0" timeString="2020-09-30T00:28:24.732"/>
    </inkml:context>
    <inkml:brush xml:id="br0">
      <inkml:brushProperty name="width" value="0.05292" units="cm"/>
      <inkml:brushProperty name="height" value="0.05292" units="cm"/>
      <inkml:brushProperty name="color" value="#FFFFFF"/>
    </inkml:brush>
  </inkml:definitions>
  <inkml:trace contextRef="#ctx0" brushRef="#br0">27222 7155 0,'0'-22'0,"-22"22"56,-22 0-46,-67 66 7,-22 23 0,0 0-1,111-89 1,-67 110-1,23-88 1,88-22 20,67-88-24,-89 66 3,243-155 1,90-23 0,-45 23-1,-288 155-15,199-89 15,-177 111 1,-88 0 0,-112 44 0,-87 89-1,-511 244 18,466-244-18,288-133 0,-199 66 1,88-22 0,155-66 20,89-88-24,-111 87 3,243-154 1,45-44 0,-44 44 0,-45 66-1,-132 89 1,-90 22 12,1 0-24,-111 110 11,111-110 0,-244 200 1,-88 21 0,44-44-1,88-44 1,134-88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60FACE-2AB3-482F-9DAD-19ECD275A4C6}" type="datetimeFigureOut">
              <a:rPr lang="en-US" smtClean="0"/>
              <a:t>11/18/2020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1101B4-6759-4F14-B86E-D2F14FDC31A6}" type="slidenum">
              <a:rPr lang="en-US" smtClean="0"/>
              <a:t>‹#›</a:t>
            </a:fld>
            <a:endParaRPr lang="en-US"/>
          </a:p>
        </p:txBody>
      </p:sp>
    </p:spTree>
    <p:extLst>
      <p:ext uri="{BB962C8B-B14F-4D97-AF65-F5344CB8AC3E}">
        <p14:creationId xmlns:p14="http://schemas.microsoft.com/office/powerpoint/2010/main" val="3778186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701101B4-6759-4F14-B86E-D2F14FDC31A6}" type="slidenum">
              <a:rPr lang="en-US" smtClean="0"/>
              <a:t>2</a:t>
            </a:fld>
            <a:endParaRPr lang="en-US"/>
          </a:p>
        </p:txBody>
      </p:sp>
    </p:spTree>
    <p:extLst>
      <p:ext uri="{BB962C8B-B14F-4D97-AF65-F5344CB8AC3E}">
        <p14:creationId xmlns:p14="http://schemas.microsoft.com/office/powerpoint/2010/main" val="4149213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a:t>Xi exists for simplification of the final representation</a:t>
                </a:r>
              </a:p>
              <a:p>
                <a:endParaRPr lang="en-US"/>
              </a:p>
              <a:p>
                <a:r>
                  <a:rPr lang="en-US"/>
                  <a:t>Removed:</a:t>
                </a:r>
              </a:p>
              <a:p>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𝑖</m:t>
                        </m:r>
                      </m:sub>
                    </m:sSub>
                  </m:oMath>
                </a14:m>
                <a:r>
                  <a:rPr lang="en-CA" b="0"/>
                  <a:t> : This is true when region i’s constraints are correctly met (</a:t>
                </a:r>
                <a:r>
                  <a:rPr lang="en-CA" b="0" err="1"/>
                  <a:t>ie</a:t>
                </a:r>
                <a:r>
                  <a:rPr lang="en-CA" b="0"/>
                  <a:t>. the result is as labelled with the given operation)</a:t>
                </a:r>
              </a:p>
              <a:p>
                <a:pPr lvl="1"/>
                <a:r>
                  <a:rPr lang="en-CA"/>
                  <a:t>E.g. </a:t>
                </a: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1</m:t>
                        </m:r>
                      </m:sub>
                    </m:sSub>
                    <m:r>
                      <a:rPr lang="en-CA" b="0" i="1" smtClean="0">
                        <a:latin typeface="Cambria Math" panose="02040503050406030204" pitchFamily="18" charset="0"/>
                      </a:rPr>
                      <m:t> </m:t>
                    </m:r>
                  </m:oMath>
                </a14:m>
                <a:r>
                  <a:rPr lang="en-CA" b="0"/>
                  <a:t>is the 2 </a:t>
                </a:r>
                <a:r>
                  <a:rPr lang="en-CA" b="0">
                    <a:latin typeface="Arial" panose="020B0604020202020204" pitchFamily="34" charset="0"/>
                    <a:cs typeface="Arial" panose="020B0604020202020204" pitchFamily="34" charset="0"/>
                  </a:rPr>
                  <a:t>-</a:t>
                </a:r>
                <a:r>
                  <a:rPr lang="en-CA" b="0"/>
                  <a:t> region,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2</m:t>
                        </m:r>
                      </m:sub>
                    </m:sSub>
                    <m:r>
                      <a:rPr lang="en-CA" i="1">
                        <a:latin typeface="Cambria Math" panose="02040503050406030204" pitchFamily="18" charset="0"/>
                      </a:rPr>
                      <m:t> </m:t>
                    </m:r>
                  </m:oMath>
                </a14:m>
                <a:r>
                  <a:rPr lang="en-CA" b="0"/>
                  <a:t>is the 2 region,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3</m:t>
                        </m:r>
                      </m:sub>
                    </m:sSub>
                    <m:r>
                      <a:rPr lang="en-CA" i="1">
                        <a:latin typeface="Cambria Math" panose="02040503050406030204" pitchFamily="18" charset="0"/>
                      </a:rPr>
                      <m:t> </m:t>
                    </m:r>
                  </m:oMath>
                </a14:m>
                <a:r>
                  <a:rPr lang="en-CA" b="0"/>
                  <a:t>is the 2 </a:t>
                </a:r>
                <a:r>
                  <a:rPr lang="en-CA" b="1">
                    <a:latin typeface="Arial" panose="020B0604020202020204" pitchFamily="34" charset="0"/>
                    <a:cs typeface="Arial" panose="020B0604020202020204" pitchFamily="34" charset="0"/>
                  </a:rPr>
                  <a:t>÷</a:t>
                </a:r>
                <a:r>
                  <a:rPr lang="en-CA" b="0"/>
                  <a:t> region etc.</a:t>
                </a:r>
              </a:p>
              <a:p>
                <a:endParaRPr lang="en-US"/>
              </a:p>
            </p:txBody>
          </p:sp>
        </mc:Choice>
        <mc:Fallback xmlns="">
          <p:sp>
            <p:nvSpPr>
              <p:cNvPr id="3" name="Notes Placeholder 2"/>
              <p:cNvSpPr>
                <a:spLocks noGrp="1"/>
              </p:cNvSpPr>
              <p:nvPr>
                <p:ph type="body" idx="1"/>
              </p:nvPr>
            </p:nvSpPr>
            <p:spPr/>
            <p:txBody>
              <a:bodyPr/>
              <a:lstStyle/>
              <a:p>
                <a:r>
                  <a:rPr lang="en-US"/>
                  <a:t>Xi exists for simplification of the final representation</a:t>
                </a:r>
              </a:p>
              <a:p>
                <a:endParaRPr lang="en-US"/>
              </a:p>
              <a:p>
                <a:r>
                  <a:rPr lang="en-US"/>
                  <a:t>Removed:</a:t>
                </a:r>
              </a:p>
              <a:p>
                <a:r>
                  <a:rPr lang="en-CA" b="0" i="0">
                    <a:latin typeface="Cambria Math" panose="02040503050406030204" pitchFamily="18" charset="0"/>
                  </a:rPr>
                  <a:t>𝑥_𝑖</a:t>
                </a:r>
                <a:r>
                  <a:rPr lang="en-CA" b="0"/>
                  <a:t> : This is true when region i’s constraints are correctly met (</a:t>
                </a:r>
                <a:r>
                  <a:rPr lang="en-CA" b="0" err="1"/>
                  <a:t>ie</a:t>
                </a:r>
                <a:r>
                  <a:rPr lang="en-CA" b="0"/>
                  <a:t>. the result is as labelled with the given operation)</a:t>
                </a:r>
              </a:p>
              <a:p>
                <a:pPr lvl="1"/>
                <a:r>
                  <a:rPr lang="en-CA"/>
                  <a:t>E.g. </a:t>
                </a:r>
                <a:r>
                  <a:rPr lang="en-CA" b="0" i="0">
                    <a:latin typeface="Cambria Math" panose="02040503050406030204" pitchFamily="18" charset="0"/>
                  </a:rPr>
                  <a:t>𝑥_1  </a:t>
                </a:r>
                <a:r>
                  <a:rPr lang="en-CA" b="0"/>
                  <a:t>is the 2 </a:t>
                </a:r>
                <a:r>
                  <a:rPr lang="en-CA" b="0">
                    <a:latin typeface="Arial" panose="020B0604020202020204" pitchFamily="34" charset="0"/>
                    <a:cs typeface="Arial" panose="020B0604020202020204" pitchFamily="34" charset="0"/>
                  </a:rPr>
                  <a:t>-</a:t>
                </a:r>
                <a:r>
                  <a:rPr lang="en-CA" b="0"/>
                  <a:t> region, </a:t>
                </a:r>
                <a:r>
                  <a:rPr lang="en-CA" i="0">
                    <a:latin typeface="Cambria Math" panose="02040503050406030204" pitchFamily="18" charset="0"/>
                  </a:rPr>
                  <a:t>𝑥_</a:t>
                </a:r>
                <a:r>
                  <a:rPr lang="en-CA" b="0" i="0">
                    <a:latin typeface="Cambria Math" panose="02040503050406030204" pitchFamily="18" charset="0"/>
                  </a:rPr>
                  <a:t>2 </a:t>
                </a:r>
                <a:r>
                  <a:rPr lang="en-CA" i="0">
                    <a:latin typeface="Cambria Math" panose="02040503050406030204" pitchFamily="18" charset="0"/>
                  </a:rPr>
                  <a:t> </a:t>
                </a:r>
                <a:r>
                  <a:rPr lang="en-CA" b="0"/>
                  <a:t>is the 2 region, </a:t>
                </a:r>
                <a:r>
                  <a:rPr lang="en-CA" i="0">
                    <a:latin typeface="Cambria Math" panose="02040503050406030204" pitchFamily="18" charset="0"/>
                  </a:rPr>
                  <a:t>𝑥_</a:t>
                </a:r>
                <a:r>
                  <a:rPr lang="en-CA" b="0" i="0">
                    <a:latin typeface="Cambria Math" panose="02040503050406030204" pitchFamily="18" charset="0"/>
                  </a:rPr>
                  <a:t>3 </a:t>
                </a:r>
                <a:r>
                  <a:rPr lang="en-CA" i="0">
                    <a:latin typeface="Cambria Math" panose="02040503050406030204" pitchFamily="18" charset="0"/>
                  </a:rPr>
                  <a:t> </a:t>
                </a:r>
                <a:r>
                  <a:rPr lang="en-CA" b="0"/>
                  <a:t>is the 2 </a:t>
                </a:r>
                <a:r>
                  <a:rPr lang="en-CA" b="1">
                    <a:latin typeface="Arial" panose="020B0604020202020204" pitchFamily="34" charset="0"/>
                    <a:cs typeface="Arial" panose="020B0604020202020204" pitchFamily="34" charset="0"/>
                  </a:rPr>
                  <a:t>÷</a:t>
                </a:r>
                <a:r>
                  <a:rPr lang="en-CA" b="0"/>
                  <a:t> region etc.</a:t>
                </a:r>
              </a:p>
              <a:p>
                <a:endParaRPr lang="en-US"/>
              </a:p>
            </p:txBody>
          </p:sp>
        </mc:Fallback>
      </mc:AlternateContent>
      <p:sp>
        <p:nvSpPr>
          <p:cNvPr id="4" name="Slide Number Placeholder 3"/>
          <p:cNvSpPr>
            <a:spLocks noGrp="1"/>
          </p:cNvSpPr>
          <p:nvPr>
            <p:ph type="sldNum" sz="quarter" idx="5"/>
          </p:nvPr>
        </p:nvSpPr>
        <p:spPr/>
        <p:txBody>
          <a:bodyPr/>
          <a:lstStyle/>
          <a:p>
            <a:fld id="{701101B4-6759-4F14-B86E-D2F14FDC31A6}" type="slidenum">
              <a:rPr lang="en-US" smtClean="0"/>
              <a:t>3</a:t>
            </a:fld>
            <a:endParaRPr lang="en-US"/>
          </a:p>
        </p:txBody>
      </p:sp>
    </p:spTree>
    <p:extLst>
      <p:ext uri="{BB962C8B-B14F-4D97-AF65-F5344CB8AC3E}">
        <p14:creationId xmlns:p14="http://schemas.microsoft.com/office/powerpoint/2010/main" val="1491135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Question:</a:t>
            </a:r>
          </a:p>
          <a:p>
            <a:r>
              <a:rPr lang="en-CA"/>
              <a:t>- Mentioned that </a:t>
            </a:r>
            <a:r>
              <a:rPr lang="en-CA" err="1"/>
              <a:t>x_i</a:t>
            </a:r>
            <a:r>
              <a:rPr lang="en-CA"/>
              <a:t> should be a constraint rather than a proposition, should it be brought as a variable into constraints?</a:t>
            </a:r>
          </a:p>
        </p:txBody>
      </p:sp>
      <p:sp>
        <p:nvSpPr>
          <p:cNvPr id="4" name="Slide Number Placeholder 3"/>
          <p:cNvSpPr>
            <a:spLocks noGrp="1"/>
          </p:cNvSpPr>
          <p:nvPr>
            <p:ph type="sldNum" sz="quarter" idx="5"/>
          </p:nvPr>
        </p:nvSpPr>
        <p:spPr/>
        <p:txBody>
          <a:bodyPr/>
          <a:lstStyle/>
          <a:p>
            <a:fld id="{701101B4-6759-4F14-B86E-D2F14FDC31A6}" type="slidenum">
              <a:rPr lang="en-US" smtClean="0"/>
              <a:t>4</a:t>
            </a:fld>
            <a:endParaRPr lang="en-US"/>
          </a:p>
        </p:txBody>
      </p:sp>
    </p:spTree>
    <p:extLst>
      <p:ext uri="{BB962C8B-B14F-4D97-AF65-F5344CB8AC3E}">
        <p14:creationId xmlns:p14="http://schemas.microsoft.com/office/powerpoint/2010/main" val="1397050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Including how both the propositions and constraints would be updated.</a:t>
            </a:r>
          </a:p>
          <a:p>
            <a:r>
              <a:rPr lang="en-US" sz="1200"/>
              <a:t>Corresponding to (C2), describe how your setting can be modeled using predicate logic. You should list the predicates that replace the propositions documented in (D5), and example constraints that you might use either in the current framing of your problem, or in an extension. Note: This is not meant to be a complete replacement of your propositional model. We are primarily looking for how you would use predicates and quantifiers in the setting you have defined.</a:t>
            </a:r>
          </a:p>
          <a:p>
            <a:endParaRPr lang="en-CA"/>
          </a:p>
        </p:txBody>
      </p:sp>
      <p:sp>
        <p:nvSpPr>
          <p:cNvPr id="4" name="Slide Number Placeholder 3"/>
          <p:cNvSpPr>
            <a:spLocks noGrp="1"/>
          </p:cNvSpPr>
          <p:nvPr>
            <p:ph type="sldNum" sz="quarter" idx="5"/>
          </p:nvPr>
        </p:nvSpPr>
        <p:spPr/>
        <p:txBody>
          <a:bodyPr/>
          <a:lstStyle/>
          <a:p>
            <a:fld id="{701101B4-6759-4F14-B86E-D2F14FDC31A6}" type="slidenum">
              <a:rPr lang="en-US" smtClean="0"/>
              <a:t>6</a:t>
            </a:fld>
            <a:endParaRPr lang="en-US"/>
          </a:p>
        </p:txBody>
      </p:sp>
    </p:spTree>
    <p:extLst>
      <p:ext uri="{BB962C8B-B14F-4D97-AF65-F5344CB8AC3E}">
        <p14:creationId xmlns:p14="http://schemas.microsoft.com/office/powerpoint/2010/main" val="1781094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Including how both the propositions and constraints would be updated.</a:t>
            </a:r>
          </a:p>
          <a:p>
            <a:r>
              <a:rPr lang="en-US" sz="1200"/>
              <a:t>Corresponding to (C2), describe how your setting can be modeled using predicate logic. You should list the predicates that replace the propositions documented in (D5), and example constraints that you might use either in the current framing of your problem, or in an extension. Note: This is not meant to be a complete replacement of your propositional model. We are primarily looking for how you would use predicates and quantifiers in the setting you have defined.</a:t>
            </a:r>
          </a:p>
          <a:p>
            <a:endParaRPr lang="en-CA"/>
          </a:p>
        </p:txBody>
      </p:sp>
      <p:sp>
        <p:nvSpPr>
          <p:cNvPr id="4" name="Slide Number Placeholder 3"/>
          <p:cNvSpPr>
            <a:spLocks noGrp="1"/>
          </p:cNvSpPr>
          <p:nvPr>
            <p:ph type="sldNum" sz="quarter" idx="5"/>
          </p:nvPr>
        </p:nvSpPr>
        <p:spPr/>
        <p:txBody>
          <a:bodyPr/>
          <a:lstStyle/>
          <a:p>
            <a:fld id="{701101B4-6759-4F14-B86E-D2F14FDC31A6}" type="slidenum">
              <a:rPr lang="en-US" smtClean="0"/>
              <a:t>7</a:t>
            </a:fld>
            <a:endParaRPr lang="en-US"/>
          </a:p>
        </p:txBody>
      </p:sp>
    </p:spTree>
    <p:extLst>
      <p:ext uri="{BB962C8B-B14F-4D97-AF65-F5344CB8AC3E}">
        <p14:creationId xmlns:p14="http://schemas.microsoft.com/office/powerpoint/2010/main" val="2627236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11/18/2020</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6303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36026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11/18/2020</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99810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11/18/2020</a:t>
            </a:fld>
            <a:endParaRPr lang="en-US"/>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39710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11/18/2020</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18890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82029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2988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57956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5046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11/18/2020</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923744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11/18/2020</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04082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11/18/2020</a:t>
            </a:fld>
            <a:endParaRPr lang="en-US"/>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9264077"/>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sldNum="0" hdr="0" ftr="0" dt="0"/>
  <p:txStyles>
    <p:title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3">
            <a:extLst>
              <a:ext uri="{FF2B5EF4-FFF2-40B4-BE49-F238E27FC236}">
                <a16:creationId xmlns:a16="http://schemas.microsoft.com/office/drawing/2014/main" id="{B6F23470-A439-4C05-8318-1C6F8D8D5F91}"/>
              </a:ext>
            </a:extLst>
          </p:cNvPr>
          <p:cNvPicPr>
            <a:picLocks noChangeAspect="1"/>
          </p:cNvPicPr>
          <p:nvPr/>
        </p:nvPicPr>
        <p:blipFill rotWithShape="1">
          <a:blip r:embed="rId2"/>
          <a:srcRect t="6422" b="9308"/>
          <a:stretch/>
        </p:blipFill>
        <p:spPr>
          <a:xfrm>
            <a:off x="20" y="-165360"/>
            <a:ext cx="12191980" cy="6857990"/>
          </a:xfrm>
          <a:prstGeom prst="rect">
            <a:avLst/>
          </a:prstGeom>
        </p:spPr>
      </p:pic>
      <p:sp>
        <p:nvSpPr>
          <p:cNvPr id="2" name="Title 1">
            <a:extLst>
              <a:ext uri="{FF2B5EF4-FFF2-40B4-BE49-F238E27FC236}">
                <a16:creationId xmlns:a16="http://schemas.microsoft.com/office/drawing/2014/main" id="{849CA8FE-17DC-43A9-83E5-D24CDA9FA6A8}"/>
              </a:ext>
            </a:extLst>
          </p:cNvPr>
          <p:cNvSpPr>
            <a:spLocks noGrp="1"/>
          </p:cNvSpPr>
          <p:nvPr>
            <p:ph type="ctrTitle"/>
          </p:nvPr>
        </p:nvSpPr>
        <p:spPr>
          <a:xfrm>
            <a:off x="609599" y="4572000"/>
            <a:ext cx="10965141" cy="895244"/>
          </a:xfrm>
          <a:solidFill>
            <a:schemeClr val="tx2"/>
          </a:solidFill>
        </p:spPr>
        <p:txBody>
          <a:bodyPr>
            <a:normAutofit/>
          </a:bodyPr>
          <a:lstStyle/>
          <a:p>
            <a:r>
              <a:rPr lang="en-US" sz="4000">
                <a:solidFill>
                  <a:schemeClr val="bg1"/>
                </a:solidFill>
              </a:rPr>
              <a:t>107: confirming KenKen</a:t>
            </a:r>
            <a:endParaRPr lang="en-CA" sz="4000">
              <a:solidFill>
                <a:schemeClr val="bg1"/>
              </a:solidFill>
            </a:endParaRPr>
          </a:p>
        </p:txBody>
      </p:sp>
      <p:sp>
        <p:nvSpPr>
          <p:cNvPr id="3" name="Subtitle 2">
            <a:extLst>
              <a:ext uri="{FF2B5EF4-FFF2-40B4-BE49-F238E27FC236}">
                <a16:creationId xmlns:a16="http://schemas.microsoft.com/office/drawing/2014/main" id="{ACF47D94-A056-45D1-B854-B40148882AB7}"/>
              </a:ext>
            </a:extLst>
          </p:cNvPr>
          <p:cNvSpPr>
            <a:spLocks noGrp="1"/>
          </p:cNvSpPr>
          <p:nvPr>
            <p:ph type="subTitle" idx="1"/>
          </p:nvPr>
        </p:nvSpPr>
        <p:spPr>
          <a:xfrm>
            <a:off x="609598" y="5504576"/>
            <a:ext cx="10965142" cy="447491"/>
          </a:xfrm>
          <a:solidFill>
            <a:schemeClr val="tx1">
              <a:lumMod val="50000"/>
              <a:lumOff val="50000"/>
            </a:schemeClr>
          </a:solidFill>
        </p:spPr>
        <p:txBody>
          <a:bodyPr>
            <a:normAutofit/>
          </a:bodyPr>
          <a:lstStyle/>
          <a:p>
            <a:r>
              <a:rPr lang="en-US">
                <a:solidFill>
                  <a:schemeClr val="bg1"/>
                </a:solidFill>
              </a:rPr>
              <a:t>Lukas Bauer, Michael </a:t>
            </a:r>
            <a:r>
              <a:rPr lang="en-US" err="1">
                <a:solidFill>
                  <a:schemeClr val="bg1"/>
                </a:solidFill>
              </a:rPr>
              <a:t>Assheton</a:t>
            </a:r>
            <a:r>
              <a:rPr lang="en-US">
                <a:solidFill>
                  <a:schemeClr val="bg1"/>
                </a:solidFill>
              </a:rPr>
              <a:t>-Smith, Nicole OOI, Alex Ingham</a:t>
            </a:r>
            <a:endParaRPr lang="en-CA">
              <a:solidFill>
                <a:schemeClr val="bg1"/>
              </a:solidFill>
            </a:endParaRPr>
          </a:p>
        </p:txBody>
      </p:sp>
      <p:pic>
        <p:nvPicPr>
          <p:cNvPr id="7" name="Picture 6" descr="A screen shot of a social media post&#10;&#10;Description automatically generated">
            <a:extLst>
              <a:ext uri="{FF2B5EF4-FFF2-40B4-BE49-F238E27FC236}">
                <a16:creationId xmlns:a16="http://schemas.microsoft.com/office/drawing/2014/main" id="{E8F00145-DFDB-4B2B-8199-206B52D61AED}"/>
              </a:ext>
            </a:extLst>
          </p:cNvPr>
          <p:cNvPicPr>
            <a:picLocks noChangeAspect="1"/>
          </p:cNvPicPr>
          <p:nvPr/>
        </p:nvPicPr>
        <p:blipFill rotWithShape="1">
          <a:blip r:embed="rId3">
            <a:extLst>
              <a:ext uri="{28A0092B-C50C-407E-A947-70E740481C1C}">
                <a14:useLocalDpi xmlns:a14="http://schemas.microsoft.com/office/drawing/2010/main" val="0"/>
              </a:ext>
            </a:extLst>
          </a:blip>
          <a:srcRect r="1330" b="78442"/>
          <a:stretch/>
        </p:blipFill>
        <p:spPr>
          <a:xfrm>
            <a:off x="1228577" y="298320"/>
            <a:ext cx="3057525" cy="821353"/>
          </a:xfrm>
          <a:prstGeom prst="rect">
            <a:avLst/>
          </a:prstGeom>
        </p:spPr>
      </p:pic>
      <p:pic>
        <p:nvPicPr>
          <p:cNvPr id="23" name="Picture 22">
            <a:extLst>
              <a:ext uri="{FF2B5EF4-FFF2-40B4-BE49-F238E27FC236}">
                <a16:creationId xmlns:a16="http://schemas.microsoft.com/office/drawing/2014/main" id="{3B617570-D52B-4F4E-9613-FE28896B7B2B}"/>
              </a:ext>
            </a:extLst>
          </p:cNvPr>
          <p:cNvPicPr>
            <a:picLocks noChangeAspect="1"/>
          </p:cNvPicPr>
          <p:nvPr/>
        </p:nvPicPr>
        <p:blipFill>
          <a:blip r:embed="rId4"/>
          <a:stretch>
            <a:fillRect/>
          </a:stretch>
        </p:blipFill>
        <p:spPr>
          <a:xfrm>
            <a:off x="1694016" y="1438659"/>
            <a:ext cx="2085975" cy="2076450"/>
          </a:xfrm>
          <a:prstGeom prst="rect">
            <a:avLst/>
          </a:prstGeom>
        </p:spPr>
      </p:pic>
    </p:spTree>
    <p:extLst>
      <p:ext uri="{BB962C8B-B14F-4D97-AF65-F5344CB8AC3E}">
        <p14:creationId xmlns:p14="http://schemas.microsoft.com/office/powerpoint/2010/main" val="2568185632"/>
      </p:ext>
    </p:extLst>
  </p:cSld>
  <p:clrMapOvr>
    <a:masterClrMapping/>
  </p:clrMapOvr>
  <mc:AlternateContent xmlns:mc="http://schemas.openxmlformats.org/markup-compatibility/2006" xmlns:p14="http://schemas.microsoft.com/office/powerpoint/2010/main">
    <mc:Choice Requires="p14">
      <p:transition spd="slow" p14:dur="2000" advTm="14813"/>
    </mc:Choice>
    <mc:Fallback xmlns="">
      <p:transition spd="slow" advTm="1481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D5FD8-F3D9-4A37-9FBF-C3AE5642F297}"/>
              </a:ext>
            </a:extLst>
          </p:cNvPr>
          <p:cNvSpPr>
            <a:spLocks noGrp="1"/>
          </p:cNvSpPr>
          <p:nvPr>
            <p:ph type="title"/>
          </p:nvPr>
        </p:nvSpPr>
        <p:spPr>
          <a:xfrm>
            <a:off x="581191" y="513636"/>
            <a:ext cx="11029616" cy="633576"/>
          </a:xfrm>
        </p:spPr>
        <p:txBody>
          <a:bodyPr/>
          <a:lstStyle/>
          <a:p>
            <a:r>
              <a:rPr lang="en-US" dirty="0"/>
              <a:t>Problem</a:t>
            </a:r>
            <a:endParaRPr lang="en-CA" dirty="0"/>
          </a:p>
        </p:txBody>
      </p:sp>
      <p:sp>
        <p:nvSpPr>
          <p:cNvPr id="3" name="Content Placeholder 2">
            <a:extLst>
              <a:ext uri="{FF2B5EF4-FFF2-40B4-BE49-F238E27FC236}">
                <a16:creationId xmlns:a16="http://schemas.microsoft.com/office/drawing/2014/main" id="{F760E851-95D4-48AE-91BF-1D36871AD9FD}"/>
              </a:ext>
            </a:extLst>
          </p:cNvPr>
          <p:cNvSpPr>
            <a:spLocks noGrp="1"/>
          </p:cNvSpPr>
          <p:nvPr>
            <p:ph idx="1"/>
          </p:nvPr>
        </p:nvSpPr>
        <p:spPr>
          <a:xfrm>
            <a:off x="581193" y="1809345"/>
            <a:ext cx="8222566" cy="4218231"/>
          </a:xfrm>
        </p:spPr>
        <p:txBody>
          <a:bodyPr>
            <a:normAutofit fontScale="92500"/>
          </a:bodyPr>
          <a:lstStyle/>
          <a:p>
            <a:pPr marL="0" indent="0">
              <a:buNone/>
            </a:pPr>
            <a:r>
              <a:rPr lang="en-US" dirty="0"/>
              <a:t>KenKen is a popular arithmetic and logic puzzle that appears in 150 publications worldwide and is the favorite logic game of members of this project.</a:t>
            </a:r>
          </a:p>
          <a:p>
            <a:pPr marL="305435" indent="-305435"/>
            <a:r>
              <a:rPr lang="en-US" dirty="0"/>
              <a:t>Like sudoku, a successful solution adheres to a defined set of conditions</a:t>
            </a:r>
          </a:p>
          <a:p>
            <a:pPr marL="305435" indent="-305435"/>
            <a:r>
              <a:rPr lang="en-US" dirty="0"/>
              <a:t>This project aims to determine whether a given board is a good KenKen board. A “good” KenKen board has only 1 valid configuration. It will also rate the difficulty of the board by measuring the time it took to solve. </a:t>
            </a:r>
          </a:p>
          <a:p>
            <a:pPr marL="305435" indent="-305435"/>
            <a:r>
              <a:rPr lang="en-US" dirty="0"/>
              <a:t>A KenKen configuration is valid if the following rules are met:</a:t>
            </a:r>
          </a:p>
          <a:p>
            <a:pPr marL="629920" lvl="1" indent="-305435"/>
            <a:r>
              <a:rPr lang="en-US" dirty="0"/>
              <a:t>Each column contains the natural numbers between 1 and the length of the board, inclusive.</a:t>
            </a:r>
          </a:p>
          <a:p>
            <a:pPr marL="629920" lvl="1" indent="-305435"/>
            <a:r>
              <a:rPr lang="en-US" dirty="0"/>
              <a:t>Each row contains the natural numbers between 1 and the length of the board, inclusive.</a:t>
            </a:r>
          </a:p>
          <a:p>
            <a:pPr marL="629920" lvl="1" indent="-305435"/>
            <a:r>
              <a:rPr lang="en-US" dirty="0"/>
              <a:t>The operator in the top left of each bolded region can be applied to the numbers in that region to result in the number in the top left of that region – in either direction (</a:t>
            </a:r>
            <a:r>
              <a:rPr lang="en-US" dirty="0" err="1"/>
              <a:t>ie</a:t>
            </a:r>
            <a:r>
              <a:rPr lang="en-US" dirty="0"/>
              <a:t>. Left to right or up to down)</a:t>
            </a:r>
          </a:p>
          <a:p>
            <a:pPr marL="899920" lvl="2" indent="-305435"/>
            <a:r>
              <a:rPr lang="en-US" dirty="0"/>
              <a:t>A region is an area denoted by a number and operator (or just a number in the top corner). </a:t>
            </a:r>
            <a:r>
              <a:rPr lang="en-US" dirty="0" err="1"/>
              <a:t>Ie</a:t>
            </a:r>
            <a:r>
              <a:rPr lang="en-US" dirty="0"/>
              <a:t>. “2-” is a region consisting of the first 2 squares of the grid</a:t>
            </a:r>
          </a:p>
          <a:p>
            <a:pPr marL="305435" indent="-305435"/>
            <a:endParaRPr lang="en-CA" dirty="0"/>
          </a:p>
        </p:txBody>
      </p:sp>
      <mc:AlternateContent xmlns:mc="http://schemas.openxmlformats.org/markup-compatibility/2006" xmlns:p14="http://schemas.microsoft.com/office/powerpoint/2010/main">
        <mc:Choice Requires="p14">
          <p:contentPart p14:bwMode="auto" r:id="rId3">
            <p14:nvContentPartPr>
              <p14:cNvPr id="17" name="Ink 16">
                <a:extLst>
                  <a:ext uri="{FF2B5EF4-FFF2-40B4-BE49-F238E27FC236}">
                    <a16:creationId xmlns:a16="http://schemas.microsoft.com/office/drawing/2014/main" id="{83C16711-A824-4FFC-A5FD-0217744D7024}"/>
                  </a:ext>
                </a:extLst>
              </p14:cNvPr>
              <p14:cNvContentPartPr/>
              <p14:nvPr/>
            </p14:nvContentPartPr>
            <p14:xfrm>
              <a:off x="9201960" y="2392560"/>
              <a:ext cx="805680" cy="319320"/>
            </p14:xfrm>
          </p:contentPart>
        </mc:Choice>
        <mc:Fallback xmlns="">
          <p:pic>
            <p:nvPicPr>
              <p:cNvPr id="17" name="Ink 16">
                <a:extLst>
                  <a:ext uri="{FF2B5EF4-FFF2-40B4-BE49-F238E27FC236}">
                    <a16:creationId xmlns:a16="http://schemas.microsoft.com/office/drawing/2014/main" id="{83C16711-A824-4FFC-A5FD-0217744D7024}"/>
                  </a:ext>
                </a:extLst>
              </p:cNvPr>
              <p:cNvPicPr/>
              <p:nvPr/>
            </p:nvPicPr>
            <p:blipFill>
              <a:blip r:embed="rId4"/>
              <a:stretch>
                <a:fillRect/>
              </a:stretch>
            </p:blipFill>
            <p:spPr>
              <a:xfrm>
                <a:off x="9192600" y="2383200"/>
                <a:ext cx="824400" cy="338040"/>
              </a:xfrm>
              <a:prstGeom prst="rect">
                <a:avLst/>
              </a:prstGeom>
            </p:spPr>
          </p:pic>
        </mc:Fallback>
      </mc:AlternateContent>
      <p:sp>
        <p:nvSpPr>
          <p:cNvPr id="6" name="Content Placeholder 2">
            <a:extLst>
              <a:ext uri="{FF2B5EF4-FFF2-40B4-BE49-F238E27FC236}">
                <a16:creationId xmlns:a16="http://schemas.microsoft.com/office/drawing/2014/main" id="{79322278-E475-4172-B399-60B8ECD30179}"/>
              </a:ext>
            </a:extLst>
          </p:cNvPr>
          <p:cNvSpPr txBox="1">
            <a:spLocks/>
          </p:cNvSpPr>
          <p:nvPr/>
        </p:nvSpPr>
        <p:spPr>
          <a:xfrm>
            <a:off x="484947" y="6269476"/>
            <a:ext cx="4417793" cy="1177047"/>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a:t>*KenKen boards only have 1 correct solution,</a:t>
            </a:r>
          </a:p>
          <a:p>
            <a:pPr marL="629920" lvl="1" indent="-305435"/>
            <a:endParaRPr lang="en-US"/>
          </a:p>
          <a:p>
            <a:pPr marL="305435" indent="-305435"/>
            <a:endParaRPr lang="en-CA"/>
          </a:p>
        </p:txBody>
      </p:sp>
      <p:pic>
        <p:nvPicPr>
          <p:cNvPr id="5" name="Picture 4" descr="KenKen Puzzle Official Site - Free Math Puzzles That Make You Smarter!">
            <a:extLst>
              <a:ext uri="{FF2B5EF4-FFF2-40B4-BE49-F238E27FC236}">
                <a16:creationId xmlns:a16="http://schemas.microsoft.com/office/drawing/2014/main" id="{01D5BA88-1324-4488-8A76-65C612F95B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50786" y="1323343"/>
            <a:ext cx="1926511" cy="19265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KenKen Puzzle Official Site - Free Math Puzzles That Make You Smarter!">
            <a:extLst>
              <a:ext uri="{FF2B5EF4-FFF2-40B4-BE49-F238E27FC236}">
                <a16:creationId xmlns:a16="http://schemas.microsoft.com/office/drawing/2014/main" id="{35DAB65B-937D-4FDB-81F5-C8EE37CEE9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86535" y="830424"/>
            <a:ext cx="1665256" cy="16652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80ED02B6-D959-4485-9F8C-E5922EB8ED71}"/>
              </a:ext>
            </a:extLst>
          </p:cNvPr>
          <p:cNvPicPr>
            <a:picLocks noChangeAspect="1"/>
          </p:cNvPicPr>
          <p:nvPr/>
        </p:nvPicPr>
        <p:blipFill>
          <a:blip r:embed="rId7"/>
          <a:stretch>
            <a:fillRect/>
          </a:stretch>
        </p:blipFill>
        <p:spPr>
          <a:xfrm>
            <a:off x="9201960" y="3358055"/>
            <a:ext cx="2432380" cy="2424135"/>
          </a:xfrm>
          <a:prstGeom prst="rect">
            <a:avLst/>
          </a:prstGeom>
        </p:spPr>
      </p:pic>
    </p:spTree>
    <p:extLst>
      <p:ext uri="{BB962C8B-B14F-4D97-AF65-F5344CB8AC3E}">
        <p14:creationId xmlns:p14="http://schemas.microsoft.com/office/powerpoint/2010/main" val="2523507613"/>
      </p:ext>
    </p:extLst>
  </p:cSld>
  <p:clrMapOvr>
    <a:masterClrMapping/>
  </p:clrMapOvr>
  <mc:AlternateContent xmlns:mc="http://schemas.openxmlformats.org/markup-compatibility/2006" xmlns:p14="http://schemas.microsoft.com/office/powerpoint/2010/main">
    <mc:Choice Requires="p14">
      <p:transition spd="slow" p14:dur="2000" advTm="71861"/>
    </mc:Choice>
    <mc:Fallback xmlns="">
      <p:transition spd="slow" advTm="7186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F0AB-A3EC-4509-897B-492633C476DA}"/>
              </a:ext>
            </a:extLst>
          </p:cNvPr>
          <p:cNvSpPr>
            <a:spLocks noGrp="1"/>
          </p:cNvSpPr>
          <p:nvPr>
            <p:ph type="title"/>
          </p:nvPr>
        </p:nvSpPr>
        <p:spPr>
          <a:xfrm>
            <a:off x="581193" y="-88550"/>
            <a:ext cx="11029616" cy="1188720"/>
          </a:xfrm>
        </p:spPr>
        <p:txBody>
          <a:bodyPr/>
          <a:lstStyle/>
          <a:p>
            <a:r>
              <a:rPr lang="en-US" dirty="0"/>
              <a:t>Propositions</a:t>
            </a:r>
            <a:endParaRPr lang="en-CA"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11BA05F-0174-4C38-A669-1DB162EF7633}"/>
                  </a:ext>
                </a:extLst>
              </p:cNvPr>
              <p:cNvSpPr>
                <a:spLocks noGrp="1"/>
              </p:cNvSpPr>
              <p:nvPr>
                <p:ph idx="1"/>
              </p:nvPr>
            </p:nvSpPr>
            <p:spPr>
              <a:xfrm>
                <a:off x="581193" y="1392416"/>
                <a:ext cx="8380450" cy="4216894"/>
              </a:xfrm>
            </p:spPr>
            <p:txBody>
              <a:bodyPr>
                <a:normAutofit/>
              </a:bodyPr>
              <a:lstStyle/>
              <a:p>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𝑟</m:t>
                        </m:r>
                      </m:e>
                      <m:sub>
                        <m:r>
                          <a:rPr lang="en-CA" b="0" i="1" smtClean="0">
                            <a:latin typeface="Cambria Math" panose="02040503050406030204" pitchFamily="18" charset="0"/>
                          </a:rPr>
                          <m:t>𝑖</m:t>
                        </m:r>
                      </m:sub>
                    </m:sSub>
                  </m:oMath>
                </a14:m>
                <a:r>
                  <a:rPr lang="en-US" dirty="0"/>
                  <a:t>: This is true when the row </a:t>
                </a:r>
                <a:r>
                  <a:rPr lang="en-US" dirty="0" err="1"/>
                  <a:t>i</a:t>
                </a:r>
                <a:r>
                  <a:rPr lang="en-US" dirty="0"/>
                  <a:t> has all the required numbers (1,2,3)</a:t>
                </a:r>
              </a:p>
              <a:p>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𝑐</m:t>
                        </m:r>
                      </m:e>
                      <m:sub>
                        <m:r>
                          <a:rPr lang="en-CA" b="0" i="1" smtClean="0">
                            <a:latin typeface="Cambria Math" panose="02040503050406030204" pitchFamily="18" charset="0"/>
                          </a:rPr>
                          <m:t>𝑗</m:t>
                        </m:r>
                      </m:sub>
                    </m:sSub>
                    <m:r>
                      <a:rPr lang="en-CA" b="0" i="1" smtClean="0">
                        <a:latin typeface="Cambria Math" panose="02040503050406030204" pitchFamily="18" charset="0"/>
                      </a:rPr>
                      <m:t> </m:t>
                    </m:r>
                  </m:oMath>
                </a14:m>
                <a:r>
                  <a:rPr lang="en-US" dirty="0"/>
                  <a:t>: This is true when column j has all the required numbers (1,2,3)</a:t>
                </a:r>
              </a:p>
              <a:p>
                <a14:m>
                  <m:oMath xmlns:m="http://schemas.openxmlformats.org/officeDocument/2006/math">
                    <m:sSub>
                      <m:sSubPr>
                        <m:ctrlPr>
                          <a:rPr lang="en-CA" b="0" i="1" smtClean="0">
                            <a:latin typeface="Cambria Math" panose="02040503050406030204" pitchFamily="18" charset="0"/>
                          </a:rPr>
                        </m:ctrlPr>
                      </m:sSubPr>
                      <m:e>
                        <m:r>
                          <a:rPr lang="en-US" b="0" i="1" smtClean="0">
                            <a:latin typeface="Cambria Math" panose="02040503050406030204" pitchFamily="18" charset="0"/>
                          </a:rPr>
                          <m:t>𝑂</m:t>
                        </m:r>
                      </m:e>
                      <m:sub>
                        <m:r>
                          <a:rPr lang="en-CA"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𝑜</m:t>
                        </m:r>
                        <m:r>
                          <a:rPr lang="en-CA" b="0" i="1" smtClean="0">
                            <a:latin typeface="Cambria Math" panose="02040503050406030204" pitchFamily="18" charset="0"/>
                          </a:rPr>
                          <m:t>,</m:t>
                        </m:r>
                        <m:r>
                          <a:rPr lang="en-CA" b="0" i="1" smtClean="0">
                            <a:latin typeface="Cambria Math" panose="02040503050406030204" pitchFamily="18" charset="0"/>
                          </a:rPr>
                          <m:t>𝑛</m:t>
                        </m:r>
                      </m:sub>
                    </m:sSub>
                  </m:oMath>
                </a14:m>
                <a:r>
                  <a:rPr lang="en-CA" dirty="0"/>
                  <a:t> : This is true if the region</a:t>
                </a:r>
                <a:r>
                  <a:rPr lang="en-CA" b="1" dirty="0"/>
                  <a:t> </a:t>
                </a:r>
                <a:r>
                  <a:rPr lang="en-CA" dirty="0"/>
                  <a:t>x uses the mathematical operator o and evaluates to n</a:t>
                </a:r>
              </a:p>
              <a:p>
                <a:pPr lvl="1"/>
                <a:r>
                  <a:rPr lang="en-CA" b="0" dirty="0"/>
                  <a:t>E.g. O</a:t>
                </a:r>
                <a:r>
                  <a:rPr lang="en-CA" b="0" baseline="-25000" dirty="0"/>
                  <a:t>1, -, 2,-</a:t>
                </a:r>
                <a:r>
                  <a:rPr lang="en-CA" b="0" dirty="0"/>
                  <a:t> is true if the numbers 1 and 3 are filled in because they subtract to 2</a:t>
                </a:r>
              </a:p>
              <a:p>
                <a:pPr lvl="1"/>
                <a:r>
                  <a:rPr lang="en-CA" dirty="0"/>
                  <a:t>Regions will be numbered from left to right</a:t>
                </a:r>
                <a:endParaRPr lang="en-CA" b="0" dirty="0"/>
              </a:p>
              <a:p>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𝑚</m:t>
                        </m:r>
                      </m:e>
                      <m:sub>
                        <m:r>
                          <a:rPr lang="en-CA" b="0" i="1" smtClean="0">
                            <a:latin typeface="Cambria Math" panose="02040503050406030204" pitchFamily="18" charset="0"/>
                          </a:rPr>
                          <m:t>𝑖</m:t>
                        </m:r>
                        <m:r>
                          <a:rPr lang="en-CA" b="0" i="1" smtClean="0">
                            <a:latin typeface="Cambria Math" panose="02040503050406030204" pitchFamily="18" charset="0"/>
                          </a:rPr>
                          <m:t>,</m:t>
                        </m:r>
                        <m:r>
                          <a:rPr lang="en-CA"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𝑘</m:t>
                        </m:r>
                      </m:sub>
                    </m:sSub>
                  </m:oMath>
                </a14:m>
                <a:r>
                  <a:rPr lang="en-CA" dirty="0"/>
                  <a:t> : This is true if the square at row </a:t>
                </a:r>
                <a:r>
                  <a:rPr lang="en-CA" dirty="0" err="1"/>
                  <a:t>i</a:t>
                </a:r>
                <a:r>
                  <a:rPr lang="en-CA" dirty="0"/>
                  <a:t> and column j, or (</a:t>
                </a:r>
                <a:r>
                  <a:rPr lang="en-CA" dirty="0" err="1"/>
                  <a:t>i,j</a:t>
                </a:r>
                <a:r>
                  <a:rPr lang="en-CA" dirty="0"/>
                  <a:t>) contains a number k</a:t>
                </a:r>
              </a:p>
              <a:p>
                <a:pPr lvl="1"/>
                <a:r>
                  <a:rPr lang="en-CA" dirty="0"/>
                  <a:t>E.g. m</a:t>
                </a:r>
                <a:r>
                  <a:rPr lang="en-CA" baseline="-25000" dirty="0"/>
                  <a:t>1,1,1</a:t>
                </a:r>
                <a:r>
                  <a:rPr lang="en-CA" dirty="0"/>
                  <a:t> is false but m</a:t>
                </a:r>
                <a:r>
                  <a:rPr lang="en-CA" baseline="-25000" dirty="0"/>
                  <a:t>2,1,1</a:t>
                </a:r>
                <a:r>
                  <a:rPr lang="en-CA" dirty="0"/>
                  <a:t> is true</a:t>
                </a:r>
                <a:endParaRPr lang="en-US" dirty="0"/>
              </a:p>
            </p:txBody>
          </p:sp>
        </mc:Choice>
        <mc:Fallback>
          <p:sp>
            <p:nvSpPr>
              <p:cNvPr id="3" name="Content Placeholder 2">
                <a:extLst>
                  <a:ext uri="{FF2B5EF4-FFF2-40B4-BE49-F238E27FC236}">
                    <a16:creationId xmlns:a16="http://schemas.microsoft.com/office/drawing/2014/main" id="{811BA05F-0174-4C38-A669-1DB162EF7633}"/>
                  </a:ext>
                </a:extLst>
              </p:cNvPr>
              <p:cNvSpPr>
                <a:spLocks noGrp="1" noRot="1" noChangeAspect="1" noMove="1" noResize="1" noEditPoints="1" noAdjustHandles="1" noChangeArrowheads="1" noChangeShapeType="1" noTextEdit="1"/>
              </p:cNvSpPr>
              <p:nvPr>
                <p:ph idx="1"/>
              </p:nvPr>
            </p:nvSpPr>
            <p:spPr>
              <a:xfrm>
                <a:off x="581193" y="1392416"/>
                <a:ext cx="8380450" cy="4216894"/>
              </a:xfrm>
              <a:blipFill>
                <a:blip r:embed="rId3"/>
                <a:stretch>
                  <a:fillRect l="-218"/>
                </a:stretch>
              </a:blipFill>
            </p:spPr>
            <p:txBody>
              <a:bodyPr/>
              <a:lstStyle/>
              <a:p>
                <a:r>
                  <a:rPr lang="en-CA">
                    <a:noFill/>
                  </a:rPr>
                  <a:t> </a:t>
                </a:r>
              </a:p>
            </p:txBody>
          </p:sp>
        </mc:Fallback>
      </mc:AlternateContent>
      <p:pic>
        <p:nvPicPr>
          <p:cNvPr id="11" name="Picture 4" descr="KenKen Puzzle Official Site - Free Math Puzzles That Make You Smarter!">
            <a:extLst>
              <a:ext uri="{FF2B5EF4-FFF2-40B4-BE49-F238E27FC236}">
                <a16:creationId xmlns:a16="http://schemas.microsoft.com/office/drawing/2014/main" id="{51B0A2F2-064A-449C-B232-8424209166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0056" y="1006161"/>
            <a:ext cx="2305272" cy="230527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FCDD9FC-A83C-41BA-8DE7-FA0E3EF18E6B}"/>
              </a:ext>
            </a:extLst>
          </p:cNvPr>
          <p:cNvPicPr>
            <a:picLocks noChangeAspect="1"/>
          </p:cNvPicPr>
          <p:nvPr/>
        </p:nvPicPr>
        <p:blipFill>
          <a:blip r:embed="rId5"/>
          <a:stretch>
            <a:fillRect/>
          </a:stretch>
        </p:blipFill>
        <p:spPr>
          <a:xfrm>
            <a:off x="8800932" y="3603679"/>
            <a:ext cx="2809875" cy="2800350"/>
          </a:xfrm>
          <a:prstGeom prst="rect">
            <a:avLst/>
          </a:prstGeom>
        </p:spPr>
      </p:pic>
    </p:spTree>
    <p:extLst>
      <p:ext uri="{BB962C8B-B14F-4D97-AF65-F5344CB8AC3E}">
        <p14:creationId xmlns:p14="http://schemas.microsoft.com/office/powerpoint/2010/main" val="69331549"/>
      </p:ext>
    </p:extLst>
  </p:cSld>
  <p:clrMapOvr>
    <a:masterClrMapping/>
  </p:clrMapOvr>
  <mc:AlternateContent xmlns:mc="http://schemas.openxmlformats.org/markup-compatibility/2006" xmlns:p14="http://schemas.microsoft.com/office/powerpoint/2010/main">
    <mc:Choice Requires="p14">
      <p:transition spd="slow" p14:dur="2000" advTm="57282"/>
    </mc:Choice>
    <mc:Fallback xmlns="">
      <p:transition spd="slow" advTm="5728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D5C2-D1E5-47A2-BD3E-BE04399A91F3}"/>
              </a:ext>
            </a:extLst>
          </p:cNvPr>
          <p:cNvSpPr>
            <a:spLocks noGrp="1"/>
          </p:cNvSpPr>
          <p:nvPr>
            <p:ph type="title"/>
          </p:nvPr>
        </p:nvSpPr>
        <p:spPr>
          <a:xfrm>
            <a:off x="581191" y="-97944"/>
            <a:ext cx="11029616" cy="1188720"/>
          </a:xfrm>
        </p:spPr>
        <p:txBody>
          <a:bodyPr/>
          <a:lstStyle/>
          <a:p>
            <a:r>
              <a:rPr lang="en-US" dirty="0"/>
              <a:t>Constraints</a:t>
            </a:r>
            <a:endParaRPr lang="en-CA" dirty="0"/>
          </a:p>
        </p:txBody>
      </p:sp>
      <p:sp>
        <p:nvSpPr>
          <p:cNvPr id="3" name="Content Placeholder 2">
            <a:extLst>
              <a:ext uri="{FF2B5EF4-FFF2-40B4-BE49-F238E27FC236}">
                <a16:creationId xmlns:a16="http://schemas.microsoft.com/office/drawing/2014/main" id="{FA7DFAF3-0CA1-4F62-8BAE-D5E6FE2EDFE7}"/>
              </a:ext>
            </a:extLst>
          </p:cNvPr>
          <p:cNvSpPr>
            <a:spLocks noGrp="1"/>
          </p:cNvSpPr>
          <p:nvPr>
            <p:ph idx="1"/>
          </p:nvPr>
        </p:nvSpPr>
        <p:spPr>
          <a:xfrm>
            <a:off x="581191" y="496416"/>
            <a:ext cx="8721428" cy="4288064"/>
          </a:xfrm>
        </p:spPr>
        <p:txBody>
          <a:bodyPr>
            <a:normAutofit/>
          </a:bodyPr>
          <a:lstStyle/>
          <a:p>
            <a:r>
              <a:rPr lang="en-CA" dirty="0"/>
              <a:t>Each square can only contain the numbers 1 – N, N being the size of the board</a:t>
            </a:r>
          </a:p>
          <a:p>
            <a:r>
              <a:rPr lang="en-CA" dirty="0"/>
              <a:t>Each region’s arithmetic constraints will be correctly met in the final solution</a:t>
            </a:r>
          </a:p>
          <a:p>
            <a:r>
              <a:rPr lang="en-CA" dirty="0"/>
              <a:t>The board’s smallest size is 3x3 and the largest size it can go up to is 4x4</a:t>
            </a:r>
          </a:p>
          <a:p>
            <a:r>
              <a:rPr lang="en-CA" dirty="0"/>
              <a:t>The board can be solved in a way that doesn’t break any of the game’s rules (</a:t>
            </a:r>
            <a:r>
              <a:rPr lang="en-CA" dirty="0" err="1"/>
              <a:t>ie</a:t>
            </a:r>
            <a:r>
              <a:rPr lang="en-CA" dirty="0"/>
              <a:t>. Each row and column is satisfied with all the numbers, and region constraints are met)</a:t>
            </a:r>
          </a:p>
        </p:txBody>
      </p:sp>
      <p:pic>
        <p:nvPicPr>
          <p:cNvPr id="4" name="Picture 3">
            <a:extLst>
              <a:ext uri="{FF2B5EF4-FFF2-40B4-BE49-F238E27FC236}">
                <a16:creationId xmlns:a16="http://schemas.microsoft.com/office/drawing/2014/main" id="{CBED37B2-2083-4BC2-81A9-CE6557CBE2CC}"/>
              </a:ext>
            </a:extLst>
          </p:cNvPr>
          <p:cNvPicPr>
            <a:picLocks noChangeAspect="1"/>
          </p:cNvPicPr>
          <p:nvPr/>
        </p:nvPicPr>
        <p:blipFill>
          <a:blip r:embed="rId3"/>
          <a:stretch>
            <a:fillRect/>
          </a:stretch>
        </p:blipFill>
        <p:spPr>
          <a:xfrm>
            <a:off x="6232424" y="3703123"/>
            <a:ext cx="2809875" cy="2800350"/>
          </a:xfrm>
          <a:prstGeom prst="rect">
            <a:avLst/>
          </a:prstGeom>
        </p:spPr>
      </p:pic>
      <p:pic>
        <p:nvPicPr>
          <p:cNvPr id="1026" name="Picture 2" descr="How to Solve Puzzles | Puzzazz | The best way to solve puzzles in the  digital world">
            <a:extLst>
              <a:ext uri="{FF2B5EF4-FFF2-40B4-BE49-F238E27FC236}">
                <a16:creationId xmlns:a16="http://schemas.microsoft.com/office/drawing/2014/main" id="{AB9BAB00-BFC5-4B5A-87DB-CE9EC5BCE2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5202" y="2690820"/>
            <a:ext cx="1665257" cy="16652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enKen Puzzle Official Site - Free Math Puzzles That Make You Smarter!">
            <a:extLst>
              <a:ext uri="{FF2B5EF4-FFF2-40B4-BE49-F238E27FC236}">
                <a16:creationId xmlns:a16="http://schemas.microsoft.com/office/drawing/2014/main" id="{11A5887A-6966-404C-B6B1-25D9D14257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35202" y="871085"/>
            <a:ext cx="1665257" cy="1665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974179"/>
      </p:ext>
    </p:extLst>
  </p:cSld>
  <p:clrMapOvr>
    <a:masterClrMapping/>
  </p:clrMapOvr>
  <mc:AlternateContent xmlns:mc="http://schemas.openxmlformats.org/markup-compatibility/2006" xmlns:p14="http://schemas.microsoft.com/office/powerpoint/2010/main">
    <mc:Choice Requires="p14">
      <p:transition spd="slow" p14:dur="2000" advTm="30411"/>
    </mc:Choice>
    <mc:Fallback xmlns="">
      <p:transition spd="slow" advTm="3041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D5C2-D1E5-47A2-BD3E-BE04399A91F3}"/>
              </a:ext>
            </a:extLst>
          </p:cNvPr>
          <p:cNvSpPr>
            <a:spLocks noGrp="1"/>
          </p:cNvSpPr>
          <p:nvPr>
            <p:ph type="title"/>
          </p:nvPr>
        </p:nvSpPr>
        <p:spPr/>
        <p:txBody>
          <a:bodyPr anchor="t"/>
          <a:lstStyle/>
          <a:p>
            <a:r>
              <a:rPr lang="en-US" dirty="0"/>
              <a:t>ideas for Model Exploration</a:t>
            </a:r>
            <a:endParaRPr lang="en-C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7DFAF3-0CA1-4F62-8BAE-D5E6FE2EDFE7}"/>
                  </a:ext>
                </a:extLst>
              </p:cNvPr>
              <p:cNvSpPr>
                <a:spLocks noGrp="1"/>
              </p:cNvSpPr>
              <p:nvPr>
                <p:ph idx="1"/>
              </p:nvPr>
            </p:nvSpPr>
            <p:spPr>
              <a:xfrm>
                <a:off x="581192" y="1611757"/>
                <a:ext cx="11029615" cy="3634486"/>
              </a:xfrm>
            </p:spPr>
            <p:txBody>
              <a:bodyPr/>
              <a:lstStyle/>
              <a:p>
                <a:r>
                  <a:rPr lang="en-US" b="1" dirty="0"/>
                  <a:t>Solution Analysis:</a:t>
                </a:r>
              </a:p>
              <a:p>
                <a:pPr lvl="1"/>
                <a:r>
                  <a:rPr lang="en-US" dirty="0"/>
                  <a:t>Use the Python library to provide a solution to the board</a:t>
                </a:r>
              </a:p>
              <a:p>
                <a:pPr lvl="1"/>
                <a:r>
                  <a:rPr lang="en-US" dirty="0"/>
                  <a:t>Time how long it took to provide a solution, </a:t>
                </a:r>
                <a:r>
                  <a:rPr lang="en-US"/>
                  <a:t>and create a rating from it</a:t>
                </a:r>
                <a:endParaRPr lang="en-US" dirty="0"/>
              </a:p>
              <a:p>
                <a:pPr lvl="1"/>
                <a:r>
                  <a:rPr lang="en-US" dirty="0"/>
                  <a:t>Count the number of possible solutions </a:t>
                </a:r>
              </a:p>
              <a:p>
                <a:pPr lvl="2"/>
                <a:r>
                  <a:rPr lang="en-US" dirty="0"/>
                  <a:t>1 solution = valid KenKen board</a:t>
                </a:r>
              </a:p>
              <a:p>
                <a:pPr lvl="2"/>
                <a:r>
                  <a:rPr lang="en-US" dirty="0"/>
                  <a:t>&gt; 1 solution = invalid KenKen board</a:t>
                </a:r>
              </a:p>
              <a:p>
                <a:r>
                  <a:rPr lang="en-US" b="1" dirty="0"/>
                  <a:t>Testing Constraints:</a:t>
                </a:r>
              </a:p>
              <a:p>
                <a:pPr lvl="1"/>
                <a:r>
                  <a:rPr lang="en-US" dirty="0"/>
                  <a:t>Test if the constraint that each square must contain a number from (1-N) is redundant</a:t>
                </a:r>
              </a:p>
              <a:p>
                <a:pPr lvl="2"/>
                <a:r>
                  <a:rPr lang="en-US" dirty="0"/>
                  <a:t>It may be covered by propositions </a:t>
                </a: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𝑟</m:t>
                        </m:r>
                      </m:e>
                      <m:sub>
                        <m:r>
                          <a:rPr lang="en-CA" b="0" i="1" smtClean="0">
                            <a:latin typeface="Cambria Math" panose="02040503050406030204" pitchFamily="18" charset="0"/>
                          </a:rPr>
                          <m:t>𝑖</m:t>
                        </m:r>
                      </m:sub>
                    </m:sSub>
                  </m:oMath>
                </a14:m>
                <a:r>
                  <a:rPr lang="en-US" dirty="0"/>
                  <a:t>,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𝑐</m:t>
                        </m:r>
                      </m:e>
                      <m:sub>
                        <m:r>
                          <a:rPr lang="en-CA" i="1">
                            <a:latin typeface="Cambria Math" panose="02040503050406030204" pitchFamily="18" charset="0"/>
                          </a:rPr>
                          <m:t>𝑗</m:t>
                        </m:r>
                      </m:sub>
                    </m:sSub>
                  </m:oMath>
                </a14:m>
                <a:r>
                  <a:rPr lang="en-US" dirty="0"/>
                  <a:t> where each row and column must contain all numbers from (1-N)</a:t>
                </a:r>
              </a:p>
            </p:txBody>
          </p:sp>
        </mc:Choice>
        <mc:Fallback xmlns="">
          <p:sp>
            <p:nvSpPr>
              <p:cNvPr id="3" name="Content Placeholder 2">
                <a:extLst>
                  <a:ext uri="{FF2B5EF4-FFF2-40B4-BE49-F238E27FC236}">
                    <a16:creationId xmlns:a16="http://schemas.microsoft.com/office/drawing/2014/main" id="{FA7DFAF3-0CA1-4F62-8BAE-D5E6FE2EDFE7}"/>
                  </a:ext>
                </a:extLst>
              </p:cNvPr>
              <p:cNvSpPr>
                <a:spLocks noGrp="1" noRot="1" noChangeAspect="1" noMove="1" noResize="1" noEditPoints="1" noAdjustHandles="1" noChangeArrowheads="1" noChangeShapeType="1" noTextEdit="1"/>
              </p:cNvSpPr>
              <p:nvPr>
                <p:ph idx="1"/>
              </p:nvPr>
            </p:nvSpPr>
            <p:spPr>
              <a:xfrm>
                <a:off x="581192" y="1611757"/>
                <a:ext cx="11029615" cy="3634486"/>
              </a:xfrm>
              <a:blipFill>
                <a:blip r:embed="rId2"/>
                <a:stretch>
                  <a:fillRect l="-166"/>
                </a:stretch>
              </a:blipFill>
            </p:spPr>
            <p:txBody>
              <a:bodyPr/>
              <a:lstStyle/>
              <a:p>
                <a:r>
                  <a:rPr lang="en-CA">
                    <a:noFill/>
                  </a:rPr>
                  <a:t> </a:t>
                </a:r>
              </a:p>
            </p:txBody>
          </p:sp>
        </mc:Fallback>
      </mc:AlternateContent>
    </p:spTree>
    <p:extLst>
      <p:ext uri="{BB962C8B-B14F-4D97-AF65-F5344CB8AC3E}">
        <p14:creationId xmlns:p14="http://schemas.microsoft.com/office/powerpoint/2010/main" val="3017320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D5C2-D1E5-47A2-BD3E-BE04399A91F3}"/>
              </a:ext>
            </a:extLst>
          </p:cNvPr>
          <p:cNvSpPr>
            <a:spLocks noGrp="1"/>
          </p:cNvSpPr>
          <p:nvPr>
            <p:ph type="title"/>
          </p:nvPr>
        </p:nvSpPr>
        <p:spPr/>
        <p:txBody>
          <a:bodyPr anchor="t"/>
          <a:lstStyle/>
          <a:p>
            <a:r>
              <a:rPr lang="en-US" dirty="0"/>
              <a:t>First-Order Extension: Propositions</a:t>
            </a:r>
            <a:endParaRPr lang="en-CA" dirty="0"/>
          </a:p>
        </p:txBody>
      </p:sp>
      <p:sp>
        <p:nvSpPr>
          <p:cNvPr id="3" name="Content Placeholder 2">
            <a:extLst>
              <a:ext uri="{FF2B5EF4-FFF2-40B4-BE49-F238E27FC236}">
                <a16:creationId xmlns:a16="http://schemas.microsoft.com/office/drawing/2014/main" id="{FA7DFAF3-0CA1-4F62-8BAE-D5E6FE2EDFE7}"/>
              </a:ext>
            </a:extLst>
          </p:cNvPr>
          <p:cNvSpPr>
            <a:spLocks noGrp="1"/>
          </p:cNvSpPr>
          <p:nvPr>
            <p:ph idx="1"/>
          </p:nvPr>
        </p:nvSpPr>
        <p:spPr>
          <a:xfrm>
            <a:off x="581192" y="1566089"/>
            <a:ext cx="11029615" cy="4589755"/>
          </a:xfrm>
        </p:spPr>
        <p:txBody>
          <a:bodyPr>
            <a:normAutofit/>
          </a:bodyPr>
          <a:lstStyle/>
          <a:p>
            <a:r>
              <a:rPr lang="en-US" sz="1600" dirty="0"/>
              <a:t>This model using predicate logic could be extended to incorporate first-order logic and ultimately assist in the verification of KenKen boards. Having universal quantifiers would allow us to create logical statements with rows and columns represented as predicates (seen below), as well as having predicates to map from points on the board (</a:t>
            </a:r>
            <a:r>
              <a:rPr lang="en-US" sz="1600" dirty="0" err="1"/>
              <a:t>i</a:t>
            </a:r>
            <a:r>
              <a:rPr lang="en-US" sz="1600" dirty="0"/>
              <a:t>, j) to the integer in that square.</a:t>
            </a:r>
          </a:p>
          <a:p>
            <a:r>
              <a:rPr lang="en-US" sz="1400" dirty="0"/>
              <a:t>One(</a:t>
            </a:r>
            <a:r>
              <a:rPr lang="en-US" sz="1400" dirty="0" err="1"/>
              <a:t>i</a:t>
            </a:r>
            <a:r>
              <a:rPr lang="en-US" sz="1400" dirty="0"/>
              <a:t>, j) = True if the integer at (</a:t>
            </a:r>
            <a:r>
              <a:rPr lang="en-US" sz="1400" dirty="0" err="1"/>
              <a:t>i</a:t>
            </a:r>
            <a:r>
              <a:rPr lang="en-US" sz="1400" dirty="0"/>
              <a:t>, j) is 1. A predicate like this will be created for each number from 1-N</a:t>
            </a:r>
          </a:p>
          <a:p>
            <a:r>
              <a:rPr lang="en-US" sz="1400" dirty="0"/>
              <a:t>R(</a:t>
            </a:r>
            <a:r>
              <a:rPr lang="en-US" sz="1400" dirty="0" err="1"/>
              <a:t>i</a:t>
            </a:r>
            <a:r>
              <a:rPr lang="en-US" sz="1400" dirty="0"/>
              <a:t>) = True if the row </a:t>
            </a:r>
            <a:r>
              <a:rPr lang="en-US" sz="1400" dirty="0" err="1"/>
              <a:t>i</a:t>
            </a:r>
            <a:r>
              <a:rPr lang="en-US" sz="1400" dirty="0"/>
              <a:t> contains all integers from 1 to N (With N being the size of the board)</a:t>
            </a:r>
          </a:p>
          <a:p>
            <a:r>
              <a:rPr lang="en-US" sz="1400" dirty="0"/>
              <a:t>C(j) = True if the row j contains all integers from 1 to N </a:t>
            </a:r>
          </a:p>
          <a:p>
            <a:r>
              <a:rPr lang="en-US" sz="1400" dirty="0"/>
              <a:t>O(x, o, n) = True if operator o results in n on all values in region x</a:t>
            </a:r>
          </a:p>
          <a:p>
            <a:r>
              <a:rPr lang="en-US" sz="1400" dirty="0"/>
              <a:t>A(x, o, n) = True if operator o is addition, and the sum of all numbers in region x results in n. Predicates M, S and D would each be defined the same but for respective operators multiplication, subtraction and division.</a:t>
            </a:r>
          </a:p>
          <a:p>
            <a:endParaRPr lang="en-US" sz="1400" dirty="0"/>
          </a:p>
        </p:txBody>
      </p:sp>
    </p:spTree>
    <p:extLst>
      <p:ext uri="{BB962C8B-B14F-4D97-AF65-F5344CB8AC3E}">
        <p14:creationId xmlns:p14="http://schemas.microsoft.com/office/powerpoint/2010/main" val="3042231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D5C2-D1E5-47A2-BD3E-BE04399A91F3}"/>
              </a:ext>
            </a:extLst>
          </p:cNvPr>
          <p:cNvSpPr>
            <a:spLocks noGrp="1"/>
          </p:cNvSpPr>
          <p:nvPr>
            <p:ph type="title"/>
          </p:nvPr>
        </p:nvSpPr>
        <p:spPr/>
        <p:txBody>
          <a:bodyPr anchor="t"/>
          <a:lstStyle/>
          <a:p>
            <a:r>
              <a:rPr lang="en-US" dirty="0"/>
              <a:t>First-Order Extension: CONSTRAINTs</a:t>
            </a:r>
            <a:endParaRPr lang="en-CA" dirty="0"/>
          </a:p>
        </p:txBody>
      </p:sp>
      <p:sp>
        <p:nvSpPr>
          <p:cNvPr id="3" name="Content Placeholder 2">
            <a:extLst>
              <a:ext uri="{FF2B5EF4-FFF2-40B4-BE49-F238E27FC236}">
                <a16:creationId xmlns:a16="http://schemas.microsoft.com/office/drawing/2014/main" id="{FA7DFAF3-0CA1-4F62-8BAE-D5E6FE2EDFE7}"/>
              </a:ext>
            </a:extLst>
          </p:cNvPr>
          <p:cNvSpPr>
            <a:spLocks noGrp="1"/>
          </p:cNvSpPr>
          <p:nvPr>
            <p:ph idx="1"/>
          </p:nvPr>
        </p:nvSpPr>
        <p:spPr>
          <a:xfrm>
            <a:off x="581192" y="1961965"/>
            <a:ext cx="11029615" cy="4589755"/>
          </a:xfrm>
        </p:spPr>
        <p:txBody>
          <a:bodyPr>
            <a:normAutofit/>
          </a:bodyPr>
          <a:lstStyle/>
          <a:p>
            <a:r>
              <a:rPr lang="en-US" sz="1800" dirty="0"/>
              <a:t>Each square must have valid numbers from 1 to N, N = 3 in this example:</a:t>
            </a:r>
          </a:p>
          <a:p>
            <a:pPr lvl="1"/>
            <a:r>
              <a:rPr lang="en-CA" sz="1800" b="0" i="0" dirty="0">
                <a:solidFill>
                  <a:srgbClr val="222222"/>
                </a:solidFill>
                <a:effectLst/>
                <a:latin typeface="Google Sans"/>
              </a:rPr>
              <a:t>∀ </a:t>
            </a:r>
            <a:r>
              <a:rPr lang="en-CA" sz="1800" b="0" i="0" dirty="0" err="1">
                <a:solidFill>
                  <a:srgbClr val="222222"/>
                </a:solidFill>
                <a:effectLst/>
                <a:latin typeface="Google Sans"/>
              </a:rPr>
              <a:t>i</a:t>
            </a:r>
            <a:r>
              <a:rPr lang="en-US" dirty="0"/>
              <a:t> (</a:t>
            </a:r>
            <a:r>
              <a:rPr lang="en-CA" sz="1800" b="0" i="0" dirty="0">
                <a:solidFill>
                  <a:srgbClr val="222222"/>
                </a:solidFill>
                <a:effectLst/>
                <a:latin typeface="Google Sans"/>
              </a:rPr>
              <a:t>∀ </a:t>
            </a:r>
            <a:r>
              <a:rPr lang="en-US" dirty="0"/>
              <a:t>j (One(</a:t>
            </a:r>
            <a:r>
              <a:rPr lang="en-US" dirty="0" err="1"/>
              <a:t>i</a:t>
            </a:r>
            <a:r>
              <a:rPr lang="en-US" dirty="0"/>
              <a:t>, j) </a:t>
            </a:r>
            <a:r>
              <a:rPr lang="en-CA" sz="1800" i="0" dirty="0">
                <a:solidFill>
                  <a:srgbClr val="222222"/>
                </a:solidFill>
                <a:effectLst/>
                <a:latin typeface="arial" panose="020B0604020202020204" pitchFamily="34" charset="0"/>
              </a:rPr>
              <a:t>∨</a:t>
            </a:r>
            <a:r>
              <a:rPr lang="en-US" dirty="0"/>
              <a:t> Two(</a:t>
            </a:r>
            <a:r>
              <a:rPr lang="en-US" dirty="0" err="1"/>
              <a:t>i</a:t>
            </a:r>
            <a:r>
              <a:rPr lang="en-US" dirty="0"/>
              <a:t>, j) </a:t>
            </a:r>
            <a:r>
              <a:rPr lang="en-CA" sz="1800" i="0" dirty="0">
                <a:solidFill>
                  <a:srgbClr val="222222"/>
                </a:solidFill>
                <a:effectLst/>
                <a:latin typeface="arial" panose="020B0604020202020204" pitchFamily="34" charset="0"/>
              </a:rPr>
              <a:t>∨</a:t>
            </a:r>
            <a:r>
              <a:rPr lang="en-US" dirty="0"/>
              <a:t> Three(</a:t>
            </a:r>
            <a:r>
              <a:rPr lang="en-US" dirty="0" err="1"/>
              <a:t>i</a:t>
            </a:r>
            <a:r>
              <a:rPr lang="en-US" dirty="0"/>
              <a:t>, j) ))</a:t>
            </a:r>
          </a:p>
          <a:p>
            <a:r>
              <a:rPr lang="en-US" sz="1800" dirty="0"/>
              <a:t>Each row and column are satisfied with numbers from 1 to N, N = 3 in this example:</a:t>
            </a:r>
          </a:p>
          <a:p>
            <a:pPr lvl="1"/>
            <a:r>
              <a:rPr lang="en-CA" sz="1600" b="0" i="0" dirty="0">
                <a:solidFill>
                  <a:srgbClr val="222222"/>
                </a:solidFill>
                <a:effectLst/>
                <a:latin typeface="Google Sans"/>
              </a:rPr>
              <a:t>∀</a:t>
            </a:r>
            <a:r>
              <a:rPr lang="en-US" sz="1600" dirty="0" err="1"/>
              <a:t>i</a:t>
            </a:r>
            <a:r>
              <a:rPr lang="en-US" sz="1600" dirty="0"/>
              <a:t> R(</a:t>
            </a:r>
            <a:r>
              <a:rPr lang="en-US" sz="1600" dirty="0" err="1"/>
              <a:t>i</a:t>
            </a:r>
            <a:r>
              <a:rPr lang="en-US" sz="1600" dirty="0"/>
              <a:t>) </a:t>
            </a:r>
            <a:r>
              <a:rPr lang="en-CA" sz="1600" b="0" i="0" dirty="0">
                <a:solidFill>
                  <a:srgbClr val="222222"/>
                </a:solidFill>
                <a:effectLst/>
                <a:latin typeface="arial" panose="020B0604020202020204" pitchFamily="34" charset="0"/>
              </a:rPr>
              <a:t>→</a:t>
            </a:r>
            <a:r>
              <a:rPr lang="en-US" sz="1600" dirty="0"/>
              <a:t> (One(</a:t>
            </a:r>
            <a:r>
              <a:rPr lang="en-US" sz="1600" dirty="0" err="1"/>
              <a:t>i</a:t>
            </a:r>
            <a:r>
              <a:rPr lang="en-US" sz="1600" dirty="0"/>
              <a:t>, x) </a:t>
            </a:r>
            <a:r>
              <a:rPr lang="en-CA" sz="1600" i="0" dirty="0">
                <a:solidFill>
                  <a:srgbClr val="222222"/>
                </a:solidFill>
                <a:effectLst/>
                <a:latin typeface="arial" panose="020B0604020202020204" pitchFamily="34" charset="0"/>
              </a:rPr>
              <a:t>^</a:t>
            </a:r>
            <a:r>
              <a:rPr lang="en-US" sz="1600" dirty="0"/>
              <a:t> Two(</a:t>
            </a:r>
            <a:r>
              <a:rPr lang="en-US" sz="1600" dirty="0" err="1"/>
              <a:t>i</a:t>
            </a:r>
            <a:r>
              <a:rPr lang="en-US" sz="1600" dirty="0"/>
              <a:t>, y) </a:t>
            </a:r>
            <a:r>
              <a:rPr lang="en-CA" sz="1600" dirty="0">
                <a:solidFill>
                  <a:srgbClr val="222222"/>
                </a:solidFill>
                <a:latin typeface="arial" panose="020B0604020202020204" pitchFamily="34" charset="0"/>
              </a:rPr>
              <a:t>^</a:t>
            </a:r>
            <a:r>
              <a:rPr lang="en-US" sz="1600" dirty="0"/>
              <a:t> Three(</a:t>
            </a:r>
            <a:r>
              <a:rPr lang="en-US" sz="1600" dirty="0" err="1"/>
              <a:t>i</a:t>
            </a:r>
            <a:r>
              <a:rPr lang="en-US" sz="1600" dirty="0"/>
              <a:t>, z)) </a:t>
            </a:r>
          </a:p>
          <a:p>
            <a:pPr lvl="1"/>
            <a:r>
              <a:rPr lang="en-CA" sz="1600" b="0" i="0" dirty="0">
                <a:solidFill>
                  <a:srgbClr val="222222"/>
                </a:solidFill>
                <a:effectLst/>
                <a:latin typeface="Google Sans"/>
              </a:rPr>
              <a:t>∀</a:t>
            </a:r>
            <a:r>
              <a:rPr lang="en-US" sz="1600" b="0" i="0" dirty="0">
                <a:solidFill>
                  <a:srgbClr val="222222"/>
                </a:solidFill>
                <a:effectLst/>
                <a:latin typeface="Google Sans"/>
              </a:rPr>
              <a:t>j</a:t>
            </a:r>
            <a:r>
              <a:rPr lang="en-US" sz="1600" dirty="0"/>
              <a:t> C(j) </a:t>
            </a:r>
            <a:r>
              <a:rPr lang="en-CA" sz="1600" b="0" i="0" dirty="0">
                <a:solidFill>
                  <a:srgbClr val="222222"/>
                </a:solidFill>
                <a:effectLst/>
                <a:latin typeface="arial" panose="020B0604020202020204" pitchFamily="34" charset="0"/>
              </a:rPr>
              <a:t>→</a:t>
            </a:r>
            <a:r>
              <a:rPr lang="en-US" sz="1600" dirty="0"/>
              <a:t> (One(x, j) </a:t>
            </a:r>
            <a:r>
              <a:rPr lang="en-CA" sz="1600" i="0" dirty="0">
                <a:solidFill>
                  <a:srgbClr val="222222"/>
                </a:solidFill>
                <a:effectLst/>
                <a:latin typeface="arial" panose="020B0604020202020204" pitchFamily="34" charset="0"/>
              </a:rPr>
              <a:t>^</a:t>
            </a:r>
            <a:r>
              <a:rPr lang="en-US" sz="1600" dirty="0"/>
              <a:t> Two(y, j) </a:t>
            </a:r>
            <a:r>
              <a:rPr lang="en-CA" sz="1600" dirty="0">
                <a:solidFill>
                  <a:srgbClr val="222222"/>
                </a:solidFill>
                <a:latin typeface="arial" panose="020B0604020202020204" pitchFamily="34" charset="0"/>
              </a:rPr>
              <a:t>^</a:t>
            </a:r>
            <a:r>
              <a:rPr lang="en-US" sz="1600" dirty="0"/>
              <a:t> Three(z, j))</a:t>
            </a:r>
          </a:p>
          <a:p>
            <a:r>
              <a:rPr lang="en-US" sz="2100" dirty="0"/>
              <a:t>Each region must have its operator and result satisfied:</a:t>
            </a:r>
          </a:p>
          <a:p>
            <a:pPr lvl="1"/>
            <a:r>
              <a:rPr lang="en-CA" sz="1800" b="0" i="0" dirty="0">
                <a:solidFill>
                  <a:srgbClr val="222222"/>
                </a:solidFill>
                <a:effectLst/>
                <a:latin typeface="Google Sans"/>
              </a:rPr>
              <a:t>∀ </a:t>
            </a:r>
            <a:r>
              <a:rPr lang="en-US" dirty="0"/>
              <a:t>x O(x, o, n) </a:t>
            </a:r>
            <a:r>
              <a:rPr lang="en-CA" sz="1800" b="0" i="0" dirty="0">
                <a:solidFill>
                  <a:srgbClr val="222222"/>
                </a:solidFill>
                <a:effectLst/>
                <a:latin typeface="arial" panose="020B0604020202020204" pitchFamily="34" charset="0"/>
              </a:rPr>
              <a:t>→</a:t>
            </a:r>
            <a:r>
              <a:rPr lang="en-US" dirty="0"/>
              <a:t> A(x, o, n) </a:t>
            </a:r>
            <a:r>
              <a:rPr lang="en-CA" sz="1800" i="0" dirty="0">
                <a:solidFill>
                  <a:srgbClr val="222222"/>
                </a:solidFill>
                <a:effectLst/>
                <a:latin typeface="arial" panose="020B0604020202020204" pitchFamily="34" charset="0"/>
              </a:rPr>
              <a:t>∨</a:t>
            </a:r>
            <a:r>
              <a:rPr lang="en-US" dirty="0"/>
              <a:t> S(x, o, n) </a:t>
            </a:r>
            <a:r>
              <a:rPr lang="en-CA" sz="1800" i="0" dirty="0">
                <a:solidFill>
                  <a:srgbClr val="222222"/>
                </a:solidFill>
                <a:effectLst/>
                <a:latin typeface="arial" panose="020B0604020202020204" pitchFamily="34" charset="0"/>
              </a:rPr>
              <a:t>∨</a:t>
            </a:r>
            <a:r>
              <a:rPr lang="en-US" dirty="0"/>
              <a:t> M(x, o, n) </a:t>
            </a:r>
            <a:r>
              <a:rPr lang="en-CA" sz="1800" i="0" dirty="0">
                <a:solidFill>
                  <a:srgbClr val="222222"/>
                </a:solidFill>
                <a:effectLst/>
                <a:latin typeface="arial" panose="020B0604020202020204" pitchFamily="34" charset="0"/>
              </a:rPr>
              <a:t>∨</a:t>
            </a:r>
            <a:r>
              <a:rPr lang="en-CA" sz="1800" b="1" i="0" dirty="0">
                <a:solidFill>
                  <a:srgbClr val="222222"/>
                </a:solidFill>
                <a:effectLst/>
                <a:latin typeface="arial" panose="020B0604020202020204" pitchFamily="34" charset="0"/>
              </a:rPr>
              <a:t> </a:t>
            </a:r>
            <a:r>
              <a:rPr lang="en-US" dirty="0"/>
              <a:t>D(x, o, n)</a:t>
            </a:r>
          </a:p>
          <a:p>
            <a:pPr lvl="1"/>
            <a:endParaRPr lang="en-US" dirty="0"/>
          </a:p>
          <a:p>
            <a:endParaRPr lang="en-US" sz="1800" dirty="0"/>
          </a:p>
        </p:txBody>
      </p:sp>
    </p:spTree>
    <p:extLst>
      <p:ext uri="{BB962C8B-B14F-4D97-AF65-F5344CB8AC3E}">
        <p14:creationId xmlns:p14="http://schemas.microsoft.com/office/powerpoint/2010/main" val="4190879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D5C2-D1E5-47A2-BD3E-BE04399A91F3}"/>
              </a:ext>
            </a:extLst>
          </p:cNvPr>
          <p:cNvSpPr>
            <a:spLocks noGrp="1"/>
          </p:cNvSpPr>
          <p:nvPr>
            <p:ph type="title"/>
          </p:nvPr>
        </p:nvSpPr>
        <p:spPr/>
        <p:txBody>
          <a:bodyPr anchor="t"/>
          <a:lstStyle/>
          <a:p>
            <a:r>
              <a:rPr lang="en-US" dirty="0"/>
              <a:t>FEEDBACK REQUESTED:</a:t>
            </a:r>
            <a:endParaRPr lang="en-CA" dirty="0"/>
          </a:p>
        </p:txBody>
      </p:sp>
      <p:sp>
        <p:nvSpPr>
          <p:cNvPr id="3" name="Content Placeholder 2">
            <a:extLst>
              <a:ext uri="{FF2B5EF4-FFF2-40B4-BE49-F238E27FC236}">
                <a16:creationId xmlns:a16="http://schemas.microsoft.com/office/drawing/2014/main" id="{FA7DFAF3-0CA1-4F62-8BAE-D5E6FE2EDFE7}"/>
              </a:ext>
            </a:extLst>
          </p:cNvPr>
          <p:cNvSpPr>
            <a:spLocks noGrp="1"/>
          </p:cNvSpPr>
          <p:nvPr>
            <p:ph idx="1"/>
          </p:nvPr>
        </p:nvSpPr>
        <p:spPr>
          <a:xfrm>
            <a:off x="581193" y="1766706"/>
            <a:ext cx="11029615" cy="3634486"/>
          </a:xfrm>
        </p:spPr>
        <p:txBody>
          <a:bodyPr/>
          <a:lstStyle/>
          <a:p>
            <a:r>
              <a:rPr lang="en-US" dirty="0"/>
              <a:t>1. Feedback on how to use Boolean variables to represent the arithmetic operations, constraints using these operators and a finite range of numbers, and ranges of values</a:t>
            </a:r>
          </a:p>
          <a:p>
            <a:r>
              <a:rPr lang="en-US" dirty="0"/>
              <a:t>2. Feedback on how to represent a region</a:t>
            </a:r>
          </a:p>
          <a:p>
            <a:r>
              <a:rPr lang="en-US" dirty="0"/>
              <a:t>3. How would you extend the model if this was your project setting? We are trying to have extensions feasible enough to be implemented in python with reasonable complexity – scaling the board to more than 4x4 takes too long to run on our computers unfortunately.</a:t>
            </a:r>
          </a:p>
          <a:p>
            <a:r>
              <a:rPr lang="en-US" dirty="0"/>
              <a:t>4</a:t>
            </a:r>
            <a:r>
              <a:rPr lang="en-US"/>
              <a:t>. </a:t>
            </a:r>
            <a:r>
              <a:rPr lang="en-US" dirty="0"/>
              <a:t>Feedback on our JAPE </a:t>
            </a:r>
            <a:r>
              <a:rPr lang="en-US" dirty="0" err="1"/>
              <a:t>sequents</a:t>
            </a:r>
            <a:r>
              <a:rPr lang="en-US" dirty="0"/>
              <a:t>, what other conclusions could we arrive at given the premises?</a:t>
            </a:r>
          </a:p>
          <a:p>
            <a:endParaRPr lang="en-CA" b="1" dirty="0"/>
          </a:p>
        </p:txBody>
      </p:sp>
    </p:spTree>
    <p:extLst>
      <p:ext uri="{BB962C8B-B14F-4D97-AF65-F5344CB8AC3E}">
        <p14:creationId xmlns:p14="http://schemas.microsoft.com/office/powerpoint/2010/main" val="894199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35" name="Rectangle 34">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 name="Title 5">
            <a:extLst>
              <a:ext uri="{FF2B5EF4-FFF2-40B4-BE49-F238E27FC236}">
                <a16:creationId xmlns:a16="http://schemas.microsoft.com/office/drawing/2014/main" id="{0BBE8D8C-B58D-4CCB-945C-B97A3ED94261}"/>
              </a:ext>
            </a:extLst>
          </p:cNvPr>
          <p:cNvSpPr>
            <a:spLocks noGrp="1"/>
          </p:cNvSpPr>
          <p:nvPr>
            <p:ph type="title"/>
          </p:nvPr>
        </p:nvSpPr>
        <p:spPr>
          <a:xfrm>
            <a:off x="1893715" y="708498"/>
            <a:ext cx="7574507" cy="3330055"/>
          </a:xfrm>
        </p:spPr>
        <p:txBody>
          <a:bodyPr vert="horz" lIns="91440" tIns="45720" rIns="91440" bIns="45720" rtlCol="0" anchor="ctr">
            <a:normAutofit/>
          </a:bodyPr>
          <a:lstStyle/>
          <a:p>
            <a:r>
              <a:rPr lang="en-US" sz="6000" b="0" kern="1200" cap="all">
                <a:solidFill>
                  <a:srgbClr val="FFFFFF"/>
                </a:solidFill>
                <a:latin typeface="+mj-lt"/>
                <a:ea typeface="+mj-ea"/>
                <a:cs typeface="+mj-cs"/>
              </a:rPr>
              <a:t>End</a:t>
            </a:r>
          </a:p>
        </p:txBody>
      </p:sp>
      <p:sp>
        <p:nvSpPr>
          <p:cNvPr id="41" name="Rectangle 40">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53397080"/>
      </p:ext>
    </p:extLst>
  </p:cSld>
  <p:clrMapOvr>
    <a:masterClrMapping/>
  </p:clrMapOvr>
</p:sld>
</file>

<file path=ppt/theme/theme1.xml><?xml version="1.0" encoding="utf-8"?>
<a:theme xmlns:a="http://schemas.openxmlformats.org/drawingml/2006/main" name="DividendVTI">
  <a:themeElements>
    <a:clrScheme name="AnalogousFromLightSeed_2SEEDS">
      <a:dk1>
        <a:srgbClr val="000000"/>
      </a:dk1>
      <a:lt1>
        <a:srgbClr val="FFFFFF"/>
      </a:lt1>
      <a:dk2>
        <a:srgbClr val="412724"/>
      </a:dk2>
      <a:lt2>
        <a:srgbClr val="E8E4E2"/>
      </a:lt2>
      <a:accent1>
        <a:srgbClr val="7FA5BA"/>
      </a:accent1>
      <a:accent2>
        <a:srgbClr val="80A9A6"/>
      </a:accent2>
      <a:accent3>
        <a:srgbClr val="96A2C6"/>
      </a:accent3>
      <a:accent4>
        <a:srgbClr val="BA857F"/>
      </a:accent4>
      <a:accent5>
        <a:srgbClr val="B99C7E"/>
      </a:accent5>
      <a:accent6>
        <a:srgbClr val="A7A372"/>
      </a:accent6>
      <a:hlink>
        <a:srgbClr val="A7765D"/>
      </a:hlink>
      <a:folHlink>
        <a:srgbClr val="7F7F7F"/>
      </a:folHlink>
    </a:clrScheme>
    <a:fontScheme name="Dividend">
      <a:majorFont>
        <a:latin typeface="Century School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5842DCF547FF45B73480D12694CEC7" ma:contentTypeVersion="5" ma:contentTypeDescription="Create a new document." ma:contentTypeScope="" ma:versionID="b7e1340f9f584ec9820a9b319f9fbbb4">
  <xsd:schema xmlns:xsd="http://www.w3.org/2001/XMLSchema" xmlns:xs="http://www.w3.org/2001/XMLSchema" xmlns:p="http://schemas.microsoft.com/office/2006/metadata/properties" xmlns:ns3="c52a3698-a5ed-4c71-b135-61fe17eb7543" xmlns:ns4="0b7b05d5-738f-46ad-bac7-cc10d4d5c14a" targetNamespace="http://schemas.microsoft.com/office/2006/metadata/properties" ma:root="true" ma:fieldsID="33ff18dcb277ce68c80ee8f2a79785cb" ns3:_="" ns4:_="">
    <xsd:import namespace="c52a3698-a5ed-4c71-b135-61fe17eb7543"/>
    <xsd:import namespace="0b7b05d5-738f-46ad-bac7-cc10d4d5c14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2a3698-a5ed-4c71-b135-61fe17eb754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7b05d5-738f-46ad-bac7-cc10d4d5c14a"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D6D42C-C2DA-4E92-AFF5-17F02C8A01E6}">
  <ds:schemaRefs>
    <ds:schemaRef ds:uri="0b7b05d5-738f-46ad-bac7-cc10d4d5c14a"/>
    <ds:schemaRef ds:uri="c52a3698-a5ed-4c71-b135-61fe17eb754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C4A259D-CCA8-4BE6-80D5-F52784822BEE}">
  <ds:schemaRefs>
    <ds:schemaRef ds:uri="http://schemas.microsoft.com/sharepoint/v3/contenttype/forms"/>
  </ds:schemaRefs>
</ds:datastoreItem>
</file>

<file path=customXml/itemProps3.xml><?xml version="1.0" encoding="utf-8"?>
<ds:datastoreItem xmlns:ds="http://schemas.openxmlformats.org/officeDocument/2006/customXml" ds:itemID="{9194EB7B-8D5F-498D-B261-9A34E01FC5ED}">
  <ds:schemaRefs>
    <ds:schemaRef ds:uri="0b7b05d5-738f-46ad-bac7-cc10d4d5c14a"/>
    <ds:schemaRef ds:uri="c52a3698-a5ed-4c71-b135-61fe17eb754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5</TotalTime>
  <Words>1337</Words>
  <Application>Microsoft Office PowerPoint</Application>
  <PresentationFormat>Widescreen</PresentationFormat>
  <Paragraphs>72</Paragraphs>
  <Slides>9</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Arial</vt:lpstr>
      <vt:lpstr>Calibri</vt:lpstr>
      <vt:lpstr>Cambria Math</vt:lpstr>
      <vt:lpstr>Century Schoolbook</vt:lpstr>
      <vt:lpstr>Franklin Gothic Book</vt:lpstr>
      <vt:lpstr>Google Sans</vt:lpstr>
      <vt:lpstr>Wingdings 2</vt:lpstr>
      <vt:lpstr>DividendVTI</vt:lpstr>
      <vt:lpstr>107: confirming KenKen</vt:lpstr>
      <vt:lpstr>Problem</vt:lpstr>
      <vt:lpstr>Propositions</vt:lpstr>
      <vt:lpstr>Constraints</vt:lpstr>
      <vt:lpstr>ideas for Model Exploration</vt:lpstr>
      <vt:lpstr>First-Order Extension: Propositions</vt:lpstr>
      <vt:lpstr>First-Order Extension: CONSTRAINTs</vt:lpstr>
      <vt:lpstr>FEEDBACK REQUESTED:</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107: confirming KenKen</dc:title>
  <dc:creator>Lukas Bauer</dc:creator>
  <cp:lastModifiedBy>Nicole Ooi</cp:lastModifiedBy>
  <cp:revision>6</cp:revision>
  <dcterms:created xsi:type="dcterms:W3CDTF">2020-09-27T23:35:06Z</dcterms:created>
  <dcterms:modified xsi:type="dcterms:W3CDTF">2020-11-19T04:15:45Z</dcterms:modified>
</cp:coreProperties>
</file>