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79300" cy="9134475" type="ledger"/>
  <p:notesSz cx="6858000" cy="9144000"/>
  <p:defaultTextStyle>
    <a:defPPr>
      <a:defRPr lang="en-US"/>
    </a:defPPr>
    <a:lvl1pPr marL="0" algn="l" defTabSz="608945" rtl="0" eaLnBrk="1" latinLnBrk="0" hangingPunct="1">
      <a:defRPr sz="2400" kern="1200">
        <a:solidFill>
          <a:schemeClr val="tx1"/>
        </a:solidFill>
        <a:latin typeface="+mn-lt"/>
        <a:ea typeface="+mn-ea"/>
        <a:cs typeface="+mn-cs"/>
      </a:defRPr>
    </a:lvl1pPr>
    <a:lvl2pPr marL="608945" algn="l" defTabSz="608945" rtl="0" eaLnBrk="1" latinLnBrk="0" hangingPunct="1">
      <a:defRPr sz="2400" kern="1200">
        <a:solidFill>
          <a:schemeClr val="tx1"/>
        </a:solidFill>
        <a:latin typeface="+mn-lt"/>
        <a:ea typeface="+mn-ea"/>
        <a:cs typeface="+mn-cs"/>
      </a:defRPr>
    </a:lvl2pPr>
    <a:lvl3pPr marL="1217889" algn="l" defTabSz="608945" rtl="0" eaLnBrk="1" latinLnBrk="0" hangingPunct="1">
      <a:defRPr sz="2400" kern="1200">
        <a:solidFill>
          <a:schemeClr val="tx1"/>
        </a:solidFill>
        <a:latin typeface="+mn-lt"/>
        <a:ea typeface="+mn-ea"/>
        <a:cs typeface="+mn-cs"/>
      </a:defRPr>
    </a:lvl3pPr>
    <a:lvl4pPr marL="1826834" algn="l" defTabSz="608945" rtl="0" eaLnBrk="1" latinLnBrk="0" hangingPunct="1">
      <a:defRPr sz="2400" kern="1200">
        <a:solidFill>
          <a:schemeClr val="tx1"/>
        </a:solidFill>
        <a:latin typeface="+mn-lt"/>
        <a:ea typeface="+mn-ea"/>
        <a:cs typeface="+mn-cs"/>
      </a:defRPr>
    </a:lvl4pPr>
    <a:lvl5pPr marL="2435779" algn="l" defTabSz="608945" rtl="0" eaLnBrk="1" latinLnBrk="0" hangingPunct="1">
      <a:defRPr sz="2400" kern="1200">
        <a:solidFill>
          <a:schemeClr val="tx1"/>
        </a:solidFill>
        <a:latin typeface="+mn-lt"/>
        <a:ea typeface="+mn-ea"/>
        <a:cs typeface="+mn-cs"/>
      </a:defRPr>
    </a:lvl5pPr>
    <a:lvl6pPr marL="3044723" algn="l" defTabSz="608945" rtl="0" eaLnBrk="1" latinLnBrk="0" hangingPunct="1">
      <a:defRPr sz="2400" kern="1200">
        <a:solidFill>
          <a:schemeClr val="tx1"/>
        </a:solidFill>
        <a:latin typeface="+mn-lt"/>
        <a:ea typeface="+mn-ea"/>
        <a:cs typeface="+mn-cs"/>
      </a:defRPr>
    </a:lvl6pPr>
    <a:lvl7pPr marL="3653668" algn="l" defTabSz="608945" rtl="0" eaLnBrk="1" latinLnBrk="0" hangingPunct="1">
      <a:defRPr sz="2400" kern="1200">
        <a:solidFill>
          <a:schemeClr val="tx1"/>
        </a:solidFill>
        <a:latin typeface="+mn-lt"/>
        <a:ea typeface="+mn-ea"/>
        <a:cs typeface="+mn-cs"/>
      </a:defRPr>
    </a:lvl7pPr>
    <a:lvl8pPr marL="4262613" algn="l" defTabSz="608945" rtl="0" eaLnBrk="1" latinLnBrk="0" hangingPunct="1">
      <a:defRPr sz="2400" kern="1200">
        <a:solidFill>
          <a:schemeClr val="tx1"/>
        </a:solidFill>
        <a:latin typeface="+mn-lt"/>
        <a:ea typeface="+mn-ea"/>
        <a:cs typeface="+mn-cs"/>
      </a:defRPr>
    </a:lvl8pPr>
    <a:lvl9pPr marL="4871557" algn="l" defTabSz="60894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1040" y="-112"/>
      </p:cViewPr>
      <p:guideLst>
        <p:guide orient="horz" pos="2877"/>
        <p:guide pos="38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448" y="2837608"/>
            <a:ext cx="10352405" cy="1957992"/>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6895" y="5176202"/>
            <a:ext cx="8525510" cy="2334366"/>
          </a:xfrm>
        </p:spPr>
        <p:txBody>
          <a:bodyPr/>
          <a:lstStyle>
            <a:lvl1pPr marL="0" indent="0" algn="ctr">
              <a:buNone/>
              <a:defRPr>
                <a:solidFill>
                  <a:schemeClr val="tx1">
                    <a:tint val="75000"/>
                  </a:schemeClr>
                </a:solidFill>
              </a:defRPr>
            </a:lvl1pPr>
            <a:lvl2pPr marL="608945" indent="0" algn="ctr">
              <a:buNone/>
              <a:defRPr>
                <a:solidFill>
                  <a:schemeClr val="tx1">
                    <a:tint val="75000"/>
                  </a:schemeClr>
                </a:solidFill>
              </a:defRPr>
            </a:lvl2pPr>
            <a:lvl3pPr marL="1217889" indent="0" algn="ctr">
              <a:buNone/>
              <a:defRPr>
                <a:solidFill>
                  <a:schemeClr val="tx1">
                    <a:tint val="75000"/>
                  </a:schemeClr>
                </a:solidFill>
              </a:defRPr>
            </a:lvl3pPr>
            <a:lvl4pPr marL="1826834" indent="0" algn="ctr">
              <a:buNone/>
              <a:defRPr>
                <a:solidFill>
                  <a:schemeClr val="tx1">
                    <a:tint val="75000"/>
                  </a:schemeClr>
                </a:solidFill>
              </a:defRPr>
            </a:lvl4pPr>
            <a:lvl5pPr marL="2435779" indent="0" algn="ctr">
              <a:buNone/>
              <a:defRPr>
                <a:solidFill>
                  <a:schemeClr val="tx1">
                    <a:tint val="75000"/>
                  </a:schemeClr>
                </a:solidFill>
              </a:defRPr>
            </a:lvl5pPr>
            <a:lvl6pPr marL="3044723" indent="0" algn="ctr">
              <a:buNone/>
              <a:defRPr>
                <a:solidFill>
                  <a:schemeClr val="tx1">
                    <a:tint val="75000"/>
                  </a:schemeClr>
                </a:solidFill>
              </a:defRPr>
            </a:lvl6pPr>
            <a:lvl7pPr marL="3653668" indent="0" algn="ctr">
              <a:buNone/>
              <a:defRPr>
                <a:solidFill>
                  <a:schemeClr val="tx1">
                    <a:tint val="75000"/>
                  </a:schemeClr>
                </a:solidFill>
              </a:defRPr>
            </a:lvl7pPr>
            <a:lvl8pPr marL="4262613" indent="0" algn="ctr">
              <a:buNone/>
              <a:defRPr>
                <a:solidFill>
                  <a:schemeClr val="tx1">
                    <a:tint val="75000"/>
                  </a:schemeClr>
                </a:solidFill>
              </a:defRPr>
            </a:lvl8pPr>
            <a:lvl9pPr marL="487155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7CA7C3-3169-8445-897A-93A77E1B642D}" type="datetimeFigureOut">
              <a:rPr lang="en-US" smtClean="0"/>
              <a:t>12/3/15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0FD01-752A-474F-A80E-041F531EABC3}" type="slidenum">
              <a:rPr lang="en-US" smtClean="0"/>
              <a:t>‹#›</a:t>
            </a:fld>
            <a:endParaRPr lang="en-US"/>
          </a:p>
        </p:txBody>
      </p:sp>
    </p:spTree>
    <p:extLst>
      <p:ext uri="{BB962C8B-B14F-4D97-AF65-F5344CB8AC3E}">
        <p14:creationId xmlns:p14="http://schemas.microsoft.com/office/powerpoint/2010/main" val="1802795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7CA7C3-3169-8445-897A-93A77E1B642D}" type="datetimeFigureOut">
              <a:rPr lang="en-US" smtClean="0"/>
              <a:t>12/3/15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0FD01-752A-474F-A80E-041F531EABC3}" type="slidenum">
              <a:rPr lang="en-US" smtClean="0"/>
              <a:t>‹#›</a:t>
            </a:fld>
            <a:endParaRPr lang="en-US"/>
          </a:p>
        </p:txBody>
      </p:sp>
    </p:spTree>
    <p:extLst>
      <p:ext uri="{BB962C8B-B14F-4D97-AF65-F5344CB8AC3E}">
        <p14:creationId xmlns:p14="http://schemas.microsoft.com/office/powerpoint/2010/main" val="75501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29992" y="365803"/>
            <a:ext cx="2740343" cy="779390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8965" y="365803"/>
            <a:ext cx="8018039" cy="77939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7CA7C3-3169-8445-897A-93A77E1B642D}" type="datetimeFigureOut">
              <a:rPr lang="en-US" smtClean="0"/>
              <a:t>12/3/15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0FD01-752A-474F-A80E-041F531EABC3}" type="slidenum">
              <a:rPr lang="en-US" smtClean="0"/>
              <a:t>‹#›</a:t>
            </a:fld>
            <a:endParaRPr lang="en-US"/>
          </a:p>
        </p:txBody>
      </p:sp>
    </p:spTree>
    <p:extLst>
      <p:ext uri="{BB962C8B-B14F-4D97-AF65-F5344CB8AC3E}">
        <p14:creationId xmlns:p14="http://schemas.microsoft.com/office/powerpoint/2010/main" val="222029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7CA7C3-3169-8445-897A-93A77E1B642D}" type="datetimeFigureOut">
              <a:rPr lang="en-US" smtClean="0"/>
              <a:t>12/3/15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0FD01-752A-474F-A80E-041F531EABC3}" type="slidenum">
              <a:rPr lang="en-US" smtClean="0"/>
              <a:t>‹#›</a:t>
            </a:fld>
            <a:endParaRPr lang="en-US"/>
          </a:p>
        </p:txBody>
      </p:sp>
    </p:spTree>
    <p:extLst>
      <p:ext uri="{BB962C8B-B14F-4D97-AF65-F5344CB8AC3E}">
        <p14:creationId xmlns:p14="http://schemas.microsoft.com/office/powerpoint/2010/main" val="2724849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081" y="5869747"/>
            <a:ext cx="10352405" cy="1814208"/>
          </a:xfrm>
        </p:spPr>
        <p:txBody>
          <a:bodyPr anchor="t"/>
          <a:lstStyle>
            <a:lvl1pPr algn="l">
              <a:defRPr sz="5300" b="1" cap="all"/>
            </a:lvl1pPr>
          </a:lstStyle>
          <a:p>
            <a:r>
              <a:rPr lang="en-US" smtClean="0"/>
              <a:t>Click to edit Master title style</a:t>
            </a:r>
            <a:endParaRPr lang="en-US"/>
          </a:p>
        </p:txBody>
      </p:sp>
      <p:sp>
        <p:nvSpPr>
          <p:cNvPr id="3" name="Text Placeholder 2"/>
          <p:cNvSpPr>
            <a:spLocks noGrp="1"/>
          </p:cNvSpPr>
          <p:nvPr>
            <p:ph type="body" idx="1"/>
          </p:nvPr>
        </p:nvSpPr>
        <p:spPr>
          <a:xfrm>
            <a:off x="962081" y="3871581"/>
            <a:ext cx="10352405" cy="1998166"/>
          </a:xfrm>
        </p:spPr>
        <p:txBody>
          <a:bodyPr anchor="b"/>
          <a:lstStyle>
            <a:lvl1pPr marL="0" indent="0">
              <a:buNone/>
              <a:defRPr sz="2700">
                <a:solidFill>
                  <a:schemeClr val="tx1">
                    <a:tint val="75000"/>
                  </a:schemeClr>
                </a:solidFill>
              </a:defRPr>
            </a:lvl1pPr>
            <a:lvl2pPr marL="608945" indent="0">
              <a:buNone/>
              <a:defRPr sz="2400">
                <a:solidFill>
                  <a:schemeClr val="tx1">
                    <a:tint val="75000"/>
                  </a:schemeClr>
                </a:solidFill>
              </a:defRPr>
            </a:lvl2pPr>
            <a:lvl3pPr marL="1217889" indent="0">
              <a:buNone/>
              <a:defRPr sz="2100">
                <a:solidFill>
                  <a:schemeClr val="tx1">
                    <a:tint val="75000"/>
                  </a:schemeClr>
                </a:solidFill>
              </a:defRPr>
            </a:lvl3pPr>
            <a:lvl4pPr marL="1826834" indent="0">
              <a:buNone/>
              <a:defRPr sz="1900">
                <a:solidFill>
                  <a:schemeClr val="tx1">
                    <a:tint val="75000"/>
                  </a:schemeClr>
                </a:solidFill>
              </a:defRPr>
            </a:lvl4pPr>
            <a:lvl5pPr marL="2435779" indent="0">
              <a:buNone/>
              <a:defRPr sz="1900">
                <a:solidFill>
                  <a:schemeClr val="tx1">
                    <a:tint val="75000"/>
                  </a:schemeClr>
                </a:solidFill>
              </a:defRPr>
            </a:lvl5pPr>
            <a:lvl6pPr marL="3044723" indent="0">
              <a:buNone/>
              <a:defRPr sz="1900">
                <a:solidFill>
                  <a:schemeClr val="tx1">
                    <a:tint val="75000"/>
                  </a:schemeClr>
                </a:solidFill>
              </a:defRPr>
            </a:lvl6pPr>
            <a:lvl7pPr marL="3653668" indent="0">
              <a:buNone/>
              <a:defRPr sz="1900">
                <a:solidFill>
                  <a:schemeClr val="tx1">
                    <a:tint val="75000"/>
                  </a:schemeClr>
                </a:solidFill>
              </a:defRPr>
            </a:lvl7pPr>
            <a:lvl8pPr marL="4262613" indent="0">
              <a:buNone/>
              <a:defRPr sz="1900">
                <a:solidFill>
                  <a:schemeClr val="tx1">
                    <a:tint val="75000"/>
                  </a:schemeClr>
                </a:solidFill>
              </a:defRPr>
            </a:lvl8pPr>
            <a:lvl9pPr marL="487155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7CA7C3-3169-8445-897A-93A77E1B642D}" type="datetimeFigureOut">
              <a:rPr lang="en-US" smtClean="0"/>
              <a:t>12/3/15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0FD01-752A-474F-A80E-041F531EABC3}" type="slidenum">
              <a:rPr lang="en-US" smtClean="0"/>
              <a:t>‹#›</a:t>
            </a:fld>
            <a:endParaRPr lang="en-US"/>
          </a:p>
        </p:txBody>
      </p:sp>
    </p:spTree>
    <p:extLst>
      <p:ext uri="{BB962C8B-B14F-4D97-AF65-F5344CB8AC3E}">
        <p14:creationId xmlns:p14="http://schemas.microsoft.com/office/powerpoint/2010/main" val="496415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8965" y="2131378"/>
            <a:ext cx="5379191" cy="602833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1144" y="2131378"/>
            <a:ext cx="5379191" cy="602833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7CA7C3-3169-8445-897A-93A77E1B642D}" type="datetimeFigureOut">
              <a:rPr lang="en-US" smtClean="0"/>
              <a:t>12/3/15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0FD01-752A-474F-A80E-041F531EABC3}" type="slidenum">
              <a:rPr lang="en-US" smtClean="0"/>
              <a:t>‹#›</a:t>
            </a:fld>
            <a:endParaRPr lang="en-US"/>
          </a:p>
        </p:txBody>
      </p:sp>
    </p:spTree>
    <p:extLst>
      <p:ext uri="{BB962C8B-B14F-4D97-AF65-F5344CB8AC3E}">
        <p14:creationId xmlns:p14="http://schemas.microsoft.com/office/powerpoint/2010/main" val="330140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8965" y="2044685"/>
            <a:ext cx="5381306" cy="852127"/>
          </a:xfrm>
        </p:spPr>
        <p:txBody>
          <a:bodyPr anchor="b"/>
          <a:lstStyle>
            <a:lvl1pPr marL="0" indent="0">
              <a:buNone/>
              <a:defRPr sz="3200" b="1"/>
            </a:lvl1pPr>
            <a:lvl2pPr marL="608945" indent="0">
              <a:buNone/>
              <a:defRPr sz="2700" b="1"/>
            </a:lvl2pPr>
            <a:lvl3pPr marL="1217889" indent="0">
              <a:buNone/>
              <a:defRPr sz="2400" b="1"/>
            </a:lvl3pPr>
            <a:lvl4pPr marL="1826834" indent="0">
              <a:buNone/>
              <a:defRPr sz="2100" b="1"/>
            </a:lvl4pPr>
            <a:lvl5pPr marL="2435779" indent="0">
              <a:buNone/>
              <a:defRPr sz="2100" b="1"/>
            </a:lvl5pPr>
            <a:lvl6pPr marL="3044723" indent="0">
              <a:buNone/>
              <a:defRPr sz="2100" b="1"/>
            </a:lvl6pPr>
            <a:lvl7pPr marL="3653668" indent="0">
              <a:buNone/>
              <a:defRPr sz="2100" b="1"/>
            </a:lvl7pPr>
            <a:lvl8pPr marL="4262613" indent="0">
              <a:buNone/>
              <a:defRPr sz="2100" b="1"/>
            </a:lvl8pPr>
            <a:lvl9pPr marL="487155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608965" y="2896813"/>
            <a:ext cx="5381306" cy="5262896"/>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86916" y="2044685"/>
            <a:ext cx="5383420" cy="852127"/>
          </a:xfrm>
        </p:spPr>
        <p:txBody>
          <a:bodyPr anchor="b"/>
          <a:lstStyle>
            <a:lvl1pPr marL="0" indent="0">
              <a:buNone/>
              <a:defRPr sz="3200" b="1"/>
            </a:lvl1pPr>
            <a:lvl2pPr marL="608945" indent="0">
              <a:buNone/>
              <a:defRPr sz="2700" b="1"/>
            </a:lvl2pPr>
            <a:lvl3pPr marL="1217889" indent="0">
              <a:buNone/>
              <a:defRPr sz="2400" b="1"/>
            </a:lvl3pPr>
            <a:lvl4pPr marL="1826834" indent="0">
              <a:buNone/>
              <a:defRPr sz="2100" b="1"/>
            </a:lvl4pPr>
            <a:lvl5pPr marL="2435779" indent="0">
              <a:buNone/>
              <a:defRPr sz="2100" b="1"/>
            </a:lvl5pPr>
            <a:lvl6pPr marL="3044723" indent="0">
              <a:buNone/>
              <a:defRPr sz="2100" b="1"/>
            </a:lvl6pPr>
            <a:lvl7pPr marL="3653668" indent="0">
              <a:buNone/>
              <a:defRPr sz="2100" b="1"/>
            </a:lvl7pPr>
            <a:lvl8pPr marL="4262613" indent="0">
              <a:buNone/>
              <a:defRPr sz="2100" b="1"/>
            </a:lvl8pPr>
            <a:lvl9pPr marL="487155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186916" y="2896813"/>
            <a:ext cx="5383420" cy="5262896"/>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7CA7C3-3169-8445-897A-93A77E1B642D}" type="datetimeFigureOut">
              <a:rPr lang="en-US" smtClean="0"/>
              <a:t>12/3/15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30FD01-752A-474F-A80E-041F531EABC3}" type="slidenum">
              <a:rPr lang="en-US" smtClean="0"/>
              <a:t>‹#›</a:t>
            </a:fld>
            <a:endParaRPr lang="en-US"/>
          </a:p>
        </p:txBody>
      </p:sp>
    </p:spTree>
    <p:extLst>
      <p:ext uri="{BB962C8B-B14F-4D97-AF65-F5344CB8AC3E}">
        <p14:creationId xmlns:p14="http://schemas.microsoft.com/office/powerpoint/2010/main" val="1848151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7CA7C3-3169-8445-897A-93A77E1B642D}" type="datetimeFigureOut">
              <a:rPr lang="en-US" smtClean="0"/>
              <a:t>12/3/15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30FD01-752A-474F-A80E-041F531EABC3}" type="slidenum">
              <a:rPr lang="en-US" smtClean="0"/>
              <a:t>‹#›</a:t>
            </a:fld>
            <a:endParaRPr lang="en-US"/>
          </a:p>
        </p:txBody>
      </p:sp>
    </p:spTree>
    <p:extLst>
      <p:ext uri="{BB962C8B-B14F-4D97-AF65-F5344CB8AC3E}">
        <p14:creationId xmlns:p14="http://schemas.microsoft.com/office/powerpoint/2010/main" val="219175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CA7C3-3169-8445-897A-93A77E1B642D}" type="datetimeFigureOut">
              <a:rPr lang="en-US" smtClean="0"/>
              <a:t>12/3/15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30FD01-752A-474F-A80E-041F531EABC3}" type="slidenum">
              <a:rPr lang="en-US" smtClean="0"/>
              <a:t>‹#›</a:t>
            </a:fld>
            <a:endParaRPr lang="en-US"/>
          </a:p>
        </p:txBody>
      </p:sp>
    </p:spTree>
    <p:extLst>
      <p:ext uri="{BB962C8B-B14F-4D97-AF65-F5344CB8AC3E}">
        <p14:creationId xmlns:p14="http://schemas.microsoft.com/office/powerpoint/2010/main" val="3557348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966" y="363687"/>
            <a:ext cx="4006906" cy="1547786"/>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4761768" y="363688"/>
            <a:ext cx="6808567" cy="7796021"/>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8966" y="1911474"/>
            <a:ext cx="4006906" cy="6248235"/>
          </a:xfrm>
        </p:spPr>
        <p:txBody>
          <a:bodyPr/>
          <a:lstStyle>
            <a:lvl1pPr marL="0" indent="0">
              <a:buNone/>
              <a:defRPr sz="1900"/>
            </a:lvl1pPr>
            <a:lvl2pPr marL="608945" indent="0">
              <a:buNone/>
              <a:defRPr sz="1600"/>
            </a:lvl2pPr>
            <a:lvl3pPr marL="1217889" indent="0">
              <a:buNone/>
              <a:defRPr sz="1300"/>
            </a:lvl3pPr>
            <a:lvl4pPr marL="1826834" indent="0">
              <a:buNone/>
              <a:defRPr sz="1200"/>
            </a:lvl4pPr>
            <a:lvl5pPr marL="2435779" indent="0">
              <a:buNone/>
              <a:defRPr sz="1200"/>
            </a:lvl5pPr>
            <a:lvl6pPr marL="3044723" indent="0">
              <a:buNone/>
              <a:defRPr sz="1200"/>
            </a:lvl6pPr>
            <a:lvl7pPr marL="3653668" indent="0">
              <a:buNone/>
              <a:defRPr sz="1200"/>
            </a:lvl7pPr>
            <a:lvl8pPr marL="4262613" indent="0">
              <a:buNone/>
              <a:defRPr sz="1200"/>
            </a:lvl8pPr>
            <a:lvl9pPr marL="487155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7CA7C3-3169-8445-897A-93A77E1B642D}" type="datetimeFigureOut">
              <a:rPr lang="en-US" smtClean="0"/>
              <a:t>12/3/15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0FD01-752A-474F-A80E-041F531EABC3}" type="slidenum">
              <a:rPr lang="en-US" smtClean="0"/>
              <a:t>‹#›</a:t>
            </a:fld>
            <a:endParaRPr lang="en-US"/>
          </a:p>
        </p:txBody>
      </p:sp>
    </p:spTree>
    <p:extLst>
      <p:ext uri="{BB962C8B-B14F-4D97-AF65-F5344CB8AC3E}">
        <p14:creationId xmlns:p14="http://schemas.microsoft.com/office/powerpoint/2010/main" val="283000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7228" y="6394132"/>
            <a:ext cx="7307580" cy="754864"/>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387228" y="816182"/>
            <a:ext cx="7307580" cy="5480685"/>
          </a:xfrm>
        </p:spPr>
        <p:txBody>
          <a:bodyPr/>
          <a:lstStyle>
            <a:lvl1pPr marL="0" indent="0">
              <a:buNone/>
              <a:defRPr sz="4300"/>
            </a:lvl1pPr>
            <a:lvl2pPr marL="608945" indent="0">
              <a:buNone/>
              <a:defRPr sz="3700"/>
            </a:lvl2pPr>
            <a:lvl3pPr marL="1217889" indent="0">
              <a:buNone/>
              <a:defRPr sz="3200"/>
            </a:lvl3pPr>
            <a:lvl4pPr marL="1826834" indent="0">
              <a:buNone/>
              <a:defRPr sz="2700"/>
            </a:lvl4pPr>
            <a:lvl5pPr marL="2435779" indent="0">
              <a:buNone/>
              <a:defRPr sz="2700"/>
            </a:lvl5pPr>
            <a:lvl6pPr marL="3044723" indent="0">
              <a:buNone/>
              <a:defRPr sz="2700"/>
            </a:lvl6pPr>
            <a:lvl7pPr marL="3653668" indent="0">
              <a:buNone/>
              <a:defRPr sz="2700"/>
            </a:lvl7pPr>
            <a:lvl8pPr marL="4262613" indent="0">
              <a:buNone/>
              <a:defRPr sz="2700"/>
            </a:lvl8pPr>
            <a:lvl9pPr marL="4871557" indent="0">
              <a:buNone/>
              <a:defRPr sz="2700"/>
            </a:lvl9pPr>
          </a:lstStyle>
          <a:p>
            <a:endParaRPr lang="en-US"/>
          </a:p>
        </p:txBody>
      </p:sp>
      <p:sp>
        <p:nvSpPr>
          <p:cNvPr id="4" name="Text Placeholder 3"/>
          <p:cNvSpPr>
            <a:spLocks noGrp="1"/>
          </p:cNvSpPr>
          <p:nvPr>
            <p:ph type="body" sz="half" idx="2"/>
          </p:nvPr>
        </p:nvSpPr>
        <p:spPr>
          <a:xfrm>
            <a:off x="2387228" y="7148996"/>
            <a:ext cx="7307580" cy="1072031"/>
          </a:xfrm>
        </p:spPr>
        <p:txBody>
          <a:bodyPr/>
          <a:lstStyle>
            <a:lvl1pPr marL="0" indent="0">
              <a:buNone/>
              <a:defRPr sz="1900"/>
            </a:lvl1pPr>
            <a:lvl2pPr marL="608945" indent="0">
              <a:buNone/>
              <a:defRPr sz="1600"/>
            </a:lvl2pPr>
            <a:lvl3pPr marL="1217889" indent="0">
              <a:buNone/>
              <a:defRPr sz="1300"/>
            </a:lvl3pPr>
            <a:lvl4pPr marL="1826834" indent="0">
              <a:buNone/>
              <a:defRPr sz="1200"/>
            </a:lvl4pPr>
            <a:lvl5pPr marL="2435779" indent="0">
              <a:buNone/>
              <a:defRPr sz="1200"/>
            </a:lvl5pPr>
            <a:lvl6pPr marL="3044723" indent="0">
              <a:buNone/>
              <a:defRPr sz="1200"/>
            </a:lvl6pPr>
            <a:lvl7pPr marL="3653668" indent="0">
              <a:buNone/>
              <a:defRPr sz="1200"/>
            </a:lvl7pPr>
            <a:lvl8pPr marL="4262613" indent="0">
              <a:buNone/>
              <a:defRPr sz="1200"/>
            </a:lvl8pPr>
            <a:lvl9pPr marL="487155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7CA7C3-3169-8445-897A-93A77E1B642D}" type="datetimeFigureOut">
              <a:rPr lang="en-US" smtClean="0"/>
              <a:t>12/3/15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0FD01-752A-474F-A80E-041F531EABC3}" type="slidenum">
              <a:rPr lang="en-US" smtClean="0"/>
              <a:t>‹#›</a:t>
            </a:fld>
            <a:endParaRPr lang="en-US"/>
          </a:p>
        </p:txBody>
      </p:sp>
    </p:spTree>
    <p:extLst>
      <p:ext uri="{BB962C8B-B14F-4D97-AF65-F5344CB8AC3E}">
        <p14:creationId xmlns:p14="http://schemas.microsoft.com/office/powerpoint/2010/main" val="19166539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965" y="365802"/>
            <a:ext cx="10961370" cy="1522413"/>
          </a:xfrm>
          <a:prstGeom prst="rect">
            <a:avLst/>
          </a:prstGeom>
        </p:spPr>
        <p:txBody>
          <a:bodyPr vert="horz" lIns="121789" tIns="60894" rIns="121789" bIns="6089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8965" y="2131378"/>
            <a:ext cx="10961370" cy="6028331"/>
          </a:xfrm>
          <a:prstGeom prst="rect">
            <a:avLst/>
          </a:prstGeom>
        </p:spPr>
        <p:txBody>
          <a:bodyPr vert="horz" lIns="121789" tIns="60894" rIns="121789" bIns="6089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8965" y="8466306"/>
            <a:ext cx="2841837" cy="486326"/>
          </a:xfrm>
          <a:prstGeom prst="rect">
            <a:avLst/>
          </a:prstGeom>
        </p:spPr>
        <p:txBody>
          <a:bodyPr vert="horz" lIns="121789" tIns="60894" rIns="121789" bIns="60894" rtlCol="0" anchor="ctr"/>
          <a:lstStyle>
            <a:lvl1pPr algn="l">
              <a:defRPr sz="1600">
                <a:solidFill>
                  <a:schemeClr val="tx1">
                    <a:tint val="75000"/>
                  </a:schemeClr>
                </a:solidFill>
              </a:defRPr>
            </a:lvl1pPr>
          </a:lstStyle>
          <a:p>
            <a:fld id="{B77CA7C3-3169-8445-897A-93A77E1B642D}" type="datetimeFigureOut">
              <a:rPr lang="en-US" smtClean="0"/>
              <a:t>12/3/15</a:t>
            </a:fld>
            <a:endParaRPr lang="en-US"/>
          </a:p>
        </p:txBody>
      </p:sp>
      <p:sp>
        <p:nvSpPr>
          <p:cNvPr id="5" name="Footer Placeholder 4"/>
          <p:cNvSpPr>
            <a:spLocks noGrp="1"/>
          </p:cNvSpPr>
          <p:nvPr>
            <p:ph type="ftr" sz="quarter" idx="3"/>
          </p:nvPr>
        </p:nvSpPr>
        <p:spPr>
          <a:xfrm>
            <a:off x="4161261" y="8466306"/>
            <a:ext cx="3856778" cy="486326"/>
          </a:xfrm>
          <a:prstGeom prst="rect">
            <a:avLst/>
          </a:prstGeom>
        </p:spPr>
        <p:txBody>
          <a:bodyPr vert="horz" lIns="121789" tIns="60894" rIns="121789" bIns="60894"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28498" y="8466306"/>
            <a:ext cx="2841837" cy="486326"/>
          </a:xfrm>
          <a:prstGeom prst="rect">
            <a:avLst/>
          </a:prstGeom>
        </p:spPr>
        <p:txBody>
          <a:bodyPr vert="horz" lIns="121789" tIns="60894" rIns="121789" bIns="60894" rtlCol="0" anchor="ctr"/>
          <a:lstStyle>
            <a:lvl1pPr algn="r">
              <a:defRPr sz="1600">
                <a:solidFill>
                  <a:schemeClr val="tx1">
                    <a:tint val="75000"/>
                  </a:schemeClr>
                </a:solidFill>
              </a:defRPr>
            </a:lvl1pPr>
          </a:lstStyle>
          <a:p>
            <a:fld id="{1030FD01-752A-474F-A80E-041F531EABC3}" type="slidenum">
              <a:rPr lang="en-US" smtClean="0"/>
              <a:t>‹#›</a:t>
            </a:fld>
            <a:endParaRPr lang="en-US"/>
          </a:p>
        </p:txBody>
      </p:sp>
    </p:spTree>
    <p:extLst>
      <p:ext uri="{BB962C8B-B14F-4D97-AF65-F5344CB8AC3E}">
        <p14:creationId xmlns:p14="http://schemas.microsoft.com/office/powerpoint/2010/main" val="3660202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08945" rtl="0" eaLnBrk="1" latinLnBrk="0" hangingPunct="1">
        <a:spcBef>
          <a:spcPct val="0"/>
        </a:spcBef>
        <a:buNone/>
        <a:defRPr sz="5900" kern="1200">
          <a:solidFill>
            <a:schemeClr val="tx1"/>
          </a:solidFill>
          <a:latin typeface="+mj-lt"/>
          <a:ea typeface="+mj-ea"/>
          <a:cs typeface="+mj-cs"/>
        </a:defRPr>
      </a:lvl1pPr>
    </p:titleStyle>
    <p:bodyStyle>
      <a:lvl1pPr marL="456709" indent="-456709" algn="l" defTabSz="608945" rtl="0" eaLnBrk="1" latinLnBrk="0" hangingPunct="1">
        <a:spcBef>
          <a:spcPct val="20000"/>
        </a:spcBef>
        <a:buFont typeface="Arial"/>
        <a:buChar char="•"/>
        <a:defRPr sz="4300" kern="1200">
          <a:solidFill>
            <a:schemeClr val="tx1"/>
          </a:solidFill>
          <a:latin typeface="+mn-lt"/>
          <a:ea typeface="+mn-ea"/>
          <a:cs typeface="+mn-cs"/>
        </a:defRPr>
      </a:lvl1pPr>
      <a:lvl2pPr marL="989535" indent="-380590" algn="l" defTabSz="608945" rtl="0" eaLnBrk="1" latinLnBrk="0" hangingPunct="1">
        <a:spcBef>
          <a:spcPct val="20000"/>
        </a:spcBef>
        <a:buFont typeface="Arial"/>
        <a:buChar char="–"/>
        <a:defRPr sz="3700" kern="1200">
          <a:solidFill>
            <a:schemeClr val="tx1"/>
          </a:solidFill>
          <a:latin typeface="+mn-lt"/>
          <a:ea typeface="+mn-ea"/>
          <a:cs typeface="+mn-cs"/>
        </a:defRPr>
      </a:lvl2pPr>
      <a:lvl3pPr marL="1522362" indent="-304472" algn="l" defTabSz="608945" rtl="0" eaLnBrk="1" latinLnBrk="0" hangingPunct="1">
        <a:spcBef>
          <a:spcPct val="20000"/>
        </a:spcBef>
        <a:buFont typeface="Arial"/>
        <a:buChar char="•"/>
        <a:defRPr sz="3200" kern="1200">
          <a:solidFill>
            <a:schemeClr val="tx1"/>
          </a:solidFill>
          <a:latin typeface="+mn-lt"/>
          <a:ea typeface="+mn-ea"/>
          <a:cs typeface="+mn-cs"/>
        </a:defRPr>
      </a:lvl3pPr>
      <a:lvl4pPr marL="2131306" indent="-304472" algn="l" defTabSz="608945" rtl="0" eaLnBrk="1" latinLnBrk="0" hangingPunct="1">
        <a:spcBef>
          <a:spcPct val="20000"/>
        </a:spcBef>
        <a:buFont typeface="Arial"/>
        <a:buChar char="–"/>
        <a:defRPr sz="2700" kern="1200">
          <a:solidFill>
            <a:schemeClr val="tx1"/>
          </a:solidFill>
          <a:latin typeface="+mn-lt"/>
          <a:ea typeface="+mn-ea"/>
          <a:cs typeface="+mn-cs"/>
        </a:defRPr>
      </a:lvl4pPr>
      <a:lvl5pPr marL="2740251" indent="-304472" algn="l" defTabSz="608945" rtl="0" eaLnBrk="1" latinLnBrk="0" hangingPunct="1">
        <a:spcBef>
          <a:spcPct val="20000"/>
        </a:spcBef>
        <a:buFont typeface="Arial"/>
        <a:buChar char="»"/>
        <a:defRPr sz="2700" kern="1200">
          <a:solidFill>
            <a:schemeClr val="tx1"/>
          </a:solidFill>
          <a:latin typeface="+mn-lt"/>
          <a:ea typeface="+mn-ea"/>
          <a:cs typeface="+mn-cs"/>
        </a:defRPr>
      </a:lvl5pPr>
      <a:lvl6pPr marL="3349196" indent="-304472" algn="l" defTabSz="608945" rtl="0" eaLnBrk="1" latinLnBrk="0" hangingPunct="1">
        <a:spcBef>
          <a:spcPct val="20000"/>
        </a:spcBef>
        <a:buFont typeface="Arial"/>
        <a:buChar char="•"/>
        <a:defRPr sz="2700" kern="1200">
          <a:solidFill>
            <a:schemeClr val="tx1"/>
          </a:solidFill>
          <a:latin typeface="+mn-lt"/>
          <a:ea typeface="+mn-ea"/>
          <a:cs typeface="+mn-cs"/>
        </a:defRPr>
      </a:lvl6pPr>
      <a:lvl7pPr marL="3958140" indent="-304472" algn="l" defTabSz="608945" rtl="0" eaLnBrk="1" latinLnBrk="0" hangingPunct="1">
        <a:spcBef>
          <a:spcPct val="20000"/>
        </a:spcBef>
        <a:buFont typeface="Arial"/>
        <a:buChar char="•"/>
        <a:defRPr sz="2700" kern="1200">
          <a:solidFill>
            <a:schemeClr val="tx1"/>
          </a:solidFill>
          <a:latin typeface="+mn-lt"/>
          <a:ea typeface="+mn-ea"/>
          <a:cs typeface="+mn-cs"/>
        </a:defRPr>
      </a:lvl7pPr>
      <a:lvl8pPr marL="4567085" indent="-304472" algn="l" defTabSz="608945" rtl="0" eaLnBrk="1" latinLnBrk="0" hangingPunct="1">
        <a:spcBef>
          <a:spcPct val="20000"/>
        </a:spcBef>
        <a:buFont typeface="Arial"/>
        <a:buChar char="•"/>
        <a:defRPr sz="2700" kern="1200">
          <a:solidFill>
            <a:schemeClr val="tx1"/>
          </a:solidFill>
          <a:latin typeface="+mn-lt"/>
          <a:ea typeface="+mn-ea"/>
          <a:cs typeface="+mn-cs"/>
        </a:defRPr>
      </a:lvl8pPr>
      <a:lvl9pPr marL="5176030" indent="-304472" algn="l" defTabSz="608945"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8945" rtl="0" eaLnBrk="1" latinLnBrk="0" hangingPunct="1">
        <a:defRPr sz="2400" kern="1200">
          <a:solidFill>
            <a:schemeClr val="tx1"/>
          </a:solidFill>
          <a:latin typeface="+mn-lt"/>
          <a:ea typeface="+mn-ea"/>
          <a:cs typeface="+mn-cs"/>
        </a:defRPr>
      </a:lvl1pPr>
      <a:lvl2pPr marL="608945" algn="l" defTabSz="608945" rtl="0" eaLnBrk="1" latinLnBrk="0" hangingPunct="1">
        <a:defRPr sz="2400" kern="1200">
          <a:solidFill>
            <a:schemeClr val="tx1"/>
          </a:solidFill>
          <a:latin typeface="+mn-lt"/>
          <a:ea typeface="+mn-ea"/>
          <a:cs typeface="+mn-cs"/>
        </a:defRPr>
      </a:lvl2pPr>
      <a:lvl3pPr marL="1217889" algn="l" defTabSz="608945" rtl="0" eaLnBrk="1" latinLnBrk="0" hangingPunct="1">
        <a:defRPr sz="2400" kern="1200">
          <a:solidFill>
            <a:schemeClr val="tx1"/>
          </a:solidFill>
          <a:latin typeface="+mn-lt"/>
          <a:ea typeface="+mn-ea"/>
          <a:cs typeface="+mn-cs"/>
        </a:defRPr>
      </a:lvl3pPr>
      <a:lvl4pPr marL="1826834" algn="l" defTabSz="608945" rtl="0" eaLnBrk="1" latinLnBrk="0" hangingPunct="1">
        <a:defRPr sz="2400" kern="1200">
          <a:solidFill>
            <a:schemeClr val="tx1"/>
          </a:solidFill>
          <a:latin typeface="+mn-lt"/>
          <a:ea typeface="+mn-ea"/>
          <a:cs typeface="+mn-cs"/>
        </a:defRPr>
      </a:lvl4pPr>
      <a:lvl5pPr marL="2435779" algn="l" defTabSz="608945" rtl="0" eaLnBrk="1" latinLnBrk="0" hangingPunct="1">
        <a:defRPr sz="2400" kern="1200">
          <a:solidFill>
            <a:schemeClr val="tx1"/>
          </a:solidFill>
          <a:latin typeface="+mn-lt"/>
          <a:ea typeface="+mn-ea"/>
          <a:cs typeface="+mn-cs"/>
        </a:defRPr>
      </a:lvl5pPr>
      <a:lvl6pPr marL="3044723" algn="l" defTabSz="608945" rtl="0" eaLnBrk="1" latinLnBrk="0" hangingPunct="1">
        <a:defRPr sz="2400" kern="1200">
          <a:solidFill>
            <a:schemeClr val="tx1"/>
          </a:solidFill>
          <a:latin typeface="+mn-lt"/>
          <a:ea typeface="+mn-ea"/>
          <a:cs typeface="+mn-cs"/>
        </a:defRPr>
      </a:lvl6pPr>
      <a:lvl7pPr marL="3653668" algn="l" defTabSz="608945" rtl="0" eaLnBrk="1" latinLnBrk="0" hangingPunct="1">
        <a:defRPr sz="2400" kern="1200">
          <a:solidFill>
            <a:schemeClr val="tx1"/>
          </a:solidFill>
          <a:latin typeface="+mn-lt"/>
          <a:ea typeface="+mn-ea"/>
          <a:cs typeface="+mn-cs"/>
        </a:defRPr>
      </a:lvl7pPr>
      <a:lvl8pPr marL="4262613" algn="l" defTabSz="608945" rtl="0" eaLnBrk="1" latinLnBrk="0" hangingPunct="1">
        <a:defRPr sz="2400" kern="1200">
          <a:solidFill>
            <a:schemeClr val="tx1"/>
          </a:solidFill>
          <a:latin typeface="+mn-lt"/>
          <a:ea typeface="+mn-ea"/>
          <a:cs typeface="+mn-cs"/>
        </a:defRPr>
      </a:lvl8pPr>
      <a:lvl9pPr marL="4871557" algn="l" defTabSz="60894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Seismic Performance Assessment Tool</a:t>
            </a:r>
            <a:br>
              <a:rPr lang="en-US" sz="4800" dirty="0"/>
            </a:br>
            <a:r>
              <a:rPr lang="en-US" sz="4800" dirty="0"/>
              <a:t>(SPAT) User Manual</a:t>
            </a:r>
          </a:p>
        </p:txBody>
      </p:sp>
      <p:sp>
        <p:nvSpPr>
          <p:cNvPr id="3" name="Subtitle 2"/>
          <p:cNvSpPr>
            <a:spLocks noGrp="1"/>
          </p:cNvSpPr>
          <p:nvPr>
            <p:ph type="subTitle" idx="1"/>
          </p:nvPr>
        </p:nvSpPr>
        <p:spPr/>
        <p:txBody>
          <a:bodyPr/>
          <a:lstStyle/>
          <a:p>
            <a:r>
              <a:rPr lang="en-US" dirty="0" smtClean="0"/>
              <a:t>Nicole Paul</a:t>
            </a:r>
            <a:endParaRPr lang="en-US" dirty="0"/>
          </a:p>
        </p:txBody>
      </p:sp>
    </p:spTree>
    <p:extLst>
      <p:ext uri="{BB962C8B-B14F-4D97-AF65-F5344CB8AC3E}">
        <p14:creationId xmlns:p14="http://schemas.microsoft.com/office/powerpoint/2010/main" val="2631138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12-04 at 9.34.1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30163"/>
            <a:ext cx="12179300" cy="7146139"/>
          </a:xfrm>
          <a:prstGeom prst="rect">
            <a:avLst/>
          </a:prstGeom>
        </p:spPr>
      </p:pic>
      <p:sp>
        <p:nvSpPr>
          <p:cNvPr id="6" name="TextBox 5"/>
          <p:cNvSpPr txBox="1"/>
          <p:nvPr/>
        </p:nvSpPr>
        <p:spPr>
          <a:xfrm>
            <a:off x="653671" y="650630"/>
            <a:ext cx="10701535" cy="861641"/>
          </a:xfrm>
          <a:prstGeom prst="rect">
            <a:avLst/>
          </a:prstGeom>
          <a:noFill/>
        </p:spPr>
        <p:txBody>
          <a:bodyPr wrap="square" lIns="121789" tIns="60894" rIns="121789" bIns="60894" rtlCol="0">
            <a:spAutoFit/>
          </a:bodyPr>
          <a:lstStyle/>
          <a:p>
            <a:r>
              <a:rPr lang="en-US" dirty="0" smtClean="0"/>
              <a:t>Plot probability density of EDP of interest by entering an IM value of interest into the </a:t>
            </a:r>
            <a:r>
              <a:rPr lang="en-US" dirty="0" err="1" smtClean="0"/>
              <a:t>editbox</a:t>
            </a:r>
            <a:r>
              <a:rPr lang="en-US" dirty="0" smtClean="0"/>
              <a:t> and clicking the “Plot PDF(</a:t>
            </a:r>
            <a:r>
              <a:rPr lang="en-US" dirty="0" err="1" smtClean="0"/>
              <a:t>edp|im</a:t>
            </a:r>
            <a:r>
              <a:rPr lang="en-US" dirty="0" smtClean="0"/>
              <a:t>)” button.</a:t>
            </a:r>
            <a:endParaRPr lang="en-US" dirty="0"/>
          </a:p>
        </p:txBody>
      </p:sp>
      <p:sp>
        <p:nvSpPr>
          <p:cNvPr id="4" name="Rectangle 3"/>
          <p:cNvSpPr/>
          <p:nvPr/>
        </p:nvSpPr>
        <p:spPr>
          <a:xfrm>
            <a:off x="1045874" y="7843557"/>
            <a:ext cx="2521305" cy="392178"/>
          </a:xfrm>
          <a:prstGeom prst="rect">
            <a:avLst/>
          </a:prstGeom>
          <a:noFill/>
          <a:ln w="571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Screen Shot 2015-12-04 at 9.35.2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6579" y="3341736"/>
            <a:ext cx="5866701" cy="46358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4339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Collapse</a:t>
            </a:r>
            <a:endParaRPr lang="en-US" dirty="0"/>
          </a:p>
        </p:txBody>
      </p:sp>
      <p:sp>
        <p:nvSpPr>
          <p:cNvPr id="3" name="Content Placeholder 2"/>
          <p:cNvSpPr>
            <a:spLocks noGrp="1"/>
          </p:cNvSpPr>
          <p:nvPr>
            <p:ph idx="1"/>
          </p:nvPr>
        </p:nvSpPr>
        <p:spPr>
          <a:xfrm>
            <a:off x="608965" y="1888216"/>
            <a:ext cx="10961370" cy="6271494"/>
          </a:xfrm>
        </p:spPr>
        <p:txBody>
          <a:bodyPr>
            <a:normAutofit/>
          </a:bodyPr>
          <a:lstStyle/>
          <a:p>
            <a:pPr marL="0" indent="0">
              <a:buNone/>
            </a:pPr>
            <a:r>
              <a:rPr lang="en-US" sz="3200" dirty="0" smtClean="0"/>
              <a:t>Inputs:</a:t>
            </a:r>
          </a:p>
          <a:p>
            <a:r>
              <a:rPr lang="en-US" sz="3200" dirty="0" smtClean="0"/>
              <a:t>Inputs from Hazard window</a:t>
            </a:r>
          </a:p>
          <a:p>
            <a:r>
              <a:rPr lang="en-US" sz="3200" dirty="0" smtClean="0"/>
              <a:t>Inputs from Response window</a:t>
            </a:r>
          </a:p>
          <a:p>
            <a:pPr marL="0" indent="0">
              <a:buNone/>
            </a:pPr>
            <a:endParaRPr lang="en-US" sz="3200" dirty="0" smtClean="0"/>
          </a:p>
          <a:p>
            <a:pPr marL="0" indent="0">
              <a:buNone/>
            </a:pPr>
            <a:r>
              <a:rPr lang="en-US" sz="3200" dirty="0" smtClean="0"/>
              <a:t>Outputs:</a:t>
            </a:r>
          </a:p>
          <a:p>
            <a:r>
              <a:rPr lang="en-US" sz="3200" dirty="0" smtClean="0"/>
              <a:t>Probability of collapse from each stripe analysis</a:t>
            </a:r>
          </a:p>
          <a:p>
            <a:r>
              <a:rPr lang="en-US" sz="3200" dirty="0" smtClean="0"/>
              <a:t>Fitted collapse fragility to stripe results (MLE or least squares)</a:t>
            </a:r>
          </a:p>
          <a:p>
            <a:r>
              <a:rPr lang="en-US" sz="3200" dirty="0" smtClean="0"/>
              <a:t>Collapse </a:t>
            </a:r>
            <a:r>
              <a:rPr lang="en-US" sz="3200" dirty="0" err="1" smtClean="0"/>
              <a:t>deaggregation</a:t>
            </a:r>
            <a:r>
              <a:rPr lang="en-US" sz="3200" dirty="0" smtClean="0"/>
              <a:t> curve</a:t>
            </a:r>
            <a:endParaRPr lang="en-US" sz="3200" dirty="0"/>
          </a:p>
        </p:txBody>
      </p:sp>
    </p:spTree>
    <p:extLst>
      <p:ext uri="{BB962C8B-B14F-4D97-AF65-F5344CB8AC3E}">
        <p14:creationId xmlns:p14="http://schemas.microsoft.com/office/powerpoint/2010/main" val="227906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5-12-04 at 9.37.3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 y="1768475"/>
            <a:ext cx="12115800" cy="7366000"/>
          </a:xfrm>
          <a:prstGeom prst="rect">
            <a:avLst/>
          </a:prstGeom>
        </p:spPr>
      </p:pic>
      <p:sp>
        <p:nvSpPr>
          <p:cNvPr id="6" name="TextBox 5"/>
          <p:cNvSpPr txBox="1"/>
          <p:nvPr/>
        </p:nvSpPr>
        <p:spPr>
          <a:xfrm>
            <a:off x="653671" y="650630"/>
            <a:ext cx="10701535" cy="1230973"/>
          </a:xfrm>
          <a:prstGeom prst="rect">
            <a:avLst/>
          </a:prstGeom>
          <a:noFill/>
        </p:spPr>
        <p:txBody>
          <a:bodyPr wrap="square" lIns="121789" tIns="60894" rIns="121789" bIns="60894" rtlCol="0">
            <a:spAutoFit/>
          </a:bodyPr>
          <a:lstStyle/>
          <a:p>
            <a:r>
              <a:rPr lang="en-US" dirty="0" smtClean="0"/>
              <a:t>Switch to the Collapse tab by hitting the “Collapse” button.  Use dropdown menu to select fit type of interest, either MLE or least squares.  Then hit the “Update Collapse” button.</a:t>
            </a:r>
            <a:endParaRPr lang="en-US" dirty="0"/>
          </a:p>
        </p:txBody>
      </p:sp>
      <p:sp>
        <p:nvSpPr>
          <p:cNvPr id="4" name="Rectangle 3"/>
          <p:cNvSpPr/>
          <p:nvPr/>
        </p:nvSpPr>
        <p:spPr>
          <a:xfrm>
            <a:off x="149409" y="3286821"/>
            <a:ext cx="3548503" cy="3006697"/>
          </a:xfrm>
          <a:prstGeom prst="rect">
            <a:avLst/>
          </a:prstGeom>
          <a:noFill/>
          <a:ln w="571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920395" y="2446444"/>
            <a:ext cx="1587489" cy="504228"/>
          </a:xfrm>
          <a:prstGeom prst="rect">
            <a:avLst/>
          </a:prstGeom>
          <a:noFill/>
          <a:ln w="571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527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12-04 at 9.38.3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54590"/>
            <a:ext cx="12179300" cy="7079885"/>
          </a:xfrm>
          <a:prstGeom prst="rect">
            <a:avLst/>
          </a:prstGeom>
        </p:spPr>
      </p:pic>
      <p:sp>
        <p:nvSpPr>
          <p:cNvPr id="6" name="TextBox 5"/>
          <p:cNvSpPr txBox="1"/>
          <p:nvPr/>
        </p:nvSpPr>
        <p:spPr>
          <a:xfrm>
            <a:off x="653671" y="650630"/>
            <a:ext cx="10701535" cy="861641"/>
          </a:xfrm>
          <a:prstGeom prst="rect">
            <a:avLst/>
          </a:prstGeom>
          <a:noFill/>
        </p:spPr>
        <p:txBody>
          <a:bodyPr wrap="square" lIns="121789" tIns="60894" rIns="121789" bIns="60894" rtlCol="0">
            <a:spAutoFit/>
          </a:bodyPr>
          <a:lstStyle/>
          <a:p>
            <a:r>
              <a:rPr lang="en-US" dirty="0" smtClean="0"/>
              <a:t>The mean annual frequency of collapse of probability of collapse in 50 years are shown in the greyed out edit boxes below the dropdown menu.</a:t>
            </a:r>
            <a:endParaRPr lang="en-US" dirty="0"/>
          </a:p>
        </p:txBody>
      </p:sp>
      <p:sp>
        <p:nvSpPr>
          <p:cNvPr id="4" name="Rectangle 3"/>
          <p:cNvSpPr/>
          <p:nvPr/>
        </p:nvSpPr>
        <p:spPr>
          <a:xfrm>
            <a:off x="74705" y="4239256"/>
            <a:ext cx="2147779" cy="1045808"/>
          </a:xfrm>
          <a:prstGeom prst="rect">
            <a:avLst/>
          </a:prstGeom>
          <a:noFill/>
          <a:ln w="571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940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Damage</a:t>
            </a:r>
            <a:endParaRPr lang="en-US" dirty="0"/>
          </a:p>
        </p:txBody>
      </p:sp>
      <p:sp>
        <p:nvSpPr>
          <p:cNvPr id="3" name="Content Placeholder 2"/>
          <p:cNvSpPr>
            <a:spLocks noGrp="1"/>
          </p:cNvSpPr>
          <p:nvPr>
            <p:ph idx="1"/>
          </p:nvPr>
        </p:nvSpPr>
        <p:spPr>
          <a:xfrm>
            <a:off x="608965" y="1419309"/>
            <a:ext cx="10961370" cy="7115227"/>
          </a:xfrm>
        </p:spPr>
        <p:txBody>
          <a:bodyPr>
            <a:normAutofit lnSpcReduction="10000"/>
          </a:bodyPr>
          <a:lstStyle/>
          <a:p>
            <a:pPr marL="0" indent="0">
              <a:buNone/>
            </a:pPr>
            <a:r>
              <a:rPr lang="en-US" sz="3200" dirty="0" smtClean="0"/>
              <a:t>Inputs:</a:t>
            </a:r>
          </a:p>
          <a:p>
            <a:r>
              <a:rPr lang="en-US" sz="3200" dirty="0" smtClean="0"/>
              <a:t>Fragility curve parameters</a:t>
            </a:r>
          </a:p>
          <a:p>
            <a:pPr lvl="1"/>
            <a:r>
              <a:rPr lang="en-US" sz="2600" dirty="0" smtClean="0"/>
              <a:t>Expected to be a </a:t>
            </a:r>
            <a:r>
              <a:rPr lang="en-US" sz="2600" dirty="0" err="1" smtClean="0"/>
              <a:t>csv</a:t>
            </a:r>
            <a:r>
              <a:rPr lang="en-US" sz="2600" dirty="0" smtClean="0"/>
              <a:t> containing all damage and loss parameters</a:t>
            </a:r>
          </a:p>
          <a:p>
            <a:pPr lvl="1"/>
            <a:r>
              <a:rPr lang="en-US" sz="2600" dirty="0" smtClean="0"/>
              <a:t>Expected format:</a:t>
            </a:r>
            <a:br>
              <a:rPr lang="en-US" sz="2600" dirty="0" smtClean="0"/>
            </a:br>
            <a:r>
              <a:rPr lang="en-US" sz="2600" dirty="0" smtClean="0"/>
              <a:t/>
            </a:r>
            <a:br>
              <a:rPr lang="en-US" sz="2600" dirty="0" smtClean="0"/>
            </a:br>
            <a:r>
              <a:rPr lang="en-US" sz="2600" dirty="0" smtClean="0"/>
              <a:t/>
            </a:r>
            <a:br>
              <a:rPr lang="en-US" sz="2600" dirty="0" smtClean="0"/>
            </a:br>
            <a:endParaRPr lang="en-US" sz="2600" dirty="0" smtClean="0"/>
          </a:p>
          <a:p>
            <a:pPr lvl="1"/>
            <a:r>
              <a:rPr lang="en-US" sz="2600" dirty="0" smtClean="0"/>
              <a:t>Number of DS</a:t>
            </a:r>
          </a:p>
          <a:p>
            <a:pPr lvl="1"/>
            <a:r>
              <a:rPr lang="en-US" sz="2600" dirty="0" smtClean="0"/>
              <a:t>Number of fragilities (performance groups)</a:t>
            </a:r>
          </a:p>
          <a:p>
            <a:r>
              <a:rPr lang="en-US" sz="3200" dirty="0" smtClean="0"/>
              <a:t>Demolition fragility curve (median RIDR, dispersion)</a:t>
            </a:r>
          </a:p>
          <a:p>
            <a:pPr marL="0" indent="0">
              <a:buNone/>
            </a:pPr>
            <a:endParaRPr lang="en-US" sz="3200" dirty="0" smtClean="0"/>
          </a:p>
          <a:p>
            <a:pPr marL="0" indent="0">
              <a:buNone/>
            </a:pPr>
            <a:r>
              <a:rPr lang="en-US" sz="3200" dirty="0" smtClean="0"/>
              <a:t>Outputs:</a:t>
            </a:r>
          </a:p>
          <a:p>
            <a:r>
              <a:rPr lang="en-US" sz="3200" dirty="0" smtClean="0"/>
              <a:t>Fragility curves, p(DM|EDP)</a:t>
            </a:r>
          </a:p>
          <a:p>
            <a:r>
              <a:rPr lang="en-US" sz="3200" dirty="0" smtClean="0"/>
              <a:t>Loss curves, p(</a:t>
            </a:r>
            <a:r>
              <a:rPr lang="en-US" sz="3200" dirty="0" err="1" smtClean="0"/>
              <a:t>Loss|DM</a:t>
            </a:r>
            <a:r>
              <a:rPr lang="en-US" sz="3200" dirty="0" smtClean="0"/>
              <a:t>)</a:t>
            </a:r>
            <a:endParaRPr lang="en-US" sz="3200" dirty="0"/>
          </a:p>
        </p:txBody>
      </p:sp>
      <p:pic>
        <p:nvPicPr>
          <p:cNvPr id="5" name="Picture 4" descr="Screen Shot 2015-12-04 at 9.44.5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966" y="3493399"/>
            <a:ext cx="10961370" cy="951283"/>
          </a:xfrm>
          <a:prstGeom prst="rect">
            <a:avLst/>
          </a:prstGeom>
        </p:spPr>
      </p:pic>
    </p:spTree>
    <p:extLst>
      <p:ext uri="{BB962C8B-B14F-4D97-AF65-F5344CB8AC3E}">
        <p14:creationId xmlns:p14="http://schemas.microsoft.com/office/powerpoint/2010/main" val="381959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12-04 at 9.46.5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 y="2633500"/>
            <a:ext cx="11976100" cy="7378700"/>
          </a:xfrm>
          <a:prstGeom prst="rect">
            <a:avLst/>
          </a:prstGeom>
        </p:spPr>
      </p:pic>
      <p:sp>
        <p:nvSpPr>
          <p:cNvPr id="6" name="TextBox 5"/>
          <p:cNvSpPr txBox="1"/>
          <p:nvPr/>
        </p:nvSpPr>
        <p:spPr>
          <a:xfrm>
            <a:off x="653671" y="650630"/>
            <a:ext cx="10701535" cy="1969637"/>
          </a:xfrm>
          <a:prstGeom prst="rect">
            <a:avLst/>
          </a:prstGeom>
          <a:noFill/>
        </p:spPr>
        <p:txBody>
          <a:bodyPr wrap="square" lIns="121789" tIns="60894" rIns="121789" bIns="60894" rtlCol="0">
            <a:spAutoFit/>
          </a:bodyPr>
          <a:lstStyle/>
          <a:p>
            <a:r>
              <a:rPr lang="en-US" dirty="0" smtClean="0"/>
              <a:t>Switch to the </a:t>
            </a:r>
            <a:r>
              <a:rPr lang="en-US" dirty="0" err="1" smtClean="0"/>
              <a:t>Damagetab</a:t>
            </a:r>
            <a:r>
              <a:rPr lang="en-US" dirty="0" smtClean="0"/>
              <a:t> by hitting the “Damage” button.  Click “Open” to locate the </a:t>
            </a:r>
            <a:r>
              <a:rPr lang="en-US" dirty="0" err="1" smtClean="0"/>
              <a:t>csv</a:t>
            </a:r>
            <a:r>
              <a:rPr lang="en-US" dirty="0" smtClean="0"/>
              <a:t> file with all fragility and loss parameters.  Use the edit boxes to enter the number of fragility curves (performance groups) and damage states for each fragility curve.  Enter in the median RIDR and dispersion for demolition fragility.  Hit “Update Fragility” when finished.</a:t>
            </a:r>
            <a:endParaRPr lang="en-US" dirty="0"/>
          </a:p>
        </p:txBody>
      </p:sp>
      <p:sp>
        <p:nvSpPr>
          <p:cNvPr id="4" name="Rectangle 3"/>
          <p:cNvSpPr/>
          <p:nvPr/>
        </p:nvSpPr>
        <p:spPr>
          <a:xfrm>
            <a:off x="203200" y="3996475"/>
            <a:ext cx="3548503" cy="4874213"/>
          </a:xfrm>
          <a:prstGeom prst="rect">
            <a:avLst/>
          </a:prstGeom>
          <a:noFill/>
          <a:ln w="571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8329642" y="3324175"/>
            <a:ext cx="1587489" cy="504228"/>
          </a:xfrm>
          <a:prstGeom prst="rect">
            <a:avLst/>
          </a:prstGeom>
          <a:noFill/>
          <a:ln w="571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008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12-04 at 9.50.2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8738"/>
            <a:ext cx="12179300" cy="7092651"/>
          </a:xfrm>
          <a:prstGeom prst="rect">
            <a:avLst/>
          </a:prstGeom>
        </p:spPr>
      </p:pic>
      <p:sp>
        <p:nvSpPr>
          <p:cNvPr id="6" name="TextBox 5"/>
          <p:cNvSpPr txBox="1"/>
          <p:nvPr/>
        </p:nvSpPr>
        <p:spPr>
          <a:xfrm>
            <a:off x="653671" y="650630"/>
            <a:ext cx="10701535" cy="861641"/>
          </a:xfrm>
          <a:prstGeom prst="rect">
            <a:avLst/>
          </a:prstGeom>
          <a:noFill/>
        </p:spPr>
        <p:txBody>
          <a:bodyPr wrap="square" lIns="121789" tIns="60894" rIns="121789" bIns="60894" rtlCol="0">
            <a:spAutoFit/>
          </a:bodyPr>
          <a:lstStyle/>
          <a:p>
            <a:r>
              <a:rPr lang="en-US" dirty="0" smtClean="0"/>
              <a:t>Toggle performance group of interest using the dropdown menu to the right of the smaller axes</a:t>
            </a:r>
            <a:endParaRPr lang="en-US" dirty="0"/>
          </a:p>
        </p:txBody>
      </p:sp>
      <p:sp>
        <p:nvSpPr>
          <p:cNvPr id="4" name="Rectangle 3"/>
          <p:cNvSpPr/>
          <p:nvPr/>
        </p:nvSpPr>
        <p:spPr>
          <a:xfrm>
            <a:off x="8254937" y="6853774"/>
            <a:ext cx="1568811" cy="1064484"/>
          </a:xfrm>
          <a:prstGeom prst="rect">
            <a:avLst/>
          </a:prstGeom>
          <a:noFill/>
          <a:ln w="571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2008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a:t>
            </a:r>
            <a:endParaRPr lang="en-US" dirty="0"/>
          </a:p>
        </p:txBody>
      </p:sp>
      <p:sp>
        <p:nvSpPr>
          <p:cNvPr id="3" name="Content Placeholder 2"/>
          <p:cNvSpPr>
            <a:spLocks noGrp="1"/>
          </p:cNvSpPr>
          <p:nvPr>
            <p:ph idx="1"/>
          </p:nvPr>
        </p:nvSpPr>
        <p:spPr>
          <a:xfrm>
            <a:off x="608965" y="1888216"/>
            <a:ext cx="10961370" cy="6271494"/>
          </a:xfrm>
        </p:spPr>
        <p:txBody>
          <a:bodyPr>
            <a:normAutofit fontScale="85000" lnSpcReduction="20000"/>
          </a:bodyPr>
          <a:lstStyle/>
          <a:p>
            <a:pPr marL="0" indent="0">
              <a:buNone/>
            </a:pPr>
            <a:r>
              <a:rPr lang="en-US" sz="3200" dirty="0" smtClean="0"/>
              <a:t>Inputs:</a:t>
            </a:r>
          </a:p>
          <a:p>
            <a:r>
              <a:rPr lang="en-US" sz="3200" dirty="0" smtClean="0"/>
              <a:t>Replacement cost new (RCN)</a:t>
            </a:r>
          </a:p>
          <a:p>
            <a:r>
              <a:rPr lang="en-US" sz="3200" dirty="0" smtClean="0"/>
              <a:t>Demolition cost (expected)</a:t>
            </a:r>
          </a:p>
          <a:p>
            <a:r>
              <a:rPr lang="en-US" sz="3200" dirty="0" smtClean="0"/>
              <a:t>Collapse cost (expected)</a:t>
            </a:r>
          </a:p>
          <a:p>
            <a:r>
              <a:rPr lang="en-US" sz="3200" dirty="0" smtClean="0"/>
              <a:t>Quantity of each performance group on each floor for each EDP</a:t>
            </a:r>
          </a:p>
          <a:p>
            <a:pPr marL="0" indent="0">
              <a:buNone/>
            </a:pPr>
            <a:endParaRPr lang="en-US" sz="3200" dirty="0" smtClean="0"/>
          </a:p>
          <a:p>
            <a:pPr marL="0" indent="0">
              <a:buNone/>
            </a:pPr>
            <a:r>
              <a:rPr lang="en-US" sz="3200" dirty="0" smtClean="0"/>
              <a:t>Outputs:</a:t>
            </a:r>
          </a:p>
          <a:p>
            <a:r>
              <a:rPr lang="en-US" sz="3200" dirty="0" smtClean="0"/>
              <a:t>Average annual loss (total, repair, demolition, collapse)</a:t>
            </a:r>
          </a:p>
          <a:p>
            <a:r>
              <a:rPr lang="en-US" sz="3200" dirty="0" smtClean="0"/>
              <a:t>Expected loss, given IM (total, repair, demolition, collapse)</a:t>
            </a:r>
          </a:p>
          <a:p>
            <a:r>
              <a:rPr lang="en-US" sz="3200" dirty="0" smtClean="0"/>
              <a:t>Curves as a function of IM:</a:t>
            </a:r>
          </a:p>
          <a:p>
            <a:pPr lvl="1"/>
            <a:r>
              <a:rPr lang="en-US" sz="2600" dirty="0" err="1" smtClean="0"/>
              <a:t>Deaggregation</a:t>
            </a:r>
            <a:r>
              <a:rPr lang="en-US" sz="2600" dirty="0" smtClean="0"/>
              <a:t> of E[L|IM]</a:t>
            </a:r>
          </a:p>
          <a:p>
            <a:pPr lvl="1"/>
            <a:r>
              <a:rPr lang="en-US" sz="2600" dirty="0" smtClean="0"/>
              <a:t>E[L|IM] as value and percentage of RCN</a:t>
            </a:r>
          </a:p>
          <a:p>
            <a:pPr lvl="1"/>
            <a:r>
              <a:rPr lang="en-US" sz="2600" dirty="0" smtClean="0"/>
              <a:t>Probability and contribution of each case (R, D, C) to total expected loss</a:t>
            </a:r>
          </a:p>
          <a:p>
            <a:r>
              <a:rPr lang="en-US" sz="3200" dirty="0" smtClean="0"/>
              <a:t>Pie charts showing %age of case, EDP, story, and performance group to:</a:t>
            </a:r>
          </a:p>
          <a:p>
            <a:pPr lvl="1"/>
            <a:r>
              <a:rPr lang="en-US" sz="2600" dirty="0" smtClean="0"/>
              <a:t>AAL</a:t>
            </a:r>
          </a:p>
          <a:p>
            <a:pPr lvl="1"/>
            <a:r>
              <a:rPr lang="en-US" sz="2600" dirty="0" smtClean="0"/>
              <a:t>E[L|IM]</a:t>
            </a:r>
            <a:endParaRPr lang="en-US" sz="2600" dirty="0"/>
          </a:p>
        </p:txBody>
      </p:sp>
    </p:spTree>
    <p:extLst>
      <p:ext uri="{BB962C8B-B14F-4D97-AF65-F5344CB8AC3E}">
        <p14:creationId xmlns:p14="http://schemas.microsoft.com/office/powerpoint/2010/main" val="1220168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53671" y="650630"/>
            <a:ext cx="10701535" cy="1230973"/>
          </a:xfrm>
          <a:prstGeom prst="rect">
            <a:avLst/>
          </a:prstGeom>
          <a:noFill/>
        </p:spPr>
        <p:txBody>
          <a:bodyPr wrap="square" lIns="121789" tIns="60894" rIns="121789" bIns="60894" rtlCol="0">
            <a:spAutoFit/>
          </a:bodyPr>
          <a:lstStyle/>
          <a:p>
            <a:r>
              <a:rPr lang="en-US" dirty="0" smtClean="0"/>
              <a:t>Switch to the Collapse tab by hitting the “Collapse” button.  Use dropdown menu to select fit type of interest, either MLE or least squares.  Then hit the “Update Collapse” button.</a:t>
            </a:r>
            <a:endParaRPr lang="en-US" dirty="0"/>
          </a:p>
        </p:txBody>
      </p:sp>
      <p:sp>
        <p:nvSpPr>
          <p:cNvPr id="4" name="Rectangle 3"/>
          <p:cNvSpPr/>
          <p:nvPr/>
        </p:nvSpPr>
        <p:spPr>
          <a:xfrm>
            <a:off x="149409" y="3286821"/>
            <a:ext cx="3548503" cy="3006697"/>
          </a:xfrm>
          <a:prstGeom prst="rect">
            <a:avLst/>
          </a:prstGeom>
          <a:noFill/>
          <a:ln w="571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920395" y="2446444"/>
            <a:ext cx="1587489" cy="504228"/>
          </a:xfrm>
          <a:prstGeom prst="rect">
            <a:avLst/>
          </a:prstGeom>
          <a:noFill/>
          <a:ln w="571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6182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12-04 at 10.02.4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4657"/>
            <a:ext cx="12179300" cy="7499818"/>
          </a:xfrm>
          <a:prstGeom prst="rect">
            <a:avLst/>
          </a:prstGeom>
        </p:spPr>
      </p:pic>
      <p:sp>
        <p:nvSpPr>
          <p:cNvPr id="6" name="TextBox 5"/>
          <p:cNvSpPr txBox="1"/>
          <p:nvPr/>
        </p:nvSpPr>
        <p:spPr>
          <a:xfrm>
            <a:off x="653671" y="519905"/>
            <a:ext cx="10701535" cy="861641"/>
          </a:xfrm>
          <a:prstGeom prst="rect">
            <a:avLst/>
          </a:prstGeom>
          <a:noFill/>
        </p:spPr>
        <p:txBody>
          <a:bodyPr wrap="square" lIns="121789" tIns="60894" rIns="121789" bIns="60894" rtlCol="0">
            <a:spAutoFit/>
          </a:bodyPr>
          <a:lstStyle/>
          <a:p>
            <a:r>
              <a:rPr lang="en-US" dirty="0" smtClean="0"/>
              <a:t>Switch to the Loss tab by hitting the “Loss” button.  Enter replacement, demolition, and collapse cost.  </a:t>
            </a:r>
            <a:endParaRPr lang="en-US" dirty="0"/>
          </a:p>
        </p:txBody>
      </p:sp>
      <p:sp>
        <p:nvSpPr>
          <p:cNvPr id="4" name="Rectangle 3"/>
          <p:cNvSpPr/>
          <p:nvPr/>
        </p:nvSpPr>
        <p:spPr>
          <a:xfrm>
            <a:off x="149409" y="3174771"/>
            <a:ext cx="3548503" cy="3006697"/>
          </a:xfrm>
          <a:prstGeom prst="rect">
            <a:avLst/>
          </a:prstGeom>
          <a:noFill/>
          <a:ln w="571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0346683" y="2287705"/>
            <a:ext cx="1587489" cy="504228"/>
          </a:xfrm>
          <a:prstGeom prst="rect">
            <a:avLst/>
          </a:prstGeom>
          <a:noFill/>
          <a:ln w="571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6182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12-03 at 11.35.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491" y="2204337"/>
            <a:ext cx="9460912" cy="6298942"/>
          </a:xfrm>
          <a:prstGeom prst="rect">
            <a:avLst/>
          </a:prstGeom>
        </p:spPr>
      </p:pic>
      <p:sp>
        <p:nvSpPr>
          <p:cNvPr id="6" name="TextBox 5"/>
          <p:cNvSpPr txBox="1"/>
          <p:nvPr/>
        </p:nvSpPr>
        <p:spPr>
          <a:xfrm>
            <a:off x="873600" y="650630"/>
            <a:ext cx="9460915" cy="1229824"/>
          </a:xfrm>
          <a:prstGeom prst="rect">
            <a:avLst/>
          </a:prstGeom>
          <a:noFill/>
        </p:spPr>
        <p:txBody>
          <a:bodyPr wrap="square" lIns="121789" tIns="60894" rIns="121789" bIns="60894" rtlCol="0">
            <a:spAutoFit/>
          </a:bodyPr>
          <a:lstStyle/>
          <a:p>
            <a:r>
              <a:rPr lang="en-US" dirty="0" smtClean="0"/>
              <a:t>To open GUI, open the “CEE385_FinalProject” directory in MATLAB and type the following into the command window:</a:t>
            </a:r>
            <a:br>
              <a:rPr lang="en-US" dirty="0" smtClean="0"/>
            </a:br>
            <a:r>
              <a:rPr lang="en-US" dirty="0" smtClean="0"/>
              <a:t> &gt;&gt; SPAT;</a:t>
            </a:r>
            <a:endParaRPr lang="en-US" dirty="0"/>
          </a:p>
        </p:txBody>
      </p:sp>
    </p:spTree>
    <p:extLst>
      <p:ext uri="{BB962C8B-B14F-4D97-AF65-F5344CB8AC3E}">
        <p14:creationId xmlns:p14="http://schemas.microsoft.com/office/powerpoint/2010/main" val="2432946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12-04 at 10.02.4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8632"/>
            <a:ext cx="12179300" cy="7499818"/>
          </a:xfrm>
          <a:prstGeom prst="rect">
            <a:avLst/>
          </a:prstGeom>
        </p:spPr>
      </p:pic>
      <p:sp>
        <p:nvSpPr>
          <p:cNvPr id="6" name="TextBox 5"/>
          <p:cNvSpPr txBox="1"/>
          <p:nvPr/>
        </p:nvSpPr>
        <p:spPr>
          <a:xfrm>
            <a:off x="653671" y="407855"/>
            <a:ext cx="10701535" cy="1230973"/>
          </a:xfrm>
          <a:prstGeom prst="rect">
            <a:avLst/>
          </a:prstGeom>
          <a:noFill/>
        </p:spPr>
        <p:txBody>
          <a:bodyPr wrap="square" lIns="121789" tIns="60894" rIns="121789" bIns="60894" rtlCol="0">
            <a:spAutoFit/>
          </a:bodyPr>
          <a:lstStyle/>
          <a:p>
            <a:r>
              <a:rPr lang="en-US" dirty="0" smtClean="0"/>
              <a:t>Enter quantities of each performance group by selecting the “Set Quantities*” tab.  By default, each performance group will have one unit on each floor that has data for the EDP it is sensitive to.  Edit quantities if desired, then hit “Set Quantities”</a:t>
            </a:r>
            <a:endParaRPr lang="en-US" dirty="0"/>
          </a:p>
        </p:txBody>
      </p:sp>
      <p:sp>
        <p:nvSpPr>
          <p:cNvPr id="4" name="Rectangle 3"/>
          <p:cNvSpPr/>
          <p:nvPr/>
        </p:nvSpPr>
        <p:spPr>
          <a:xfrm>
            <a:off x="2371894" y="5247712"/>
            <a:ext cx="1326018" cy="373503"/>
          </a:xfrm>
          <a:prstGeom prst="rect">
            <a:avLst/>
          </a:prstGeom>
          <a:noFill/>
          <a:ln w="571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Screen Shot 2015-12-04 at 10.05.0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942" y="5922125"/>
            <a:ext cx="8628728" cy="29672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8693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5-12-04 at 10.09.3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2756"/>
            <a:ext cx="12179300" cy="7041719"/>
          </a:xfrm>
          <a:prstGeom prst="rect">
            <a:avLst/>
          </a:prstGeom>
        </p:spPr>
      </p:pic>
      <p:sp>
        <p:nvSpPr>
          <p:cNvPr id="6" name="TextBox 5"/>
          <p:cNvSpPr txBox="1"/>
          <p:nvPr/>
        </p:nvSpPr>
        <p:spPr>
          <a:xfrm>
            <a:off x="653671" y="407855"/>
            <a:ext cx="10701535" cy="1230973"/>
          </a:xfrm>
          <a:prstGeom prst="rect">
            <a:avLst/>
          </a:prstGeom>
          <a:noFill/>
        </p:spPr>
        <p:txBody>
          <a:bodyPr wrap="square" lIns="121789" tIns="60894" rIns="121789" bIns="60894" rtlCol="0">
            <a:spAutoFit/>
          </a:bodyPr>
          <a:lstStyle/>
          <a:p>
            <a:r>
              <a:rPr lang="en-US" dirty="0" smtClean="0"/>
              <a:t>Hit the “Update Losses” button and two windows will pop up.  One will have the E[L|IM] as value and percentage of RCN, as well as the probability and contribution of each case to E[L|IM].  The other window will have the </a:t>
            </a:r>
            <a:r>
              <a:rPr lang="en-US" dirty="0" err="1" smtClean="0"/>
              <a:t>deaggregation</a:t>
            </a:r>
            <a:r>
              <a:rPr lang="en-US" dirty="0"/>
              <a:t> </a:t>
            </a:r>
            <a:r>
              <a:rPr lang="en-US" dirty="0" smtClean="0"/>
              <a:t>of loss.</a:t>
            </a:r>
            <a:endParaRPr lang="en-US" dirty="0"/>
          </a:p>
        </p:txBody>
      </p:sp>
      <p:sp>
        <p:nvSpPr>
          <p:cNvPr id="4" name="Rectangle 3"/>
          <p:cNvSpPr/>
          <p:nvPr/>
        </p:nvSpPr>
        <p:spPr>
          <a:xfrm>
            <a:off x="2083285" y="5882652"/>
            <a:ext cx="1326018" cy="373503"/>
          </a:xfrm>
          <a:prstGeom prst="rect">
            <a:avLst/>
          </a:prstGeom>
          <a:noFill/>
          <a:ln w="571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14231361" y="4444682"/>
            <a:ext cx="184666"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94831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5-12-04 at 10.12.1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037" y="1334664"/>
            <a:ext cx="6273800" cy="51562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653671" y="407855"/>
            <a:ext cx="10701535" cy="492309"/>
          </a:xfrm>
          <a:prstGeom prst="rect">
            <a:avLst/>
          </a:prstGeom>
          <a:noFill/>
        </p:spPr>
        <p:txBody>
          <a:bodyPr wrap="square" lIns="121789" tIns="60894" rIns="121789" bIns="60894" rtlCol="0">
            <a:spAutoFit/>
          </a:bodyPr>
          <a:lstStyle/>
          <a:p>
            <a:r>
              <a:rPr lang="en-US" dirty="0" smtClean="0"/>
              <a:t>These are the figures that will pop up.</a:t>
            </a:r>
            <a:endParaRPr lang="en-US" dirty="0"/>
          </a:p>
        </p:txBody>
      </p:sp>
      <p:sp>
        <p:nvSpPr>
          <p:cNvPr id="5" name="TextBox 4"/>
          <p:cNvSpPr txBox="1"/>
          <p:nvPr/>
        </p:nvSpPr>
        <p:spPr>
          <a:xfrm>
            <a:off x="14231361" y="4444682"/>
            <a:ext cx="184666" cy="461665"/>
          </a:xfrm>
          <a:prstGeom prst="rect">
            <a:avLst/>
          </a:prstGeom>
          <a:noFill/>
        </p:spPr>
        <p:txBody>
          <a:bodyPr wrap="none" rtlCol="0">
            <a:spAutoFit/>
          </a:bodyPr>
          <a:lstStyle/>
          <a:p>
            <a:endParaRPr lang="en-US" dirty="0"/>
          </a:p>
        </p:txBody>
      </p:sp>
      <p:pic>
        <p:nvPicPr>
          <p:cNvPr id="2" name="Picture 1" descr="Screen Shot 2015-12-04 at 10.11.5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6499" y="3316439"/>
            <a:ext cx="7391400" cy="5257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3458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12-04 at 10.14.5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92756"/>
            <a:ext cx="12179300" cy="7036135"/>
          </a:xfrm>
          <a:prstGeom prst="rect">
            <a:avLst/>
          </a:prstGeom>
        </p:spPr>
      </p:pic>
      <p:sp>
        <p:nvSpPr>
          <p:cNvPr id="6" name="TextBox 5"/>
          <p:cNvSpPr txBox="1"/>
          <p:nvPr/>
        </p:nvSpPr>
        <p:spPr>
          <a:xfrm>
            <a:off x="653671" y="407855"/>
            <a:ext cx="10701535" cy="861641"/>
          </a:xfrm>
          <a:prstGeom prst="rect">
            <a:avLst/>
          </a:prstGeom>
          <a:noFill/>
        </p:spPr>
        <p:txBody>
          <a:bodyPr wrap="square" lIns="121789" tIns="60894" rIns="121789" bIns="60894" rtlCol="0">
            <a:spAutoFit/>
          </a:bodyPr>
          <a:lstStyle/>
          <a:p>
            <a:r>
              <a:rPr lang="en-US" dirty="0" smtClean="0"/>
              <a:t>Enter IM of interest in edit box under “Loss Outputs”.  Toggle pie chart using the drop down menus to the right of the pie chart.  </a:t>
            </a:r>
            <a:endParaRPr lang="en-US" dirty="0"/>
          </a:p>
        </p:txBody>
      </p:sp>
      <p:sp>
        <p:nvSpPr>
          <p:cNvPr id="4" name="Rectangle 3"/>
          <p:cNvSpPr/>
          <p:nvPr/>
        </p:nvSpPr>
        <p:spPr>
          <a:xfrm>
            <a:off x="96201" y="6748480"/>
            <a:ext cx="1933077" cy="373503"/>
          </a:xfrm>
          <a:prstGeom prst="rect">
            <a:avLst/>
          </a:prstGeom>
          <a:noFill/>
          <a:ln w="571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14231361" y="4444682"/>
            <a:ext cx="184666" cy="461665"/>
          </a:xfrm>
          <a:prstGeom prst="rect">
            <a:avLst/>
          </a:prstGeom>
          <a:noFill/>
        </p:spPr>
        <p:txBody>
          <a:bodyPr wrap="none" rtlCol="0">
            <a:spAutoFit/>
          </a:bodyPr>
          <a:lstStyle/>
          <a:p>
            <a:endParaRPr lang="en-US" dirty="0"/>
          </a:p>
        </p:txBody>
      </p:sp>
      <p:sp>
        <p:nvSpPr>
          <p:cNvPr id="8" name="Rectangle 7"/>
          <p:cNvSpPr/>
          <p:nvPr/>
        </p:nvSpPr>
        <p:spPr>
          <a:xfrm>
            <a:off x="7964082" y="7235901"/>
            <a:ext cx="1933077" cy="691226"/>
          </a:xfrm>
          <a:prstGeom prst="rect">
            <a:avLst/>
          </a:prstGeom>
          <a:noFill/>
          <a:ln w="571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494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a:t>
            </a:r>
            <a:endParaRPr lang="en-US" dirty="0"/>
          </a:p>
        </p:txBody>
      </p:sp>
      <p:sp>
        <p:nvSpPr>
          <p:cNvPr id="3" name="Content Placeholder 2"/>
          <p:cNvSpPr>
            <a:spLocks noGrp="1"/>
          </p:cNvSpPr>
          <p:nvPr>
            <p:ph idx="1"/>
          </p:nvPr>
        </p:nvSpPr>
        <p:spPr>
          <a:xfrm>
            <a:off x="608965" y="1888216"/>
            <a:ext cx="10961370" cy="6271494"/>
          </a:xfrm>
        </p:spPr>
        <p:txBody>
          <a:bodyPr>
            <a:normAutofit/>
          </a:bodyPr>
          <a:lstStyle/>
          <a:p>
            <a:pPr marL="0" indent="0">
              <a:buNone/>
            </a:pPr>
            <a:r>
              <a:rPr lang="en-US" sz="3200" dirty="0" smtClean="0"/>
              <a:t>Inputs:</a:t>
            </a:r>
          </a:p>
          <a:p>
            <a:r>
              <a:rPr lang="en-US" sz="3200" dirty="0" smtClean="0"/>
              <a:t>Longitude</a:t>
            </a:r>
          </a:p>
          <a:p>
            <a:r>
              <a:rPr lang="en-US" sz="3200" dirty="0" smtClean="0"/>
              <a:t>Latitude</a:t>
            </a:r>
          </a:p>
          <a:p>
            <a:r>
              <a:rPr lang="en-US" sz="3200" dirty="0" smtClean="0"/>
              <a:t>Site class</a:t>
            </a:r>
          </a:p>
          <a:p>
            <a:r>
              <a:rPr lang="en-US" sz="3200" dirty="0" smtClean="0"/>
              <a:t>Period</a:t>
            </a:r>
          </a:p>
          <a:p>
            <a:pPr marL="0" indent="0">
              <a:buNone/>
            </a:pPr>
            <a:endParaRPr lang="en-US" sz="3200" dirty="0" smtClean="0"/>
          </a:p>
          <a:p>
            <a:pPr marL="0" indent="0">
              <a:buNone/>
            </a:pPr>
            <a:r>
              <a:rPr lang="en-US" sz="3200" dirty="0" smtClean="0"/>
              <a:t>Outputs:</a:t>
            </a:r>
          </a:p>
          <a:p>
            <a:r>
              <a:rPr lang="en-US" sz="3200" dirty="0" smtClean="0"/>
              <a:t>Seismic hazard </a:t>
            </a:r>
            <a:r>
              <a:rPr lang="en-US" sz="3200" dirty="0"/>
              <a:t>c</a:t>
            </a:r>
            <a:r>
              <a:rPr lang="en-US" sz="3200" dirty="0" smtClean="0"/>
              <a:t>urve</a:t>
            </a:r>
          </a:p>
          <a:p>
            <a:r>
              <a:rPr lang="en-US" sz="3200" dirty="0" smtClean="0"/>
              <a:t>Rate for probability of </a:t>
            </a:r>
            <a:r>
              <a:rPr lang="en-US" sz="3200" dirty="0" err="1"/>
              <a:t>e</a:t>
            </a:r>
            <a:r>
              <a:rPr lang="en-US" sz="3200" dirty="0" err="1" smtClean="0"/>
              <a:t>xceedance</a:t>
            </a:r>
            <a:r>
              <a:rPr lang="en-US" sz="3200" dirty="0" smtClean="0"/>
              <a:t> in </a:t>
            </a:r>
            <a:r>
              <a:rPr lang="en-US" sz="3200" i="1" dirty="0" smtClean="0"/>
              <a:t>t</a:t>
            </a:r>
            <a:r>
              <a:rPr lang="en-US" sz="3200" dirty="0" smtClean="0"/>
              <a:t> years</a:t>
            </a:r>
          </a:p>
          <a:p>
            <a:r>
              <a:rPr lang="en-US" sz="3200" dirty="0" smtClean="0"/>
              <a:t>Ground motion for probability of </a:t>
            </a:r>
            <a:r>
              <a:rPr lang="en-US" sz="3200" dirty="0" err="1" smtClean="0"/>
              <a:t>exceedance</a:t>
            </a:r>
            <a:r>
              <a:rPr lang="en-US" sz="3200" dirty="0" smtClean="0"/>
              <a:t> in </a:t>
            </a:r>
            <a:r>
              <a:rPr lang="en-US" sz="3200" i="1" dirty="0" smtClean="0"/>
              <a:t>t </a:t>
            </a:r>
            <a:r>
              <a:rPr lang="en-US" sz="3200" dirty="0" smtClean="0"/>
              <a:t>years</a:t>
            </a:r>
            <a:endParaRPr lang="en-US" sz="3200" dirty="0"/>
          </a:p>
        </p:txBody>
      </p:sp>
    </p:spTree>
    <p:extLst>
      <p:ext uri="{BB962C8B-B14F-4D97-AF65-F5344CB8AC3E}">
        <p14:creationId xmlns:p14="http://schemas.microsoft.com/office/powerpoint/2010/main" val="340105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53671" y="650630"/>
            <a:ext cx="10701535" cy="861641"/>
          </a:xfrm>
          <a:prstGeom prst="rect">
            <a:avLst/>
          </a:prstGeom>
          <a:noFill/>
        </p:spPr>
        <p:txBody>
          <a:bodyPr wrap="square" lIns="121789" tIns="60894" rIns="121789" bIns="60894" rtlCol="0">
            <a:spAutoFit/>
          </a:bodyPr>
          <a:lstStyle/>
          <a:p>
            <a:r>
              <a:rPr lang="en-US" dirty="0" smtClean="0"/>
              <a:t>Enter the longitude, latitude, site class, and period of structure in the left bar titled “Seismic Hazard Inputs”.  When finished, click the “Update Hazard” button. </a:t>
            </a:r>
            <a:endParaRPr lang="en-US" dirty="0"/>
          </a:p>
        </p:txBody>
      </p:sp>
      <p:pic>
        <p:nvPicPr>
          <p:cNvPr id="3" name="Picture 2" descr="Screen Shot 2015-12-03 at 11.37.3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84" y="1901976"/>
            <a:ext cx="11355208" cy="6490189"/>
          </a:xfrm>
          <a:prstGeom prst="rect">
            <a:avLst/>
          </a:prstGeom>
        </p:spPr>
      </p:pic>
      <p:sp>
        <p:nvSpPr>
          <p:cNvPr id="4" name="Rectangle 3"/>
          <p:cNvSpPr/>
          <p:nvPr/>
        </p:nvSpPr>
        <p:spPr>
          <a:xfrm>
            <a:off x="485584" y="3324174"/>
            <a:ext cx="3156300" cy="2595844"/>
          </a:xfrm>
          <a:prstGeom prst="rect">
            <a:avLst/>
          </a:prstGeom>
          <a:noFill/>
          <a:ln w="571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6000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53671" y="650630"/>
            <a:ext cx="10701535" cy="861641"/>
          </a:xfrm>
          <a:prstGeom prst="rect">
            <a:avLst/>
          </a:prstGeom>
          <a:noFill/>
        </p:spPr>
        <p:txBody>
          <a:bodyPr wrap="square" lIns="121789" tIns="60894" rIns="121789" bIns="60894" rtlCol="0">
            <a:spAutoFit/>
          </a:bodyPr>
          <a:lstStyle/>
          <a:p>
            <a:r>
              <a:rPr lang="en-US" dirty="0" smtClean="0"/>
              <a:t>To calculate the rate and ground motion at a targeted probability of </a:t>
            </a:r>
            <a:r>
              <a:rPr lang="en-US" dirty="0" err="1" smtClean="0"/>
              <a:t>exceedance</a:t>
            </a:r>
            <a:r>
              <a:rPr lang="en-US" dirty="0" smtClean="0"/>
              <a:t> in a given span of time, edit the “Probability” and “Time” textboxes and hit the enter key</a:t>
            </a:r>
            <a:endParaRPr lang="en-US" dirty="0"/>
          </a:p>
        </p:txBody>
      </p:sp>
      <p:pic>
        <p:nvPicPr>
          <p:cNvPr id="5" name="Picture 4" descr="Screen Shot 2015-12-03 at 11.43.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0658"/>
            <a:ext cx="12179300" cy="6440861"/>
          </a:xfrm>
          <a:prstGeom prst="rect">
            <a:avLst/>
          </a:prstGeom>
        </p:spPr>
      </p:pic>
      <p:sp>
        <p:nvSpPr>
          <p:cNvPr id="4" name="Rectangle 3"/>
          <p:cNvSpPr/>
          <p:nvPr/>
        </p:nvSpPr>
        <p:spPr>
          <a:xfrm>
            <a:off x="74706" y="6349545"/>
            <a:ext cx="2614685" cy="2147641"/>
          </a:xfrm>
          <a:prstGeom prst="rect">
            <a:avLst/>
          </a:prstGeom>
          <a:noFill/>
          <a:ln w="571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39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a:t>
            </a:r>
            <a:endParaRPr lang="en-US" dirty="0"/>
          </a:p>
        </p:txBody>
      </p:sp>
      <p:sp>
        <p:nvSpPr>
          <p:cNvPr id="3" name="Content Placeholder 2"/>
          <p:cNvSpPr>
            <a:spLocks noGrp="1"/>
          </p:cNvSpPr>
          <p:nvPr>
            <p:ph idx="1"/>
          </p:nvPr>
        </p:nvSpPr>
        <p:spPr>
          <a:xfrm>
            <a:off x="608965" y="1419309"/>
            <a:ext cx="10961370" cy="7115227"/>
          </a:xfrm>
        </p:spPr>
        <p:txBody>
          <a:bodyPr>
            <a:normAutofit fontScale="92500" lnSpcReduction="10000"/>
          </a:bodyPr>
          <a:lstStyle/>
          <a:p>
            <a:pPr marL="0" indent="0">
              <a:buNone/>
            </a:pPr>
            <a:r>
              <a:rPr lang="en-US" sz="3200" dirty="0" smtClean="0"/>
              <a:t>Inputs:</a:t>
            </a:r>
          </a:p>
          <a:p>
            <a:r>
              <a:rPr lang="en-US" sz="3200" dirty="0" smtClean="0"/>
              <a:t>Results from stripe analysis</a:t>
            </a:r>
          </a:p>
          <a:p>
            <a:pPr lvl="1"/>
            <a:r>
              <a:rPr lang="en-US" sz="2600" dirty="0" smtClean="0"/>
              <a:t>Expected to be a directory containing one </a:t>
            </a:r>
            <a:r>
              <a:rPr lang="en-US" sz="2600" dirty="0" err="1" smtClean="0"/>
              <a:t>csv</a:t>
            </a:r>
            <a:r>
              <a:rPr lang="en-US" sz="2600" dirty="0" smtClean="0"/>
              <a:t> file for each stripe</a:t>
            </a:r>
          </a:p>
          <a:p>
            <a:pPr lvl="1"/>
            <a:r>
              <a:rPr lang="en-US" sz="2600" dirty="0" smtClean="0"/>
              <a:t>Expected format:</a:t>
            </a:r>
          </a:p>
          <a:p>
            <a:pPr lvl="1"/>
            <a:r>
              <a:rPr lang="en-US" sz="2600" dirty="0" smtClean="0"/>
              <a:t>Number of GMs</a:t>
            </a:r>
          </a:p>
          <a:p>
            <a:pPr lvl="1"/>
            <a:r>
              <a:rPr lang="en-US" sz="2600" dirty="0" smtClean="0"/>
              <a:t>Number of floors</a:t>
            </a:r>
          </a:p>
          <a:p>
            <a:pPr lvl="1"/>
            <a:r>
              <a:rPr lang="en-US" sz="2600" dirty="0" smtClean="0"/>
              <a:t>Number of EDPs</a:t>
            </a:r>
            <a:br>
              <a:rPr lang="en-US" sz="2600" dirty="0" smtClean="0"/>
            </a:br>
            <a:r>
              <a:rPr lang="en-US" sz="2600" dirty="0" smtClean="0"/>
              <a:t>(Note: This corresponds to the number of rows with EDP information, so for the </a:t>
            </a:r>
            <a:r>
              <a:rPr lang="en-US" sz="2600" dirty="0" err="1" smtClean="0"/>
              <a:t>SampleStripe</a:t>
            </a:r>
            <a:r>
              <a:rPr lang="en-US" sz="2600" dirty="0" smtClean="0"/>
              <a:t> given it will be 13 since there are 4 IDR rows, 4 RIDR rows, and 5 PFA rows = 4 + 4 + 5 = 13)</a:t>
            </a:r>
          </a:p>
          <a:p>
            <a:pPr marL="0" indent="0">
              <a:buNone/>
            </a:pPr>
            <a:endParaRPr lang="en-US" sz="3200" dirty="0" smtClean="0"/>
          </a:p>
          <a:p>
            <a:pPr marL="0" indent="0">
              <a:buNone/>
            </a:pPr>
            <a:r>
              <a:rPr lang="en-US" sz="3200" dirty="0" smtClean="0"/>
              <a:t>Outputs:</a:t>
            </a:r>
          </a:p>
          <a:p>
            <a:r>
              <a:rPr lang="en-US" sz="3200" dirty="0" smtClean="0"/>
              <a:t>Plot of all stripe analysis results and </a:t>
            </a:r>
            <a:r>
              <a:rPr lang="en-US" sz="3200" dirty="0" err="1" smtClean="0"/>
              <a:t>geomean</a:t>
            </a:r>
            <a:r>
              <a:rPr lang="en-US" sz="3200" dirty="0" smtClean="0"/>
              <a:t> for each EDP</a:t>
            </a:r>
          </a:p>
          <a:p>
            <a:r>
              <a:rPr lang="en-US" sz="3200" dirty="0" smtClean="0"/>
              <a:t>Plot of the lognormal standard deviation of each EDP</a:t>
            </a:r>
          </a:p>
          <a:p>
            <a:r>
              <a:rPr lang="en-US" sz="3200" dirty="0" smtClean="0"/>
              <a:t>Mean annual frequency of each EDP with and without collapse</a:t>
            </a:r>
          </a:p>
          <a:p>
            <a:r>
              <a:rPr lang="en-US" sz="3200" dirty="0" smtClean="0"/>
              <a:t>Probability density of each EDP given IM, assuming lognormal</a:t>
            </a:r>
            <a:endParaRPr lang="en-US" sz="3200" dirty="0"/>
          </a:p>
        </p:txBody>
      </p:sp>
      <p:pic>
        <p:nvPicPr>
          <p:cNvPr id="4" name="Picture 3" descr="Screen Shot 2015-12-04 at 9.23.27 AM.png"/>
          <p:cNvPicPr>
            <a:picLocks noChangeAspect="1"/>
          </p:cNvPicPr>
          <p:nvPr/>
        </p:nvPicPr>
        <p:blipFill rotWithShape="1">
          <a:blip r:embed="rId2">
            <a:extLst>
              <a:ext uri="{28A0092B-C50C-407E-A947-70E740481C1C}">
                <a14:useLocalDpi xmlns:a14="http://schemas.microsoft.com/office/drawing/2010/main" val="0"/>
              </a:ext>
            </a:extLst>
          </a:blip>
          <a:srcRect b="49347"/>
          <a:stretch/>
        </p:blipFill>
        <p:spPr>
          <a:xfrm>
            <a:off x="3945226" y="2847861"/>
            <a:ext cx="7188200" cy="1447425"/>
          </a:xfrm>
          <a:prstGeom prst="rect">
            <a:avLst/>
          </a:prstGeom>
        </p:spPr>
      </p:pic>
    </p:spTree>
    <p:extLst>
      <p:ext uri="{BB962C8B-B14F-4D97-AF65-F5344CB8AC3E}">
        <p14:creationId xmlns:p14="http://schemas.microsoft.com/office/powerpoint/2010/main" val="2865825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12-04 at 9.28.4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64925"/>
            <a:ext cx="12179300" cy="7505700"/>
          </a:xfrm>
          <a:prstGeom prst="rect">
            <a:avLst/>
          </a:prstGeom>
        </p:spPr>
      </p:pic>
      <p:sp>
        <p:nvSpPr>
          <p:cNvPr id="6" name="TextBox 5"/>
          <p:cNvSpPr txBox="1"/>
          <p:nvPr/>
        </p:nvSpPr>
        <p:spPr>
          <a:xfrm>
            <a:off x="504261" y="650630"/>
            <a:ext cx="11019033" cy="1230973"/>
          </a:xfrm>
          <a:prstGeom prst="rect">
            <a:avLst/>
          </a:prstGeom>
          <a:noFill/>
        </p:spPr>
        <p:txBody>
          <a:bodyPr wrap="square" lIns="121789" tIns="60894" rIns="121789" bIns="60894" rtlCol="0">
            <a:spAutoFit/>
          </a:bodyPr>
          <a:lstStyle/>
          <a:p>
            <a:r>
              <a:rPr lang="en-US" dirty="0" smtClean="0"/>
              <a:t>Switch to the Response tab by clicking the “Response” button.  Click “Open” to locate the directory which contains the stripe analysis result </a:t>
            </a:r>
            <a:r>
              <a:rPr lang="en-US" dirty="0" err="1" smtClean="0"/>
              <a:t>csv</a:t>
            </a:r>
            <a:r>
              <a:rPr lang="en-US" dirty="0" smtClean="0"/>
              <a:t> files.  Enter in the number of floors, EDPs, and GMs from the stripe analyses and then hit “Update Response”</a:t>
            </a:r>
            <a:endParaRPr lang="en-US" dirty="0"/>
          </a:p>
        </p:txBody>
      </p:sp>
      <p:sp>
        <p:nvSpPr>
          <p:cNvPr id="4" name="Rectangle 3"/>
          <p:cNvSpPr/>
          <p:nvPr/>
        </p:nvSpPr>
        <p:spPr>
          <a:xfrm>
            <a:off x="149409" y="3454896"/>
            <a:ext cx="3548503" cy="3006697"/>
          </a:xfrm>
          <a:prstGeom prst="rect">
            <a:avLst/>
          </a:prstGeom>
          <a:noFill/>
          <a:ln w="571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697912" y="2648870"/>
            <a:ext cx="1512784" cy="432527"/>
          </a:xfrm>
          <a:prstGeom prst="rect">
            <a:avLst/>
          </a:prstGeom>
          <a:noFill/>
          <a:ln w="571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724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5-12-04 at 9.30.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752"/>
            <a:ext cx="12179300" cy="7127322"/>
          </a:xfrm>
          <a:prstGeom prst="rect">
            <a:avLst/>
          </a:prstGeom>
        </p:spPr>
      </p:pic>
      <p:sp>
        <p:nvSpPr>
          <p:cNvPr id="6" name="TextBox 5"/>
          <p:cNvSpPr txBox="1"/>
          <p:nvPr/>
        </p:nvSpPr>
        <p:spPr>
          <a:xfrm>
            <a:off x="653671" y="650630"/>
            <a:ext cx="10701535" cy="492309"/>
          </a:xfrm>
          <a:prstGeom prst="rect">
            <a:avLst/>
          </a:prstGeom>
          <a:noFill/>
        </p:spPr>
        <p:txBody>
          <a:bodyPr wrap="square" lIns="121789" tIns="60894" rIns="121789" bIns="60894" rtlCol="0">
            <a:spAutoFit/>
          </a:bodyPr>
          <a:lstStyle/>
          <a:p>
            <a:r>
              <a:rPr lang="en-US" dirty="0" smtClean="0"/>
              <a:t>Toggle EDP of interest using the dropdown menu to the right of the smaller axes</a:t>
            </a:r>
            <a:endParaRPr lang="en-US" dirty="0"/>
          </a:p>
        </p:txBody>
      </p:sp>
      <p:sp>
        <p:nvSpPr>
          <p:cNvPr id="4" name="Rectangle 3"/>
          <p:cNvSpPr/>
          <p:nvPr/>
        </p:nvSpPr>
        <p:spPr>
          <a:xfrm>
            <a:off x="8254937" y="6853774"/>
            <a:ext cx="1568811" cy="1064484"/>
          </a:xfrm>
          <a:prstGeom prst="rect">
            <a:avLst/>
          </a:prstGeom>
          <a:noFill/>
          <a:ln w="571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773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5-12-04 at 9.30.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752"/>
            <a:ext cx="12179300" cy="7127322"/>
          </a:xfrm>
          <a:prstGeom prst="rect">
            <a:avLst/>
          </a:prstGeom>
        </p:spPr>
      </p:pic>
      <p:sp>
        <p:nvSpPr>
          <p:cNvPr id="6" name="TextBox 5"/>
          <p:cNvSpPr txBox="1"/>
          <p:nvPr/>
        </p:nvSpPr>
        <p:spPr>
          <a:xfrm>
            <a:off x="653671" y="650630"/>
            <a:ext cx="10701535" cy="492309"/>
          </a:xfrm>
          <a:prstGeom prst="rect">
            <a:avLst/>
          </a:prstGeom>
          <a:noFill/>
        </p:spPr>
        <p:txBody>
          <a:bodyPr wrap="square" lIns="121789" tIns="60894" rIns="121789" bIns="60894" rtlCol="0">
            <a:spAutoFit/>
          </a:bodyPr>
          <a:lstStyle/>
          <a:p>
            <a:r>
              <a:rPr lang="en-US" dirty="0" smtClean="0"/>
              <a:t>Plot mean annual frequency of EDP of interest using the “Plot MAF(</a:t>
            </a:r>
            <a:r>
              <a:rPr lang="en-US" dirty="0" err="1" smtClean="0"/>
              <a:t>edp</a:t>
            </a:r>
            <a:r>
              <a:rPr lang="en-US" dirty="0" smtClean="0"/>
              <a:t>)” button</a:t>
            </a:r>
            <a:endParaRPr lang="en-US" dirty="0"/>
          </a:p>
        </p:txBody>
      </p:sp>
      <p:sp>
        <p:nvSpPr>
          <p:cNvPr id="4" name="Rectangle 3"/>
          <p:cNvSpPr/>
          <p:nvPr/>
        </p:nvSpPr>
        <p:spPr>
          <a:xfrm>
            <a:off x="2147778" y="7395353"/>
            <a:ext cx="1419401" cy="522904"/>
          </a:xfrm>
          <a:prstGeom prst="rect">
            <a:avLst/>
          </a:prstGeom>
          <a:noFill/>
          <a:ln w="571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 Shot 2015-12-04 at 9.32.3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6425" y="2954035"/>
            <a:ext cx="5698614" cy="47105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55192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643</TotalTime>
  <Words>813</Words>
  <Application>Microsoft Macintosh PowerPoint</Application>
  <PresentationFormat>Ledger Paper (11x17 in)</PresentationFormat>
  <Paragraphs>82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Seismic Performance Assessment Tool (SPAT) User Manual</vt:lpstr>
      <vt:lpstr>PowerPoint Presentation</vt:lpstr>
      <vt:lpstr>Hazard</vt:lpstr>
      <vt:lpstr>PowerPoint Presentation</vt:lpstr>
      <vt:lpstr>PowerPoint Presentation</vt:lpstr>
      <vt:lpstr>Response</vt:lpstr>
      <vt:lpstr>PowerPoint Presentation</vt:lpstr>
      <vt:lpstr>PowerPoint Presentation</vt:lpstr>
      <vt:lpstr>PowerPoint Presentation</vt:lpstr>
      <vt:lpstr>PowerPoint Presentation</vt:lpstr>
      <vt:lpstr>Collapse</vt:lpstr>
      <vt:lpstr>PowerPoint Presentation</vt:lpstr>
      <vt:lpstr>PowerPoint Presentation</vt:lpstr>
      <vt:lpstr>Damage</vt:lpstr>
      <vt:lpstr>PowerPoint Presentation</vt:lpstr>
      <vt:lpstr>PowerPoint Presentation</vt:lpstr>
      <vt:lpstr>Loss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Seismic Performance Assessment Tool (SPAT) User Manual</dc:title>
  <dc:creator>Nicole</dc:creator>
  <cp:lastModifiedBy>Nicole</cp:lastModifiedBy>
  <cp:revision>9</cp:revision>
  <dcterms:created xsi:type="dcterms:W3CDTF">2015-12-04T07:33:20Z</dcterms:created>
  <dcterms:modified xsi:type="dcterms:W3CDTF">2015-12-04T18:16:30Z</dcterms:modified>
</cp:coreProperties>
</file>