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184953-6631-4D57-9468-DC4B47D1B1EE}">
  <a:tblStyle styleId="{F3184953-6631-4D57-9468-DC4B47D1B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59DBC65-249C-4F42-95C1-F3E7B0CCB7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ac2ace580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ac2ace580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Determines page and physical location for a given query and uses Page.py functions to properly set up records and perform operations on them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ac2ace580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ac2ace580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</a:t>
            </a:r>
            <a:r>
              <a:rPr lang="en"/>
              <a:t>cumulative</a:t>
            </a:r>
            <a:r>
              <a:rPr lang="en"/>
              <a:t> updates maybe?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ac2ace580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ac2ace580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Stores data in a byte array and provides logic to append, read, and update 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ac2ace58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ac2ace58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ac2ace580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ac2ace580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ac2ace58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ac2ace58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c2ace580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c2ace580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ac2ace580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ac2ace580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b30b88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b30b88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ac2ace580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ac2ace580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ac2ace580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ac2ace580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ac2ace580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ac2ace580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Sends queries to correct page range and then calls PageRange.py query functions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c2ace580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c2ace580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2362200" y="1066800"/>
            <a:ext cx="0" cy="306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0" y="1685925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04" name="Google Shape;104;p15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5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6"/>
          <p:cNvGrpSpPr/>
          <p:nvPr/>
        </p:nvGrpSpPr>
        <p:grpSpPr>
          <a:xfrm>
            <a:off x="10350" y="10500"/>
            <a:ext cx="9123300" cy="5122500"/>
            <a:chOff x="10350" y="10500"/>
            <a:chExt cx="9123300" cy="5122500"/>
          </a:xfrm>
        </p:grpSpPr>
        <p:sp>
          <p:nvSpPr>
            <p:cNvPr id="234" name="Google Shape;234;p16"/>
            <p:cNvSpPr/>
            <p:nvPr/>
          </p:nvSpPr>
          <p:spPr>
            <a:xfrm>
              <a:off x="10350" y="10500"/>
              <a:ext cx="9123300" cy="5122500"/>
            </a:xfrm>
            <a:prstGeom prst="rect">
              <a:avLst/>
            </a:prstGeom>
            <a:solidFill>
              <a:srgbClr val="353535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81125" y="181125"/>
              <a:ext cx="8795400" cy="47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6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353535"/>
                </a:solidFill>
              </a:defRPr>
            </a:lvl9pPr>
          </a:lstStyle>
          <a:p/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811650" y="2530150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6"/>
          <p:cNvSpPr txBox="1"/>
          <p:nvPr>
            <p:ph idx="2" type="body"/>
          </p:nvPr>
        </p:nvSpPr>
        <p:spPr>
          <a:xfrm>
            <a:off x="3346263" y="2530150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16"/>
          <p:cNvSpPr txBox="1"/>
          <p:nvPr>
            <p:ph idx="3" type="body"/>
          </p:nvPr>
        </p:nvSpPr>
        <p:spPr>
          <a:xfrm>
            <a:off x="5880875" y="2530813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ctrTitle"/>
          </p:nvPr>
        </p:nvSpPr>
        <p:spPr>
          <a:xfrm>
            <a:off x="2689350" y="416311"/>
            <a:ext cx="41463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One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17"/>
          <p:cNvSpPr txBox="1"/>
          <p:nvPr>
            <p:ph idx="1" type="subTitle"/>
          </p:nvPr>
        </p:nvSpPr>
        <p:spPr>
          <a:xfrm>
            <a:off x="2689350" y="2838243"/>
            <a:ext cx="4146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Nick Abcarius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Andrew Do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Travis Garcia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Nicole Pavlovich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Steven Tan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6"/>
          <p:cNvPicPr preferRelativeResize="0"/>
          <p:nvPr/>
        </p:nvPicPr>
        <p:blipFill rotWithShape="1">
          <a:blip r:embed="rId3">
            <a:alphaModFix/>
          </a:blip>
          <a:srcRect b="0" l="0" r="0" t="1400"/>
          <a:stretch/>
        </p:blipFill>
        <p:spPr>
          <a:xfrm>
            <a:off x="163550" y="579600"/>
            <a:ext cx="5337891" cy="39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5600750" y="896088"/>
            <a:ext cx="33987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PageRange:</a:t>
            </a:r>
            <a:endParaRPr b="1" sz="9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self.basePages = []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self.tailPages = []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self.tailRID = -1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baseInsert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recordData)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tailInsert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fullRecord)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baseRID, updatedRecord)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getPreviousTailRecord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baseIndirectionRID)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baseRID)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baseRID)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invalidateTailRecords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indirectionRID, baseIndirectionRID)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calculatePageIndex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calculatePageOffset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addPage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spliceRecord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oldRecord, updatedRecord)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00" y="220600"/>
            <a:ext cx="6444799" cy="24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 txBox="1"/>
          <p:nvPr/>
        </p:nvSpPr>
        <p:spPr>
          <a:xfrm>
            <a:off x="1002650" y="3053800"/>
            <a:ext cx="36948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Page: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num_columns):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self.metaColumns = []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in range(0, MetaElements):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self.metaColumns.append(PhysicalPage())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self.dataColumns = []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 in range(0, num_columns):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self.dataColumns.append(PhysicalPage())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758300" y="3281350"/>
            <a:ext cx="36948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baseInsert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tailInsert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getRecord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offset)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newRecordAppended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pageOffset)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isFull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initializeRecordMetaData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baseRID)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invalidateRecord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pageOffset)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5" y="1185600"/>
            <a:ext cx="3477452" cy="27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/>
          <p:nvPr/>
        </p:nvSpPr>
        <p:spPr>
          <a:xfrm>
            <a:off x="5185250" y="1450350"/>
            <a:ext cx="32640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PhysicalPage:</a:t>
            </a:r>
            <a:endParaRPr b="1" sz="9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self.num_records = 0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self.data = bytearray()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has_capacity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appendData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value)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location)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value, location)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ctrTitle"/>
          </p:nvPr>
        </p:nvSpPr>
        <p:spPr>
          <a:xfrm>
            <a:off x="2689350" y="416311"/>
            <a:ext cx="41463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One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9"/>
          <p:cNvSpPr txBox="1"/>
          <p:nvPr>
            <p:ph idx="1" type="subTitle"/>
          </p:nvPr>
        </p:nvSpPr>
        <p:spPr>
          <a:xfrm>
            <a:off x="2689350" y="2838243"/>
            <a:ext cx="4146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Nick Abcarius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Andrew Do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Travis Garcia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Nicole Pavlovich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Steven Tan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4522300" y="1657650"/>
            <a:ext cx="35196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indexing and proper page directory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to further optimize our solution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Begin Milestone 2 requirements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Milestone Goals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 table and store it in a columnar format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Design a lineage-based updating solution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Implement the select, insert, update, delete, and sum queries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Overview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0"/>
          <p:cNvPicPr preferRelativeResize="0"/>
          <p:nvPr/>
        </p:nvPicPr>
        <p:blipFill rotWithShape="1">
          <a:blip r:embed="rId3">
            <a:alphaModFix/>
          </a:blip>
          <a:srcRect b="0" l="0" r="0" t="833"/>
          <a:stretch/>
        </p:blipFill>
        <p:spPr>
          <a:xfrm>
            <a:off x="2871450" y="172462"/>
            <a:ext cx="6041602" cy="47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 txBox="1"/>
          <p:nvPr/>
        </p:nvSpPr>
        <p:spPr>
          <a:xfrm>
            <a:off x="155850" y="2912100"/>
            <a:ext cx="36063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Database():</a:t>
            </a:r>
            <a:endParaRPr b="1" sz="9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self.tables = []</a:t>
            </a:r>
            <a:endParaRPr sz="9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create_table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num_columns, key)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drop_table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get_table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346975" y="336225"/>
            <a:ext cx="481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Layered Design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5561525" y="1272250"/>
            <a:ext cx="31716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481625" y="1417650"/>
            <a:ext cx="30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21"/>
          <p:cNvGraphicFramePr/>
          <p:nvPr/>
        </p:nvGraphicFramePr>
        <p:xfrm>
          <a:off x="525400" y="107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{F3184953-6631-4D57-9468-DC4B47D1B1EE}</a:tableStyleId>
              </a:tblPr>
              <a:tblGrid>
                <a:gridCol w="1665675"/>
                <a:gridCol w="4397375"/>
              </a:tblGrid>
              <a:tr h="9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Table.py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Maps keys to RIDs, sends queries to correct page range, and then calls PageRange.py query functions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Determines page and physical location for a given query and uses Page.py functions to properly set up records across pages and perform operations on them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Keeps track of physical pages and calls the PhysicalPage.py functions that append, read, or update data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PhysicalPage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Stores data in a </a:t>
                      </a:r>
                      <a:r>
                        <a:rPr lang="en"/>
                        <a:t>byte array</a:t>
                      </a:r>
                      <a:r>
                        <a:rPr lang="en"/>
                        <a:t> and provides logic to append, read, and update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21"/>
          <p:cNvSpPr txBox="1"/>
          <p:nvPr/>
        </p:nvSpPr>
        <p:spPr>
          <a:xfrm>
            <a:off x="6843100" y="1096800"/>
            <a:ext cx="202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Cumulative Update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 physical RID mapping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Page_directory currently only used to store page ranges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Design Breakdown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idx="2" type="body"/>
          </p:nvPr>
        </p:nvSpPr>
        <p:spPr>
          <a:xfrm>
            <a:off x="4831675" y="463400"/>
            <a:ext cx="3837000" cy="21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Query object performs queries on the </a:t>
            </a:r>
            <a:r>
              <a:rPr lang="en" sz="1500"/>
              <a:t>data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Failed queries return false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Each layer of our design handles different aspects of a query</a:t>
            </a:r>
            <a:endParaRPr sz="1500"/>
          </a:p>
        </p:txBody>
      </p:sp>
      <p:sp>
        <p:nvSpPr>
          <p:cNvPr id="283" name="Google Shape;283;p23"/>
          <p:cNvSpPr txBox="1"/>
          <p:nvPr/>
        </p:nvSpPr>
        <p:spPr>
          <a:xfrm>
            <a:off x="561775" y="1362175"/>
            <a:ext cx="34197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Query:</a:t>
            </a:r>
            <a:endParaRPr b="1" sz="8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table):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self.table = table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key)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columns)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column, query_columns)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columns)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start_range, end_range, aggregate_column_index)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8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b="1"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column)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4" name="Google Shape;284;p23"/>
          <p:cNvGraphicFramePr/>
          <p:nvPr/>
        </p:nvGraphicFramePr>
        <p:xfrm>
          <a:off x="5326825" y="3222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{F3184953-6631-4D57-9468-DC4B47D1B1EE}</a:tableStyleId>
              </a:tblPr>
              <a:tblGrid>
                <a:gridCol w="711675"/>
                <a:gridCol w="711675"/>
                <a:gridCol w="711675"/>
                <a:gridCol w="711675"/>
              </a:tblGrid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A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B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C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23"/>
          <p:cNvSpPr txBox="1"/>
          <p:nvPr/>
        </p:nvSpPr>
        <p:spPr>
          <a:xfrm>
            <a:off x="5456425" y="2784050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the User thinks of: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/>
        </p:nvSpPr>
        <p:spPr>
          <a:xfrm>
            <a:off x="356063" y="1242450"/>
            <a:ext cx="481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Table:</a:t>
            </a:r>
            <a:endParaRPr b="1" sz="9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num_columns, key):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self.name = name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self.key = key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self.num_columns = num_columns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self.page_directory = [PageRange()]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self.keyToRID = {}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self.baseRID = -1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self.index = Index(self)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record)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key, column, query_columns)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key)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start_range, end_range, aggregate_column_index)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getPageRange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baseRID)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1" name="Google Shape;291;p24"/>
          <p:cNvGraphicFramePr/>
          <p:nvPr/>
        </p:nvGraphicFramePr>
        <p:xfrm>
          <a:off x="5084600" y="15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{F3184953-6631-4D57-9468-DC4B47D1B1EE}</a:tableStyleId>
              </a:tblPr>
              <a:tblGrid>
                <a:gridCol w="941425"/>
                <a:gridCol w="941425"/>
                <a:gridCol w="941425"/>
                <a:gridCol w="941425"/>
              </a:tblGrid>
              <a:tr h="52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Entry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Column 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Column 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Column 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6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6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6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24"/>
          <p:cNvSpPr txBox="1"/>
          <p:nvPr/>
        </p:nvSpPr>
        <p:spPr>
          <a:xfrm>
            <a:off x="5446450" y="102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self.name, self.key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5446450" y="30574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|________________________|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4 columns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/>
        </p:nvSpPr>
        <p:spPr>
          <a:xfrm>
            <a:off x="4715550" y="1304950"/>
            <a:ext cx="3181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Record:</a:t>
            </a:r>
            <a:endParaRPr b="1" sz="90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____init__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rid, key, columns):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self.rid = rid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self.key = key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self.columns = columns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358150" y="732425"/>
            <a:ext cx="37611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Column Breakdown</a:t>
            </a:r>
            <a:endParaRPr b="1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Indirection: 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Base indirection points to most updated tail RID. Tail indirections point to previously updated RID 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RID: 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Unique identifier for base and tail records which physically maps to their page locations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Timestamp: 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Time of last edit/creation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Schema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A single 0 or 1 for our cumulative update which indicates if a record was updated or not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Provided on insert and mapped to a 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record</a:t>
            </a: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base RID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0" name="Google Shape;300;p25"/>
          <p:cNvGraphicFramePr/>
          <p:nvPr/>
        </p:nvGraphicFramePr>
        <p:xfrm>
          <a:off x="4393338" y="10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{E59DBC65-249C-4F42-95C1-F3E7B0CCB767}</a:tableStyleId>
              </a:tblPr>
              <a:tblGrid>
                <a:gridCol w="620450"/>
                <a:gridCol w="358725"/>
                <a:gridCol w="665150"/>
                <a:gridCol w="1033850"/>
                <a:gridCol w="958375"/>
                <a:gridCol w="671525"/>
                <a:gridCol w="327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Indirection</a:t>
                      </a:r>
                      <a:endParaRPr b="1" sz="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RID</a:t>
                      </a:r>
                      <a:endParaRPr b="1" sz="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TimeStamp</a:t>
                      </a:r>
                      <a:endParaRPr b="1" sz="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Schema Encoding</a:t>
                      </a:r>
                      <a:endParaRPr b="1" sz="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columns[0] (key)</a:t>
                      </a:r>
                      <a:endParaRPr b="1" sz="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columns[1]</a:t>
                      </a:r>
                      <a:endParaRPr b="1" sz="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...</a:t>
                      </a:r>
                      <a:endParaRPr b="1" sz="7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