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1" r:id="rId13"/>
    <p:sldId id="272" r:id="rId14"/>
    <p:sldId id="274" r:id="rId15"/>
    <p:sldId id="273" r:id="rId16"/>
    <p:sldId id="264" r:id="rId17"/>
    <p:sldId id="265" r:id="rId18"/>
    <p:sldId id="266" r:id="rId19"/>
    <p:sldId id="267" r:id="rId20"/>
    <p:sldId id="268" r:id="rId21"/>
    <p:sldId id="269" r:id="rId22"/>
    <p:sldId id="270"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48"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365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754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201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287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5177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hyperlink" Target="https://wiki.sei.cmu.edu/confluence/display/cplusplus/EXP53-CPP.+Do+not+read+uninitialized+memory" TargetMode="External"/><Relationship Id="rId3" Type="http://schemas.openxmlformats.org/officeDocument/2006/relationships/notesSlide" Target="../notesSlides/notesSlide18.xml"/><Relationship Id="rId7" Type="http://schemas.openxmlformats.org/officeDocument/2006/relationships/hyperlink" Target="https://wiki.sei.cmu.edu/confluence/display/cplusplus/ERR51-CPP.+Handle+all+exceptions" TargetMode="Externa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wiki.sei.cmu.edu/confluence/display/c/DCL31-C.+Declare+identifiers+before+using+them" TargetMode="External"/><Relationship Id="rId5" Type="http://schemas.openxmlformats.org/officeDocument/2006/relationships/hyperlink" Target="https://wiki.sei.cmu.edu/confluence/display/c/DCL03-C.+Use+a+static+assertion+to+test+the+value+of+a+constant+expression" TargetMode="External"/><Relationship Id="rId4" Type="http://schemas.openxmlformats.org/officeDocument/2006/relationships/hyperlink" Target="https://wiki.sei.cmu.edu/confluence/display/c/ARR02-C.+Explicitly+specify+array+bounds%2C+even+if+implicitly+defined+by+an+initializer" TargetMode="External"/><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codebots.com/application-security/aaa-security-an-introduction-to-authentication-authorisation-accounting" TargetMode="External"/><Relationship Id="rId3" Type="http://schemas.openxmlformats.org/officeDocument/2006/relationships/notesSlide" Target="../notesSlides/notesSlide19.xml"/><Relationship Id="rId7" Type="http://schemas.openxmlformats.org/officeDocument/2006/relationships/hyperlink" Target="https://wiki.sei.cmu.edu/confluence/display/cplusplus/MEM50-CPP.+Do+not+access+freed+memory"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iki.sei.cmu.edu/confluence/display/c/INT32-C.+Ensure+that+operations+on+signed+integers+do+not+result+in+overflow" TargetMode="External"/><Relationship Id="rId11" Type="http://schemas.openxmlformats.org/officeDocument/2006/relationships/image" Target="../media/image3.png"/><Relationship Id="rId5" Type="http://schemas.openxmlformats.org/officeDocument/2006/relationships/hyperlink" Target="https://wiki.sei.cmu.edu/confluence/display/java/IDS00-J.+Prevent+SQL+injection" TargetMode="External"/><Relationship Id="rId10" Type="http://schemas.openxmlformats.org/officeDocument/2006/relationships/hyperlink" Target="https://wiki.sei.cmu.edu/confluence/display/cplusplus/STR50-CPP.+Guarantee+that+storage+for+strings+has+sufficient+space+for+character+data+and+the+null+terminator" TargetMode="External"/><Relationship Id="rId4" Type="http://schemas.openxmlformats.org/officeDocument/2006/relationships/hyperlink" Target="https://wiki.sei.cmu.edu/confluence/display/cplusplus/FIO51-CPP.+Close+files+when+they+are+no+longer+needed" TargetMode="External"/><Relationship Id="rId9" Type="http://schemas.openxmlformats.org/officeDocument/2006/relationships/hyperlink" Target="https://www.ryadel.com/en/data-encryption-in-transit-at-rest-definitions-best-practices-tutorial-guid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2400" dirty="0"/>
              <a:t>Security Policy Presentation</a:t>
            </a:r>
            <a:endParaRPr sz="2800" dirty="0"/>
          </a:p>
          <a:p>
            <a:pPr marL="0" lvl="0" indent="0" algn="l" rtl="0">
              <a:lnSpc>
                <a:spcPct val="70000"/>
              </a:lnSpc>
              <a:spcBef>
                <a:spcPts val="1000"/>
              </a:spcBef>
              <a:spcAft>
                <a:spcPts val="0"/>
              </a:spcAft>
              <a:buClr>
                <a:schemeClr val="lt1"/>
              </a:buClr>
              <a:buSzPts val="1850"/>
              <a:buNone/>
            </a:pPr>
            <a:r>
              <a:rPr lang="en-US" sz="2400" dirty="0"/>
              <a:t>Developer: </a:t>
            </a:r>
            <a:r>
              <a:rPr lang="en-US" sz="2400" i="1" dirty="0"/>
              <a:t>Nicole Penner</a:t>
            </a:r>
            <a:endParaRPr sz="2800"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1747157"/>
            <a:ext cx="10820400" cy="484259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test checks to see is the </a:t>
            </a:r>
            <a:r>
              <a:rPr lang="en-US" dirty="0" err="1"/>
              <a:t>out_of_range</a:t>
            </a:r>
            <a:r>
              <a:rPr lang="en-US" dirty="0"/>
              <a:t> exception is thrown when calling an out of bounds index:</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TEST_F(CollectionTest, </a:t>
            </a:r>
            <a:r>
              <a:rPr lang="en-US" dirty="0" err="1"/>
              <a:t>VerifyOORExceptionThrownWhenCallingIndexOOB</a:t>
            </a:r>
            <a:r>
              <a:rPr lang="en-US" dirty="0"/>
              <a:t>)</a:t>
            </a:r>
          </a:p>
          <a:p>
            <a:pPr marL="0" lvl="0" indent="0" algn="l" rtl="0">
              <a:lnSpc>
                <a:spcPct val="90000"/>
              </a:lnSpc>
              <a:spcBef>
                <a:spcPts val="1000"/>
              </a:spcBef>
              <a:spcAft>
                <a:spcPts val="0"/>
              </a:spcAft>
              <a:buSzPts val="1800"/>
              <a:buNone/>
            </a:pPr>
            <a:r>
              <a:rPr lang="en-US" dirty="0"/>
              <a:t>{</a:t>
            </a:r>
          </a:p>
          <a:p>
            <a:pPr marL="0" lvl="0" indent="0" algn="l" rtl="0">
              <a:lnSpc>
                <a:spcPct val="90000"/>
              </a:lnSpc>
              <a:spcBef>
                <a:spcPts val="1000"/>
              </a:spcBef>
              <a:spcAft>
                <a:spcPts val="0"/>
              </a:spcAft>
              <a:buSzPts val="1800"/>
              <a:buNone/>
            </a:pPr>
            <a:r>
              <a:rPr lang="en-US" dirty="0"/>
              <a:t>    //Initialize/define vector size 13</a:t>
            </a:r>
          </a:p>
          <a:p>
            <a:pPr marL="0" lvl="0" indent="0" algn="l" rtl="0">
              <a:lnSpc>
                <a:spcPct val="90000"/>
              </a:lnSpc>
              <a:spcBef>
                <a:spcPts val="1000"/>
              </a:spcBef>
              <a:spcAft>
                <a:spcPts val="0"/>
              </a:spcAft>
              <a:buSzPts val="1800"/>
              <a:buNone/>
            </a:pPr>
            <a:r>
              <a:rPr lang="en-US" dirty="0"/>
              <a:t>    std::vector&lt;int&gt; elements(13);</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//Expect </a:t>
            </a:r>
            <a:r>
              <a:rPr lang="en-US" dirty="0" err="1"/>
              <a:t>out_of_range</a:t>
            </a:r>
            <a:r>
              <a:rPr lang="en-US" dirty="0"/>
              <a:t> to be thrown when calling index that is out of bounds</a:t>
            </a:r>
          </a:p>
          <a:p>
            <a:pPr marL="0" lvl="0" indent="0" algn="l" rtl="0">
              <a:lnSpc>
                <a:spcPct val="90000"/>
              </a:lnSpc>
              <a:spcBef>
                <a:spcPts val="1000"/>
              </a:spcBef>
              <a:spcAft>
                <a:spcPts val="0"/>
              </a:spcAft>
              <a:buSzPts val="1800"/>
              <a:buNone/>
            </a:pPr>
            <a:r>
              <a:rPr lang="en-US" dirty="0"/>
              <a:t>    EXPECT_THROW(elements.at(14), std::</a:t>
            </a:r>
            <a:r>
              <a:rPr lang="en-US" dirty="0" err="1"/>
              <a:t>out_of_range</a:t>
            </a:r>
            <a:r>
              <a:rPr lang="en-US" dirty="0"/>
              <a:t>);</a:t>
            </a:r>
          </a:p>
          <a:p>
            <a:pPr marL="0" lvl="0" indent="0" algn="l" rtl="0">
              <a:lnSpc>
                <a:spcPct val="90000"/>
              </a:lnSpc>
              <a:spcBef>
                <a:spcPts val="1000"/>
              </a:spcBef>
              <a:spcAft>
                <a:spcPts val="0"/>
              </a:spcAft>
              <a:buSzPts val="1800"/>
              <a:buNone/>
            </a:pPr>
            <a:r>
              <a:rPr lang="en-US" dirty="0"/>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476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1727200"/>
            <a:ext cx="10820400" cy="5029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t>TEST_F(CollectionTest, </a:t>
            </a:r>
            <a:r>
              <a:rPr lang="en-US" sz="1800" dirty="0" err="1"/>
              <a:t>PopBackNegativeOutcome</a:t>
            </a:r>
            <a:r>
              <a:rPr lang="en-US" sz="1800" dirty="0"/>
              <a:t>)</a:t>
            </a:r>
          </a:p>
          <a:p>
            <a:pPr marL="0" lvl="0" indent="0" algn="l" rtl="0">
              <a:lnSpc>
                <a:spcPct val="90000"/>
              </a:lnSpc>
              <a:spcBef>
                <a:spcPts val="1000"/>
              </a:spcBef>
              <a:spcAft>
                <a:spcPts val="0"/>
              </a:spcAft>
              <a:buSzPts val="1800"/>
              <a:buNone/>
            </a:pPr>
            <a:r>
              <a:rPr lang="en-US" sz="1800" dirty="0"/>
              <a:t>{</a:t>
            </a:r>
          </a:p>
          <a:p>
            <a:pPr marL="0" lvl="0" indent="0" algn="l" rtl="0">
              <a:lnSpc>
                <a:spcPct val="90000"/>
              </a:lnSpc>
              <a:spcBef>
                <a:spcPts val="1000"/>
              </a:spcBef>
              <a:spcAft>
                <a:spcPts val="0"/>
              </a:spcAft>
              <a:buSzPts val="1800"/>
              <a:buNone/>
            </a:pPr>
            <a:r>
              <a:rPr lang="en-US" sz="1800" dirty="0"/>
              <a:t>    //Initialize collection entries</a:t>
            </a:r>
          </a:p>
          <a:p>
            <a:pPr marL="0" lvl="0" indent="0" algn="l" rtl="0">
              <a:lnSpc>
                <a:spcPct val="90000"/>
              </a:lnSpc>
              <a:spcBef>
                <a:spcPts val="1000"/>
              </a:spcBef>
              <a:spcAft>
                <a:spcPts val="0"/>
              </a:spcAft>
              <a:buSzPts val="1800"/>
              <a:buNone/>
            </a:pPr>
            <a:r>
              <a:rPr lang="en-US" sz="1800" dirty="0"/>
              <a:t>    </a:t>
            </a:r>
            <a:r>
              <a:rPr lang="en-US" sz="1800" dirty="0" err="1"/>
              <a:t>add_entries</a:t>
            </a:r>
            <a:r>
              <a:rPr lang="en-US" sz="1800" dirty="0"/>
              <a:t>(25);</a:t>
            </a:r>
          </a:p>
          <a:p>
            <a:pPr marL="0" lvl="0" indent="0" algn="l" rtl="0">
              <a:lnSpc>
                <a:spcPct val="90000"/>
              </a:lnSpc>
              <a:spcBef>
                <a:spcPts val="1000"/>
              </a:spcBef>
              <a:spcAft>
                <a:spcPts val="0"/>
              </a:spcAft>
              <a:buSzPts val="1800"/>
              <a:buNone/>
            </a:pPr>
            <a:endParaRPr lang="en-US" sz="1800" dirty="0"/>
          </a:p>
          <a:p>
            <a:pPr marL="0" lvl="0" indent="0" algn="l" rtl="0">
              <a:lnSpc>
                <a:spcPct val="90000"/>
              </a:lnSpc>
              <a:spcBef>
                <a:spcPts val="1000"/>
              </a:spcBef>
              <a:spcAft>
                <a:spcPts val="0"/>
              </a:spcAft>
              <a:buSzPts val="1800"/>
              <a:buNone/>
            </a:pPr>
            <a:r>
              <a:rPr lang="en-US" sz="1800" dirty="0"/>
              <a:t>    //</a:t>
            </a:r>
            <a:r>
              <a:rPr lang="en-US" sz="1800" dirty="0" err="1"/>
              <a:t>pop_back</a:t>
            </a:r>
            <a:r>
              <a:rPr lang="en-US" sz="1800" dirty="0"/>
              <a:t> removes one element, typically the last one in a list</a:t>
            </a:r>
          </a:p>
          <a:p>
            <a:pPr marL="0" lvl="0" indent="0" algn="l" rtl="0">
              <a:lnSpc>
                <a:spcPct val="90000"/>
              </a:lnSpc>
              <a:spcBef>
                <a:spcPts val="1000"/>
              </a:spcBef>
              <a:spcAft>
                <a:spcPts val="0"/>
              </a:spcAft>
              <a:buSzPts val="1800"/>
              <a:buNone/>
            </a:pPr>
            <a:r>
              <a:rPr lang="en-US" sz="1800" dirty="0"/>
              <a:t>    collection-&gt;</a:t>
            </a:r>
            <a:r>
              <a:rPr lang="en-US" sz="1800" dirty="0" err="1"/>
              <a:t>pop_back</a:t>
            </a:r>
            <a:r>
              <a:rPr lang="en-US" sz="1800" dirty="0"/>
              <a:t>();</a:t>
            </a:r>
          </a:p>
          <a:p>
            <a:pPr marL="0" lvl="0" indent="0" algn="l" rtl="0">
              <a:lnSpc>
                <a:spcPct val="90000"/>
              </a:lnSpc>
              <a:spcBef>
                <a:spcPts val="1000"/>
              </a:spcBef>
              <a:spcAft>
                <a:spcPts val="0"/>
              </a:spcAft>
              <a:buSzPts val="1800"/>
              <a:buNone/>
            </a:pPr>
            <a:endParaRPr lang="en-US" sz="1800" dirty="0"/>
          </a:p>
          <a:p>
            <a:pPr marL="0" lvl="0" indent="0" algn="l" rtl="0">
              <a:lnSpc>
                <a:spcPct val="90000"/>
              </a:lnSpc>
              <a:spcBef>
                <a:spcPts val="1000"/>
              </a:spcBef>
              <a:spcAft>
                <a:spcPts val="0"/>
              </a:spcAft>
              <a:buSzPts val="1800"/>
              <a:buNone/>
            </a:pPr>
            <a:r>
              <a:rPr lang="en-US" sz="1800" dirty="0"/>
              <a:t>    //Assert the collection to be 25, which will be false because one element will be removed</a:t>
            </a:r>
          </a:p>
          <a:p>
            <a:pPr marL="0" lvl="0" indent="0" algn="l" rtl="0">
              <a:lnSpc>
                <a:spcPct val="90000"/>
              </a:lnSpc>
              <a:spcBef>
                <a:spcPts val="1000"/>
              </a:spcBef>
              <a:spcAft>
                <a:spcPts val="0"/>
              </a:spcAft>
              <a:buSzPts val="1800"/>
              <a:buNone/>
            </a:pPr>
            <a:r>
              <a:rPr lang="en-US" sz="1800" dirty="0"/>
              <a:t>    //which would make the real number of entries to be 24, this is assumed to be false = a negative test</a:t>
            </a:r>
          </a:p>
          <a:p>
            <a:pPr marL="0" lvl="0" indent="0" algn="l" rtl="0">
              <a:lnSpc>
                <a:spcPct val="90000"/>
              </a:lnSpc>
              <a:spcBef>
                <a:spcPts val="1000"/>
              </a:spcBef>
              <a:spcAft>
                <a:spcPts val="0"/>
              </a:spcAft>
              <a:buSzPts val="1800"/>
              <a:buNone/>
            </a:pPr>
            <a:r>
              <a:rPr lang="en-US" sz="1800" dirty="0"/>
              <a:t>    ASSERT_FALSE(collection-&gt;size() == 25);</a:t>
            </a:r>
          </a:p>
          <a:p>
            <a:pPr marL="0" lvl="0" indent="0" algn="l" rtl="0">
              <a:lnSpc>
                <a:spcPct val="90000"/>
              </a:lnSpc>
              <a:spcBef>
                <a:spcPts val="1000"/>
              </a:spcBef>
              <a:spcAft>
                <a:spcPts val="0"/>
              </a:spcAft>
              <a:buSzPts val="1800"/>
              <a:buNone/>
            </a:pPr>
            <a:r>
              <a:rPr lang="en-US" sz="1800" dirty="0"/>
              <a:t>}</a:t>
            </a:r>
            <a:endParaRPr sz="18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9425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C38C8444-69BC-45BC-9F72-30B040E37AE3}"/>
              </a:ext>
            </a:extLst>
          </p:cNvPr>
          <p:cNvPicPr>
            <a:picLocks noChangeAspect="1"/>
          </p:cNvPicPr>
          <p:nvPr/>
        </p:nvPicPr>
        <p:blipFill rotWithShape="1">
          <a:blip r:embed="rId5"/>
          <a:srcRect t="6056" r="1225" b="-1429"/>
          <a:stretch/>
        </p:blipFill>
        <p:spPr>
          <a:xfrm>
            <a:off x="2082801" y="1219200"/>
            <a:ext cx="6146799" cy="5731326"/>
          </a:xfrm>
          <a:prstGeom prst="rect">
            <a:avLst/>
          </a:prstGeom>
        </p:spPr>
      </p:pic>
    </p:spTree>
    <p:custDataLst>
      <p:tags r:id="rId1"/>
    </p:custDataLst>
    <p:extLst>
      <p:ext uri="{BB962C8B-B14F-4D97-AF65-F5344CB8AC3E}">
        <p14:creationId xmlns:p14="http://schemas.microsoft.com/office/powerpoint/2010/main" val="385608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represents a set of processes and tools. It allows developers to cohesively work together to be able to create code productively. It has different steps in the pipeline that help developers to reach the end goal. It is also continuous – which is a key characteristic. </a:t>
            </a:r>
          </a:p>
          <a:p>
            <a:pPr marL="685800" lvl="1" indent="-228600" algn="l" rtl="0">
              <a:lnSpc>
                <a:spcPct val="90000"/>
              </a:lnSpc>
              <a:spcBef>
                <a:spcPts val="0"/>
              </a:spcBef>
              <a:spcAft>
                <a:spcPts val="0"/>
              </a:spcAft>
              <a:buClr>
                <a:schemeClr val="lt1"/>
              </a:buClr>
              <a:buSzPts val="2000"/>
              <a:buChar char="•"/>
            </a:pPr>
            <a:endParaRPr dirty="0"/>
          </a:p>
          <a:p>
            <a:pPr marL="685800" lvl="1" indent="-228600" algn="l" rtl="0">
              <a:lnSpc>
                <a:spcPct val="90000"/>
              </a:lnSpc>
              <a:spcBef>
                <a:spcPts val="500"/>
              </a:spcBef>
              <a:spcAft>
                <a:spcPts val="0"/>
              </a:spcAft>
              <a:buClr>
                <a:schemeClr val="lt1"/>
              </a:buClr>
              <a:buSzPts val="2000"/>
              <a:buChar char="•"/>
            </a:pPr>
            <a:r>
              <a:rPr lang="en-US" b="1" dirty="0"/>
              <a:t>Design phase: </a:t>
            </a:r>
            <a:r>
              <a:rPr lang="en-US" dirty="0"/>
              <a:t>static analysis tools as well as built-in IDE tools are used in this phase to help detect errors and potential problems. </a:t>
            </a:r>
          </a:p>
          <a:p>
            <a:pPr marL="685800" lvl="1" indent="-228600" algn="l" rtl="0">
              <a:lnSpc>
                <a:spcPct val="90000"/>
              </a:lnSpc>
              <a:spcBef>
                <a:spcPts val="500"/>
              </a:spcBef>
              <a:spcAft>
                <a:spcPts val="0"/>
              </a:spcAft>
              <a:buClr>
                <a:schemeClr val="lt1"/>
              </a:buClr>
              <a:buSzPts val="2000"/>
              <a:buChar char="•"/>
            </a:pPr>
            <a:endParaRPr lang="en-US" b="1" dirty="0"/>
          </a:p>
          <a:p>
            <a:pPr marL="685800" lvl="1" indent="-228600" algn="l" rtl="0">
              <a:lnSpc>
                <a:spcPct val="90000"/>
              </a:lnSpc>
              <a:spcBef>
                <a:spcPts val="500"/>
              </a:spcBef>
              <a:spcAft>
                <a:spcPts val="0"/>
              </a:spcAft>
              <a:buClr>
                <a:schemeClr val="lt1"/>
              </a:buClr>
              <a:buSzPts val="2000"/>
              <a:buChar char="•"/>
            </a:pPr>
            <a:r>
              <a:rPr lang="en-US" b="1" dirty="0"/>
              <a:t>Build phase: </a:t>
            </a:r>
            <a:r>
              <a:rPr lang="en-US" dirty="0"/>
              <a:t>static analysis tools are used here, and they will give warnings of non-severe issues. If there are severe issues, the code will not compile.</a:t>
            </a:r>
          </a:p>
          <a:p>
            <a:pPr marL="685800" lvl="1" indent="-228600" algn="l" rtl="0">
              <a:lnSpc>
                <a:spcPct val="90000"/>
              </a:lnSpc>
              <a:spcBef>
                <a:spcPts val="500"/>
              </a:spcBef>
              <a:spcAft>
                <a:spcPts val="0"/>
              </a:spcAft>
              <a:buClr>
                <a:schemeClr val="lt1"/>
              </a:buClr>
              <a:buSzPts val="2000"/>
              <a:buChar char="•"/>
            </a:pPr>
            <a:endParaRPr lang="en-US" b="1" dirty="0"/>
          </a:p>
          <a:p>
            <a:pPr marL="685800" lvl="1" indent="-228600" algn="l" rtl="0">
              <a:lnSpc>
                <a:spcPct val="90000"/>
              </a:lnSpc>
              <a:spcBef>
                <a:spcPts val="500"/>
              </a:spcBef>
              <a:spcAft>
                <a:spcPts val="0"/>
              </a:spcAft>
              <a:buClr>
                <a:schemeClr val="lt1"/>
              </a:buClr>
              <a:buSzPts val="2000"/>
              <a:buChar char="•"/>
            </a:pPr>
            <a:r>
              <a:rPr lang="en-US" b="1" dirty="0"/>
              <a:t>Verify and test: </a:t>
            </a:r>
            <a:r>
              <a:rPr lang="en-US" dirty="0"/>
              <a:t>automated analysis tools and automated testing tools are used. </a:t>
            </a:r>
          </a:p>
          <a:p>
            <a:pPr marL="685800" lvl="1" indent="-228600" algn="l" rtl="0">
              <a:lnSpc>
                <a:spcPct val="90000"/>
              </a:lnSpc>
              <a:spcBef>
                <a:spcPts val="500"/>
              </a:spcBef>
              <a:spcAft>
                <a:spcPts val="0"/>
              </a:spcAft>
              <a:buClr>
                <a:schemeClr val="lt1"/>
              </a:buClr>
              <a:buSzPts val="2000"/>
              <a:buChar char="•"/>
            </a:pPr>
            <a:endParaRPr lang="en-US" b="1" dirty="0"/>
          </a:p>
          <a:p>
            <a:pPr marL="685800" lvl="1" indent="-228600" algn="l" rtl="0">
              <a:lnSpc>
                <a:spcPct val="90000"/>
              </a:lnSpc>
              <a:spcBef>
                <a:spcPts val="500"/>
              </a:spcBef>
              <a:spcAft>
                <a:spcPts val="0"/>
              </a:spcAft>
              <a:buClr>
                <a:schemeClr val="lt1"/>
              </a:buClr>
              <a:buSzPts val="2000"/>
              <a:buChar char="•"/>
            </a:pPr>
            <a:r>
              <a:rPr lang="en-US" b="1" dirty="0"/>
              <a:t>Some tools include: </a:t>
            </a:r>
            <a:r>
              <a:rPr lang="en-US" dirty="0" err="1"/>
              <a:t>Cppchecker</a:t>
            </a:r>
            <a:r>
              <a:rPr lang="en-US" dirty="0"/>
              <a:t>, </a:t>
            </a:r>
            <a:r>
              <a:rPr lang="en-US" dirty="0" err="1"/>
              <a:t>Parasoft</a:t>
            </a:r>
            <a:r>
              <a:rPr lang="en-US" dirty="0"/>
              <a:t>, Coverity</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1910444"/>
            <a:ext cx="10820400" cy="430824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Problems</a:t>
            </a:r>
          </a:p>
          <a:p>
            <a:pPr marL="685800" lvl="1" indent="-228600">
              <a:spcBef>
                <a:spcPts val="0"/>
              </a:spcBef>
              <a:buSzPts val="2000"/>
            </a:pPr>
            <a:r>
              <a:rPr lang="en-US" sz="1800" dirty="0"/>
              <a:t>Software vulnerabilities that leave sensitive information exposed</a:t>
            </a:r>
          </a:p>
          <a:p>
            <a:pPr marL="685800" lvl="1" indent="-228600">
              <a:spcBef>
                <a:spcPts val="0"/>
              </a:spcBef>
              <a:buSzPts val="2000"/>
            </a:pPr>
            <a:r>
              <a:rPr lang="en-US" sz="1800" dirty="0"/>
              <a:t>Unexpected behavior of code that results in vulnerabilities</a:t>
            </a:r>
          </a:p>
          <a:p>
            <a:pPr marL="685800" lvl="1" indent="-228600">
              <a:spcBef>
                <a:spcPts val="0"/>
              </a:spcBef>
              <a:buSzPts val="2000"/>
            </a:pPr>
            <a:r>
              <a:rPr lang="en-US" sz="1800" dirty="0"/>
              <a:t>Vulnerabilities that are exposed and leave the system unprotected</a:t>
            </a:r>
          </a:p>
          <a:p>
            <a:pPr marL="228600" lvl="0" indent="-228600" algn="l" rtl="0">
              <a:lnSpc>
                <a:spcPct val="90000"/>
              </a:lnSpc>
              <a:spcBef>
                <a:spcPts val="0"/>
              </a:spcBef>
              <a:spcAft>
                <a:spcPts val="0"/>
              </a:spcAft>
              <a:buClr>
                <a:schemeClr val="lt1"/>
              </a:buClr>
              <a:buSzPts val="2000"/>
              <a:buChar char="•"/>
            </a:pPr>
            <a:r>
              <a:rPr lang="en-US" sz="2000" dirty="0"/>
              <a:t>Solutions</a:t>
            </a:r>
          </a:p>
          <a:p>
            <a:pPr marL="685800" lvl="1" indent="-228600">
              <a:spcBef>
                <a:spcPts val="0"/>
              </a:spcBef>
              <a:buSzPts val="2000"/>
            </a:pPr>
            <a:r>
              <a:rPr lang="en-US" sz="1800" dirty="0"/>
              <a:t>Defensive coding</a:t>
            </a:r>
          </a:p>
          <a:p>
            <a:pPr marL="685800" lvl="1" indent="-228600">
              <a:spcBef>
                <a:spcPts val="0"/>
              </a:spcBef>
              <a:buSzPts val="2000"/>
            </a:pPr>
            <a:r>
              <a:rPr lang="en-US" sz="1800" dirty="0"/>
              <a:t>Think about security at every step of development</a:t>
            </a:r>
          </a:p>
          <a:p>
            <a:pPr marL="685800" lvl="1" indent="-228600">
              <a:spcBef>
                <a:spcPts val="0"/>
              </a:spcBef>
              <a:buSzPts val="2000"/>
            </a:pPr>
            <a:r>
              <a:rPr lang="en-US" sz="1800" dirty="0"/>
              <a:t>Address security concerns by priority</a:t>
            </a:r>
          </a:p>
          <a:p>
            <a:pPr marL="685800" lvl="1" indent="-228600">
              <a:spcBef>
                <a:spcPts val="0"/>
              </a:spcBef>
              <a:buSzPts val="2000"/>
            </a:pPr>
            <a:r>
              <a:rPr lang="en-US" sz="1800" dirty="0"/>
              <a:t>Use security policies and principles as well as coding standards to the fullest degree</a:t>
            </a:r>
          </a:p>
          <a:p>
            <a:pPr marL="228600" lvl="0" indent="-228600" algn="l" rtl="0">
              <a:lnSpc>
                <a:spcPct val="90000"/>
              </a:lnSpc>
              <a:spcBef>
                <a:spcPts val="0"/>
              </a:spcBef>
              <a:spcAft>
                <a:spcPts val="0"/>
              </a:spcAft>
              <a:buClr>
                <a:schemeClr val="lt1"/>
              </a:buClr>
              <a:buSzPts val="2000"/>
              <a:buChar char="•"/>
            </a:pPr>
            <a:r>
              <a:rPr lang="en-US" sz="2000" dirty="0"/>
              <a:t>Risks</a:t>
            </a:r>
          </a:p>
          <a:p>
            <a:pPr marL="685800" lvl="1" indent="-228600">
              <a:spcBef>
                <a:spcPts val="0"/>
              </a:spcBef>
              <a:buSzPts val="2000"/>
            </a:pPr>
            <a:r>
              <a:rPr lang="en-US" sz="1800" dirty="0"/>
              <a:t>Cost and time of having to fix the system if vulnerabilities are exploited</a:t>
            </a:r>
          </a:p>
          <a:p>
            <a:pPr marL="685800" lvl="1" indent="-228600">
              <a:spcBef>
                <a:spcPts val="0"/>
              </a:spcBef>
              <a:buSzPts val="2000"/>
            </a:pPr>
            <a:r>
              <a:rPr lang="en-US" sz="1800" dirty="0"/>
              <a:t>There is the potential of damage to reputation</a:t>
            </a:r>
          </a:p>
          <a:p>
            <a:pPr marL="685800" lvl="1" indent="-228600">
              <a:spcBef>
                <a:spcPts val="0"/>
              </a:spcBef>
              <a:buSzPts val="2000"/>
            </a:pPr>
            <a:r>
              <a:rPr lang="en-US" sz="1800" dirty="0"/>
              <a:t>Loss of trust due to exploitation of vulnerabilities</a:t>
            </a:r>
          </a:p>
          <a:p>
            <a:pPr marL="228600" lvl="0" indent="-228600" algn="l" rtl="0">
              <a:lnSpc>
                <a:spcPct val="90000"/>
              </a:lnSpc>
              <a:spcBef>
                <a:spcPts val="0"/>
              </a:spcBef>
              <a:spcAft>
                <a:spcPts val="0"/>
              </a:spcAft>
              <a:buClr>
                <a:schemeClr val="lt1"/>
              </a:buClr>
              <a:buSzPts val="2000"/>
              <a:buChar char="•"/>
            </a:pPr>
            <a:r>
              <a:rPr lang="en-US" sz="2000" dirty="0"/>
              <a:t>Benefits</a:t>
            </a:r>
          </a:p>
          <a:p>
            <a:pPr marL="685800" lvl="1" indent="-228600">
              <a:spcBef>
                <a:spcPts val="0"/>
              </a:spcBef>
              <a:buSzPts val="2000"/>
            </a:pPr>
            <a:r>
              <a:rPr lang="en-US" sz="1800" dirty="0"/>
              <a:t>Secure system or application</a:t>
            </a:r>
          </a:p>
          <a:p>
            <a:pPr marL="685800" lvl="1" indent="-228600">
              <a:spcBef>
                <a:spcPts val="0"/>
              </a:spcBef>
              <a:buSzPts val="2000"/>
            </a:pPr>
            <a:r>
              <a:rPr lang="en-US" sz="1800" dirty="0"/>
              <a:t>High quality system</a:t>
            </a:r>
          </a:p>
          <a:p>
            <a:pPr marL="685800" lvl="1" indent="-228600">
              <a:spcBef>
                <a:spcPts val="0"/>
              </a:spcBef>
              <a:buSzPts val="2000"/>
            </a:pPr>
            <a:r>
              <a:rPr lang="en-US" sz="1800" dirty="0"/>
              <a:t>Maintain user’s trust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As of now this security policy is up to date, and thoroughly addresses security concerns and policies that will help to keep this system as secure as possible</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This security policy should be updated if new risks are found, or as new vulnerabilities come up. That was security is maintained to the highest degree possible, and vulnerabilities are kept to a minimum. </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Always adapt policies to be used with different languages and platforms to ensure that security policies are followed</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Keep re-evaluating every so often, so the policy stays as up to date as possible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698171"/>
            <a:ext cx="10646229" cy="4718957"/>
          </a:xfrm>
          <a:prstGeom prst="rect">
            <a:avLst/>
          </a:prstGeom>
          <a:noFill/>
          <a:ln>
            <a:noFill/>
          </a:ln>
        </p:spPr>
        <p:txBody>
          <a:bodyPr spcFirstLastPara="1" wrap="square" lIns="91425" tIns="45700" rIns="91425" bIns="45700" anchor="t" anchorCtr="0">
            <a:normAutofit fontScale="92500" lnSpcReduction="10000"/>
          </a:bodyPr>
          <a:lstStyle/>
          <a:p>
            <a:pPr marL="482600">
              <a:buSzPts val="2200"/>
            </a:pPr>
            <a:r>
              <a:rPr lang="en-US" dirty="0"/>
              <a:t>Security standards and principles should be followed and implemented to the highest degree possible</a:t>
            </a:r>
          </a:p>
          <a:p>
            <a:pPr marL="482600">
              <a:buSzPts val="2200"/>
            </a:pPr>
            <a:endParaRPr lang="en-US" dirty="0"/>
          </a:p>
          <a:p>
            <a:pPr marL="482600">
              <a:buSzPts val="2200"/>
            </a:pPr>
            <a:r>
              <a:rPr lang="en-US" dirty="0"/>
              <a:t>Security policy and standards should always be updated to reflect updates and changes</a:t>
            </a:r>
          </a:p>
          <a:p>
            <a:pPr marL="482600">
              <a:buSzPts val="2200"/>
            </a:pPr>
            <a:endParaRPr lang="en-US" dirty="0"/>
          </a:p>
          <a:p>
            <a:pPr marL="482600">
              <a:buSzPts val="2200"/>
            </a:pPr>
            <a:r>
              <a:rPr lang="en-US" dirty="0"/>
              <a:t>Always consider motivations of hackers, and make sure to stay on top of current hacks going on</a:t>
            </a:r>
          </a:p>
          <a:p>
            <a:pPr marL="482600">
              <a:buSzPts val="2200"/>
            </a:pPr>
            <a:endParaRPr lang="en-US" dirty="0"/>
          </a:p>
          <a:p>
            <a:pPr marL="482600">
              <a:buSzPts val="2200"/>
            </a:pPr>
            <a:r>
              <a:rPr lang="en-US" dirty="0"/>
              <a:t>Security should be adopted at every step of development</a:t>
            </a:r>
          </a:p>
          <a:p>
            <a:pPr marL="482600">
              <a:buSzPts val="2200"/>
            </a:pPr>
            <a:endParaRPr lang="en-US" dirty="0"/>
          </a:p>
          <a:p>
            <a:pPr marL="482600">
              <a:buSzPts val="2200"/>
            </a:pPr>
            <a:r>
              <a:rPr lang="en-US" dirty="0"/>
              <a:t>Zero trust is a strategy that can be used along with Triple-A Framework to keep the system secure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9167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1534886"/>
            <a:ext cx="10820400" cy="4683799"/>
          </a:xfrm>
          <a:prstGeom prst="rect">
            <a:avLst/>
          </a:prstGeom>
          <a:noFill/>
          <a:ln>
            <a:noFill/>
          </a:ln>
        </p:spPr>
        <p:txBody>
          <a:bodyPr spcFirstLastPara="1" wrap="square" lIns="91425" tIns="45700" rIns="91425" bIns="45700" anchor="t" anchorCtr="0">
            <a:normAutofit fontScale="62500" lnSpcReduction="20000"/>
          </a:bodyPr>
          <a:lstStyle/>
          <a:p>
            <a:pPr marL="457200" marR="0" indent="-457200">
              <a:lnSpc>
                <a:spcPct val="200000"/>
              </a:lnSpc>
              <a:spcBef>
                <a:spcPts val="0"/>
              </a:spcBef>
              <a:spcAft>
                <a:spcPts val="0"/>
              </a:spcAft>
            </a:pPr>
            <a:r>
              <a:rPr lang="en-US" sz="2000" i="1" dirty="0">
                <a:effectLst/>
                <a:latin typeface="+mj-lt"/>
                <a:ea typeface="Times New Roman" panose="02020603050405020304" pitchFamily="18" charset="0"/>
                <a:cs typeface="Calibri" panose="020F0502020204030204" pitchFamily="34" charset="0"/>
              </a:rPr>
              <a:t>ARR02-C. Explicitly specify array bounds, even if implicitly defined by an initializer - SEI CERT C Coding Standard - Confluence</a:t>
            </a:r>
            <a:r>
              <a:rPr lang="en-US" sz="2000" dirty="0">
                <a:effectLst/>
                <a:latin typeface="+mj-lt"/>
                <a:ea typeface="Times New Roman" panose="02020603050405020304" pitchFamily="18" charset="0"/>
                <a:cs typeface="Calibri" panose="020F0502020204030204" pitchFamily="34" charset="0"/>
              </a:rPr>
              <a:t>. (n.d.). Wiki.sei.cmu.edu. Retrieved April 30, 2022, from </a:t>
            </a:r>
            <a:r>
              <a:rPr lang="en-US" sz="2000" u="none" strike="noStrike" dirty="0">
                <a:solidFill>
                  <a:srgbClr val="0000FF"/>
                </a:solidFill>
                <a:effectLst/>
                <a:latin typeface="+mj-lt"/>
                <a:ea typeface="Times New Roman" panose="02020603050405020304" pitchFamily="18" charset="0"/>
                <a:cs typeface="Calibri" panose="020F0502020204030204" pitchFamily="34" charset="0"/>
                <a:hlinkClick r:id="rId4"/>
              </a:rPr>
              <a:t>https://wiki.sei.cmu.edu/confluence/display/c/ARR02-C.+Explicitly+specify+array+bounds%2C+even+if+implicitly+defined+by+an+initializer</a:t>
            </a:r>
            <a:endParaRPr lang="en-US" sz="2300" dirty="0">
              <a:effectLst/>
              <a:latin typeface="+mj-lt"/>
              <a:ea typeface="Calibri" panose="020F0502020204030204" pitchFamily="34" charset="0"/>
            </a:endParaRPr>
          </a:p>
          <a:p>
            <a:pPr marL="457200" marR="0" indent="-457200">
              <a:lnSpc>
                <a:spcPct val="200000"/>
              </a:lnSpc>
              <a:spcBef>
                <a:spcPts val="0"/>
              </a:spcBef>
              <a:spcAft>
                <a:spcPts val="0"/>
              </a:spcAft>
            </a:pPr>
            <a:r>
              <a:rPr lang="en-US" sz="2000" i="1" dirty="0">
                <a:effectLst/>
                <a:latin typeface="+mj-lt"/>
                <a:ea typeface="Times New Roman" panose="02020603050405020304" pitchFamily="18" charset="0"/>
                <a:cs typeface="Calibri" panose="020F0502020204030204" pitchFamily="34" charset="0"/>
              </a:rPr>
              <a:t>DCL03-C. Use a static assertion to test the value of a constant expression - SEI CERT C Coding Standard - Confluence</a:t>
            </a:r>
            <a:r>
              <a:rPr lang="en-US" sz="2000" dirty="0">
                <a:effectLst/>
                <a:latin typeface="+mj-lt"/>
                <a:ea typeface="Times New Roman" panose="02020603050405020304" pitchFamily="18" charset="0"/>
                <a:cs typeface="Calibri" panose="020F0502020204030204" pitchFamily="34" charset="0"/>
              </a:rPr>
              <a:t>. (n.d.). Wiki.sei.cmu.edu. Retrieved April 30, 2022, from </a:t>
            </a:r>
            <a:r>
              <a:rPr lang="en-US" sz="2000" u="none" strike="noStrike" dirty="0">
                <a:solidFill>
                  <a:srgbClr val="0000FF"/>
                </a:solidFill>
                <a:effectLst/>
                <a:latin typeface="+mj-lt"/>
                <a:ea typeface="Times New Roman" panose="02020603050405020304" pitchFamily="18" charset="0"/>
                <a:cs typeface="Calibri" panose="020F0502020204030204" pitchFamily="34" charset="0"/>
                <a:hlinkClick r:id="rId5"/>
              </a:rPr>
              <a:t>https://wiki.sei.cmu.edu/confluence/display/c/DCL03-C.+Use+a+static+assertion+to+test+the+value+of+a+constant+expression</a:t>
            </a:r>
            <a:endParaRPr lang="en-US" sz="2300" dirty="0">
              <a:effectLst/>
              <a:latin typeface="+mj-lt"/>
              <a:ea typeface="Calibri" panose="020F0502020204030204" pitchFamily="34" charset="0"/>
            </a:endParaRPr>
          </a:p>
          <a:p>
            <a:pPr marL="457200" marR="0" indent="-457200">
              <a:lnSpc>
                <a:spcPct val="200000"/>
              </a:lnSpc>
              <a:spcBef>
                <a:spcPts val="0"/>
              </a:spcBef>
              <a:spcAft>
                <a:spcPts val="0"/>
              </a:spcAft>
            </a:pPr>
            <a:r>
              <a:rPr lang="en-US" sz="2000" i="1" dirty="0">
                <a:effectLst/>
                <a:latin typeface="+mj-lt"/>
                <a:ea typeface="Times New Roman" panose="02020603050405020304" pitchFamily="18" charset="0"/>
                <a:cs typeface="Calibri" panose="020F0502020204030204" pitchFamily="34" charset="0"/>
              </a:rPr>
              <a:t>DCL31-C. Declare identifiers before using them - SEI CERT C Coding Standard - Confluence</a:t>
            </a:r>
            <a:r>
              <a:rPr lang="en-US" sz="2000" dirty="0">
                <a:effectLst/>
                <a:latin typeface="+mj-lt"/>
                <a:ea typeface="Times New Roman" panose="02020603050405020304" pitchFamily="18" charset="0"/>
                <a:cs typeface="Calibri" panose="020F0502020204030204" pitchFamily="34" charset="0"/>
              </a:rPr>
              <a:t>. (n.d.). Wiki.sei.cmu.edu. Retrieved April 30, 2022, from </a:t>
            </a:r>
            <a:r>
              <a:rPr lang="en-US" sz="2000" u="none" strike="noStrike" dirty="0">
                <a:solidFill>
                  <a:srgbClr val="0000FF"/>
                </a:solidFill>
                <a:effectLst/>
                <a:latin typeface="+mj-lt"/>
                <a:ea typeface="Times New Roman" panose="02020603050405020304" pitchFamily="18" charset="0"/>
                <a:cs typeface="Calibri" panose="020F0502020204030204" pitchFamily="34" charset="0"/>
                <a:hlinkClick r:id="rId6"/>
              </a:rPr>
              <a:t>https://wiki.sei.cmu.edu/confluence/display/c/DCL31-C.+Declare+identifiers+before+using+them</a:t>
            </a:r>
            <a:endParaRPr lang="en-US" sz="2300" dirty="0">
              <a:effectLst/>
              <a:latin typeface="+mj-lt"/>
              <a:ea typeface="Calibri" panose="020F0502020204030204" pitchFamily="34" charset="0"/>
            </a:endParaRPr>
          </a:p>
          <a:p>
            <a:pPr marL="457200" marR="0" indent="-457200">
              <a:lnSpc>
                <a:spcPct val="200000"/>
              </a:lnSpc>
              <a:spcBef>
                <a:spcPts val="0"/>
              </a:spcBef>
              <a:spcAft>
                <a:spcPts val="0"/>
              </a:spcAft>
            </a:pPr>
            <a:r>
              <a:rPr lang="en-US" sz="2000" i="1" dirty="0">
                <a:effectLst/>
                <a:latin typeface="+mj-lt"/>
                <a:ea typeface="Times New Roman" panose="02020603050405020304" pitchFamily="18" charset="0"/>
                <a:cs typeface="Calibri" panose="020F0502020204030204" pitchFamily="34" charset="0"/>
              </a:rPr>
              <a:t>ERR51-CPP. Handle all exceptions - SEI CERT C++ Coding Standard - Confluence</a:t>
            </a:r>
            <a:r>
              <a:rPr lang="en-US" sz="2000" dirty="0">
                <a:effectLst/>
                <a:latin typeface="+mj-lt"/>
                <a:ea typeface="Times New Roman" panose="02020603050405020304" pitchFamily="18" charset="0"/>
                <a:cs typeface="Calibri" panose="020F0502020204030204" pitchFamily="34" charset="0"/>
              </a:rPr>
              <a:t>. (n.d.). Wiki.sei.cmu.edu. Retrieved April 30, 2022, from </a:t>
            </a:r>
            <a:r>
              <a:rPr lang="en-US" sz="2000" u="none" strike="noStrike" dirty="0">
                <a:solidFill>
                  <a:srgbClr val="0000FF"/>
                </a:solidFill>
                <a:effectLst/>
                <a:latin typeface="+mj-lt"/>
                <a:ea typeface="Times New Roman" panose="02020603050405020304" pitchFamily="18" charset="0"/>
                <a:cs typeface="Calibri" panose="020F0502020204030204" pitchFamily="34" charset="0"/>
                <a:hlinkClick r:id="rId7"/>
              </a:rPr>
              <a:t>https://wiki.sei.cmu.edu/confluence/display/cplusplus/ERR51-CPP.+Handle+all+exceptions</a:t>
            </a:r>
            <a:endParaRPr lang="en-US" sz="2300" dirty="0">
              <a:effectLst/>
              <a:latin typeface="+mj-lt"/>
              <a:ea typeface="Calibri" panose="020F0502020204030204" pitchFamily="34" charset="0"/>
            </a:endParaRPr>
          </a:p>
          <a:p>
            <a:pPr marL="457200" marR="0" indent="-457200">
              <a:lnSpc>
                <a:spcPct val="200000"/>
              </a:lnSpc>
              <a:spcBef>
                <a:spcPts val="0"/>
              </a:spcBef>
              <a:spcAft>
                <a:spcPts val="0"/>
              </a:spcAft>
            </a:pPr>
            <a:r>
              <a:rPr lang="en-US" sz="2000" i="1" dirty="0">
                <a:effectLst/>
                <a:latin typeface="+mj-lt"/>
                <a:ea typeface="Times New Roman" panose="02020603050405020304" pitchFamily="18" charset="0"/>
                <a:cs typeface="Calibri" panose="020F0502020204030204" pitchFamily="34" charset="0"/>
              </a:rPr>
              <a:t>EXP53-CPP. Do not read uninitialized memory - SEI CERT C++ Coding Standard - Confluence</a:t>
            </a:r>
            <a:r>
              <a:rPr lang="en-US" sz="2000" dirty="0">
                <a:effectLst/>
                <a:latin typeface="+mj-lt"/>
                <a:ea typeface="Times New Roman" panose="02020603050405020304" pitchFamily="18" charset="0"/>
                <a:cs typeface="Calibri" panose="020F0502020204030204" pitchFamily="34" charset="0"/>
              </a:rPr>
              <a:t>. (n.d.). Wiki.sei.cmu.edu. </a:t>
            </a:r>
            <a:r>
              <a:rPr lang="en-US" sz="2000" u="none" strike="noStrike" dirty="0">
                <a:solidFill>
                  <a:srgbClr val="0000FF"/>
                </a:solidFill>
                <a:effectLst/>
                <a:latin typeface="+mj-lt"/>
                <a:ea typeface="Times New Roman" panose="02020603050405020304" pitchFamily="18" charset="0"/>
                <a:cs typeface="Calibri" panose="020F0502020204030204" pitchFamily="34" charset="0"/>
                <a:hlinkClick r:id="rId8"/>
              </a:rPr>
              <a:t>https://wiki.sei.cmu.edu/confluence/display/cplusplus/EXP53-CPP.+Do+not+read+uninitialized+memory</a:t>
            </a:r>
            <a:endParaRPr lang="en-US" sz="2300" dirty="0">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lang="en-US" sz="1400" dirty="0"/>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3127838" y="24185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1110344"/>
            <a:ext cx="10820400" cy="5108342"/>
          </a:xfrm>
          <a:prstGeom prst="rect">
            <a:avLst/>
          </a:prstGeom>
          <a:noFill/>
          <a:ln>
            <a:noFill/>
          </a:ln>
        </p:spPr>
        <p:txBody>
          <a:bodyPr spcFirstLastPara="1" wrap="square" lIns="91425" tIns="45700" rIns="91425" bIns="45700" anchor="t" anchorCtr="0">
            <a:normAutofit fontScale="40000" lnSpcReduction="20000"/>
          </a:bodyPr>
          <a:lstStyle/>
          <a:p>
            <a:pPr marL="457200" marR="0" indent="-457200">
              <a:lnSpc>
                <a:spcPct val="200000"/>
              </a:lnSpc>
              <a:spcBef>
                <a:spcPts val="0"/>
              </a:spcBef>
              <a:spcAft>
                <a:spcPts val="0"/>
              </a:spcAft>
            </a:pPr>
            <a:r>
              <a:rPr lang="en-US" sz="2800" i="1" dirty="0">
                <a:effectLst/>
                <a:latin typeface="+mj-lt"/>
                <a:ea typeface="Times New Roman" panose="02020603050405020304" pitchFamily="18" charset="0"/>
                <a:cs typeface="Calibri" panose="020F0502020204030204" pitchFamily="34" charset="0"/>
              </a:rPr>
              <a:t>FIO51-CPP. Close files when they are no longer needed - SEI CERT C++ Coding Standard - Confluence</a:t>
            </a:r>
            <a:r>
              <a:rPr lang="en-US" sz="2800" dirty="0">
                <a:effectLst/>
                <a:latin typeface="+mj-lt"/>
                <a:ea typeface="Times New Roman" panose="02020603050405020304" pitchFamily="18" charset="0"/>
                <a:cs typeface="Calibri" panose="020F0502020204030204" pitchFamily="34" charset="0"/>
              </a:rPr>
              <a:t>. (n.d.). Wiki.sei.cmu.edu. Retrieved April 30, 2022, from </a:t>
            </a:r>
            <a:r>
              <a:rPr lang="en-US" sz="2800" u="none" strike="noStrike" dirty="0">
                <a:effectLst/>
                <a:latin typeface="+mj-lt"/>
                <a:ea typeface="Times New Roman" panose="02020603050405020304" pitchFamily="18" charset="0"/>
                <a:cs typeface="Calibri" panose="020F0502020204030204" pitchFamily="34" charset="0"/>
                <a:hlinkClick r:id="rId4"/>
              </a:rPr>
              <a:t>https://wiki.sei.cmu.edu/confluence/display/cplusplus/FIO51-CPP.+Close+files+when+they+are+no+longer+needed</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i="1" dirty="0">
                <a:effectLst/>
                <a:latin typeface="+mj-lt"/>
                <a:ea typeface="Times New Roman" panose="02020603050405020304" pitchFamily="18" charset="0"/>
                <a:cs typeface="Calibri" panose="020F0502020204030204" pitchFamily="34" charset="0"/>
              </a:rPr>
              <a:t>IDS00-J. Prevent SQL injection - SEI CERT Oracle Coding Standard for Java - Confluence</a:t>
            </a:r>
            <a:r>
              <a:rPr lang="en-US" sz="2800" dirty="0">
                <a:effectLst/>
                <a:latin typeface="+mj-lt"/>
                <a:ea typeface="Times New Roman" panose="02020603050405020304" pitchFamily="18" charset="0"/>
                <a:cs typeface="Calibri" panose="020F0502020204030204" pitchFamily="34" charset="0"/>
              </a:rPr>
              <a:t>. (n.d.). Wiki.sei.cmu.edu. Retrieved April 30, 2022, from </a:t>
            </a:r>
            <a:r>
              <a:rPr lang="en-US" sz="2800" u="none" strike="noStrike" dirty="0">
                <a:effectLst/>
                <a:latin typeface="+mj-lt"/>
                <a:ea typeface="Times New Roman" panose="02020603050405020304" pitchFamily="18" charset="0"/>
                <a:cs typeface="Calibri" panose="020F0502020204030204" pitchFamily="34" charset="0"/>
                <a:hlinkClick r:id="rId5"/>
              </a:rPr>
              <a:t>https://wiki.sei.cmu.edu/confluence/display/java/IDS00-J.+Prevent+SQL+injection</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i="1" dirty="0">
                <a:effectLst/>
                <a:latin typeface="+mj-lt"/>
                <a:ea typeface="Times New Roman" panose="02020603050405020304" pitchFamily="18" charset="0"/>
                <a:cs typeface="Calibri" panose="020F0502020204030204" pitchFamily="34" charset="0"/>
              </a:rPr>
              <a:t>INT32-C. Ensure that operations on signed integers do not result in overflow - SEI CERT C Coding Standard - Confluence</a:t>
            </a:r>
            <a:r>
              <a:rPr lang="en-US" sz="2800" dirty="0">
                <a:effectLst/>
                <a:latin typeface="+mj-lt"/>
                <a:ea typeface="Times New Roman" panose="02020603050405020304" pitchFamily="18" charset="0"/>
                <a:cs typeface="Calibri" panose="020F0502020204030204" pitchFamily="34" charset="0"/>
              </a:rPr>
              <a:t>. (n.d.). Wiki.sei.cmu.edu. Retrieved April 30, 2022, from </a:t>
            </a:r>
            <a:r>
              <a:rPr lang="en-US" sz="2800" u="none" strike="noStrike" dirty="0">
                <a:effectLst/>
                <a:latin typeface="+mj-lt"/>
                <a:ea typeface="Times New Roman" panose="02020603050405020304" pitchFamily="18" charset="0"/>
                <a:cs typeface="Calibri" panose="020F0502020204030204" pitchFamily="34" charset="0"/>
                <a:hlinkClick r:id="rId6"/>
              </a:rPr>
              <a:t>https://wiki.sei.cmu.edu/confluence/display/c/INT32-C.+Ensure+that+operations+on+signed+integers+do+not+result+in+overflow</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i="1" dirty="0">
                <a:effectLst/>
                <a:latin typeface="+mj-lt"/>
                <a:ea typeface="Times New Roman" panose="02020603050405020304" pitchFamily="18" charset="0"/>
                <a:cs typeface="Calibri" panose="020F0502020204030204" pitchFamily="34" charset="0"/>
              </a:rPr>
              <a:t>MEM50-CPP. Do not access freed memory - SEI CERT C++ Coding Standard - Confluence</a:t>
            </a:r>
            <a:r>
              <a:rPr lang="en-US" sz="2800" dirty="0">
                <a:effectLst/>
                <a:latin typeface="+mj-lt"/>
                <a:ea typeface="Times New Roman" panose="02020603050405020304" pitchFamily="18" charset="0"/>
                <a:cs typeface="Calibri" panose="020F0502020204030204" pitchFamily="34" charset="0"/>
              </a:rPr>
              <a:t>. (n.d.). Wiki.sei.cmu.edu. Retrieved April 30, 2022, from </a:t>
            </a:r>
            <a:r>
              <a:rPr lang="en-US" sz="2800" u="none" strike="noStrike" dirty="0">
                <a:effectLst/>
                <a:latin typeface="+mj-lt"/>
                <a:ea typeface="Times New Roman" panose="02020603050405020304" pitchFamily="18" charset="0"/>
                <a:cs typeface="Calibri" panose="020F0502020204030204" pitchFamily="34" charset="0"/>
                <a:hlinkClick r:id="rId7"/>
              </a:rPr>
              <a:t>https://wiki.sei.cmu.edu/confluence/display/cplusplus/MEM50-CPP.+Do+not+access+freed+memory</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dirty="0" err="1">
                <a:effectLst/>
                <a:latin typeface="+mj-lt"/>
                <a:ea typeface="Times New Roman" panose="02020603050405020304" pitchFamily="18" charset="0"/>
                <a:cs typeface="Calibri" panose="020F0502020204030204" pitchFamily="34" charset="0"/>
              </a:rPr>
              <a:t>Mylonas</a:t>
            </a:r>
            <a:r>
              <a:rPr lang="en-US" sz="2800" dirty="0">
                <a:effectLst/>
                <a:latin typeface="+mj-lt"/>
                <a:ea typeface="Times New Roman" panose="02020603050405020304" pitchFamily="18" charset="0"/>
                <a:cs typeface="Calibri" panose="020F0502020204030204" pitchFamily="34" charset="0"/>
              </a:rPr>
              <a:t>, L. (2018, November 27). </a:t>
            </a:r>
            <a:r>
              <a:rPr lang="en-US" sz="2800" i="1" dirty="0">
                <a:effectLst/>
                <a:latin typeface="+mj-lt"/>
                <a:ea typeface="Times New Roman" panose="02020603050405020304" pitchFamily="18" charset="0"/>
                <a:cs typeface="Calibri" panose="020F0502020204030204" pitchFamily="34" charset="0"/>
              </a:rPr>
              <a:t>AAA Security: An Introduction to Authentication, </a:t>
            </a:r>
            <a:r>
              <a:rPr lang="en-US" sz="2800" i="1" dirty="0" err="1">
                <a:effectLst/>
                <a:latin typeface="+mj-lt"/>
                <a:ea typeface="Times New Roman" panose="02020603050405020304" pitchFamily="18" charset="0"/>
                <a:cs typeface="Calibri" panose="020F0502020204030204" pitchFamily="34" charset="0"/>
              </a:rPr>
              <a:t>Authorisation</a:t>
            </a:r>
            <a:r>
              <a:rPr lang="en-US" sz="2800" i="1" dirty="0">
                <a:effectLst/>
                <a:latin typeface="+mj-lt"/>
                <a:ea typeface="Times New Roman" panose="02020603050405020304" pitchFamily="18" charset="0"/>
                <a:cs typeface="Calibri" panose="020F0502020204030204" pitchFamily="34" charset="0"/>
              </a:rPr>
              <a:t> and Accounting</a:t>
            </a:r>
            <a:r>
              <a:rPr lang="en-US" sz="2800" dirty="0">
                <a:effectLst/>
                <a:latin typeface="+mj-lt"/>
                <a:ea typeface="Times New Roman" panose="02020603050405020304" pitchFamily="18" charset="0"/>
                <a:cs typeface="Calibri" panose="020F0502020204030204" pitchFamily="34" charset="0"/>
              </a:rPr>
              <a:t>. </a:t>
            </a:r>
            <a:r>
              <a:rPr lang="en-US" sz="2800" dirty="0" err="1">
                <a:effectLst/>
                <a:latin typeface="+mj-lt"/>
                <a:ea typeface="Times New Roman" panose="02020603050405020304" pitchFamily="18" charset="0"/>
                <a:cs typeface="Calibri" panose="020F0502020204030204" pitchFamily="34" charset="0"/>
              </a:rPr>
              <a:t>Codebots</a:t>
            </a:r>
            <a:r>
              <a:rPr lang="en-US" sz="2800" dirty="0">
                <a:effectLst/>
                <a:latin typeface="+mj-lt"/>
                <a:ea typeface="Times New Roman" panose="02020603050405020304" pitchFamily="18" charset="0"/>
                <a:cs typeface="Calibri" panose="020F0502020204030204" pitchFamily="34" charset="0"/>
              </a:rPr>
              <a:t>. </a:t>
            </a:r>
            <a:r>
              <a:rPr lang="en-US" sz="2800" u="none" strike="noStrike" dirty="0">
                <a:effectLst/>
                <a:latin typeface="+mj-lt"/>
                <a:ea typeface="Times New Roman" panose="02020603050405020304" pitchFamily="18" charset="0"/>
                <a:cs typeface="Calibri" panose="020F0502020204030204" pitchFamily="34" charset="0"/>
                <a:hlinkClick r:id="rId8"/>
              </a:rPr>
              <a:t>https://codebots.com/application-security/aaa-security-an-introduction-to-authentication-authorisation-accounting</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dirty="0">
                <a:effectLst/>
                <a:latin typeface="+mj-lt"/>
                <a:ea typeface="Times New Roman" panose="02020603050405020304" pitchFamily="18" charset="0"/>
                <a:cs typeface="Calibri" panose="020F0502020204030204" pitchFamily="34" charset="0"/>
              </a:rPr>
              <a:t>Ryan. (2019, June 18). </a:t>
            </a:r>
            <a:r>
              <a:rPr lang="en-US" sz="2800" i="1" dirty="0">
                <a:effectLst/>
                <a:latin typeface="+mj-lt"/>
                <a:ea typeface="Times New Roman" panose="02020603050405020304" pitchFamily="18" charset="0"/>
                <a:cs typeface="Calibri" panose="020F0502020204030204" pitchFamily="34" charset="0"/>
              </a:rPr>
              <a:t>Encryption in-transit and Encryption at-rest - Definitions and Best Practices</a:t>
            </a:r>
            <a:r>
              <a:rPr lang="en-US" sz="2800" dirty="0">
                <a:effectLst/>
                <a:latin typeface="+mj-lt"/>
                <a:ea typeface="Times New Roman" panose="02020603050405020304" pitchFamily="18" charset="0"/>
                <a:cs typeface="Calibri" panose="020F0502020204030204" pitchFamily="34" charset="0"/>
              </a:rPr>
              <a:t>. </a:t>
            </a:r>
            <a:r>
              <a:rPr lang="en-US" sz="2800" dirty="0" err="1">
                <a:effectLst/>
                <a:latin typeface="+mj-lt"/>
                <a:ea typeface="Times New Roman" panose="02020603050405020304" pitchFamily="18" charset="0"/>
                <a:cs typeface="Calibri" panose="020F0502020204030204" pitchFamily="34" charset="0"/>
              </a:rPr>
              <a:t>Ryadel</a:t>
            </a:r>
            <a:r>
              <a:rPr lang="en-US" sz="2800" dirty="0">
                <a:effectLst/>
                <a:latin typeface="+mj-lt"/>
                <a:ea typeface="Times New Roman" panose="02020603050405020304" pitchFamily="18" charset="0"/>
                <a:cs typeface="Calibri" panose="020F0502020204030204" pitchFamily="34" charset="0"/>
              </a:rPr>
              <a:t>. </a:t>
            </a:r>
            <a:r>
              <a:rPr lang="en-US" sz="2800" u="none" strike="noStrike" dirty="0">
                <a:effectLst/>
                <a:latin typeface="+mj-lt"/>
                <a:ea typeface="Times New Roman" panose="02020603050405020304" pitchFamily="18" charset="0"/>
                <a:cs typeface="Calibri" panose="020F0502020204030204" pitchFamily="34" charset="0"/>
                <a:hlinkClick r:id="rId9"/>
              </a:rPr>
              <a:t>https://www.ryadel.com/en/data-encryption-in-transit-at-rest-definitions-best-practices-tutorial-guide/</a:t>
            </a:r>
            <a:endParaRPr lang="en-US" sz="2800" dirty="0">
              <a:effectLst/>
              <a:latin typeface="+mj-lt"/>
              <a:ea typeface="Calibri" panose="020F0502020204030204" pitchFamily="34" charset="0"/>
            </a:endParaRPr>
          </a:p>
          <a:p>
            <a:pPr marL="457200" marR="0" indent="-457200">
              <a:lnSpc>
                <a:spcPct val="200000"/>
              </a:lnSpc>
              <a:spcBef>
                <a:spcPts val="0"/>
              </a:spcBef>
              <a:spcAft>
                <a:spcPts val="0"/>
              </a:spcAft>
            </a:pPr>
            <a:r>
              <a:rPr lang="en-US" sz="2800" i="1" dirty="0">
                <a:effectLst/>
                <a:latin typeface="+mj-lt"/>
                <a:ea typeface="Times New Roman" panose="02020603050405020304" pitchFamily="18" charset="0"/>
                <a:cs typeface="Calibri" panose="020F0502020204030204" pitchFamily="34" charset="0"/>
              </a:rPr>
              <a:t>STR50-CPP. Guarantee that storage for strings has sufficient space for character data and the null terminator - SEI CERT C++ Coding Standard - Confluence</a:t>
            </a:r>
            <a:r>
              <a:rPr lang="en-US" sz="2800" dirty="0">
                <a:effectLst/>
                <a:latin typeface="+mj-lt"/>
                <a:ea typeface="Times New Roman" panose="02020603050405020304" pitchFamily="18" charset="0"/>
                <a:cs typeface="Calibri" panose="020F0502020204030204" pitchFamily="34" charset="0"/>
              </a:rPr>
              <a:t>. (n.d.). Wiki.sei.cmu.edu. Retrieved April 30, 2022, from </a:t>
            </a:r>
            <a:r>
              <a:rPr lang="en-US" sz="2800" u="none" strike="noStrike" dirty="0">
                <a:effectLst/>
                <a:latin typeface="+mj-lt"/>
                <a:ea typeface="Times New Roman" panose="02020603050405020304" pitchFamily="18" charset="0"/>
                <a:cs typeface="Calibri" panose="020F0502020204030204" pitchFamily="34" charset="0"/>
                <a:hlinkClick r:id="rId10"/>
              </a:rPr>
              <a:t>https://wiki.sei.cmu.edu/confluence/display/cplusplus/STR50-CPP.+Guarantee+that+storage+for+strings+has+sufficient+space+for+character+data+and+the+null+terminator</a:t>
            </a:r>
            <a:endParaRPr lang="en-US" sz="2800" dirty="0">
              <a:effectLst/>
              <a:latin typeface="+mj-lt"/>
              <a:ea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endParaRPr lang="en-US" sz="1400" dirty="0"/>
          </a:p>
        </p:txBody>
      </p:sp>
      <p:pic>
        <p:nvPicPr>
          <p:cNvPr id="239" name="Google Shape;239;p14" descr="Green Pace logo"/>
          <p:cNvPicPr preferRelativeResize="0"/>
          <p:nvPr/>
        </p:nvPicPr>
        <p:blipFill>
          <a:blip r:embed="rId11">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2114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476556" y="1858977"/>
            <a:ext cx="5110230" cy="4234650"/>
          </a:xfrm>
          <a:prstGeom prst="rect">
            <a:avLst/>
          </a:prstGeom>
          <a:noFill/>
          <a:ln>
            <a:noFill/>
          </a:ln>
        </p:spPr>
        <p:txBody>
          <a:bodyPr spcFirstLastPara="1" wrap="square" lIns="91425" tIns="45700" rIns="91425" bIns="45700" anchor="t" anchorCtr="0">
            <a:normAutofit fontScale="92500"/>
          </a:bodyPr>
          <a:lstStyle/>
          <a:p>
            <a:pPr marL="342900">
              <a:buSzPts val="2200"/>
            </a:pPr>
            <a:r>
              <a:rPr lang="en-US" dirty="0"/>
              <a:t>A security policy is key to helping ensure security of a system. </a:t>
            </a:r>
          </a:p>
          <a:p>
            <a:pPr marL="342900">
              <a:buSzPts val="2200"/>
            </a:pPr>
            <a:r>
              <a:rPr lang="en-US" dirty="0"/>
              <a:t>Security policies should be taken seriously to ensure safety of information and quality of your system. </a:t>
            </a:r>
          </a:p>
          <a:p>
            <a:pPr marL="342900">
              <a:buSzPts val="2200"/>
            </a:pPr>
            <a:r>
              <a:rPr lang="en-US" dirty="0"/>
              <a:t>Security needs to be thought about at every step of the development process to ensure there are many layers of security present. </a:t>
            </a:r>
          </a:p>
          <a:p>
            <a:pPr marL="342900">
              <a:buSzPts val="2200"/>
            </a:pPr>
            <a:r>
              <a:rPr lang="en-US" dirty="0"/>
              <a:t>If there are many levels of security implemented, if one fails another can step in to protect the system</a:t>
            </a:r>
          </a:p>
          <a:p>
            <a:pPr marL="342900">
              <a:buSzPts val="2200"/>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86786" y="1858977"/>
            <a:ext cx="6128658" cy="366003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272144" y="5519014"/>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rot="16200000">
            <a:off x="-790148" y="3300972"/>
            <a:ext cx="4994865" cy="769052"/>
          </a:xfrm>
          <a:prstGeom prst="rect">
            <a:avLst/>
          </a:prstGeom>
          <a:noFill/>
          <a:ln>
            <a:noFill/>
          </a:ln>
        </p:spPr>
        <p:txBody>
          <a:bodyPr spcFirstLastPara="1" wrap="square" lIns="91425" tIns="45700" rIns="91425" bIns="45700" anchor="t" anchorCtr="0">
            <a:normAutofit fontScale="92500"/>
          </a:bodyPr>
          <a:lstStyle/>
          <a:p>
            <a:pPr marL="228600" lvl="0" indent="0" algn="l" rtl="0">
              <a:lnSpc>
                <a:spcPct val="107916"/>
              </a:lnSpc>
              <a:spcBef>
                <a:spcPts val="0"/>
              </a:spcBef>
              <a:spcAft>
                <a:spcPts val="0"/>
              </a:spcAft>
              <a:buSzPts val="1800"/>
              <a:buNone/>
            </a:pPr>
            <a:r>
              <a:rPr lang="en-US" sz="2600" b="1" dirty="0">
                <a:solidFill>
                  <a:srgbClr val="FFFFFF"/>
                </a:solidFill>
              </a:rPr>
              <a:t>Likelihood of Threat Occurring</a:t>
            </a:r>
            <a:endParaRPr sz="2600" b="1"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973879951"/>
              </p:ext>
            </p:extLst>
          </p:nvPr>
        </p:nvGraphicFramePr>
        <p:xfrm>
          <a:off x="2005388" y="1830650"/>
          <a:ext cx="9078686" cy="3709697"/>
        </p:xfrm>
        <a:graphic>
          <a:graphicData uri="http://schemas.openxmlformats.org/drawingml/2006/table">
            <a:tbl>
              <a:tblPr firstRow="1" firstCol="1">
                <a:noFill/>
                <a:tableStyleId>{802198C4-3087-4945-87E3-76CBB3509B7E}</a:tableStyleId>
              </a:tblPr>
              <a:tblGrid>
                <a:gridCol w="4327849">
                  <a:extLst>
                    <a:ext uri="{9D8B030D-6E8A-4147-A177-3AD203B41FA5}">
                      <a16:colId xmlns:a16="http://schemas.microsoft.com/office/drawing/2014/main" val="20000"/>
                    </a:ext>
                  </a:extLst>
                </a:gridCol>
                <a:gridCol w="4750837">
                  <a:extLst>
                    <a:ext uri="{9D8B030D-6E8A-4147-A177-3AD203B41FA5}">
                      <a16:colId xmlns:a16="http://schemas.microsoft.com/office/drawing/2014/main" val="20001"/>
                    </a:ext>
                  </a:extLst>
                </a:gridCol>
              </a:tblGrid>
              <a:tr h="1940372">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rPr>
                        <a:t>Likely/Low Priority</a:t>
                      </a:r>
                    </a:p>
                    <a:p>
                      <a:pPr marL="0" marR="0" lvl="0" indent="0" algn="ctr" rtl="0">
                        <a:lnSpc>
                          <a:spcPct val="100000"/>
                        </a:lnSpc>
                        <a:spcBef>
                          <a:spcPts val="0"/>
                        </a:spcBef>
                        <a:spcAft>
                          <a:spcPts val="0"/>
                        </a:spcAft>
                        <a:buClr>
                          <a:srgbClr val="000000"/>
                        </a:buClr>
                        <a:buSzPts val="3600"/>
                        <a:buFont typeface="Arial"/>
                        <a:buNone/>
                      </a:pPr>
                      <a:r>
                        <a:rPr lang="en-US" sz="1800" b="0" u="none" strike="noStrike" cap="none" dirty="0">
                          <a:solidFill>
                            <a:schemeClr val="tx1"/>
                          </a:solidFill>
                        </a:rPr>
                        <a:t>STD-007-CPP</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endParaRPr lang="en-US" sz="1200" b="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endParaRPr sz="12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dirty="0"/>
                        <a:t>Likely/High Priority</a:t>
                      </a:r>
                    </a:p>
                    <a:p>
                      <a:pPr marL="0" marR="0" lvl="0" indent="0" algn="ctr" rtl="0">
                        <a:lnSpc>
                          <a:spcPct val="100000"/>
                        </a:lnSpc>
                        <a:spcBef>
                          <a:spcPts val="0"/>
                        </a:spcBef>
                        <a:spcAft>
                          <a:spcPts val="0"/>
                        </a:spcAft>
                        <a:buClr>
                          <a:srgbClr val="000000"/>
                        </a:buClr>
                        <a:buSzPts val="3600"/>
                        <a:buFont typeface="Arial"/>
                        <a:buNone/>
                      </a:pPr>
                      <a:r>
                        <a:rPr lang="en-US" sz="1800" b="0" dirty="0"/>
                        <a:t>STD-002-CPP</a:t>
                      </a:r>
                    </a:p>
                    <a:p>
                      <a:pPr marL="0" marR="0" lvl="0" indent="0" algn="ctr" rtl="0">
                        <a:lnSpc>
                          <a:spcPct val="100000"/>
                        </a:lnSpc>
                        <a:spcBef>
                          <a:spcPts val="0"/>
                        </a:spcBef>
                        <a:spcAft>
                          <a:spcPts val="0"/>
                        </a:spcAft>
                        <a:buClr>
                          <a:srgbClr val="000000"/>
                        </a:buClr>
                        <a:buSzPts val="3600"/>
                        <a:buFont typeface="Arial"/>
                        <a:buNone/>
                      </a:pPr>
                      <a:r>
                        <a:rPr lang="en-US" sz="1800" b="0" dirty="0"/>
                        <a:t>STD-003-CPP</a:t>
                      </a:r>
                    </a:p>
                    <a:p>
                      <a:pPr marL="0" marR="0" lvl="0" indent="0" algn="ctr" rtl="0">
                        <a:lnSpc>
                          <a:spcPct val="100000"/>
                        </a:lnSpc>
                        <a:spcBef>
                          <a:spcPts val="0"/>
                        </a:spcBef>
                        <a:spcAft>
                          <a:spcPts val="0"/>
                        </a:spcAft>
                        <a:buClr>
                          <a:srgbClr val="000000"/>
                        </a:buClr>
                        <a:buSzPts val="3600"/>
                        <a:buFont typeface="Arial"/>
                        <a:buNone/>
                      </a:pPr>
                      <a:r>
                        <a:rPr lang="en-US" sz="1800" b="0" dirty="0"/>
                        <a:t>STD-004-JAV</a:t>
                      </a:r>
                    </a:p>
                    <a:p>
                      <a:pPr marL="0" marR="0" lvl="0" indent="0" algn="ctr" rtl="0">
                        <a:lnSpc>
                          <a:spcPct val="100000"/>
                        </a:lnSpc>
                        <a:spcBef>
                          <a:spcPts val="0"/>
                        </a:spcBef>
                        <a:spcAft>
                          <a:spcPts val="0"/>
                        </a:spcAft>
                        <a:buClr>
                          <a:srgbClr val="000000"/>
                        </a:buClr>
                        <a:buSzPts val="3600"/>
                        <a:buFont typeface="Arial"/>
                        <a:buNone/>
                      </a:pPr>
                      <a:r>
                        <a:rPr lang="en-US" sz="1800" b="0" dirty="0"/>
                        <a:t>STD-005-CPP</a:t>
                      </a:r>
                    </a:p>
                    <a:p>
                      <a:pPr marL="0" marR="0" lvl="0" indent="0" algn="ctr" rtl="0">
                        <a:lnSpc>
                          <a:spcPct val="100000"/>
                        </a:lnSpc>
                        <a:spcBef>
                          <a:spcPts val="0"/>
                        </a:spcBef>
                        <a:spcAft>
                          <a:spcPts val="0"/>
                        </a:spcAft>
                        <a:buClr>
                          <a:srgbClr val="000000"/>
                        </a:buClr>
                        <a:buSzPts val="3600"/>
                        <a:buFont typeface="Arial"/>
                        <a:buNone/>
                      </a:pPr>
                      <a:r>
                        <a:rPr lang="en-US" sz="1800" b="0" dirty="0"/>
                        <a:t>STD-009-CLG</a:t>
                      </a:r>
                      <a:endParaRPr sz="1800" b="0"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rPr>
                        <a:t>Unlikely/Low priority</a:t>
                      </a:r>
                    </a:p>
                    <a:p>
                      <a:pPr marL="0" marR="0" lvl="0" indent="0" algn="ctr" rtl="0">
                        <a:lnSpc>
                          <a:spcPct val="100000"/>
                        </a:lnSpc>
                        <a:spcBef>
                          <a:spcPts val="0"/>
                        </a:spcBef>
                        <a:spcAft>
                          <a:spcPts val="0"/>
                        </a:spcAft>
                        <a:buClr>
                          <a:srgbClr val="000000"/>
                        </a:buClr>
                        <a:buSzPts val="3600"/>
                        <a:buFont typeface="Arial"/>
                        <a:buNone/>
                      </a:pPr>
                      <a:r>
                        <a:rPr lang="en-US" sz="1800" b="0" u="none" strike="noStrike" cap="none" dirty="0">
                          <a:solidFill>
                            <a:schemeClr val="tx1"/>
                          </a:solidFill>
                        </a:rPr>
                        <a:t>STD-001-CLG</a:t>
                      </a:r>
                    </a:p>
                    <a:p>
                      <a:pPr marL="0" marR="0" lvl="0" indent="0" algn="ctr" rtl="0">
                        <a:lnSpc>
                          <a:spcPct val="100000"/>
                        </a:lnSpc>
                        <a:spcBef>
                          <a:spcPts val="0"/>
                        </a:spcBef>
                        <a:spcAft>
                          <a:spcPts val="0"/>
                        </a:spcAft>
                        <a:buClr>
                          <a:srgbClr val="000000"/>
                        </a:buClr>
                        <a:buSzPts val="3600"/>
                        <a:buFont typeface="Arial"/>
                        <a:buNone/>
                      </a:pPr>
                      <a:r>
                        <a:rPr lang="en-US" sz="1800" b="0" u="none" strike="noStrike" cap="none" dirty="0">
                          <a:solidFill>
                            <a:schemeClr val="tx1"/>
                          </a:solidFill>
                        </a:rPr>
                        <a:t>STD-006-CLG</a:t>
                      </a:r>
                      <a:endParaRPr sz="9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rPr>
                        <a:t>Unlikely/High Priority</a:t>
                      </a:r>
                    </a:p>
                    <a:p>
                      <a:pPr marL="0" marR="0" lvl="0" indent="0" algn="ctr" rtl="0">
                        <a:lnSpc>
                          <a:spcPct val="100000"/>
                        </a:lnSpc>
                        <a:spcBef>
                          <a:spcPts val="0"/>
                        </a:spcBef>
                        <a:spcAft>
                          <a:spcPts val="0"/>
                        </a:spcAft>
                        <a:buClr>
                          <a:srgbClr val="000000"/>
                        </a:buClr>
                        <a:buSzPts val="3600"/>
                        <a:buFont typeface="Arial"/>
                        <a:buNone/>
                      </a:pPr>
                      <a:r>
                        <a:rPr lang="en-US" sz="1800" b="0"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1800" b="0" u="none" strike="noStrike" cap="none" dirty="0">
                          <a:solidFill>
                            <a:schemeClr val="tx1"/>
                          </a:solidFill>
                        </a:rPr>
                        <a:t>STD-010-CLG</a:t>
                      </a:r>
                      <a:endParaRPr sz="9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Google Shape;160;p4">
            <a:extLst>
              <a:ext uri="{FF2B5EF4-FFF2-40B4-BE49-F238E27FC236}">
                <a16:creationId xmlns:a16="http://schemas.microsoft.com/office/drawing/2014/main" id="{00EB245C-6DA8-43EB-BE7D-7E5D2341BB6C}"/>
              </a:ext>
            </a:extLst>
          </p:cNvPr>
          <p:cNvSpPr txBox="1">
            <a:spLocks/>
          </p:cNvSpPr>
          <p:nvPr/>
        </p:nvSpPr>
        <p:spPr>
          <a:xfrm>
            <a:off x="3826722" y="5637930"/>
            <a:ext cx="5522441" cy="769052"/>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88900">
              <a:buSzPts val="2200"/>
              <a:buFont typeface="Arial"/>
              <a:buNone/>
            </a:pPr>
            <a:r>
              <a:rPr lang="en-US" sz="2800" b="1" dirty="0"/>
              <a:t>Priority of taking care of the Threat</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991013"/>
            <a:ext cx="10123714"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b="1" dirty="0"/>
              <a:t>Validate Input Data</a:t>
            </a:r>
            <a:r>
              <a:rPr lang="en-US" dirty="0"/>
              <a:t>: </a:t>
            </a:r>
            <a:r>
              <a:rPr lang="en-US" sz="2000" dirty="0"/>
              <a:t>STD-001-CLG, STD-003-CPP, STD-004-JAV, STD-009-CLG </a:t>
            </a:r>
          </a:p>
          <a:p>
            <a:pPr lvl="0" indent="-457200" algn="l" rtl="0">
              <a:lnSpc>
                <a:spcPct val="90000"/>
              </a:lnSpc>
              <a:spcBef>
                <a:spcPts val="0"/>
              </a:spcBef>
              <a:spcAft>
                <a:spcPts val="0"/>
              </a:spcAft>
              <a:buClr>
                <a:schemeClr val="lt1"/>
              </a:buClr>
              <a:buSzPts val="2200"/>
              <a:buFont typeface="+mj-lt"/>
              <a:buAutoNum type="arabicPeriod"/>
            </a:pPr>
            <a:r>
              <a:rPr lang="en-US" b="1" dirty="0"/>
              <a:t>Heed Compiler Warnings</a:t>
            </a:r>
            <a:r>
              <a:rPr lang="en-US" dirty="0"/>
              <a:t>: </a:t>
            </a:r>
            <a:r>
              <a:rPr lang="en-US" sz="2000" dirty="0"/>
              <a:t>STD-001-CLG, STD-002-CPP, STD-005-CPP, STD-010-CLG</a:t>
            </a:r>
          </a:p>
          <a:p>
            <a:pPr lvl="0" indent="-457200" algn="l" rtl="0">
              <a:lnSpc>
                <a:spcPct val="90000"/>
              </a:lnSpc>
              <a:spcBef>
                <a:spcPts val="0"/>
              </a:spcBef>
              <a:spcAft>
                <a:spcPts val="0"/>
              </a:spcAft>
              <a:buClr>
                <a:schemeClr val="lt1"/>
              </a:buClr>
              <a:buSzPts val="2200"/>
              <a:buFont typeface="+mj-lt"/>
              <a:buAutoNum type="arabicPeriod"/>
            </a:pPr>
            <a:r>
              <a:rPr lang="en-US" b="1" dirty="0"/>
              <a:t>Architect and Design for Security Policies</a:t>
            </a:r>
            <a:r>
              <a:rPr lang="en-US" dirty="0"/>
              <a:t>: </a:t>
            </a:r>
            <a:r>
              <a:rPr lang="en-US" sz="2000" dirty="0"/>
              <a:t>STD-001-CLG, STD-004-JAV, STD-007-CPP, STD-010-CLG</a:t>
            </a:r>
          </a:p>
          <a:p>
            <a:pPr lvl="0" indent="-457200" algn="l" rtl="0">
              <a:lnSpc>
                <a:spcPct val="90000"/>
              </a:lnSpc>
              <a:spcBef>
                <a:spcPts val="0"/>
              </a:spcBef>
              <a:spcAft>
                <a:spcPts val="0"/>
              </a:spcAft>
              <a:buClr>
                <a:schemeClr val="lt1"/>
              </a:buClr>
              <a:buSzPts val="2200"/>
              <a:buFont typeface="+mj-lt"/>
              <a:buAutoNum type="arabicPeriod"/>
            </a:pPr>
            <a:r>
              <a:rPr lang="en-US" b="1" dirty="0"/>
              <a:t>Keep it Simple</a:t>
            </a:r>
            <a:r>
              <a:rPr lang="en-US" dirty="0"/>
              <a:t>: STD-001-CLG </a:t>
            </a:r>
          </a:p>
          <a:p>
            <a:pPr lvl="0" indent="-457200" algn="l" rtl="0">
              <a:lnSpc>
                <a:spcPct val="90000"/>
              </a:lnSpc>
              <a:spcBef>
                <a:spcPts val="0"/>
              </a:spcBef>
              <a:spcAft>
                <a:spcPts val="0"/>
              </a:spcAft>
              <a:buClr>
                <a:schemeClr val="lt1"/>
              </a:buClr>
              <a:buSzPts val="2200"/>
              <a:buFont typeface="+mj-lt"/>
              <a:buAutoNum type="arabicPeriod"/>
            </a:pPr>
            <a:r>
              <a:rPr lang="en-US" b="1" dirty="0"/>
              <a:t>Default Deny</a:t>
            </a:r>
          </a:p>
          <a:p>
            <a:pPr lvl="0" indent="-457200" algn="l" rtl="0">
              <a:lnSpc>
                <a:spcPct val="90000"/>
              </a:lnSpc>
              <a:spcBef>
                <a:spcPts val="0"/>
              </a:spcBef>
              <a:spcAft>
                <a:spcPts val="0"/>
              </a:spcAft>
              <a:buClr>
                <a:schemeClr val="lt1"/>
              </a:buClr>
              <a:buSzPts val="2200"/>
              <a:buFont typeface="+mj-lt"/>
              <a:buAutoNum type="arabicPeriod"/>
            </a:pPr>
            <a:r>
              <a:rPr lang="en-US" b="1" dirty="0"/>
              <a:t>Adhere to the Principles of Least Privilege</a:t>
            </a:r>
          </a:p>
          <a:p>
            <a:pPr lvl="0" indent="-457200" algn="l" rtl="0">
              <a:lnSpc>
                <a:spcPct val="90000"/>
              </a:lnSpc>
              <a:spcBef>
                <a:spcPts val="0"/>
              </a:spcBef>
              <a:spcAft>
                <a:spcPts val="0"/>
              </a:spcAft>
              <a:buClr>
                <a:schemeClr val="lt1"/>
              </a:buClr>
              <a:buSzPts val="2200"/>
              <a:buFont typeface="+mj-lt"/>
              <a:buAutoNum type="arabicPeriod"/>
            </a:pPr>
            <a:r>
              <a:rPr lang="en-US" b="1" dirty="0"/>
              <a:t>Sanitize Data Sent to Other Systems</a:t>
            </a:r>
            <a:r>
              <a:rPr lang="en-US" dirty="0"/>
              <a:t>: </a:t>
            </a:r>
            <a:r>
              <a:rPr lang="en-US" sz="2000" dirty="0"/>
              <a:t>STD-003-CPP, STD-004-JAV</a:t>
            </a:r>
          </a:p>
          <a:p>
            <a:pPr lvl="0" indent="-457200" algn="l" rtl="0">
              <a:lnSpc>
                <a:spcPct val="90000"/>
              </a:lnSpc>
              <a:spcBef>
                <a:spcPts val="0"/>
              </a:spcBef>
              <a:spcAft>
                <a:spcPts val="0"/>
              </a:spcAft>
              <a:buClr>
                <a:schemeClr val="lt1"/>
              </a:buClr>
              <a:buSzPts val="2200"/>
              <a:buFont typeface="+mj-lt"/>
              <a:buAutoNum type="arabicPeriod"/>
            </a:pPr>
            <a:r>
              <a:rPr lang="en-US" b="1" dirty="0"/>
              <a:t>Practice Defense in Depth</a:t>
            </a:r>
            <a:r>
              <a:rPr lang="en-US" dirty="0"/>
              <a:t>: </a:t>
            </a:r>
            <a:r>
              <a:rPr lang="en-US" sz="2000" dirty="0"/>
              <a:t>STD-002-CPP, STD-003-CPP, STD-008-CPP </a:t>
            </a:r>
          </a:p>
          <a:p>
            <a:pPr lvl="0" indent="-457200" algn="l" rtl="0">
              <a:lnSpc>
                <a:spcPct val="90000"/>
              </a:lnSpc>
              <a:spcBef>
                <a:spcPts val="0"/>
              </a:spcBef>
              <a:spcAft>
                <a:spcPts val="0"/>
              </a:spcAft>
              <a:buClr>
                <a:schemeClr val="lt1"/>
              </a:buClr>
              <a:buSzPts val="2200"/>
              <a:buFont typeface="+mj-lt"/>
              <a:buAutoNum type="arabicPeriod"/>
            </a:pPr>
            <a:r>
              <a:rPr lang="en-US" b="1" dirty="0"/>
              <a:t>Use Effective Quality Assurance Techniques</a:t>
            </a:r>
            <a:r>
              <a:rPr lang="en-US" dirty="0"/>
              <a:t>: </a:t>
            </a:r>
            <a:r>
              <a:rPr lang="en-US" sz="2000" dirty="0"/>
              <a:t>STD-005-CPP, STD-006-CLG, STD-007-CPP, STD-009-CLG, STD-010-CLG</a:t>
            </a:r>
          </a:p>
          <a:p>
            <a:pPr lvl="0" indent="-457200" algn="l" rtl="0">
              <a:lnSpc>
                <a:spcPct val="90000"/>
              </a:lnSpc>
              <a:spcBef>
                <a:spcPts val="0"/>
              </a:spcBef>
              <a:spcAft>
                <a:spcPts val="0"/>
              </a:spcAft>
              <a:buClr>
                <a:schemeClr val="lt1"/>
              </a:buClr>
              <a:buSzPts val="2200"/>
              <a:buFont typeface="+mj-lt"/>
              <a:buAutoNum type="arabicPeriod"/>
            </a:pPr>
            <a:r>
              <a:rPr lang="en-US" b="1" dirty="0"/>
              <a:t>Adopt a Secure Coding Standard</a:t>
            </a:r>
            <a:r>
              <a:rPr lang="en-US" dirty="0"/>
              <a:t>: </a:t>
            </a:r>
            <a:r>
              <a:rPr lang="en-US" sz="2000" dirty="0"/>
              <a:t>STD-008-CPP</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799" y="1828800"/>
            <a:ext cx="11054443" cy="43898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STD-001-CLG Data Type</a:t>
            </a:r>
            <a:r>
              <a:rPr lang="en-US" sz="2000" dirty="0"/>
              <a:t>: All data types should be defined before they are used. </a:t>
            </a:r>
          </a:p>
          <a:p>
            <a:pPr marL="228600" lvl="0" indent="-228600" algn="l" rtl="0">
              <a:lnSpc>
                <a:spcPct val="90000"/>
              </a:lnSpc>
              <a:spcBef>
                <a:spcPts val="0"/>
              </a:spcBef>
              <a:spcAft>
                <a:spcPts val="0"/>
              </a:spcAft>
              <a:buClr>
                <a:schemeClr val="lt1"/>
              </a:buClr>
              <a:buSzPts val="2000"/>
              <a:buChar char="•"/>
            </a:pPr>
            <a:r>
              <a:rPr lang="en-US" sz="2000" b="1" dirty="0"/>
              <a:t>STD-002-CPP Data Value</a:t>
            </a:r>
            <a:r>
              <a:rPr lang="en-US" sz="2000" dirty="0"/>
              <a:t>: A variable should be initialized with a value before it is read.</a:t>
            </a:r>
          </a:p>
          <a:p>
            <a:pPr marL="228600" lvl="0" indent="-228600" algn="l" rtl="0">
              <a:lnSpc>
                <a:spcPct val="90000"/>
              </a:lnSpc>
              <a:spcBef>
                <a:spcPts val="0"/>
              </a:spcBef>
              <a:spcAft>
                <a:spcPts val="0"/>
              </a:spcAft>
              <a:buClr>
                <a:schemeClr val="lt1"/>
              </a:buClr>
              <a:buSzPts val="2000"/>
              <a:buChar char="•"/>
            </a:pPr>
            <a:r>
              <a:rPr lang="en-US" b="1" dirty="0"/>
              <a:t>STD-003-CPP String Correctness</a:t>
            </a:r>
            <a:r>
              <a:rPr lang="en-US" dirty="0"/>
              <a:t>: There should be sufficient storage for both the character data and the null terminator. </a:t>
            </a:r>
            <a:endParaRPr lang="en-US" b="1" dirty="0"/>
          </a:p>
          <a:p>
            <a:pPr marL="228600" lvl="0" indent="-228600" algn="l" rtl="0">
              <a:lnSpc>
                <a:spcPct val="90000"/>
              </a:lnSpc>
              <a:spcBef>
                <a:spcPts val="0"/>
              </a:spcBef>
              <a:spcAft>
                <a:spcPts val="0"/>
              </a:spcAft>
              <a:buClr>
                <a:schemeClr val="lt1"/>
              </a:buClr>
              <a:buSzPts val="2000"/>
              <a:buChar char="•"/>
            </a:pPr>
            <a:r>
              <a:rPr lang="en-US" b="1" dirty="0"/>
              <a:t>STD-004-JAV SQL Injection</a:t>
            </a:r>
            <a:r>
              <a:rPr lang="en-US" dirty="0"/>
              <a:t>: SQL injection should be prevented.</a:t>
            </a:r>
            <a:endParaRPr lang="en-US" b="1" dirty="0"/>
          </a:p>
          <a:p>
            <a:pPr marL="228600" lvl="0" indent="-228600" algn="l" rtl="0">
              <a:lnSpc>
                <a:spcPct val="90000"/>
              </a:lnSpc>
              <a:spcBef>
                <a:spcPts val="0"/>
              </a:spcBef>
              <a:spcAft>
                <a:spcPts val="0"/>
              </a:spcAft>
              <a:buClr>
                <a:schemeClr val="lt1"/>
              </a:buClr>
              <a:buSzPts val="2000"/>
              <a:buChar char="•"/>
            </a:pPr>
            <a:r>
              <a:rPr lang="en-US" b="1" dirty="0"/>
              <a:t>STD-005-CPP Memory Protection</a:t>
            </a:r>
            <a:r>
              <a:rPr lang="en-US" dirty="0"/>
              <a:t>: Memory that has been freed should not be accessed by the system. </a:t>
            </a:r>
            <a:endParaRPr lang="en-US" b="1" dirty="0"/>
          </a:p>
          <a:p>
            <a:pPr marL="228600" lvl="0" indent="-228600" algn="l" rtl="0">
              <a:lnSpc>
                <a:spcPct val="90000"/>
              </a:lnSpc>
              <a:spcBef>
                <a:spcPts val="0"/>
              </a:spcBef>
              <a:spcAft>
                <a:spcPts val="0"/>
              </a:spcAft>
              <a:buClr>
                <a:schemeClr val="lt1"/>
              </a:buClr>
              <a:buSzPts val="2000"/>
              <a:buChar char="•"/>
            </a:pPr>
            <a:r>
              <a:rPr lang="en-US" b="1" dirty="0"/>
              <a:t>STD-006-CLG Assertions</a:t>
            </a:r>
            <a:r>
              <a:rPr lang="en-US" dirty="0"/>
              <a:t>: Static assertions can be used to test values in constant expressions. It is used to find and eliminate vulnerabilities.</a:t>
            </a:r>
            <a:endParaRPr lang="en-US" b="1" dirty="0"/>
          </a:p>
          <a:p>
            <a:pPr marL="228600" lvl="0" indent="-228600" algn="l" rtl="0">
              <a:lnSpc>
                <a:spcPct val="90000"/>
              </a:lnSpc>
              <a:spcBef>
                <a:spcPts val="0"/>
              </a:spcBef>
              <a:spcAft>
                <a:spcPts val="0"/>
              </a:spcAft>
              <a:buClr>
                <a:schemeClr val="lt1"/>
              </a:buClr>
              <a:buSzPts val="2000"/>
              <a:buChar char="•"/>
            </a:pPr>
            <a:r>
              <a:rPr lang="en-US" b="1" dirty="0"/>
              <a:t>STD-007-CPP Exceptions</a:t>
            </a:r>
            <a:r>
              <a:rPr lang="en-US" dirty="0"/>
              <a:t>: All exceptions need to be handled. </a:t>
            </a:r>
            <a:endParaRPr lang="en-US" b="1" dirty="0"/>
          </a:p>
          <a:p>
            <a:pPr marL="228600" lvl="0" indent="-228600" algn="l" rtl="0">
              <a:lnSpc>
                <a:spcPct val="90000"/>
              </a:lnSpc>
              <a:spcBef>
                <a:spcPts val="0"/>
              </a:spcBef>
              <a:spcAft>
                <a:spcPts val="0"/>
              </a:spcAft>
              <a:buClr>
                <a:schemeClr val="lt1"/>
              </a:buClr>
              <a:buSzPts val="2000"/>
              <a:buChar char="•"/>
            </a:pPr>
            <a:r>
              <a:rPr lang="en-US" b="1" dirty="0"/>
              <a:t>STD-008-CPP Inputs &amp; Outputs</a:t>
            </a:r>
            <a:r>
              <a:rPr lang="en-US" dirty="0"/>
              <a:t>: Files should be closed when they are no longer needed. </a:t>
            </a:r>
            <a:endParaRPr lang="en-US" b="1" dirty="0"/>
          </a:p>
          <a:p>
            <a:pPr marL="228600" lvl="0" indent="-228600" algn="l" rtl="0">
              <a:lnSpc>
                <a:spcPct val="90000"/>
              </a:lnSpc>
              <a:spcBef>
                <a:spcPts val="0"/>
              </a:spcBef>
              <a:spcAft>
                <a:spcPts val="0"/>
              </a:spcAft>
              <a:buClr>
                <a:schemeClr val="lt1"/>
              </a:buClr>
              <a:buSzPts val="2000"/>
              <a:buChar char="•"/>
            </a:pPr>
            <a:r>
              <a:rPr lang="en-US" b="1" dirty="0"/>
              <a:t>STD-009-CLG Integer</a:t>
            </a:r>
            <a:r>
              <a:rPr lang="en-US" dirty="0"/>
              <a:t>: Operations performed should not result in an overflow. </a:t>
            </a:r>
            <a:endParaRPr lang="en-US" b="1" dirty="0"/>
          </a:p>
          <a:p>
            <a:pPr marL="228600" lvl="0" indent="-228600" algn="l" rtl="0">
              <a:lnSpc>
                <a:spcPct val="90000"/>
              </a:lnSpc>
              <a:spcBef>
                <a:spcPts val="0"/>
              </a:spcBef>
              <a:spcAft>
                <a:spcPts val="0"/>
              </a:spcAft>
              <a:buClr>
                <a:schemeClr val="lt1"/>
              </a:buClr>
              <a:buSzPts val="2000"/>
              <a:buChar char="•"/>
            </a:pPr>
            <a:r>
              <a:rPr lang="en-US" b="1" dirty="0"/>
              <a:t>STD-010-CLG Array</a:t>
            </a:r>
            <a:r>
              <a:rPr lang="en-US" dirty="0"/>
              <a:t>: Array bounds should be explicitly defined. </a:t>
            </a:r>
            <a:endParaRPr b="1"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At rest: </a:t>
            </a:r>
            <a:r>
              <a:rPr lang="en-US" sz="2000" dirty="0"/>
              <a:t>This refers to the initial state of digital data, when it is at rest means it is stable and not traveling through the system or being acted on. </a:t>
            </a:r>
          </a:p>
          <a:p>
            <a:pPr marL="685800" lvl="1" indent="-228600">
              <a:spcBef>
                <a:spcPts val="0"/>
              </a:spcBef>
              <a:buSzPts val="2000"/>
            </a:pPr>
            <a:r>
              <a:rPr lang="en-US" dirty="0"/>
              <a:t>Encryption at rest depends on what physical or logical data sources or storage need to be protected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In fight: </a:t>
            </a:r>
            <a:r>
              <a:rPr lang="en-US" sz="2000" dirty="0"/>
              <a:t>This refers to data when it is “in motion”, as in being transmitted. </a:t>
            </a:r>
          </a:p>
          <a:p>
            <a:pPr marL="685800" lvl="1" indent="-228600">
              <a:spcBef>
                <a:spcPts val="0"/>
              </a:spcBef>
              <a:buSzPts val="2000"/>
            </a:pPr>
            <a:r>
              <a:rPr lang="en-US" dirty="0"/>
              <a:t>Data should be sent through secure and encrypted channels, such as by HTTPS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In use: </a:t>
            </a:r>
            <a:r>
              <a:rPr lang="en-US" sz="2000" dirty="0"/>
              <a:t>This refers to protecting data that is not just passively being stored. This could include data that is being edited, accessed, or processed by the system.</a:t>
            </a:r>
          </a:p>
          <a:p>
            <a:pPr marL="685800" lvl="1" indent="-228600">
              <a:spcBef>
                <a:spcPts val="0"/>
              </a:spcBef>
              <a:buSzPts val="2000"/>
            </a:pPr>
            <a:r>
              <a:rPr lang="en-US" dirty="0"/>
              <a:t>Data should be handled as securely as possible while in use</a:t>
            </a:r>
            <a:endParaRPr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a:t>
            </a:r>
            <a:r>
              <a:rPr lang="en-US" sz="2400" dirty="0"/>
              <a:t> The first step in the Triple-A Framework process, this is how the system or network verifies a user’s identity. It makes sure the  user is who they are claiming to be.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b="1" dirty="0"/>
              <a:t>Authorization</a:t>
            </a:r>
            <a:r>
              <a:rPr lang="en-US" sz="2400" dirty="0"/>
              <a:t>: This is the second step in the Triple-A Framework process, it checks what the user is allowed to access in the system after they have been authenticated. </a:t>
            </a:r>
          </a:p>
          <a:p>
            <a:pPr marL="228600" lvl="0" indent="-228600" algn="l" rtl="0">
              <a:lnSpc>
                <a:spcPct val="90000"/>
              </a:lnSpc>
              <a:spcBef>
                <a:spcPts val="0"/>
              </a:spcBef>
              <a:spcAft>
                <a:spcPts val="0"/>
              </a:spcAft>
              <a:buClr>
                <a:schemeClr val="lt1"/>
              </a:buClr>
              <a:buSzPts val="2400"/>
              <a:buChar char="•"/>
            </a:pPr>
            <a:endParaRPr lang="en-US" sz="2400" b="1" dirty="0"/>
          </a:p>
          <a:p>
            <a:pPr marL="228600" lvl="0" indent="-228600" algn="l" rtl="0">
              <a:lnSpc>
                <a:spcPct val="90000"/>
              </a:lnSpc>
              <a:spcBef>
                <a:spcPts val="0"/>
              </a:spcBef>
              <a:spcAft>
                <a:spcPts val="0"/>
              </a:spcAft>
              <a:buClr>
                <a:schemeClr val="lt1"/>
              </a:buClr>
              <a:buSzPts val="2400"/>
              <a:buChar char="•"/>
            </a:pPr>
            <a:r>
              <a:rPr lang="en-US" sz="2400" b="1" dirty="0"/>
              <a:t>Accounting: </a:t>
            </a:r>
            <a:r>
              <a:rPr lang="en-US" sz="2400" dirty="0"/>
              <a:t>This is the third step, it allows for the events or actions a user performs while they access the system to be logged.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496019" y="1654871"/>
            <a:ext cx="10820400" cy="49348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that a collection is empty when it is created (positive test)</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TEST_F(CollectionTest, IsEmptyOnCreate)</a:t>
            </a:r>
          </a:p>
          <a:p>
            <a:pPr marL="0" lvl="0" indent="0" algn="l" rtl="0">
              <a:lnSpc>
                <a:spcPct val="90000"/>
              </a:lnSpc>
              <a:spcBef>
                <a:spcPts val="1000"/>
              </a:spcBef>
              <a:spcAft>
                <a:spcPts val="0"/>
              </a:spcAft>
              <a:buSzPts val="1800"/>
              <a:buNone/>
            </a:pPr>
            <a:r>
              <a:rPr lang="en-US" dirty="0"/>
              <a:t>{</a:t>
            </a:r>
          </a:p>
          <a:p>
            <a:pPr marL="0" lvl="0" indent="0" algn="l" rtl="0">
              <a:lnSpc>
                <a:spcPct val="90000"/>
              </a:lnSpc>
              <a:spcBef>
                <a:spcPts val="1000"/>
              </a:spcBef>
              <a:spcAft>
                <a:spcPts val="0"/>
              </a:spcAft>
              <a:buSzPts val="1800"/>
              <a:buNone/>
            </a:pPr>
            <a:r>
              <a:rPr lang="en-US" dirty="0"/>
              <a:t>    // is the collection empty?</a:t>
            </a:r>
          </a:p>
          <a:p>
            <a:pPr marL="0" lvl="0" indent="0" algn="l" rtl="0">
              <a:lnSpc>
                <a:spcPct val="90000"/>
              </a:lnSpc>
              <a:spcBef>
                <a:spcPts val="1000"/>
              </a:spcBef>
              <a:spcAft>
                <a:spcPts val="0"/>
              </a:spcAft>
              <a:buSzPts val="1800"/>
              <a:buNone/>
            </a:pPr>
            <a:r>
              <a:rPr lang="en-US" dirty="0"/>
              <a:t>    ASSERT_TRUE(collection-&gt;empty());</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 if empty, the size must be 0</a:t>
            </a:r>
          </a:p>
          <a:p>
            <a:pPr marL="0" lvl="0" indent="0" algn="l" rtl="0">
              <a:lnSpc>
                <a:spcPct val="90000"/>
              </a:lnSpc>
              <a:spcBef>
                <a:spcPts val="1000"/>
              </a:spcBef>
              <a:spcAft>
                <a:spcPts val="0"/>
              </a:spcAft>
              <a:buSzPts val="1800"/>
              <a:buNone/>
            </a:pPr>
            <a:r>
              <a:rPr lang="en-US" dirty="0"/>
              <a:t>    ASSERT_EQ(collection-&gt;size(), 0);</a:t>
            </a:r>
          </a:p>
          <a:p>
            <a:pPr marL="0" lvl="0" indent="0" algn="l" rtl="0">
              <a:lnSpc>
                <a:spcPct val="90000"/>
              </a:lnSpc>
              <a:spcBef>
                <a:spcPts val="1000"/>
              </a:spcBef>
              <a:spcAft>
                <a:spcPts val="0"/>
              </a:spcAft>
              <a:buSzPts val="1800"/>
              <a:buNone/>
            </a:pPr>
            <a:r>
              <a:rPr lang="en-US" dirty="0"/>
              <a: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916774" y="62635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706974" y="1449238"/>
            <a:ext cx="10820400" cy="5408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that reserve increases the capacity but not the size of the collection</a:t>
            </a:r>
          </a:p>
          <a:p>
            <a:pPr marL="0" lvl="0" indent="0" algn="l" rtl="0">
              <a:lnSpc>
                <a:spcPct val="90000"/>
              </a:lnSpc>
              <a:spcBef>
                <a:spcPts val="1000"/>
              </a:spcBef>
              <a:spcAft>
                <a:spcPts val="0"/>
              </a:spcAft>
              <a:buSzPts val="1800"/>
              <a:buNone/>
            </a:pPr>
            <a:r>
              <a:rPr lang="en-US" sz="2000" dirty="0"/>
              <a:t>TEST_F(CollectionTest, VerifyThatReserveIncreasesCapacityButNotCollectionSize) {</a:t>
            </a:r>
          </a:p>
          <a:p>
            <a:pPr marL="0" lvl="0" indent="0" algn="l" rtl="0">
              <a:lnSpc>
                <a:spcPct val="90000"/>
              </a:lnSpc>
              <a:spcBef>
                <a:spcPts val="1000"/>
              </a:spcBef>
              <a:spcAft>
                <a:spcPts val="0"/>
              </a:spcAft>
              <a:buSzPts val="1800"/>
              <a:buNone/>
            </a:pPr>
            <a:r>
              <a:rPr lang="en-US" sz="2000" b="1" dirty="0"/>
              <a:t>    </a:t>
            </a:r>
            <a:r>
              <a:rPr lang="en-US" sz="1800" b="1" dirty="0"/>
              <a:t>//</a:t>
            </a:r>
            <a:r>
              <a:rPr lang="en-US" sz="1800" b="1" dirty="0" err="1"/>
              <a:t>Initalize</a:t>
            </a:r>
            <a:r>
              <a:rPr lang="en-US" sz="1800" b="1" dirty="0"/>
              <a:t> collection entries</a:t>
            </a:r>
          </a:p>
          <a:p>
            <a:pPr marL="0" lvl="0" indent="0" algn="l" rtl="0">
              <a:lnSpc>
                <a:spcPct val="90000"/>
              </a:lnSpc>
              <a:spcBef>
                <a:spcPts val="1000"/>
              </a:spcBef>
              <a:spcAft>
                <a:spcPts val="0"/>
              </a:spcAft>
              <a:buSzPts val="1800"/>
              <a:buNone/>
            </a:pPr>
            <a:r>
              <a:rPr lang="en-US" sz="1800" dirty="0"/>
              <a:t>    </a:t>
            </a:r>
            <a:r>
              <a:rPr lang="en-US" sz="1800" dirty="0" err="1"/>
              <a:t>add_entries</a:t>
            </a:r>
            <a:r>
              <a:rPr lang="en-US" sz="1800" dirty="0"/>
              <a:t>(15);</a:t>
            </a:r>
          </a:p>
          <a:p>
            <a:pPr marL="0" lvl="0" indent="0" algn="l" rtl="0">
              <a:lnSpc>
                <a:spcPct val="90000"/>
              </a:lnSpc>
              <a:spcBef>
                <a:spcPts val="1000"/>
              </a:spcBef>
              <a:spcAft>
                <a:spcPts val="0"/>
              </a:spcAft>
              <a:buSzPts val="1800"/>
              <a:buNone/>
            </a:pPr>
            <a:r>
              <a:rPr lang="en-US" sz="1800" b="1" dirty="0"/>
              <a:t>    //</a:t>
            </a:r>
            <a:r>
              <a:rPr lang="en-US" sz="1800" b="1" dirty="0" err="1"/>
              <a:t>Initalize</a:t>
            </a:r>
            <a:r>
              <a:rPr lang="en-US" sz="1800" b="1" dirty="0"/>
              <a:t> initial </a:t>
            </a:r>
            <a:r>
              <a:rPr lang="en-US" sz="1800" b="1" dirty="0" err="1"/>
              <a:t>capcity</a:t>
            </a:r>
            <a:endParaRPr lang="en-US" sz="1800" b="1" dirty="0"/>
          </a:p>
          <a:p>
            <a:pPr marL="0" lvl="0" indent="0" algn="l" rtl="0">
              <a:lnSpc>
                <a:spcPct val="90000"/>
              </a:lnSpc>
              <a:spcBef>
                <a:spcPts val="1000"/>
              </a:spcBef>
              <a:spcAft>
                <a:spcPts val="0"/>
              </a:spcAft>
              <a:buSzPts val="1800"/>
              <a:buNone/>
            </a:pPr>
            <a:r>
              <a:rPr lang="en-US" sz="1800" dirty="0"/>
              <a:t>    int </a:t>
            </a:r>
            <a:r>
              <a:rPr lang="en-US" sz="1800" dirty="0" err="1"/>
              <a:t>initialCapacity</a:t>
            </a:r>
            <a:r>
              <a:rPr lang="en-US" sz="1800" dirty="0"/>
              <a:t> = collection-&gt;capacity();</a:t>
            </a:r>
          </a:p>
          <a:p>
            <a:pPr marL="0" lvl="0" indent="0" algn="l" rtl="0">
              <a:lnSpc>
                <a:spcPct val="90000"/>
              </a:lnSpc>
              <a:spcBef>
                <a:spcPts val="1000"/>
              </a:spcBef>
              <a:spcAft>
                <a:spcPts val="0"/>
              </a:spcAft>
              <a:buSzPts val="1800"/>
              <a:buNone/>
            </a:pPr>
            <a:r>
              <a:rPr lang="en-US" sz="1800" b="1" dirty="0"/>
              <a:t>    //Initialize </a:t>
            </a:r>
            <a:r>
              <a:rPr lang="en-US" sz="1800" b="1" dirty="0" err="1"/>
              <a:t>inital</a:t>
            </a:r>
            <a:r>
              <a:rPr lang="en-US" sz="1800" b="1" dirty="0"/>
              <a:t> size</a:t>
            </a:r>
          </a:p>
          <a:p>
            <a:pPr marL="0" lvl="0" indent="0" algn="l" rtl="0">
              <a:lnSpc>
                <a:spcPct val="90000"/>
              </a:lnSpc>
              <a:spcBef>
                <a:spcPts val="1000"/>
              </a:spcBef>
              <a:spcAft>
                <a:spcPts val="0"/>
              </a:spcAft>
              <a:buSzPts val="1800"/>
              <a:buNone/>
            </a:pPr>
            <a:r>
              <a:rPr lang="en-US" sz="1800" dirty="0"/>
              <a:t>    int </a:t>
            </a:r>
            <a:r>
              <a:rPr lang="en-US" sz="1800" dirty="0" err="1"/>
              <a:t>initialSize</a:t>
            </a:r>
            <a:r>
              <a:rPr lang="en-US" sz="1800" dirty="0"/>
              <a:t> = collection-&gt;size();</a:t>
            </a:r>
          </a:p>
          <a:p>
            <a:pPr marL="0" lvl="0" indent="0" algn="l" rtl="0">
              <a:lnSpc>
                <a:spcPct val="90000"/>
              </a:lnSpc>
              <a:spcBef>
                <a:spcPts val="1000"/>
              </a:spcBef>
              <a:spcAft>
                <a:spcPts val="0"/>
              </a:spcAft>
              <a:buSzPts val="1800"/>
              <a:buNone/>
            </a:pPr>
            <a:r>
              <a:rPr lang="en-US" sz="1800" dirty="0"/>
              <a:t>    </a:t>
            </a:r>
            <a:r>
              <a:rPr lang="en-US" sz="1800" b="1" dirty="0"/>
              <a:t>// Container reserved to 50</a:t>
            </a:r>
          </a:p>
          <a:p>
            <a:pPr marL="0" lvl="0" indent="0" algn="l" rtl="0">
              <a:lnSpc>
                <a:spcPct val="90000"/>
              </a:lnSpc>
              <a:spcBef>
                <a:spcPts val="1000"/>
              </a:spcBef>
              <a:spcAft>
                <a:spcPts val="0"/>
              </a:spcAft>
              <a:buSzPts val="1800"/>
              <a:buNone/>
            </a:pPr>
            <a:r>
              <a:rPr lang="en-US" sz="1800" dirty="0"/>
              <a:t>    collection-&gt;reserve(50);</a:t>
            </a:r>
          </a:p>
          <a:p>
            <a:pPr marL="0" lvl="0" indent="0" algn="l" rtl="0">
              <a:lnSpc>
                <a:spcPct val="90000"/>
              </a:lnSpc>
              <a:spcBef>
                <a:spcPts val="1000"/>
              </a:spcBef>
              <a:spcAft>
                <a:spcPts val="0"/>
              </a:spcAft>
              <a:buSzPts val="1800"/>
              <a:buNone/>
            </a:pPr>
            <a:r>
              <a:rPr lang="en-US" sz="1800" dirty="0"/>
              <a:t>    </a:t>
            </a:r>
            <a:r>
              <a:rPr lang="en-US" sz="1800" b="1" dirty="0"/>
              <a:t>// Verify size is equal but capacity is larger</a:t>
            </a:r>
          </a:p>
          <a:p>
            <a:pPr marL="0" lvl="0" indent="0" algn="l" rtl="0">
              <a:lnSpc>
                <a:spcPct val="90000"/>
              </a:lnSpc>
              <a:spcBef>
                <a:spcPts val="1000"/>
              </a:spcBef>
              <a:spcAft>
                <a:spcPts val="0"/>
              </a:spcAft>
              <a:buSzPts val="1800"/>
              <a:buNone/>
            </a:pPr>
            <a:r>
              <a:rPr lang="en-US" sz="1800" dirty="0"/>
              <a:t>    ASSERT_TRUE(collection-&gt;size() == </a:t>
            </a:r>
            <a:r>
              <a:rPr lang="en-US" sz="1800" dirty="0" err="1"/>
              <a:t>initialSize</a:t>
            </a:r>
            <a:r>
              <a:rPr lang="en-US" sz="1800" dirty="0"/>
              <a:t>);</a:t>
            </a:r>
          </a:p>
          <a:p>
            <a:pPr marL="0" lvl="0" indent="0" algn="l" rtl="0">
              <a:lnSpc>
                <a:spcPct val="90000"/>
              </a:lnSpc>
              <a:spcBef>
                <a:spcPts val="1000"/>
              </a:spcBef>
              <a:spcAft>
                <a:spcPts val="0"/>
              </a:spcAft>
              <a:buSzPts val="1800"/>
              <a:buNone/>
            </a:pPr>
            <a:r>
              <a:rPr lang="en-US" sz="1800" dirty="0"/>
              <a:t>    ASSERT_TRUE(collection-&gt;capacity() &gt; </a:t>
            </a:r>
            <a:r>
              <a:rPr lang="en-US" sz="1800" dirty="0" err="1"/>
              <a:t>initialCapacity</a:t>
            </a:r>
            <a:r>
              <a:rPr lang="en-US" sz="1800" dirty="0"/>
              <a:t>);</a:t>
            </a:r>
          </a:p>
          <a:p>
            <a:pPr marL="0" lvl="0" indent="0" algn="l" rtl="0">
              <a:lnSpc>
                <a:spcPct val="90000"/>
              </a:lnSpc>
              <a:spcBef>
                <a:spcPts val="1000"/>
              </a:spcBef>
              <a:spcAft>
                <a:spcPts val="0"/>
              </a:spcAft>
              <a:buSzPts val="1800"/>
              <a:buNone/>
            </a:pPr>
            <a:r>
              <a:rPr lang="en-US" sz="1800" dirty="0"/>
              <a:t>}</a:t>
            </a:r>
            <a:endParaRPr sz="24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94484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1144</TotalTime>
  <Words>2160</Words>
  <Application>Microsoft Office PowerPoint</Application>
  <PresentationFormat>Widescreen</PresentationFormat>
  <Paragraphs>176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Nicole Penner</cp:lastModifiedBy>
  <cp:revision>16</cp:revision>
  <dcterms:created xsi:type="dcterms:W3CDTF">2020-08-19T17:59:24Z</dcterms:created>
  <dcterms:modified xsi:type="dcterms:W3CDTF">2022-05-01T17:28:09Z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