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76" r:id="rId6"/>
    <p:sldId id="275" r:id="rId7"/>
    <p:sldId id="277" r:id="rId8"/>
    <p:sldId id="265" r:id="rId9"/>
    <p:sldId id="289" r:id="rId10"/>
    <p:sldId id="267" r:id="rId11"/>
    <p:sldId id="268" r:id="rId12"/>
    <p:sldId id="269" r:id="rId13"/>
    <p:sldId id="271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ato" panose="020B0604020202020204" charset="0"/>
      <p:regular r:id="rId20"/>
      <p:bold r:id="rId21"/>
      <p:italic r:id="rId22"/>
      <p:boldItalic r:id="rId23"/>
    </p:embeddedFont>
    <p:embeddedFont>
      <p:font typeface="Raleway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7994D0-9346-4728-8C4A-BCE8A998950B}">
  <a:tblStyle styleId="{537994D0-9346-4728-8C4A-BCE8A998950B}" styleName="Table_0">
    <a:wholeTbl>
      <a:tcTxStyle b="off" i="off">
        <a:font>
          <a:latin typeface="Calisto MT"/>
          <a:ea typeface="Calisto MT"/>
          <a:cs typeface="Calisto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E8E7"/>
          </a:solidFill>
        </a:fill>
      </a:tcStyle>
    </a:wholeTbl>
    <a:band1H>
      <a:tcTxStyle/>
      <a:tcStyle>
        <a:tcBdr/>
        <a:fill>
          <a:solidFill>
            <a:srgbClr val="E7CE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CE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176" autoAdjust="0"/>
  </p:normalViewPr>
  <p:slideViewPr>
    <p:cSldViewPr snapToGrid="0">
      <p:cViewPr varScale="1">
        <p:scale>
          <a:sx n="70" d="100"/>
          <a:sy n="70" d="100"/>
        </p:scale>
        <p:origin x="12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rgmann" userId="c2589a63-7d35-4bd4-b1d6-7fbcacc677e5" providerId="ADAL" clId="{8FDAA1D7-A24E-40B4-B427-06533809C5F5}"/>
    <pc:docChg chg="custSel delSld modSld delMainMaster">
      <pc:chgData name="Jeremy Bergmann" userId="c2589a63-7d35-4bd4-b1d6-7fbcacc677e5" providerId="ADAL" clId="{8FDAA1D7-A24E-40B4-B427-06533809C5F5}" dt="2020-05-26T14:33:18.291" v="25" actId="20577"/>
      <pc:docMkLst>
        <pc:docMk/>
      </pc:docMkLst>
      <pc:sldChg chg="modSp mod">
        <pc:chgData name="Jeremy Bergmann" userId="c2589a63-7d35-4bd4-b1d6-7fbcacc677e5" providerId="ADAL" clId="{8FDAA1D7-A24E-40B4-B427-06533809C5F5}" dt="2020-05-26T14:33:18.291" v="25" actId="20577"/>
        <pc:sldMkLst>
          <pc:docMk/>
          <pc:sldMk cId="0" sldId="257"/>
        </pc:sldMkLst>
        <pc:spChg chg="mod">
          <ac:chgData name="Jeremy Bergmann" userId="c2589a63-7d35-4bd4-b1d6-7fbcacc677e5" providerId="ADAL" clId="{8FDAA1D7-A24E-40B4-B427-06533809C5F5}" dt="2020-05-26T14:33:18.291" v="25" actId="20577"/>
          <ac:spMkLst>
            <pc:docMk/>
            <pc:sldMk cId="0" sldId="257"/>
            <ac:spMk id="185" creationId="{00000000-0000-0000-0000-000000000000}"/>
          </ac:spMkLst>
        </pc:spChg>
      </pc:sldChg>
      <pc:sldChg chg="del">
        <pc:chgData name="Jeremy Bergmann" userId="c2589a63-7d35-4bd4-b1d6-7fbcacc677e5" providerId="ADAL" clId="{8FDAA1D7-A24E-40B4-B427-06533809C5F5}" dt="2020-05-26T13:16:30.759" v="0" actId="47"/>
        <pc:sldMkLst>
          <pc:docMk/>
          <pc:sldMk cId="0" sldId="258"/>
        </pc:sldMkLst>
      </pc:sldChg>
      <pc:sldChg chg="del">
        <pc:chgData name="Jeremy Bergmann" userId="c2589a63-7d35-4bd4-b1d6-7fbcacc677e5" providerId="ADAL" clId="{8FDAA1D7-A24E-40B4-B427-06533809C5F5}" dt="2020-05-26T13:16:39.073" v="1" actId="47"/>
        <pc:sldMkLst>
          <pc:docMk/>
          <pc:sldMk cId="0" sldId="272"/>
        </pc:sldMkLst>
      </pc:sldChg>
      <pc:sldMasterChg chg="del delSldLayout">
        <pc:chgData name="Jeremy Bergmann" userId="c2589a63-7d35-4bd4-b1d6-7fbcacc677e5" providerId="ADAL" clId="{8FDAA1D7-A24E-40B4-B427-06533809C5F5}" dt="2020-05-26T13:16:30.759" v="0" actId="47"/>
        <pc:sldMasterMkLst>
          <pc:docMk/>
          <pc:sldMasterMk cId="0" sldId="2147483673"/>
        </pc:sldMasterMkLst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0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1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2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3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4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5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6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7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8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9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70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038ce4af1_0_3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5038ce4af1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fe779e5c2_0_2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subq.continent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SUM(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subq.population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 as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total_pop</a:t>
            </a:r>
            <a:endParaRPr lang="en-US"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(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select continent,  `name` as country, population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1200" dirty="0" err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endParaRPr lang="en-US" sz="1200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where Continent = ‘</a:t>
            </a:r>
            <a:r>
              <a:rPr lang="en-US" sz="1200" dirty="0" err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12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'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  as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subq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#using subquery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 BY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subq.Continent</a:t>
            </a:r>
            <a:endParaRPr lang="en-US"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g4fe779e5c2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fe779e5c2_0_2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4fe779e5c2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fe779e5c2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fe779e5c2_0_2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4fe779e5c2_0_2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38ce4af1_0_2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Feynman technique: Learn -&gt; Explain -&gt; Reflect -&gt; Repeat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What are the most important ideas from last class?</a:t>
            </a:r>
            <a:br>
              <a:rPr lang="en-US"/>
            </a:br>
            <a:br>
              <a:rPr lang="en-US"/>
            </a:br>
            <a:r>
              <a:rPr lang="en-US"/>
              <a:t>Write a summary of the information as if explaining to a 14 year old. </a:t>
            </a:r>
            <a:br>
              <a:rPr lang="en-US"/>
            </a:br>
            <a:r>
              <a:rPr lang="en-US"/>
              <a:t>Avoid jargon</a:t>
            </a:r>
            <a:br>
              <a:rPr lang="en-US"/>
            </a:br>
            <a:r>
              <a:rPr lang="en-US"/>
              <a:t>Keep the words and sentences simple</a:t>
            </a:r>
            <a:br>
              <a:rPr lang="en-US"/>
            </a:br>
            <a:r>
              <a:rPr lang="en-US"/>
              <a:t>Rely on memory</a:t>
            </a:r>
            <a:br>
              <a:rPr lang="en-US"/>
            </a:br>
            <a:r>
              <a:rPr lang="en-US"/>
              <a:t>Make the explanation visual, if possible</a:t>
            </a:r>
            <a:br>
              <a:rPr lang="en-US"/>
            </a:br>
            <a:br>
              <a:rPr lang="en-US"/>
            </a:br>
            <a:r>
              <a:rPr lang="en-US"/>
              <a:t>Note where you had difficulty or have knowledge gaps.</a:t>
            </a:r>
            <a:br>
              <a:rPr lang="en-US"/>
            </a:br>
            <a:r>
              <a:rPr lang="en-US"/>
              <a:t>These indicate things you should review, research, or ask questions about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5038ce4af1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38ce4af1_0_3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Feynman technique: Learn -&gt; Explain -&gt; Reflect -&gt; Repeat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the most important ideas from last class?</a:t>
            </a:r>
            <a:br>
              <a:rPr lang="en-US"/>
            </a:br>
            <a:br>
              <a:rPr lang="en-US"/>
            </a:br>
            <a:r>
              <a:rPr lang="en-US"/>
              <a:t>Write a summary of the information as if explaining to a 14 year old. </a:t>
            </a:r>
            <a:br>
              <a:rPr lang="en-US"/>
            </a:br>
            <a:r>
              <a:rPr lang="en-US"/>
              <a:t>Avoid jargon</a:t>
            </a:r>
            <a:br>
              <a:rPr lang="en-US"/>
            </a:br>
            <a:r>
              <a:rPr lang="en-US"/>
              <a:t>Keep the words and sentences simple</a:t>
            </a:r>
            <a:br>
              <a:rPr lang="en-US"/>
            </a:br>
            <a:r>
              <a:rPr lang="en-US"/>
              <a:t>Rely on memory</a:t>
            </a:r>
            <a:br>
              <a:rPr lang="en-US"/>
            </a:br>
            <a:r>
              <a:rPr lang="en-US"/>
              <a:t>Make the explanation visual, if possible</a:t>
            </a:r>
            <a:br>
              <a:rPr lang="en-US"/>
            </a:br>
            <a:br>
              <a:rPr lang="en-US"/>
            </a:br>
            <a:r>
              <a:rPr lang="en-US"/>
              <a:t>Note where you had difficulty or have knowledge gaps.</a:t>
            </a:r>
            <a:br>
              <a:rPr lang="en-US"/>
            </a:br>
            <a:r>
              <a:rPr lang="en-US"/>
              <a:t>These indicate things you should review, research, or ask questions about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5038ce4af1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fe779e5c2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continent,  name as country </a:t>
            </a:r>
            <a:r>
              <a:rPr lang="en-US" sz="12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columns to get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schema/table to read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 continent  = ‘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' </a:t>
            </a:r>
            <a:r>
              <a:rPr lang="en-US" sz="12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#limit results”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BY continent, country DESC  </a:t>
            </a:r>
            <a:r>
              <a:rPr lang="en-US" sz="12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#Sort rows in result”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LIMIT 10 </a:t>
            </a:r>
            <a:r>
              <a:rPr lang="en-US" sz="12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#number of rows to “bring back”</a:t>
            </a:r>
          </a:p>
        </p:txBody>
      </p:sp>
      <p:sp>
        <p:nvSpPr>
          <p:cNvPr id="201" name="Google Shape;201;g4fe779e5c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038ce4af1_0_3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“Main clauses” in descending order of operations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Wildcard characters: %, _, *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CASE: if-then statements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JOIN: mostly use INNER, LEFT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HAVING: WHERE for groups (http://www.mysqltutorial.org/mysql-having.aspx)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BETWEEN is inclusive</a:t>
            </a:r>
            <a:endParaRPr dirty="0"/>
          </a:p>
        </p:txBody>
      </p:sp>
      <p:sp>
        <p:nvSpPr>
          <p:cNvPr id="210" name="Google Shape;210;g5038ce4af1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fe779e5c2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SELECT continent,  name as country #what columns to get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#what schema/table to read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WHERE continent  = ‘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' #limit results”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ORDER BY continent, country DESC  #Sort rows in result”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LIMIT 10 #number of rows to “bring back”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01" name="Google Shape;201;g4fe779e5c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dc9193c0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“Main clauses” in descending order of operations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LIKE: wildcard searches: %&lt;char&gt;, %&lt;char&gt;%, &lt;char&gt;%, underscores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Wildcard characters: %, _, *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CASE: if-then statements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JOIN: mostly use INNER, LEFT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HAVING: WHERE for groups (http://www.mysqltutorial.org/mysql-having.aspx)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BETWEEN is inclusive</a:t>
            </a:r>
            <a:endParaRPr/>
          </a:p>
        </p:txBody>
      </p:sp>
      <p:sp>
        <p:nvSpPr>
          <p:cNvPr id="217" name="Google Shape;217;g5dc9193c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038ce4af1_0_3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Aggregate Function:  </a:t>
            </a:r>
            <a:r>
              <a:rPr lang="en-US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aggregate function performs a calculation on a set of values and returns a single value.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5038ce4af1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fe779e5c2_0_1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continent,  SUM(population) as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total_pop</a:t>
            </a:r>
            <a:endParaRPr lang="en-US"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#what schema/table to read data</a:t>
            </a:r>
          </a:p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 BY continent  #summarize by group</a:t>
            </a:r>
          </a:p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BY continent DESC    #Sort rows in result                  </a:t>
            </a:r>
          </a:p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HAVING SUM(population) &gt; 0 #Limit final results of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agg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</a:p>
        </p:txBody>
      </p:sp>
      <p:sp>
        <p:nvSpPr>
          <p:cNvPr id="246" name="Google Shape;246;g4fe779e5c2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4106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972825" y="1763270"/>
            <a:ext cx="10250700" cy="982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Writing Queries</a:t>
            </a: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Subqueries</a:t>
            </a:r>
            <a:endParaRPr sz="4800"/>
          </a:p>
        </p:txBody>
      </p:sp>
      <p:sp>
        <p:nvSpPr>
          <p:cNvPr id="258" name="Google Shape;258;p38"/>
          <p:cNvSpPr txBox="1">
            <a:spLocks noGrp="1"/>
          </p:cNvSpPr>
          <p:nvPr>
            <p:ph type="subTitle" idx="1"/>
          </p:nvPr>
        </p:nvSpPr>
        <p:spPr>
          <a:xfrm>
            <a:off x="379950" y="2135350"/>
            <a:ext cx="112767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A.K.A. nested queries, inner queries, inner select</a:t>
            </a:r>
            <a:endParaRPr sz="240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Must be enclosed by parentheses</a:t>
            </a:r>
            <a:endParaRPr sz="2400"/>
          </a:p>
          <a:p>
            <a:pPr marL="1219200" lvl="1" indent="-304800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Ex: SELECT &lt;col&gt; FROM &lt;table&gt;WHERE </a:t>
            </a:r>
            <a:r>
              <a:rPr lang="en-US" sz="2400">
                <a:solidFill>
                  <a:srgbClr val="FF0000"/>
                </a:solidFill>
              </a:rPr>
              <a:t>(SELECT &lt;col&gt; FROM &lt;table&gt;)</a:t>
            </a:r>
            <a:r>
              <a:rPr lang="en-US" sz="2400"/>
              <a:t>;</a:t>
            </a:r>
            <a:endParaRPr sz="2400"/>
          </a:p>
          <a:p>
            <a:pPr marL="1219200" lvl="1" indent="-304800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Can return single value (aka scalar),                                                                                                 single row, single column, or table</a:t>
            </a:r>
            <a:endParaRPr sz="240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Evaluated inside-out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pic>
        <p:nvPicPr>
          <p:cNvPr id="259" name="Google Shape;2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700" y="3999300"/>
            <a:ext cx="569595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Example - Continent Query</a:t>
            </a:r>
            <a:endParaRPr sz="4800" dirty="0"/>
          </a:p>
        </p:txBody>
      </p:sp>
      <p:sp>
        <p:nvSpPr>
          <p:cNvPr id="265" name="Google Shape;265;p39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is the total population of the continent of Asia?</a:t>
            </a:r>
            <a:endParaRPr/>
          </a:p>
        </p:txBody>
      </p:sp>
      <p:sp>
        <p:nvSpPr>
          <p:cNvPr id="266" name="Google Shape;266;p39"/>
          <p:cNvSpPr txBox="1"/>
          <p:nvPr/>
        </p:nvSpPr>
        <p:spPr>
          <a:xfrm>
            <a:off x="1114200" y="2467550"/>
            <a:ext cx="7328700" cy="31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 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subq.continent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SUM(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subq.population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 as 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total_pop</a:t>
            </a: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(</a:t>
            </a: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select continent,  `name` as country, population</a:t>
            </a:r>
            <a:endParaRPr sz="1800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1800" dirty="0" err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endParaRPr sz="1800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where Continent = ‘</a:t>
            </a:r>
            <a:r>
              <a:rPr lang="en-US" sz="1800" dirty="0" err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18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'</a:t>
            </a:r>
            <a:endParaRPr sz="1800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  as 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subq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#using subquery</a:t>
            </a: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 BY 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subq.Continent</a:t>
            </a: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39"/>
          <p:cNvSpPr txBox="1"/>
          <p:nvPr/>
        </p:nvSpPr>
        <p:spPr>
          <a:xfrm>
            <a:off x="5895800" y="5495450"/>
            <a:ext cx="3150600" cy="970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Subqueries are often used to return a subset of an entire dataset!</a:t>
            </a:r>
            <a:endParaRPr sz="1800"/>
          </a:p>
        </p:txBody>
      </p:sp>
      <p:cxnSp>
        <p:nvCxnSpPr>
          <p:cNvPr id="268" name="Google Shape;268;p39"/>
          <p:cNvCxnSpPr>
            <a:stCxn id="267" idx="0"/>
          </p:cNvCxnSpPr>
          <p:nvPr/>
        </p:nvCxnSpPr>
        <p:spPr>
          <a:xfrm rot="10800000">
            <a:off x="4348700" y="4584350"/>
            <a:ext cx="3122400" cy="9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69" name="Google Shape;26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725" y="3357475"/>
            <a:ext cx="2622874" cy="9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How did it work?</a:t>
            </a:r>
            <a:endParaRPr sz="4800"/>
          </a:p>
        </p:txBody>
      </p:sp>
      <p:sp>
        <p:nvSpPr>
          <p:cNvPr id="275" name="Google Shape;275;p40"/>
          <p:cNvSpPr txBox="1"/>
          <p:nvPr/>
        </p:nvSpPr>
        <p:spPr>
          <a:xfrm>
            <a:off x="1625358" y="2062054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SQL “Inner” Query</a:t>
            </a:r>
            <a:endParaRPr u="sng" dirty="0">
              <a:solidFill>
                <a:srgbClr val="FF0000"/>
              </a:solidFill>
            </a:endParaRPr>
          </a:p>
        </p:txBody>
      </p:sp>
      <p:pic>
        <p:nvPicPr>
          <p:cNvPr id="276" name="Google Shape;27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113" y="2700975"/>
            <a:ext cx="2809875" cy="271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40"/>
          <p:cNvCxnSpPr/>
          <p:nvPr/>
        </p:nvCxnSpPr>
        <p:spPr>
          <a:xfrm>
            <a:off x="4097000" y="4172100"/>
            <a:ext cx="3393000" cy="1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8" name="Google Shape;278;p40"/>
          <p:cNvSpPr txBox="1"/>
          <p:nvPr/>
        </p:nvSpPr>
        <p:spPr>
          <a:xfrm>
            <a:off x="3817550" y="3675600"/>
            <a:ext cx="3951900" cy="1386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Summarize the Population of all Asian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Countries by Continent</a:t>
            </a:r>
            <a:r>
              <a:rPr lang="en-US" sz="1800" b="1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u="sng"/>
          </a:p>
        </p:txBody>
      </p:sp>
      <p:pic>
        <p:nvPicPr>
          <p:cNvPr id="279" name="Google Shape;27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2250" y="3724650"/>
            <a:ext cx="2622874" cy="91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75;p40">
            <a:extLst>
              <a:ext uri="{FF2B5EF4-FFF2-40B4-BE49-F238E27FC236}">
                <a16:creationId xmlns:a16="http://schemas.microsoft.com/office/drawing/2014/main" id="{5DD5A7D8-BD88-4BAF-8018-D7CB68DF3D0D}"/>
              </a:ext>
            </a:extLst>
          </p:cNvPr>
          <p:cNvSpPr txBox="1"/>
          <p:nvPr/>
        </p:nvSpPr>
        <p:spPr>
          <a:xfrm>
            <a:off x="7998118" y="303332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“Outer” Query</a:t>
            </a:r>
            <a:endParaRPr u="sng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>
            <a:spLocks noGrp="1"/>
          </p:cNvSpPr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293" name="Google Shape;293;p42"/>
          <p:cNvSpPr txBox="1"/>
          <p:nvPr/>
        </p:nvSpPr>
        <p:spPr>
          <a:xfrm>
            <a:off x="192475" y="1735950"/>
            <a:ext cx="6102000" cy="6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u="sng"/>
              <a:t>World Schema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1. In world.city, What are the names and CountryCodes of all countries in the database (sorted alphabetically by code)?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2. Return the names of all cities contained in the world.city table that are in the united states.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3. Find the total population of all USA cities that are in the world.city table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4. Return the names of all cities contained in the world.city table that are in Nebraska (Region), using a subquery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5. In the world.country langage table, select all countries where the official language is ‘English’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6. In the world.country table, compare the average life expectancy of people, in a variety of ways. </a:t>
            </a:r>
            <a:r>
              <a:rPr lang="en-US" sz="1800"/>
              <a:t> </a:t>
            </a:r>
            <a:r>
              <a:rPr lang="en-US"/>
              <a:t> </a:t>
            </a:r>
            <a:endParaRPr/>
          </a:p>
        </p:txBody>
      </p:sp>
      <p:pic>
        <p:nvPicPr>
          <p:cNvPr id="294" name="Google Shape;29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150" y="2256442"/>
            <a:ext cx="5754425" cy="3627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Review: Class 1 </a:t>
            </a:r>
            <a:r>
              <a:rPr lang="en-US" sz="4800"/>
              <a:t>– Basics</a:t>
            </a:r>
            <a:endParaRPr sz="480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1040125" y="1835850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is the need for Data Manipulation &amp; Management? 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is a database?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is SQL? </a:t>
            </a:r>
            <a:br>
              <a:rPr lang="en-US" sz="3000" dirty="0"/>
            </a:br>
            <a:r>
              <a:rPr lang="en-US" sz="3000" dirty="0"/>
              <a:t>Why learn SQL?</a:t>
            </a:r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is a table?</a:t>
            </a:r>
            <a:br>
              <a:rPr lang="en-US" sz="3000" dirty="0"/>
            </a:br>
            <a:r>
              <a:rPr lang="en-US" sz="3000" dirty="0"/>
              <a:t>How do you create a table?</a:t>
            </a:r>
            <a:br>
              <a:rPr lang="en-US" sz="3000" dirty="0"/>
            </a:br>
            <a:r>
              <a:rPr lang="en-US" sz="3000" dirty="0"/>
              <a:t>How do you insert data into a table?</a:t>
            </a:r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are the most common SQL data types?</a:t>
            </a:r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is a </a:t>
            </a:r>
            <a:r>
              <a:rPr lang="en-US" sz="3000"/>
              <a:t>SQL Query?</a:t>
            </a:r>
            <a:endParaRPr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Class 2 Objectives</a:t>
            </a:r>
            <a:endParaRPr sz="4800"/>
          </a:p>
        </p:txBody>
      </p:sp>
      <p:sp>
        <p:nvSpPr>
          <p:cNvPr id="198" name="Google Shape;198;p30"/>
          <p:cNvSpPr txBox="1">
            <a:spLocks noGrp="1"/>
          </p:cNvSpPr>
          <p:nvPr>
            <p:ph type="subTitle" idx="1"/>
          </p:nvPr>
        </p:nvSpPr>
        <p:spPr>
          <a:xfrm>
            <a:off x="1077725" y="1998825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Practice using common SQL clauses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Practice using common aggregations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Practice using comments for debugging or explaining code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Learn SQL functions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Practice writing subqueries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Practice using SQL by examples in  MySQL Workbench</a:t>
            </a:r>
            <a:endParaRPr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Example - World Query</a:t>
            </a:r>
            <a:endParaRPr sz="4800" dirty="0"/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Obtain a list of countries within the continent of Asia. </a:t>
            </a:r>
            <a:endParaRPr sz="3000"/>
          </a:p>
        </p:txBody>
      </p:sp>
      <p:sp>
        <p:nvSpPr>
          <p:cNvPr id="205" name="Google Shape;205;p31"/>
          <p:cNvSpPr txBox="1"/>
          <p:nvPr/>
        </p:nvSpPr>
        <p:spPr>
          <a:xfrm>
            <a:off x="836388" y="2738603"/>
            <a:ext cx="6972515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20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continent,  name as country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columns to get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schema/table to read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 continent  = ‘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'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#limit results”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BY continent, country DESC 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#Sort rows in result”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LIMIT 10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#number of rows to “bring back”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11322625" y="1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5415" y="2839490"/>
            <a:ext cx="2863752" cy="2899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Common SQL Clauses</a:t>
            </a:r>
            <a:endParaRPr sz="4800"/>
          </a:p>
        </p:txBody>
      </p:sp>
      <p:graphicFrame>
        <p:nvGraphicFramePr>
          <p:cNvPr id="213" name="Google Shape;213;p32"/>
          <p:cNvGraphicFramePr/>
          <p:nvPr>
            <p:extLst>
              <p:ext uri="{D42A27DB-BD31-4B8C-83A1-F6EECF244321}">
                <p14:modId xmlns:p14="http://schemas.microsoft.com/office/powerpoint/2010/main" val="606720934"/>
              </p:ext>
            </p:extLst>
          </p:nvPr>
        </p:nvGraphicFramePr>
        <p:xfrm>
          <a:off x="982163" y="2836541"/>
          <a:ext cx="9811176" cy="33376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3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6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1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3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accent1"/>
                          </a:solidFill>
                        </a:rPr>
                        <a:t>Main Clauses</a:t>
                      </a: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JOIN</a:t>
                      </a: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WHERE (3)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SELECT (4)</a:t>
                      </a: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Aggregations (5)</a:t>
                      </a: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FROM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(INNER)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NOT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DISTINCT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AVG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WHERE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LEFT (OUTER)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AND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AS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COUNT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GROUP BY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FULL OUTER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OR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CASE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SUM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HAVING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RIGHT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LIKE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MIN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SELECT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CROSS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BETWEEN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MAX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ORDER BY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&lt;, &gt;, &lt;=, &gt;=, =, !=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1811953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NULL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DC55ECD-61C8-447A-9FBC-7F6FEFB4BBD2}"/>
              </a:ext>
            </a:extLst>
          </p:cNvPr>
          <p:cNvSpPr/>
          <p:nvPr/>
        </p:nvSpPr>
        <p:spPr>
          <a:xfrm>
            <a:off x="913795" y="1857897"/>
            <a:ext cx="103537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A SQL Clause defines the “order of execution” of a SQL query, along with the required operations to obtain data from a relational database.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Example - World Query</a:t>
            </a:r>
            <a:endParaRPr sz="4800"/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Obtain a list of countries within the continent of Asia. </a:t>
            </a:r>
            <a:endParaRPr sz="3000"/>
          </a:p>
        </p:txBody>
      </p:sp>
      <p:sp>
        <p:nvSpPr>
          <p:cNvPr id="205" name="Google Shape;205;p31"/>
          <p:cNvSpPr txBox="1"/>
          <p:nvPr/>
        </p:nvSpPr>
        <p:spPr>
          <a:xfrm>
            <a:off x="1180927" y="2738603"/>
            <a:ext cx="6309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SELECT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continent,  name as country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columns to get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FROM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schema/table to read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WHERE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continent  = ‘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'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#limit results”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ORDER BY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continent, country DESC 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#Sort rows in result”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LIMIT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10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#number of rows to “bring back”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11322625" y="1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1878" y="2839491"/>
            <a:ext cx="2701325" cy="27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200"/>
              <a:t>SQL Operators</a:t>
            </a:r>
            <a:endParaRPr sz="4800"/>
          </a:p>
        </p:txBody>
      </p:sp>
      <p:graphicFrame>
        <p:nvGraphicFramePr>
          <p:cNvPr id="220" name="Google Shape;220;p33"/>
          <p:cNvGraphicFramePr/>
          <p:nvPr/>
        </p:nvGraphicFramePr>
        <p:xfrm>
          <a:off x="993250" y="4523480"/>
          <a:ext cx="10488150" cy="1585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6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Operator Type</a:t>
                      </a:r>
                      <a:endParaRPr sz="2000" dirty="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SELECT Clauses</a:t>
                      </a:r>
                      <a:endParaRPr sz="2000" dirty="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Arithmetic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Add, Subtract, Multiply, Divide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Comparison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Equal to (=), Greater than (&gt;), Less than (&lt;), Greater Than or Equal to (&gt;=)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Logical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AND, BETWEEN, EXISTS, IN, LIKE, NOT, OR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1" name="Google Shape;221;p33"/>
          <p:cNvSpPr txBox="1"/>
          <p:nvPr/>
        </p:nvSpPr>
        <p:spPr>
          <a:xfrm>
            <a:off x="1202200" y="1902747"/>
            <a:ext cx="10279200" cy="2404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A comparison (or relational) operator is a mathematical symbol which is used to compare two values, usually in the “where” or “select” clauses of a SQL Query.  </a:t>
            </a:r>
            <a:b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result of a comparison can be TRUE, FALSE, or UNKNOWN                                (an operator that has one or two NULL expressions returns UNKNOWN).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SQL Functions</a:t>
            </a:r>
            <a:endParaRPr sz="4800"/>
          </a:p>
        </p:txBody>
      </p:sp>
      <p:sp>
        <p:nvSpPr>
          <p:cNvPr id="242" name="Google Shape;242;p36"/>
          <p:cNvSpPr txBox="1">
            <a:spLocks noGrp="1"/>
          </p:cNvSpPr>
          <p:nvPr>
            <p:ph type="subTitle" idx="1"/>
          </p:nvPr>
        </p:nvSpPr>
        <p:spPr>
          <a:xfrm>
            <a:off x="1068300" y="1715825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Aggregate functions:   Avg, Count, INSTR, Sum, Min/Max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String functions:   Concat,  Length, Left, Replace, Substring, Trim, Format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Control flow functions: Case, if, ifnull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Date and Time functions:  Curdate, DateDiff, Day/Month/Year, DateAdd, now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Comparison functions:  Coalesce, isnull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Math functions:  Ceiling/Floor, Round, Truncate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Data Types:  CAST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" name="Google Shape;243;p36"/>
          <p:cNvSpPr txBox="1"/>
          <p:nvPr/>
        </p:nvSpPr>
        <p:spPr>
          <a:xfrm>
            <a:off x="7103250" y="6376875"/>
            <a:ext cx="4924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Tutorial</a:t>
            </a:r>
            <a:r>
              <a:rPr lang="en-US"/>
              <a:t>:  http://www.mysqltutorial.org/mysql-functions.aspx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Example - Continent Query</a:t>
            </a:r>
            <a:endParaRPr sz="4800" dirty="0"/>
          </a:p>
        </p:txBody>
      </p:sp>
      <p:sp>
        <p:nvSpPr>
          <p:cNvPr id="249" name="Google Shape;249;p37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is the total world population by continent?</a:t>
            </a:r>
            <a:endParaRPr dirty="0"/>
          </a:p>
        </p:txBody>
      </p:sp>
      <p:sp>
        <p:nvSpPr>
          <p:cNvPr id="250" name="Google Shape;250;p37"/>
          <p:cNvSpPr txBox="1"/>
          <p:nvPr/>
        </p:nvSpPr>
        <p:spPr>
          <a:xfrm>
            <a:off x="1186420" y="2799614"/>
            <a:ext cx="6460306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20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continent,  SUM(population) as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total_pop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schema/table to read data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 BY continent  </a:t>
            </a:r>
            <a:r>
              <a:rPr lang="en-US" sz="2000" dirty="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summarize by group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>
              <a:lnSpc>
                <a:spcPct val="115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BY continent DESC    </a:t>
            </a:r>
            <a:r>
              <a:rPr lang="en-US" sz="2000" dirty="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Sort rows in result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         </a:t>
            </a:r>
          </a:p>
          <a:p>
            <a:pPr marL="36899" lvl="0">
              <a:lnSpc>
                <a:spcPct val="115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HAVING SUM(population) &gt; 0 </a:t>
            </a:r>
            <a:r>
              <a:rPr lang="en-US" sz="2000" dirty="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Limit final results of </a:t>
            </a:r>
            <a:r>
              <a:rPr lang="en-US" sz="2000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agg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lang="en-US" sz="1800" dirty="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37"/>
          <p:cNvSpPr txBox="1"/>
          <p:nvPr/>
        </p:nvSpPr>
        <p:spPr>
          <a:xfrm>
            <a:off x="11322625" y="1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7064" y="2885139"/>
            <a:ext cx="3075274" cy="29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6D03192-8CC3-4FE0-BE42-88F74EDCE83D}"/>
              </a:ext>
            </a:extLst>
          </p:cNvPr>
          <p:cNvSpPr/>
          <p:nvPr/>
        </p:nvSpPr>
        <p:spPr>
          <a:xfrm>
            <a:off x="8337064" y="5390606"/>
            <a:ext cx="3075274" cy="409008"/>
          </a:xfrm>
          <a:prstGeom prst="rect">
            <a:avLst/>
          </a:prstGeom>
          <a:solidFill>
            <a:schemeClr val="accent6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9038368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1421</Words>
  <Application>Microsoft Office PowerPoint</Application>
  <PresentationFormat>Widescreen</PresentationFormat>
  <Paragraphs>172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Raleway</vt:lpstr>
      <vt:lpstr>Lustria</vt:lpstr>
      <vt:lpstr>Arial</vt:lpstr>
      <vt:lpstr>Calibri</vt:lpstr>
      <vt:lpstr>Lato</vt:lpstr>
      <vt:lpstr>Streamline</vt:lpstr>
      <vt:lpstr>Writing Queries</vt:lpstr>
      <vt:lpstr>Review: Class 1 – Basics</vt:lpstr>
      <vt:lpstr>Class 2 Objectives</vt:lpstr>
      <vt:lpstr>Example - World Query</vt:lpstr>
      <vt:lpstr>Common SQL Clauses</vt:lpstr>
      <vt:lpstr>Example - World Query</vt:lpstr>
      <vt:lpstr>SQL Operators</vt:lpstr>
      <vt:lpstr>SQL Functions</vt:lpstr>
      <vt:lpstr>Example - Continent Query</vt:lpstr>
      <vt:lpstr>Subqueries</vt:lpstr>
      <vt:lpstr>Example - Continent Query</vt:lpstr>
      <vt:lpstr>How did it work?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Queries</dc:title>
  <dc:creator>JTB Ventures LLC</dc:creator>
  <cp:lastModifiedBy>Jeremy Bergmann</cp:lastModifiedBy>
  <cp:revision>21</cp:revision>
  <dcterms:modified xsi:type="dcterms:W3CDTF">2020-06-05T15:33:49Z</dcterms:modified>
</cp:coreProperties>
</file>