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8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74" r:id="rId14"/>
    <p:sldId id="260" r:id="rId15"/>
    <p:sldId id="269" r:id="rId16"/>
    <p:sldId id="285" r:id="rId17"/>
    <p:sldId id="289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75" autoAdjust="0"/>
  </p:normalViewPr>
  <p:slideViewPr>
    <p:cSldViewPr snapToGrid="0">
      <p:cViewPr varScale="1">
        <p:scale>
          <a:sx n="70" d="100"/>
          <a:sy n="70" d="100"/>
        </p:scale>
        <p:origin x="1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ED85BE75-8E8B-4722-9590-3937157AD407}"/>
    <pc:docChg chg="delSld delMainMaster">
      <pc:chgData name="Jeremy Bergmann" userId="c2589a63-7d35-4bd4-b1d6-7fbcacc677e5" providerId="ADAL" clId="{ED85BE75-8E8B-4722-9590-3937157AD407}" dt="2020-05-26T13:06:12.403" v="0" actId="47"/>
      <pc:docMkLst>
        <pc:docMk/>
      </pc:docMkLst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7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87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90"/>
        </pc:sldMkLst>
      </pc:sldChg>
      <pc:sldMasterChg chg="del delSldLayout">
        <pc:chgData name="Jeremy Bergmann" userId="c2589a63-7d35-4bd4-b1d6-7fbcacc677e5" providerId="ADAL" clId="{ED85BE75-8E8B-4722-9590-3937157AD407}" dt="2020-05-26T13:06:12.403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38ce4af1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038ce4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[ALL/DISTINCT]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Format for readability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FROM: what table to read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SELECT: what columns to get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AS: rename the column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GROUP BY: combine rows by column value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ORDER BY: sort in ascending or descending order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HAVING: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aggregate function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LIMIT: constrain the number of rows displayed</a:t>
            </a: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24fce185_2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f24fce185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Query, Using Standards: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'Brighton'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'Edinburgh'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dirty="0"/>
              <a:t> city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dirty="0"/>
              <a:t> </a:t>
            </a:r>
            <a:r>
              <a:rPr lang="en-US" dirty="0" err="1"/>
              <a:t>office_locations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dirty="0"/>
              <a:t> country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'United Kingdom’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dirty="0" err="1"/>
              <a:t>opening_time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dirty="0"/>
              <a:t> (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'NN1'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'KW1'</a:t>
            </a:r>
            <a:r>
              <a:rPr lang="en-US" dirty="0"/>
              <a:t>);</a:t>
            </a: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66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fce18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24fce18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24fce185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f24fce18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214" name="Google Shape;214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24fce185_2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Coding Standards </a:t>
            </a:r>
            <a:endParaRPr dirty="0"/>
          </a:p>
        </p:txBody>
      </p:sp>
      <p:sp>
        <p:nvSpPr>
          <p:cNvPr id="221" name="Google Shape;221;g4f24fce185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24fce185_2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227" name="Google Shape;227;g4f24fce185_2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37" name="Google Shape;237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ysql/mysql-data-types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sql/sql-server-2008-r2/ms167593(v=sql.105)" TargetMode="External"/><Relationship Id="rId13" Type="http://schemas.openxmlformats.org/officeDocument/2006/relationships/hyperlink" Target="https://community.modeanalytics.com/sql/tutorial/introduction-to-sql/" TargetMode="External"/><Relationship Id="rId18" Type="http://schemas.openxmlformats.org/officeDocument/2006/relationships/hyperlink" Target="https://www.tutorialspoint.com/sql/" TargetMode="External"/><Relationship Id="rId26" Type="http://schemas.openxmlformats.org/officeDocument/2006/relationships/hyperlink" Target="http://sqlfiddle.com/" TargetMode="External"/><Relationship Id="rId3" Type="http://schemas.openxmlformats.org/officeDocument/2006/relationships/hyperlink" Target="https://www.codecademy.com/learn/learn-sql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7" Type="http://schemas.openxmlformats.org/officeDocument/2006/relationships/hyperlink" Target="https://thomaslarock.com/2018/07/databases-101/" TargetMode="External"/><Relationship Id="rId12" Type="http://schemas.openxmlformats.org/officeDocument/2006/relationships/hyperlink" Target="https://sqlzoo.net/" TargetMode="External"/><Relationship Id="rId17" Type="http://schemas.openxmlformats.org/officeDocument/2006/relationships/hyperlink" Target="https://use-the-index-luke.com/" TargetMode="External"/><Relationship Id="rId25" Type="http://schemas.openxmlformats.org/officeDocument/2006/relationships/hyperlink" Target="https://schemaverse.com/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sqlbolt.com/" TargetMode="External"/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mysql.com/doc/refman/5.7/en/" TargetMode="External"/><Relationship Id="rId11" Type="http://schemas.openxmlformats.org/officeDocument/2006/relationships/hyperlink" Target="https://www.w3schools.com/sql/" TargetMode="External"/><Relationship Id="rId24" Type="http://schemas.openxmlformats.org/officeDocument/2006/relationships/hyperlink" Target="https://www.khanacademy.org/computing/computer-programming/sql/sql-basics/v/welcome-to-sql" TargetMode="External"/><Relationship Id="rId5" Type="http://schemas.openxmlformats.org/officeDocument/2006/relationships/hyperlink" Target="http://www.sqlcourse2.com/" TargetMode="External"/><Relationship Id="rId15" Type="http://schemas.openxmlformats.org/officeDocument/2006/relationships/hyperlink" Target="http://www.sql-tutorial.net/" TargetMode="External"/><Relationship Id="rId23" Type="http://schemas.openxmlformats.org/officeDocument/2006/relationships/hyperlink" Target="https://www.youtube.com/watch?v=7Vtl2WggqOg" TargetMode="External"/><Relationship Id="rId10" Type="http://schemas.openxmlformats.org/officeDocument/2006/relationships/hyperlink" Target="https://www.reddit.com/r/learnSQL/" TargetMode="External"/><Relationship Id="rId19" Type="http://schemas.openxmlformats.org/officeDocument/2006/relationships/hyperlink" Target="https://www.safaribooksonline.com/library/view/head-first-sql/9780596526849/ch01.htm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14" Type="http://schemas.openxmlformats.org/officeDocument/2006/relationships/hyperlink" Target="https://www.sololearn.com/Course/SQL/" TargetMode="External"/><Relationship Id="rId22" Type="http://schemas.openxmlformats.org/officeDocument/2006/relationships/hyperlink" Target="https://www.amazon.com/Joe-Celkos-SQL-Smarties-Fifth/dp/0128007613" TargetMode="External"/><Relationship Id="rId27" Type="http://schemas.openxmlformats.org/officeDocument/2006/relationships/hyperlink" Target="https://mysqlsandbox.net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" TargetMode="External"/><Relationship Id="rId3" Type="http://schemas.openxmlformats.org/officeDocument/2006/relationships/hyperlink" Target="http://www.mysqltutorial.org/mysql-data-types.aspx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qlzoo.net/" TargetMode="External"/><Relationship Id="rId5" Type="http://schemas.openxmlformats.org/officeDocument/2006/relationships/hyperlink" Target="http://www.mysqltutorial.org/mysql-subquery/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tyle.guid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4294967295"/>
          </p:nvPr>
        </p:nvSpPr>
        <p:spPr>
          <a:xfrm>
            <a:off x="297750" y="1886275"/>
            <a:ext cx="6880121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 dirty="0"/>
              <a:t>Tables:  Any display of information in tabular form, with rows and/or columns named</a:t>
            </a:r>
            <a:endParaRPr sz="2400" dirty="0"/>
          </a:p>
          <a:p>
            <a:pPr marL="609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Columns (fields):  Set of named values that define the data within in a table.</a:t>
            </a:r>
            <a:endParaRPr sz="2400" dirty="0"/>
          </a:p>
          <a:p>
            <a:pPr marL="609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Rows (records): A single, implicitly structured data item in a table.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49" name="Google Shape;249;p37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227" name="Google Shape;227;p34"/>
          <p:cNvGraphicFramePr/>
          <p:nvPr>
            <p:extLst>
              <p:ext uri="{D42A27DB-BD31-4B8C-83A1-F6EECF244321}">
                <p14:modId xmlns:p14="http://schemas.microsoft.com/office/powerpoint/2010/main" val="72048887"/>
              </p:ext>
            </p:extLst>
          </p:nvPr>
        </p:nvGraphicFramePr>
        <p:xfrm>
          <a:off x="914400" y="2112963"/>
          <a:ext cx="10353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Strings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Numeric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Dates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Other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Google Shape;228;p34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What is a Query?</a:t>
            </a:r>
            <a:endParaRPr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5E7A5-A05F-4BE6-916D-D22EAC8CDF4D}"/>
              </a:ext>
            </a:extLst>
          </p:cNvPr>
          <p:cNvSpPr/>
          <p:nvPr/>
        </p:nvSpPr>
        <p:spPr>
          <a:xfrm>
            <a:off x="491319" y="2533247"/>
            <a:ext cx="612784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A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query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is a request to the SQL Database for data, to answer a question. </a:t>
            </a:r>
          </a:p>
          <a:p>
            <a:endParaRPr lang="en-US" sz="2600" dirty="0">
              <a:solidFill>
                <a:srgbClr val="555555"/>
              </a:solidFill>
              <a:latin typeface="Lato" panose="020B0604020202020204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When we query databases, we use a common language to get information - 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SQL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or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Structured Query Language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593C7-8844-4F64-83E4-96D73B36F9E8}"/>
              </a:ext>
            </a:extLst>
          </p:cNvPr>
          <p:cNvSpPr/>
          <p:nvPr/>
        </p:nvSpPr>
        <p:spPr>
          <a:xfrm>
            <a:off x="7037696" y="2056193"/>
            <a:ext cx="515430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Lato" panose="020B0604020202020204" charset="0"/>
                <a:cs typeface="Courier New" panose="02070309020205020404" pitchFamily="49" charset="0"/>
              </a:rPr>
              <a:t>MySQL Query Syntax</a:t>
            </a:r>
          </a:p>
          <a:p>
            <a:endParaRPr lang="en-US" sz="1800" b="1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[ALL/DISTINCT]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column_list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B050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table_list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order_by_column_list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number_of_records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pPr lvl="0">
              <a:buSzPts val="1400"/>
              <a:defRPr/>
            </a:pPr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* Required Clauses</a:t>
            </a:r>
            <a:endParaRPr lang="en-US" sz="2000" dirty="0">
              <a:solidFill>
                <a:schemeClr val="accent3"/>
              </a:solidFill>
              <a:latin typeface="Lato" panose="020B060402020202020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913795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4294967295"/>
          </p:nvPr>
        </p:nvSpPr>
        <p:spPr>
          <a:xfrm>
            <a:off x="4565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Courses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800"/>
              <a:t> (self-paced, free and paid)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800"/>
              <a:t> 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SQL Course 2</a:t>
            </a:r>
            <a:endParaRPr sz="1800"/>
          </a:p>
          <a:p>
            <a:pPr marL="6096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Documentation and Help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MySQL Reference Manual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Databases 101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MS SQL Server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Stack Overflow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Reddit</a:t>
            </a:r>
            <a:endParaRPr sz="1800"/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989"/>
          </a:p>
          <a:p>
            <a:pPr marL="342900" lvl="0" indent="-2571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endParaRPr sz="1100"/>
          </a:p>
        </p:txBody>
      </p:sp>
      <p:sp>
        <p:nvSpPr>
          <p:cNvPr id="272" name="Google Shape;272;p40"/>
          <p:cNvSpPr txBox="1"/>
          <p:nvPr/>
        </p:nvSpPr>
        <p:spPr>
          <a:xfrm>
            <a:off x="5326425" y="1580100"/>
            <a:ext cx="4171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Interactive Tutorials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8870900" y="1658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sz="1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Practice Resources</a:t>
            </a:r>
            <a:endParaRPr sz="4800"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References (mysqltutorial.org)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3"/>
              </a:rPr>
              <a:t>Data types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4"/>
              </a:rPr>
              <a:t>Aggregation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5"/>
              </a:rPr>
              <a:t>Subquery primer</a:t>
            </a:r>
            <a:endParaRPr sz="1500" dirty="0"/>
          </a:p>
          <a:p>
            <a:pPr marL="609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Practice: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6"/>
              </a:rPr>
              <a:t>SQLZOO</a:t>
            </a:r>
            <a:endParaRPr sz="1500" u="sng" dirty="0">
              <a:solidFill>
                <a:schemeClr val="accent5"/>
              </a:solidFill>
              <a:hlinkClick r:id="rId7"/>
            </a:endParaRPr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7"/>
              </a:rPr>
              <a:t>CodeWars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(SQLite 3.2.8, </a:t>
            </a:r>
            <a:r>
              <a:rPr lang="en-US" sz="1500" dirty="0" err="1"/>
              <a:t>PostgresSQL</a:t>
            </a:r>
            <a:r>
              <a:rPr lang="en-US" sz="1500" dirty="0"/>
              <a:t> 9.6)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8"/>
              </a:rPr>
              <a:t>HackerRank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(DB2, MySQL, Oracle, MS SQL Server)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 err="1"/>
              <a:t>Data.world</a:t>
            </a:r>
            <a:endParaRPr lang="en-US"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Google </a:t>
            </a:r>
            <a:r>
              <a:rPr lang="en-US" sz="1500" dirty="0" err="1"/>
              <a:t>BigQuery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</a:t>
            </a:r>
            <a:endParaRPr sz="2400" dirty="0"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3400" y="2433818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912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Appendix – SQL Coding Standards</a:t>
            </a:r>
            <a:endParaRPr sz="4800" dirty="0"/>
          </a:p>
        </p:txBody>
      </p:sp>
      <p:sp>
        <p:nvSpPr>
          <p:cNvPr id="7" name="Google Shape;205;p31">
            <a:extLst>
              <a:ext uri="{FF2B5EF4-FFF2-40B4-BE49-F238E27FC236}">
                <a16:creationId xmlns:a16="http://schemas.microsoft.com/office/drawing/2014/main" id="{86E7BA88-6414-4ADA-8711-08271F12D218}"/>
              </a:ext>
            </a:extLst>
          </p:cNvPr>
          <p:cNvSpPr txBox="1"/>
          <p:nvPr/>
        </p:nvSpPr>
        <p:spPr>
          <a:xfrm>
            <a:off x="163166" y="1992802"/>
            <a:ext cx="6415053" cy="417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Lato" panose="020B0604020202020204" charset="0"/>
              </a:rPr>
              <a:t>SQL Coding Standards vary across entities/organizations.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However, the following SQL coding “best practices” are utilized in this class.  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For a full list of “best practices” see the following resource: </a:t>
            </a:r>
            <a:r>
              <a:rPr lang="en-US" sz="2800" dirty="0">
                <a:latin typeface="Lato" panose="020B0604020202020204" charset="0"/>
                <a:hlinkClick r:id="rId3"/>
              </a:rPr>
              <a:t>SQL Style Guide</a:t>
            </a:r>
            <a:endParaRPr lang="en-US" sz="2800" dirty="0">
              <a:latin typeface="Lato" panose="020B0604020202020204" charset="0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A4CF2-0942-430A-ACE9-A28DE08168D7}"/>
              </a:ext>
            </a:extLst>
          </p:cNvPr>
          <p:cNvSpPr/>
          <p:nvPr/>
        </p:nvSpPr>
        <p:spPr>
          <a:xfrm>
            <a:off x="6489116" y="1745175"/>
            <a:ext cx="57028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Lato" panose="020B0604020202020204" charset="0"/>
              </a:rPr>
              <a:t>SQL coding “best practices”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Capitalize all SQL Clauses &amp; Keywords, Table Constraints and Agg.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Lowercase for all fields &amp;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Use “_” when defining multi-part column and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Keywords used as field names are encased in back-tick (`)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SQL Clauses </a:t>
            </a:r>
            <a:r>
              <a:rPr lang="en-US" sz="2400">
                <a:latin typeface="Lato" panose="020B0604020202020204" charset="0"/>
              </a:rPr>
              <a:t>on Separate Lines</a:t>
            </a: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99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13070" y="1915698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the need and purpose behind data manipulation,    storage/retrieval, cleaning and management within Data Science projects.  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Combine disparate data sets for analysis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data extraction, cleaning/transform  and loading tasks (ETL)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basic theory behind database design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Evaluate cloud storage platforms and NoSQL alternatives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1</a:t>
            </a:r>
            <a:r>
              <a:rPr lang="en-US" sz="3000" dirty="0"/>
              <a:t>: Previous Class Review + Quiz, Topic 1 Lecture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2</a:t>
            </a:r>
            <a:r>
              <a:rPr lang="en-US" sz="3000" dirty="0"/>
              <a:t>: Topic 2 Lecture, Emphasis on Application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3/4</a:t>
            </a:r>
            <a:r>
              <a:rPr lang="en-US" sz="3000" dirty="0"/>
              <a:t>: Hands-on Exercises &amp; Class Project, Questions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1 Objectives</a:t>
            </a:r>
            <a:endParaRPr sz="4800"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980305" y="1955491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indent="-304800">
              <a:lnSpc>
                <a:spcPct val="150000"/>
              </a:lnSpc>
              <a:buSzPts val="3000"/>
            </a:pPr>
            <a:r>
              <a:rPr lang="en-US" sz="3000" dirty="0"/>
              <a:t>What is SQL?   What is a database?</a:t>
            </a:r>
            <a:endParaRPr sz="3000" dirty="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How do you store data in a Database?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3000" dirty="0"/>
              <a:t>How do you obtain structured data using SQL clauses?</a:t>
            </a:r>
          </a:p>
          <a:p>
            <a:pPr marL="609600" lvl="0" indent="-304800">
              <a:lnSpc>
                <a:spcPct val="150000"/>
              </a:lnSpc>
              <a:spcBef>
                <a:spcPts val="1000"/>
              </a:spcBef>
              <a:buSzPts val="3000"/>
            </a:pPr>
            <a:r>
              <a:rPr lang="en-US" sz="3000" dirty="0"/>
              <a:t>Practice SQL Queries in  MySQL Workbench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 sz="3000" dirty="0"/>
            </a:b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Retrieval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marL="76200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25" y="1945250"/>
            <a:ext cx="4975475" cy="397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41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Structured Query Language -  Structured Query Language (SQL) is a standard programming language for relational database management and data manipulation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Dialects include MySQL, SQLite, MS SQL Server, Oracle, PostgreSQL, IBM DB2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Query: statement that asks for information from the database</a:t>
            </a:r>
            <a:endParaRPr sz="2000" dirty="0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Runs locally, on a server, or in the cloud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Simple and fast - Only one data structure, Optimized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1388700" y="28556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241" name="Google Shape;241;p36"/>
          <p:cNvSpPr txBox="1"/>
          <p:nvPr/>
        </p:nvSpPr>
        <p:spPr>
          <a:xfrm>
            <a:off x="6563100" y="27794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016850" y="1971475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1595</Words>
  <Application>Microsoft Office PowerPoint</Application>
  <PresentationFormat>Widescreen</PresentationFormat>
  <Paragraphs>258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Raleway</vt:lpstr>
      <vt:lpstr>Lustria</vt:lpstr>
      <vt:lpstr>Arial</vt:lpstr>
      <vt:lpstr>Calibri</vt:lpstr>
      <vt:lpstr>Courier New</vt:lpstr>
      <vt:lpstr>Lato</vt:lpstr>
      <vt:lpstr>Streamline</vt:lpstr>
      <vt:lpstr>Data Manipulation &amp; Management - Overview </vt:lpstr>
      <vt:lpstr>What are the course objectives?</vt:lpstr>
      <vt:lpstr>How is this class structured?</vt:lpstr>
      <vt:lpstr>Class 1 Objectives</vt:lpstr>
      <vt:lpstr>What is the need for data manipulation?</vt:lpstr>
      <vt:lpstr>How can you manage large amounts of data?</vt:lpstr>
      <vt:lpstr>What is SQL?</vt:lpstr>
      <vt:lpstr>SQL Components</vt:lpstr>
      <vt:lpstr>What is a database?</vt:lpstr>
      <vt:lpstr>What is a table?</vt:lpstr>
      <vt:lpstr>What data types can you use?</vt:lpstr>
      <vt:lpstr>Common Data Types</vt:lpstr>
      <vt:lpstr>What is a Query?</vt:lpstr>
      <vt:lpstr>Example - World Query</vt:lpstr>
      <vt:lpstr>Where can you learn more SQL?</vt:lpstr>
      <vt:lpstr>Practice Resources</vt:lpstr>
      <vt:lpstr>Appendix – SQL Coding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&amp; Management - Overview</dc:title>
  <dc:creator>JTB Ventures LLC</dc:creator>
  <cp:lastModifiedBy>Jeremy Bergmann</cp:lastModifiedBy>
  <cp:revision>46</cp:revision>
  <dcterms:modified xsi:type="dcterms:W3CDTF">2020-06-05T15:34:57Z</dcterms:modified>
</cp:coreProperties>
</file>