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67" r:id="rId3"/>
    <p:sldId id="268" r:id="rId4"/>
    <p:sldId id="269" r:id="rId5"/>
    <p:sldId id="270" r:id="rId6"/>
    <p:sldId id="272" r:id="rId7"/>
    <p:sldId id="273" r:id="rId8"/>
    <p:sldId id="275" r:id="rId9"/>
    <p:sldId id="274" r:id="rId10"/>
    <p:sldId id="276" r:id="rId11"/>
    <p:sldId id="271" r:id="rId12"/>
    <p:sldId id="263" r:id="rId13"/>
    <p:sldId id="265" r:id="rId1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700" autoAdjust="0"/>
  </p:normalViewPr>
  <p:slideViewPr>
    <p:cSldViewPr snapToGrid="0">
      <p:cViewPr varScale="1">
        <p:scale>
          <a:sx n="83" d="100"/>
          <a:sy n="83" d="100"/>
        </p:scale>
        <p:origin x="10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3E6C6-BE90-4FCE-A21E-5CB3AF5FD184}" type="datetimeFigureOut">
              <a:rPr lang="en-DE" smtClean="0"/>
              <a:t>26/11/2021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FCA78-F67D-4C9F-A032-C0A6CEF2EF9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11522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Introduction about the project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55046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 into success factors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50403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Go into success factors</a:t>
            </a:r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5740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>
                <a:solidFill>
                  <a:srgbClr val="202124"/>
                </a:solidFill>
                <a:latin typeface="Maison Neue Book"/>
              </a:rPr>
              <a:t>What is Kickstarter?</a:t>
            </a:r>
            <a:endParaRPr lang="en-GB" b="0" i="1" dirty="0">
              <a:solidFill>
                <a:srgbClr val="202124"/>
              </a:solidFill>
              <a:effectLst/>
              <a:latin typeface="Maison Neue Book"/>
            </a:endParaRPr>
          </a:p>
          <a:p>
            <a:r>
              <a:rPr lang="en-GB" b="0" i="1" dirty="0">
                <a:solidFill>
                  <a:srgbClr val="202124"/>
                </a:solidFill>
                <a:effectLst/>
                <a:latin typeface="Maison Neue Book"/>
              </a:rPr>
              <a:t>‘Kickstarter is </a:t>
            </a:r>
            <a:r>
              <a:rPr lang="en-GB" i="1" dirty="0">
                <a:solidFill>
                  <a:srgbClr val="202124"/>
                </a:solidFill>
                <a:effectLst/>
                <a:latin typeface="Maison Neue Book"/>
              </a:rPr>
              <a:t>a funding platform for creative projects</a:t>
            </a:r>
            <a:r>
              <a:rPr lang="en-GB" b="0" i="1" dirty="0">
                <a:solidFill>
                  <a:srgbClr val="202124"/>
                </a:solidFill>
                <a:effectLst/>
                <a:latin typeface="Maison Neue Book"/>
              </a:rPr>
              <a:t>. ... </a:t>
            </a:r>
          </a:p>
          <a:p>
            <a:r>
              <a:rPr lang="en-GB" b="0" i="1" dirty="0">
                <a:solidFill>
                  <a:srgbClr val="202124"/>
                </a:solidFill>
                <a:effectLst/>
                <a:latin typeface="Maison Neue Book"/>
              </a:rPr>
              <a:t>There are different categories like … </a:t>
            </a:r>
          </a:p>
          <a:p>
            <a:endParaRPr lang="en-GB" b="0" i="1" dirty="0">
              <a:solidFill>
                <a:srgbClr val="202124"/>
              </a:solidFill>
              <a:effectLst/>
              <a:latin typeface="Maison Neue Book"/>
            </a:endParaRPr>
          </a:p>
          <a:p>
            <a:r>
              <a:rPr lang="en-GB" b="0" i="1" dirty="0">
                <a:solidFill>
                  <a:srgbClr val="202124"/>
                </a:solidFill>
                <a:effectLst/>
                <a:latin typeface="Maison Neue Book"/>
              </a:rPr>
              <a:t>Every project creator sets their project's funding goal and deadline. </a:t>
            </a:r>
          </a:p>
          <a:p>
            <a:endParaRPr lang="en-GB" b="0" i="1" dirty="0">
              <a:solidFill>
                <a:srgbClr val="202124"/>
              </a:solidFill>
              <a:effectLst/>
              <a:latin typeface="Maison Neue Book"/>
            </a:endParaRPr>
          </a:p>
          <a:p>
            <a:r>
              <a:rPr lang="en-GB" b="0" i="1" dirty="0">
                <a:solidFill>
                  <a:srgbClr val="202124"/>
                </a:solidFill>
                <a:effectLst/>
                <a:latin typeface="Maison Neue Book"/>
              </a:rPr>
              <a:t>If people like the project, they can pledge money to make it happen. </a:t>
            </a:r>
          </a:p>
          <a:p>
            <a:endParaRPr lang="en-GB" b="0" i="1" dirty="0">
              <a:solidFill>
                <a:srgbClr val="202124"/>
              </a:solidFill>
              <a:effectLst/>
              <a:latin typeface="Maison Neue Book"/>
            </a:endParaRPr>
          </a:p>
          <a:p>
            <a:r>
              <a:rPr lang="en-GB" b="0" i="1" dirty="0">
                <a:solidFill>
                  <a:srgbClr val="202124"/>
                </a:solidFill>
                <a:effectLst/>
                <a:latin typeface="Maison Neue Book"/>
              </a:rPr>
              <a:t>Only If the project succeeds in reaching its funding goal, all backers' credit cards are charged when time expires.’</a:t>
            </a:r>
          </a:p>
          <a:p>
            <a:endParaRPr lang="en-GB" b="0" i="1" dirty="0">
              <a:solidFill>
                <a:srgbClr val="202124"/>
              </a:solidFill>
              <a:effectLst/>
              <a:latin typeface="Maison Neue Book"/>
            </a:endParaRPr>
          </a:p>
          <a:p>
            <a:r>
              <a:rPr lang="en-GB" b="0" i="1" dirty="0">
                <a:solidFill>
                  <a:srgbClr val="202124"/>
                </a:solidFill>
                <a:effectLst/>
                <a:latin typeface="Maison Neue Book"/>
              </a:rPr>
              <a:t>The benefit of predicting success of a project could be on both sides: </a:t>
            </a:r>
            <a:r>
              <a:rPr lang="en-GB" b="0" i="1" dirty="0" err="1">
                <a:solidFill>
                  <a:srgbClr val="202124"/>
                </a:solidFill>
                <a:effectLst/>
                <a:latin typeface="Maison Neue Book"/>
              </a:rPr>
              <a:t>kickstarter</a:t>
            </a:r>
            <a:r>
              <a:rPr lang="en-GB" b="0" i="1" dirty="0">
                <a:solidFill>
                  <a:srgbClr val="202124"/>
                </a:solidFill>
                <a:effectLst/>
                <a:latin typeface="Maison Neue Book"/>
              </a:rPr>
              <a:t> and project owners – possibly find ways to improve your project?</a:t>
            </a:r>
            <a:endParaRPr lang="en-DE" i="1" dirty="0">
              <a:latin typeface="Maison Neue Book"/>
            </a:endParaRP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8208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 pictures</a:t>
            </a:r>
          </a:p>
          <a:p>
            <a:r>
              <a:rPr lang="en-GB" dirty="0"/>
              <a:t>No videos</a:t>
            </a:r>
          </a:p>
          <a:p>
            <a:r>
              <a:rPr lang="en-GB" dirty="0"/>
              <a:t>No product presentations</a:t>
            </a:r>
          </a:p>
          <a:p>
            <a:r>
              <a:rPr lang="en-GB" dirty="0"/>
              <a:t>No information about ‘reward’ for backing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7892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best accuracy  82.33%</a:t>
            </a:r>
          </a:p>
          <a:p>
            <a:r>
              <a:rPr lang="en-GB" dirty="0"/>
              <a:t>Tree Classifier - </a:t>
            </a:r>
            <a:r>
              <a:rPr lang="en-GB" dirty="0" err="1"/>
              <a:t>Winsorize</a:t>
            </a:r>
            <a:r>
              <a:rPr lang="en-GB" dirty="0"/>
              <a:t> outliers – manual upscaling – </a:t>
            </a:r>
            <a:r>
              <a:rPr lang="en-GB" dirty="0" err="1"/>
              <a:t>MinMaxScaler</a:t>
            </a:r>
            <a:endParaRPr lang="en-GB" dirty="0"/>
          </a:p>
          <a:p>
            <a:endParaRPr lang="en-GB" dirty="0"/>
          </a:p>
          <a:p>
            <a:r>
              <a:rPr lang="en-GB" dirty="0"/>
              <a:t>Differentiate on quality depending on success or failure (quality true positives or false negative)</a:t>
            </a:r>
          </a:p>
          <a:p>
            <a:endParaRPr lang="en-GB" dirty="0"/>
          </a:p>
          <a:p>
            <a:r>
              <a:rPr lang="en-GB" dirty="0"/>
              <a:t>Remove boxes to see if we change our mind including the other inputs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17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Now that we know the project failed let’s take a look what could be the factors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6175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Just based on the category our project had a bit higher than average chances of success</a:t>
            </a:r>
          </a:p>
          <a:p>
            <a:r>
              <a:rPr lang="en-GB" dirty="0"/>
              <a:t>Though most funded projects are in categories comics, games, publishing</a:t>
            </a:r>
          </a:p>
          <a:p>
            <a:r>
              <a:rPr lang="en-GB" dirty="0"/>
              <a:t>Least funded projects are in categories food, crafts, journalism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67279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Also based on the country our project had a bit higher than average chances of success</a:t>
            </a:r>
          </a:p>
          <a:p>
            <a:r>
              <a:rPr lang="en-GB" dirty="0"/>
              <a:t>Though most funded projects are from Hong Kong and Great Britain</a:t>
            </a:r>
          </a:p>
          <a:p>
            <a:r>
              <a:rPr lang="en-GB" dirty="0"/>
              <a:t>Least funded projects are from countries Italy, Mexico, Netherlands</a:t>
            </a:r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6974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Both graphs show duration in days and goal amount in k USD</a:t>
            </a:r>
          </a:p>
          <a:p>
            <a:r>
              <a:rPr lang="en-GB" dirty="0"/>
              <a:t>The higher the goal amount the less likely it is going to be funded – our example project has a very high goal with almost 150kUSD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8534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seems that projects are more successful when they are launch and end the same weekday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FCA78-F67D-4C9F-A032-C0A6CEF2EF96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96676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9F77D-A66C-4C2B-B447-434CD3802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D3192-1E56-4A3B-98DA-6E6E53211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7BF37-75DB-475F-AA7F-004C3AAA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8B54-44FD-4BC2-950D-8D2D192923EF}" type="datetimeFigureOut">
              <a:rPr lang="en-DE" smtClean="0"/>
              <a:t>26/11/2021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B1A1C-E311-422D-8093-DFA33CB0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80DAF-BE69-4BE8-BCD8-1AD4BDCD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942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B0C4-8AB1-4B35-8572-C9660D6C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ECECB-C2F3-4D5F-AAEA-159F9F7E8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16BCB-99DA-4F6E-A21B-065042A8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8B54-44FD-4BC2-950D-8D2D192923EF}" type="datetimeFigureOut">
              <a:rPr lang="en-DE" smtClean="0"/>
              <a:t>26/11/2021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AD330-CE8B-4612-BD34-E03B60BD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12E1D-7A52-40EC-90A9-8A7932DC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211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EC596-FBCC-43D4-92A6-87454C7D8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E7F80-3E4F-4F2A-92B0-9DD5BF4A4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E0777-6342-49F3-9EB4-C9E3F53A2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8B54-44FD-4BC2-950D-8D2D192923EF}" type="datetimeFigureOut">
              <a:rPr lang="en-DE" smtClean="0"/>
              <a:t>26/11/2021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70AA9-E1CD-4299-9F20-0F95B615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9430B-6FBB-4FCA-B13B-88580780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031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C376-31C8-4756-85F6-00EB3B4F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62C55-DD09-48DB-B080-9C1F6D413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6BFD-F610-4058-AC73-115DE014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8B54-44FD-4BC2-950D-8D2D192923EF}" type="datetimeFigureOut">
              <a:rPr lang="en-DE" smtClean="0"/>
              <a:t>26/11/2021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389EF-0B51-4F88-9C92-E602959F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4C989-ACA2-4DAD-B31A-EC1BABCF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023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CE74-9594-401B-BFB8-1269239B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982DE-74F8-410C-9A76-BB64311C8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AD539-B38E-4C64-A202-4455F89A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8B54-44FD-4BC2-950D-8D2D192923EF}" type="datetimeFigureOut">
              <a:rPr lang="en-DE" smtClean="0"/>
              <a:t>26/11/2021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38E0F-4D9E-42ED-AAAC-6AE7D7FA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2E632-5C07-4457-BADA-8BCB7C1B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00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4B7D-1176-47E9-86D0-3D0FDE727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1FABC-BA11-4D3F-A339-A18946B4C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2CE06-9E21-4AAC-9343-E631739AE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98FBE-A62B-4817-9B09-04E3CEF4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8B54-44FD-4BC2-950D-8D2D192923EF}" type="datetimeFigureOut">
              <a:rPr lang="en-DE" smtClean="0"/>
              <a:t>26/11/2021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BAD52-8139-4446-93F3-AD175F81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0F882-E824-4D9E-85B1-CBF83F50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813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42D2-A376-4E27-A5D2-13E91121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911C0-53AC-4018-B4F8-8A1F0FEA2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83207-6A23-42DA-9BA6-74EDD81E7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2EACD-1F39-4455-8D87-02A546DD6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37FDB-1954-4D88-B624-C9BFFBCAC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D25E7-A7D5-4189-B99D-6AA8CC211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8B54-44FD-4BC2-950D-8D2D192923EF}" type="datetimeFigureOut">
              <a:rPr lang="en-DE" smtClean="0"/>
              <a:t>26/11/2021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C27D5-C1C2-43EE-963F-B988323E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ACA0E-FD0D-467C-AADA-1C4991AB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506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DD1C-6AF0-4C12-B282-08569E8D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E713D-5596-49AE-97FE-F1CAEA49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8B54-44FD-4BC2-950D-8D2D192923EF}" type="datetimeFigureOut">
              <a:rPr lang="en-DE" smtClean="0"/>
              <a:t>26/11/2021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6FD18-1478-4AD5-8296-142A2C9C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8CBA9-1796-493B-B2AA-3B79689C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5930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83715-7FBA-4A84-A2A2-ED109E76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8B54-44FD-4BC2-950D-8D2D192923EF}" type="datetimeFigureOut">
              <a:rPr lang="en-DE" smtClean="0"/>
              <a:t>26/11/2021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A7335-B95F-4C08-9B5C-BE60D43B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B2322-7BCE-4B62-827E-56557197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400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0E8E0-B813-4136-B935-2134A7C7E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376D1-6551-412C-8477-65971347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9594D-5A3B-43A7-8E19-8F6F90E68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45401-B59E-4A02-A5A6-1233F3F34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8B54-44FD-4BC2-950D-8D2D192923EF}" type="datetimeFigureOut">
              <a:rPr lang="en-DE" smtClean="0"/>
              <a:t>26/11/2021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F85FC-1488-4FEC-8BF9-E8FEB25C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1B741-181D-4553-93A7-8859B0B0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698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79D3-6B03-4C5C-97A8-F15A7C55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8E93F-CB67-4F1C-8E7F-97B2B0241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F9F0B-D7AA-4C51-8856-92F5D8F1B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68195-CF44-4279-867F-549D36BB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8B54-44FD-4BC2-950D-8D2D192923EF}" type="datetimeFigureOut">
              <a:rPr lang="en-DE" smtClean="0"/>
              <a:t>26/11/2021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23F3B-0384-4DB3-A948-B2F76CF2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4554B-2F64-481A-B097-EF05BFE4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511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61A12E-0850-4F4C-8D0B-5CC8A780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95A09-DC77-4FC2-8A21-5FBB84520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9C8A8-190C-46A7-A3EB-B8F517B6C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A8B54-44FD-4BC2-950D-8D2D192923EF}" type="datetimeFigureOut">
              <a:rPr lang="en-DE" smtClean="0"/>
              <a:t>26/11/2021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08051-CE97-4BBE-A3D4-7577139EB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E5F89-9573-487B-9327-1BA137CD5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D77AF-0211-411F-A393-021CFACEDA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408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55801E-5FFB-4E06-B29D-68E9A5076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780" y="1894875"/>
            <a:ext cx="10972800" cy="1655762"/>
          </a:xfrm>
        </p:spPr>
        <p:txBody>
          <a:bodyPr>
            <a:normAutofit/>
          </a:bodyPr>
          <a:lstStyle/>
          <a:p>
            <a:endParaRPr lang="de-DE" b="1" dirty="0">
              <a:latin typeface="Maison Neue Book"/>
            </a:endParaRPr>
          </a:p>
          <a:p>
            <a:r>
              <a:rPr lang="en-US" b="1" dirty="0">
                <a:latin typeface="Maison Neue Book"/>
              </a:rPr>
              <a:t>Predict</a:t>
            </a:r>
            <a:r>
              <a:rPr lang="de-DE" b="1" dirty="0">
                <a:latin typeface="Maison Neue Book"/>
              </a:rPr>
              <a:t> </a:t>
            </a:r>
            <a:r>
              <a:rPr lang="de-DE" b="1" dirty="0" err="1">
                <a:latin typeface="Maison Neue Book"/>
              </a:rPr>
              <a:t>if</a:t>
            </a:r>
            <a:r>
              <a:rPr lang="de-DE" b="1" dirty="0">
                <a:latin typeface="Maison Neue Book"/>
              </a:rPr>
              <a:t> a </a:t>
            </a:r>
            <a:r>
              <a:rPr lang="de-DE" b="1" dirty="0" err="1">
                <a:latin typeface="Maison Neue Book"/>
              </a:rPr>
              <a:t>project</a:t>
            </a:r>
            <a:r>
              <a:rPr lang="de-DE" b="1" dirty="0">
                <a:latin typeface="Maison Neue Book"/>
              </a:rPr>
              <a:t> </a:t>
            </a:r>
            <a:r>
              <a:rPr lang="de-DE" b="1" dirty="0" err="1">
                <a:latin typeface="Maison Neue Book"/>
              </a:rPr>
              <a:t>launched</a:t>
            </a:r>
            <a:r>
              <a:rPr lang="de-DE" b="1" dirty="0">
                <a:latin typeface="Maison Neue Book"/>
              </a:rPr>
              <a:t> </a:t>
            </a:r>
            <a:r>
              <a:rPr lang="en-US" b="1" dirty="0">
                <a:latin typeface="Maison Neue Book"/>
              </a:rPr>
              <a:t>on </a:t>
            </a:r>
            <a:r>
              <a:rPr lang="en-US" b="1" dirty="0" err="1">
                <a:latin typeface="Maison Neue Book"/>
              </a:rPr>
              <a:t>kickstarter</a:t>
            </a:r>
            <a:r>
              <a:rPr lang="en-US" b="1" dirty="0">
                <a:latin typeface="Maison Neue Book"/>
              </a:rPr>
              <a:t> will reach it‘s funding goal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8DE4D37-306B-4B98-A54F-6D47D6680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896" y="290659"/>
            <a:ext cx="6449430" cy="190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58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6D2F49-E1BE-43AA-B199-E0826A25A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275" y="1109441"/>
            <a:ext cx="8623959" cy="40065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BFC3AF-4BC6-4DCB-A665-841C37FC2037}"/>
              </a:ext>
            </a:extLst>
          </p:cNvPr>
          <p:cNvSpPr/>
          <p:nvPr/>
        </p:nvSpPr>
        <p:spPr>
          <a:xfrm>
            <a:off x="4247908" y="2384385"/>
            <a:ext cx="995423" cy="4977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087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6B9D942-067C-4AE2-9539-55BC54258A6E}"/>
              </a:ext>
            </a:extLst>
          </p:cNvPr>
          <p:cNvSpPr txBox="1"/>
          <p:nvPr/>
        </p:nvSpPr>
        <p:spPr>
          <a:xfrm>
            <a:off x="2662177" y="1223240"/>
            <a:ext cx="664386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Maison Neue Book"/>
              </a:rPr>
              <a:t>Go step by step through the fail prediction</a:t>
            </a:r>
          </a:p>
          <a:p>
            <a:pPr algn="ctr"/>
            <a:endParaRPr lang="en-US" sz="2000" dirty="0">
              <a:latin typeface="Maison Neue Book"/>
            </a:endParaRPr>
          </a:p>
          <a:p>
            <a:pPr algn="ctr"/>
            <a:r>
              <a:rPr lang="en-US" sz="2000" dirty="0">
                <a:latin typeface="Maison Neue Book"/>
              </a:rPr>
              <a:t>Certain categories that are more likely to fail</a:t>
            </a:r>
          </a:p>
          <a:p>
            <a:pPr algn="ctr"/>
            <a:endParaRPr lang="en-US" sz="2000" dirty="0">
              <a:latin typeface="Maison Neue Book"/>
            </a:endParaRPr>
          </a:p>
          <a:p>
            <a:pPr algn="ctr"/>
            <a:r>
              <a:rPr lang="en-US" sz="2000" dirty="0">
                <a:latin typeface="Maison Neue Book"/>
              </a:rPr>
              <a:t>Common words in failed projects</a:t>
            </a:r>
          </a:p>
          <a:p>
            <a:pPr algn="ctr"/>
            <a:endParaRPr lang="en-US" sz="2000" dirty="0">
              <a:latin typeface="Maison Neue Book"/>
            </a:endParaRPr>
          </a:p>
          <a:p>
            <a:pPr algn="ctr"/>
            <a:r>
              <a:rPr lang="en-US" sz="2000" dirty="0">
                <a:latin typeface="Maison Neue Book"/>
              </a:rPr>
              <a:t>Goal amounts</a:t>
            </a:r>
          </a:p>
          <a:p>
            <a:pPr algn="ctr"/>
            <a:endParaRPr lang="en-US" sz="2000" dirty="0">
              <a:latin typeface="Maison Neue Book"/>
            </a:endParaRPr>
          </a:p>
          <a:p>
            <a:pPr algn="ctr"/>
            <a:endParaRPr lang="en-US" sz="2000" dirty="0">
              <a:latin typeface="Maison Neue Book"/>
            </a:endParaRPr>
          </a:p>
          <a:p>
            <a:pPr algn="ctr"/>
            <a:endParaRPr lang="en-US" sz="2000" dirty="0">
              <a:latin typeface="Maison Neue Book"/>
            </a:endParaRPr>
          </a:p>
        </p:txBody>
      </p:sp>
    </p:spTree>
    <p:extLst>
      <p:ext uri="{BB962C8B-B14F-4D97-AF65-F5344CB8AC3E}">
        <p14:creationId xmlns:p14="http://schemas.microsoft.com/office/powerpoint/2010/main" val="3294975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A1140D6-8133-41E8-9C17-332D926D2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943" y="3266213"/>
            <a:ext cx="6791058" cy="35917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A179C3-5942-4560-A743-946F7157A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892587" cy="35977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F78B38B-73C9-4291-BD67-9B5183FA6FEB}"/>
              </a:ext>
            </a:extLst>
          </p:cNvPr>
          <p:cNvSpPr txBox="1"/>
          <p:nvPr/>
        </p:nvSpPr>
        <p:spPr>
          <a:xfrm>
            <a:off x="5835597" y="1433052"/>
            <a:ext cx="4546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Maison Neue Book"/>
              </a:rPr>
              <a:t>successful</a:t>
            </a:r>
            <a:endParaRPr lang="en-US" sz="1600" dirty="0">
              <a:latin typeface="Maison Neue Book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B9D942-067C-4AE2-9539-55BC54258A6E}"/>
              </a:ext>
            </a:extLst>
          </p:cNvPr>
          <p:cNvSpPr txBox="1"/>
          <p:nvPr/>
        </p:nvSpPr>
        <p:spPr>
          <a:xfrm>
            <a:off x="1962927" y="4827779"/>
            <a:ext cx="4546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Maison Neue Book"/>
              </a:rPr>
              <a:t>failed</a:t>
            </a:r>
            <a:endParaRPr lang="en-US" sz="1600" dirty="0">
              <a:latin typeface="Maison Neue Book"/>
            </a:endParaRPr>
          </a:p>
        </p:txBody>
      </p:sp>
    </p:spTree>
    <p:extLst>
      <p:ext uri="{BB962C8B-B14F-4D97-AF65-F5344CB8AC3E}">
        <p14:creationId xmlns:p14="http://schemas.microsoft.com/office/powerpoint/2010/main" val="629496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6B9D942-067C-4AE2-9539-55BC54258A6E}"/>
              </a:ext>
            </a:extLst>
          </p:cNvPr>
          <p:cNvSpPr txBox="1"/>
          <p:nvPr/>
        </p:nvSpPr>
        <p:spPr>
          <a:xfrm>
            <a:off x="3518262" y="2443502"/>
            <a:ext cx="4546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Maison Neue Book"/>
              </a:rPr>
              <a:t>Instead of most common </a:t>
            </a:r>
            <a:r>
              <a:rPr lang="en-US" sz="2000" dirty="0" err="1">
                <a:latin typeface="Maison Neue Book"/>
              </a:rPr>
              <a:t>success_words</a:t>
            </a:r>
            <a:r>
              <a:rPr lang="en-US" sz="2000" dirty="0">
                <a:latin typeface="Maison Neue Book"/>
              </a:rPr>
              <a:t> or </a:t>
            </a:r>
            <a:r>
              <a:rPr lang="en-US" sz="2000" dirty="0" err="1">
                <a:latin typeface="Maison Neue Book"/>
              </a:rPr>
              <a:t>fail_words</a:t>
            </a:r>
            <a:endParaRPr lang="en-US" sz="1600" dirty="0">
              <a:latin typeface="Maison Neue Book"/>
            </a:endParaRPr>
          </a:p>
        </p:txBody>
      </p:sp>
    </p:spTree>
    <p:extLst>
      <p:ext uri="{BB962C8B-B14F-4D97-AF65-F5344CB8AC3E}">
        <p14:creationId xmlns:p14="http://schemas.microsoft.com/office/powerpoint/2010/main" val="278524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53DF26-8135-4C60-AAE5-576031F1B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321"/>
            <a:ext cx="12192000" cy="57673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43DBFB-AE1D-4277-968D-919E7048F9E7}"/>
              </a:ext>
            </a:extLst>
          </p:cNvPr>
          <p:cNvSpPr/>
          <p:nvPr/>
        </p:nvSpPr>
        <p:spPr>
          <a:xfrm>
            <a:off x="6690167" y="3692324"/>
            <a:ext cx="3460830" cy="8333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8146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F34D35-6A5B-46B0-BF9B-504A325EC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9730"/>
            <a:ext cx="12192000" cy="593853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DC0C55B-7BF8-4377-8D75-D9F8B6595DCB}"/>
              </a:ext>
            </a:extLst>
          </p:cNvPr>
          <p:cNvGrpSpPr/>
          <p:nvPr/>
        </p:nvGrpSpPr>
        <p:grpSpPr>
          <a:xfrm>
            <a:off x="2048717" y="1759352"/>
            <a:ext cx="7214888" cy="3298785"/>
            <a:chOff x="2048717" y="1759352"/>
            <a:chExt cx="7214888" cy="32987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F4261DD-8F4B-4526-A8CC-2732DEEABFFA}"/>
                </a:ext>
              </a:extLst>
            </p:cNvPr>
            <p:cNvSpPr/>
            <p:nvPr/>
          </p:nvSpPr>
          <p:spPr>
            <a:xfrm>
              <a:off x="2048719" y="1759352"/>
              <a:ext cx="5312780" cy="30325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AB30C8-5C40-4C68-A148-283D37B863C6}"/>
                </a:ext>
              </a:extLst>
            </p:cNvPr>
            <p:cNvSpPr/>
            <p:nvPr/>
          </p:nvSpPr>
          <p:spPr>
            <a:xfrm flipH="1">
              <a:off x="7465671" y="2372809"/>
              <a:ext cx="625032" cy="2662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EF09B6-5C5A-43FC-82E5-5E21F8698CFD}"/>
                </a:ext>
              </a:extLst>
            </p:cNvPr>
            <p:cNvSpPr/>
            <p:nvPr/>
          </p:nvSpPr>
          <p:spPr>
            <a:xfrm flipH="1">
              <a:off x="7465671" y="1880885"/>
              <a:ext cx="1797934" cy="2662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C8F305-4702-484D-9F24-21707546BE86}"/>
                </a:ext>
              </a:extLst>
            </p:cNvPr>
            <p:cNvSpPr/>
            <p:nvPr/>
          </p:nvSpPr>
          <p:spPr>
            <a:xfrm flipH="1">
              <a:off x="2048717" y="4863293"/>
              <a:ext cx="821803" cy="1948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391219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6B9D942-067C-4AE2-9539-55BC54258A6E}"/>
              </a:ext>
            </a:extLst>
          </p:cNvPr>
          <p:cNvSpPr txBox="1"/>
          <p:nvPr/>
        </p:nvSpPr>
        <p:spPr>
          <a:xfrm>
            <a:off x="3583383" y="3028890"/>
            <a:ext cx="4546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Maison Neue Book"/>
              </a:rPr>
              <a:t>Red line along the example project</a:t>
            </a:r>
          </a:p>
          <a:p>
            <a:pPr algn="ctr"/>
            <a:r>
              <a:rPr lang="en-US" sz="2000" dirty="0">
                <a:latin typeface="Maison Neue Book"/>
              </a:rPr>
              <a:t>What information can go into the model from this project?</a:t>
            </a:r>
          </a:p>
        </p:txBody>
      </p:sp>
    </p:spTree>
    <p:extLst>
      <p:ext uri="{BB962C8B-B14F-4D97-AF65-F5344CB8AC3E}">
        <p14:creationId xmlns:p14="http://schemas.microsoft.com/office/powerpoint/2010/main" val="171183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F34D35-6A5B-46B0-BF9B-504A325EC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9730"/>
            <a:ext cx="12192000" cy="593853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DC0C55B-7BF8-4377-8D75-D9F8B6595DCB}"/>
              </a:ext>
            </a:extLst>
          </p:cNvPr>
          <p:cNvGrpSpPr/>
          <p:nvPr/>
        </p:nvGrpSpPr>
        <p:grpSpPr>
          <a:xfrm>
            <a:off x="2048717" y="1759352"/>
            <a:ext cx="7214888" cy="3298785"/>
            <a:chOff x="2048717" y="1759352"/>
            <a:chExt cx="7214888" cy="32987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F4261DD-8F4B-4526-A8CC-2732DEEABFFA}"/>
                </a:ext>
              </a:extLst>
            </p:cNvPr>
            <p:cNvSpPr/>
            <p:nvPr/>
          </p:nvSpPr>
          <p:spPr>
            <a:xfrm>
              <a:off x="2048719" y="1759352"/>
              <a:ext cx="5312780" cy="30325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AB30C8-5C40-4C68-A148-283D37B863C6}"/>
                </a:ext>
              </a:extLst>
            </p:cNvPr>
            <p:cNvSpPr/>
            <p:nvPr/>
          </p:nvSpPr>
          <p:spPr>
            <a:xfrm flipH="1">
              <a:off x="7465671" y="2372809"/>
              <a:ext cx="625032" cy="2662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EF09B6-5C5A-43FC-82E5-5E21F8698CFD}"/>
                </a:ext>
              </a:extLst>
            </p:cNvPr>
            <p:cNvSpPr/>
            <p:nvPr/>
          </p:nvSpPr>
          <p:spPr>
            <a:xfrm flipH="1">
              <a:off x="7465671" y="1880885"/>
              <a:ext cx="1797934" cy="2662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C8F305-4702-484D-9F24-21707546BE86}"/>
                </a:ext>
              </a:extLst>
            </p:cNvPr>
            <p:cNvSpPr/>
            <p:nvPr/>
          </p:nvSpPr>
          <p:spPr>
            <a:xfrm flipH="1">
              <a:off x="2048717" y="4863293"/>
              <a:ext cx="821803" cy="1948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35614A6-64F8-4B98-B2D7-9ED0290AFDE5}"/>
              </a:ext>
            </a:extLst>
          </p:cNvPr>
          <p:cNvSpPr/>
          <p:nvPr/>
        </p:nvSpPr>
        <p:spPr>
          <a:xfrm rot="19098529">
            <a:off x="4954031" y="1977308"/>
            <a:ext cx="2729697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112237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F34D35-6A5B-46B0-BF9B-504A325EC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9730"/>
            <a:ext cx="12192000" cy="593853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DC0C55B-7BF8-4377-8D75-D9F8B6595DCB}"/>
              </a:ext>
            </a:extLst>
          </p:cNvPr>
          <p:cNvGrpSpPr/>
          <p:nvPr/>
        </p:nvGrpSpPr>
        <p:grpSpPr>
          <a:xfrm>
            <a:off x="2048717" y="1759352"/>
            <a:ext cx="7214888" cy="3298785"/>
            <a:chOff x="2048717" y="1759352"/>
            <a:chExt cx="7214888" cy="32987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F4261DD-8F4B-4526-A8CC-2732DEEABFFA}"/>
                </a:ext>
              </a:extLst>
            </p:cNvPr>
            <p:cNvSpPr/>
            <p:nvPr/>
          </p:nvSpPr>
          <p:spPr>
            <a:xfrm>
              <a:off x="2048719" y="1759352"/>
              <a:ext cx="5312780" cy="30325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AB30C8-5C40-4C68-A148-283D37B863C6}"/>
                </a:ext>
              </a:extLst>
            </p:cNvPr>
            <p:cNvSpPr/>
            <p:nvPr/>
          </p:nvSpPr>
          <p:spPr>
            <a:xfrm flipH="1">
              <a:off x="7465671" y="2372809"/>
              <a:ext cx="625032" cy="2662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EF09B6-5C5A-43FC-82E5-5E21F8698CFD}"/>
                </a:ext>
              </a:extLst>
            </p:cNvPr>
            <p:cNvSpPr/>
            <p:nvPr/>
          </p:nvSpPr>
          <p:spPr>
            <a:xfrm flipH="1">
              <a:off x="7465671" y="1880885"/>
              <a:ext cx="1797934" cy="2662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C8F305-4702-484D-9F24-21707546BE86}"/>
                </a:ext>
              </a:extLst>
            </p:cNvPr>
            <p:cNvSpPr/>
            <p:nvPr/>
          </p:nvSpPr>
          <p:spPr>
            <a:xfrm flipH="1">
              <a:off x="2048717" y="4863293"/>
              <a:ext cx="821803" cy="1948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35614A6-64F8-4B98-B2D7-9ED0290AFDE5}"/>
              </a:ext>
            </a:extLst>
          </p:cNvPr>
          <p:cNvSpPr/>
          <p:nvPr/>
        </p:nvSpPr>
        <p:spPr>
          <a:xfrm rot="19098529">
            <a:off x="4954031" y="1977308"/>
            <a:ext cx="2729697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290580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855132-782F-4E1F-A7DE-7C32B9BA4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859" y="0"/>
            <a:ext cx="826648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0E8F87-CEA8-4E57-A87A-93C7DFC26138}"/>
              </a:ext>
            </a:extLst>
          </p:cNvPr>
          <p:cNvSpPr/>
          <p:nvPr/>
        </p:nvSpPr>
        <p:spPr>
          <a:xfrm>
            <a:off x="4409955" y="659757"/>
            <a:ext cx="625033" cy="60882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54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B33835-412F-4F90-B660-4C5E6666F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176" y="0"/>
            <a:ext cx="7249648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7EC574-5B36-4F37-AC12-189650DB4E45}"/>
              </a:ext>
            </a:extLst>
          </p:cNvPr>
          <p:cNvSpPr/>
          <p:nvPr/>
        </p:nvSpPr>
        <p:spPr>
          <a:xfrm>
            <a:off x="4085859" y="769717"/>
            <a:ext cx="625033" cy="60882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377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13B075E-56ED-4845-92F0-678249AEC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818" y="659757"/>
            <a:ext cx="3662207" cy="61982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8BFDEB-66A0-425B-824B-4FEAEA100F8E}"/>
              </a:ext>
            </a:extLst>
          </p:cNvPr>
          <p:cNvSpPr/>
          <p:nvPr/>
        </p:nvSpPr>
        <p:spPr>
          <a:xfrm>
            <a:off x="10430716" y="769717"/>
            <a:ext cx="625033" cy="60882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CE06A0-4B29-40AB-B4AB-D0CC29F69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735" y="659757"/>
            <a:ext cx="4170288" cy="61982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0921379-C28B-40B8-B5F3-CBDF99058982}"/>
              </a:ext>
            </a:extLst>
          </p:cNvPr>
          <p:cNvSpPr/>
          <p:nvPr/>
        </p:nvSpPr>
        <p:spPr>
          <a:xfrm>
            <a:off x="2183757" y="769716"/>
            <a:ext cx="625033" cy="60882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33DD09F-8A56-455C-8651-DF35286D05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2482" y="122197"/>
            <a:ext cx="46005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0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Office PowerPoint</Application>
  <PresentationFormat>Widescreen</PresentationFormat>
  <Paragraphs>62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Maison Neue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nicolerichter1989@outlook.com</dc:creator>
  <cp:lastModifiedBy>nicolerichter1989@outlook.com</cp:lastModifiedBy>
  <cp:revision>26</cp:revision>
  <dcterms:created xsi:type="dcterms:W3CDTF">2021-11-02T21:43:02Z</dcterms:created>
  <dcterms:modified xsi:type="dcterms:W3CDTF">2021-11-26T23:31:25Z</dcterms:modified>
</cp:coreProperties>
</file>