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7" r:id="rId3"/>
    <p:sldId id="268" r:id="rId4"/>
    <p:sldId id="269" r:id="rId5"/>
    <p:sldId id="280" r:id="rId6"/>
    <p:sldId id="273" r:id="rId7"/>
    <p:sldId id="275" r:id="rId8"/>
    <p:sldId id="276" r:id="rId9"/>
    <p:sldId id="274" r:id="rId10"/>
    <p:sldId id="279" r:id="rId11"/>
    <p:sldId id="277" r:id="rId12"/>
    <p:sldId id="278" r:id="rId13"/>
    <p:sldId id="281" r:id="rId14"/>
    <p:sldId id="271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700" autoAdjust="0"/>
  </p:normalViewPr>
  <p:slideViewPr>
    <p:cSldViewPr snapToGrid="0">
      <p:cViewPr varScale="1">
        <p:scale>
          <a:sx n="83" d="100"/>
          <a:sy n="83" d="100"/>
        </p:scale>
        <p:origin x="90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E6C6-BE90-4FCE-A21E-5CB3AF5FD184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FCA78-F67D-4C9F-A032-C0A6CEF2E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152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202124"/>
                </a:solidFill>
                <a:latin typeface="Maison Neue Book"/>
              </a:rPr>
              <a:t>What is Kickstarter? </a:t>
            </a: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‘Kickstarter is </a:t>
            </a:r>
            <a:r>
              <a:rPr lang="en-GB" i="1" dirty="0">
                <a:solidFill>
                  <a:srgbClr val="202124"/>
                </a:solidFill>
                <a:effectLst/>
                <a:latin typeface="Maison Neue Book"/>
              </a:rPr>
              <a:t>a funding platform for creative projects</a:t>
            </a: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. ...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There are different categories like … comics, games, movies, art, music, photography, fashion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Every project creator sets their project's funding goal and deadline.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If people like the project, they can pledge money to make it happen.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Only If the project succeeds in reaching its funding goal, all backers' credit cards are charged when time expires.’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The benefit of predicting success of a project could be on both sides: </a:t>
            </a:r>
            <a:r>
              <a:rPr lang="en-GB" b="0" i="1" dirty="0" err="1">
                <a:solidFill>
                  <a:srgbClr val="202124"/>
                </a:solidFill>
                <a:effectLst/>
                <a:latin typeface="Maison Neue Book"/>
              </a:rPr>
              <a:t>kickstarter</a:t>
            </a: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 and project owners – possibly find ways to improve your project?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DE" b="1" i="0" dirty="0">
                <a:solidFill>
                  <a:srgbClr val="282828"/>
                </a:solidFill>
                <a:effectLst/>
                <a:latin typeface="inherit"/>
              </a:rPr>
              <a:t>$6,268,107,713</a:t>
            </a:r>
            <a:r>
              <a:rPr lang="en-GB" b="1" i="0" dirty="0">
                <a:solidFill>
                  <a:srgbClr val="282828"/>
                </a:solidFill>
                <a:effectLst/>
                <a:latin typeface="inherit"/>
              </a:rPr>
              <a:t> - </a:t>
            </a:r>
            <a:r>
              <a:rPr lang="en-GB" b="0" i="0" dirty="0">
                <a:solidFill>
                  <a:srgbClr val="282828"/>
                </a:solidFill>
                <a:effectLst/>
                <a:latin typeface="Maison Neue Book"/>
              </a:rPr>
              <a:t>total dollars pledged to Kickstarter projects</a:t>
            </a:r>
            <a:endParaRPr lang="en-DE" b="1" i="0" dirty="0">
              <a:solidFill>
                <a:srgbClr val="282828"/>
              </a:solidFill>
              <a:effectLst/>
              <a:latin typeface="Maison Neue Book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DE" b="1" i="0" dirty="0">
                <a:solidFill>
                  <a:srgbClr val="282828"/>
                </a:solidFill>
                <a:effectLst/>
                <a:latin typeface="Maison Neue Book"/>
              </a:rPr>
              <a:t>212,340</a:t>
            </a:r>
            <a:r>
              <a:rPr lang="en-GB" b="1" i="0" dirty="0">
                <a:solidFill>
                  <a:srgbClr val="282828"/>
                </a:solidFill>
                <a:effectLst/>
                <a:latin typeface="Maison Neue Book"/>
              </a:rPr>
              <a:t> - </a:t>
            </a:r>
            <a:r>
              <a:rPr lang="en-GB" b="0" i="0" dirty="0">
                <a:solidFill>
                  <a:srgbClr val="282828"/>
                </a:solidFill>
                <a:effectLst/>
                <a:latin typeface="Maison Neue Book"/>
              </a:rPr>
              <a:t>Successfully funded projects</a:t>
            </a:r>
            <a:endParaRPr lang="en-DE" b="1" i="0" dirty="0">
              <a:solidFill>
                <a:srgbClr val="282828"/>
              </a:solidFill>
              <a:effectLst/>
              <a:latin typeface="Maison Neue Book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i="1" dirty="0">
              <a:latin typeface="Maison Neue Book"/>
            </a:endParaRP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04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</a:t>
            </a:r>
            <a:r>
              <a:rPr lang="en-GB" dirty="0" err="1"/>
              <a:t>stopwords</a:t>
            </a:r>
            <a:r>
              <a:rPr lang="en-GB" dirty="0"/>
              <a:t>:</a:t>
            </a:r>
          </a:p>
          <a:p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{‘ourselves’, ‘hers’, ‘between’, ‘yourself’, ‘but’, ‘again’, ‘there’, ‘about’, ‘once’, ‘during’, ‘out’, ‘very’, ‘having’, ‘with’, ‘they’, ‘own’, ‘an’, ‘be’, ‘some’, ‘for’, ‘do’, ‘its’, ‘yours’, ‘such’, ‘into’, ‘of’, ‘most’, ‘itself’, ‘other’, ‘off’, ‘is’, ‘s’, ‘am’, ‘or’, ‘who’, ‘as’, ‘from’, ‘him’, ‘each’, ‘the’, ‘themselves’, ‘until’, ‘below’, ‘are’, ‘we’, ‘these’, ‘your’, ‘his’, ‘through’, ‘don’, ‘nor’, ‘me’, ‘were’, ‘her’, ‘more’, ‘himself’, ‘this’, ‘down’, ‘should’, ‘our’, ‘their’, ‘while’, ‘above’, ‘both’, ‘up’, ‘to’, ‘ours’, ‘had’, ‘she’, ‘all’, ‘no’, ‘when’, ‘at’, ‘any’, ‘before’, ‘them’, ‘same’, ‘and’, ‘been’, ‘have’, ‘in’, ‘will’, ‘on’, ‘does’, ‘yourselves’, ‘then’, ‘that’, ‘because’, ‘what’, ‘over’, ‘why’, ‘so’, ‘can’, ‘did’, ‘not’, ‘now’, ‘under’, ‘he’, ‘you’, ‘herself’, ‘has’, ‘just’, ‘where’, ‘too’, ‘only’, ‘myself’, ‘which’, ‘those’, ‘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’, ‘after’, ‘few’, ‘whom’, ‘t’, ‘being’, ‘if’, ‘theirs’, ‘my’, ‘against’, ‘a’, ‘by’, ‘doing’, ‘it’, ‘how’, ‘further’, ‘was’, ‘here’, ‘than’} 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6223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aison Neue Book"/>
              </a:rPr>
              <a:t>150 most common words used in successful project &amp; highest score difference between success and failure</a:t>
            </a:r>
          </a:p>
          <a:p>
            <a:r>
              <a:rPr lang="en-GB" dirty="0"/>
              <a:t>What does this actually mean – explain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2364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aison Neue Book"/>
              </a:rPr>
              <a:t>150 most common words used in successful project &amp; highest score difference between success and failure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does this actually mean – explain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4157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that we know the project failed let’s take a look what could be the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872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 words</a:t>
            </a:r>
          </a:p>
          <a:p>
            <a:r>
              <a:rPr lang="en-GB" dirty="0"/>
              <a:t>Correlation vs causation</a:t>
            </a:r>
          </a:p>
          <a:p>
            <a:endParaRPr lang="en-GB" dirty="0"/>
          </a:p>
          <a:p>
            <a:r>
              <a:rPr lang="en-GB" dirty="0"/>
              <a:t>Do not mix … the word does not bring the success</a:t>
            </a:r>
          </a:p>
          <a:p>
            <a:r>
              <a:rPr lang="en-GB" dirty="0"/>
              <a:t>It’s more of an explanation what kind of projects backers are interested in </a:t>
            </a:r>
          </a:p>
          <a:p>
            <a:r>
              <a:rPr lang="en-GB" dirty="0"/>
              <a:t>If you think about doing a </a:t>
            </a:r>
            <a:r>
              <a:rPr lang="en-GB" dirty="0" err="1"/>
              <a:t>kickstarter</a:t>
            </a:r>
            <a:r>
              <a:rPr lang="en-GB" dirty="0"/>
              <a:t> feel free to check my prediction first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640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the website looks like</a:t>
            </a:r>
          </a:p>
          <a:p>
            <a:r>
              <a:rPr lang="en-GB" dirty="0"/>
              <a:t>I analysed 186.303 unique projects from all categories</a:t>
            </a:r>
          </a:p>
          <a:p>
            <a:r>
              <a:rPr lang="en-GB" dirty="0"/>
              <a:t>Projects are from 2011 to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my data roughly 60% are funded projects and 40% are failed projects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36% get funded (could be also difference in calculation)</a:t>
            </a:r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820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CHALLENGE</a:t>
            </a:r>
          </a:p>
          <a:p>
            <a:r>
              <a:rPr lang="en-GB" dirty="0"/>
              <a:t>No pictures</a:t>
            </a:r>
          </a:p>
          <a:p>
            <a:r>
              <a:rPr lang="en-GB" dirty="0"/>
              <a:t>No videos</a:t>
            </a:r>
          </a:p>
          <a:p>
            <a:r>
              <a:rPr lang="en-GB" dirty="0"/>
              <a:t>No product presentations</a:t>
            </a:r>
          </a:p>
          <a:p>
            <a:r>
              <a:rPr lang="en-GB" dirty="0"/>
              <a:t>No information about ‘reward’ for backing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789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Category and subcategory</a:t>
            </a:r>
          </a:p>
          <a:p>
            <a:r>
              <a:rPr lang="en-GB" dirty="0"/>
              <a:t>Goal amount</a:t>
            </a:r>
          </a:p>
          <a:p>
            <a:r>
              <a:rPr lang="en-GB" dirty="0"/>
              <a:t>Launched and end date – thus project duration</a:t>
            </a:r>
          </a:p>
          <a:p>
            <a:r>
              <a:rPr lang="en-GB" dirty="0"/>
              <a:t>Description of the project – language – words – word count</a:t>
            </a:r>
          </a:p>
          <a:p>
            <a:r>
              <a:rPr lang="en-GB" dirty="0"/>
              <a:t>location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304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best accuracy  82.37%</a:t>
            </a:r>
          </a:p>
          <a:p>
            <a:r>
              <a:rPr lang="en-GB" dirty="0"/>
              <a:t>Decision Tree Classifier- </a:t>
            </a:r>
            <a:r>
              <a:rPr lang="en-GB" dirty="0" err="1"/>
              <a:t>Winsorize</a:t>
            </a:r>
            <a:r>
              <a:rPr lang="en-GB" dirty="0"/>
              <a:t> outliers – manual upscaling – </a:t>
            </a:r>
            <a:r>
              <a:rPr lang="en-GB" dirty="0" err="1"/>
              <a:t>MinMaxScaler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042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based on the category our project had a bit higher than average chances of success</a:t>
            </a:r>
          </a:p>
          <a:p>
            <a:r>
              <a:rPr lang="en-GB" dirty="0"/>
              <a:t>Though most funded projects are in categories comics, games, publishing</a:t>
            </a:r>
          </a:p>
          <a:p>
            <a:r>
              <a:rPr lang="en-GB" dirty="0"/>
              <a:t>Least funded projects are in categories food, crafts, journalism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727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based on the country our project had a bit higher than average chances of success</a:t>
            </a:r>
          </a:p>
          <a:p>
            <a:r>
              <a:rPr lang="en-GB" dirty="0"/>
              <a:t>Though most funded projects are from Hong Kong and Great Britain</a:t>
            </a:r>
          </a:p>
          <a:p>
            <a:r>
              <a:rPr lang="en-GB" dirty="0"/>
              <a:t>Least funded projects are from countries Italy, Mexico, Netherlands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97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seems that projects are more successful when they are launch and end the same weekday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667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graphs show duration in days and goal amount in k USD</a:t>
            </a:r>
          </a:p>
          <a:p>
            <a:r>
              <a:rPr lang="en-GB" dirty="0"/>
              <a:t>21 days</a:t>
            </a:r>
          </a:p>
          <a:p>
            <a:r>
              <a:rPr lang="en-GB" dirty="0"/>
              <a:t>381euro</a:t>
            </a:r>
          </a:p>
          <a:p>
            <a:r>
              <a:rPr lang="en-GB" dirty="0"/>
              <a:t>The higher the goal amount the less likely it is going to be funded – our example project has a very high goal with almost 150kUSD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853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F77D-A66C-4C2B-B447-434CD3802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D3192-1E56-4A3B-98DA-6E6E5321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BF37-75DB-475F-AA7F-004C3AAA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1A1C-E311-422D-8093-DFA33CB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0DAF-BE69-4BE8-BCD8-1AD4BDC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94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B0C4-8AB1-4B35-8572-C9660D6C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ECECB-C2F3-4D5F-AAEA-159F9F7E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6BCB-99DA-4F6E-A21B-065042A8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D330-CE8B-4612-BD34-E03B60B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2E1D-7A52-40EC-90A9-8A7932DC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2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EC596-FBCC-43D4-92A6-87454C7D8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7F80-3E4F-4F2A-92B0-9DD5BF4A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0777-6342-49F3-9EB4-C9E3F53A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0AA9-E1CD-4299-9F20-0F95B615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430B-6FBB-4FCA-B13B-88580780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31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376-31C8-4756-85F6-00EB3B4F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2C55-DD09-48DB-B080-9C1F6D41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6BFD-F610-4058-AC73-115DE014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89EF-0B51-4F88-9C92-E602959F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C989-ACA2-4DAD-B31A-EC1BABCF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023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CE74-9594-401B-BFB8-1269239B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82DE-74F8-410C-9A76-BB64311C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D539-B38E-4C64-A202-4455F89A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8E0F-4D9E-42ED-AAAC-6AE7D7FA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E632-5C07-4457-BADA-8BCB7C1B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0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B7D-1176-47E9-86D0-3D0FDE72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FABC-BA11-4D3F-A339-A18946B4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CE06-9E21-4AAC-9343-E631739A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8FBE-A62B-4817-9B09-04E3CEF4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BAD52-8139-4446-93F3-AD175F81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F882-E824-4D9E-85B1-CBF83F50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1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2D2-A376-4E27-A5D2-13E9112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11C0-53AC-4018-B4F8-8A1F0FEA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83207-6A23-42DA-9BA6-74EDD81E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2EACD-1F39-4455-8D87-02A546DD6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37FDB-1954-4D88-B624-C9BFFBCA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D25E7-A7D5-4189-B99D-6AA8CC21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C27D5-C1C2-43EE-963F-B988323E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ACA0E-FD0D-467C-AADA-1C4991AB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506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1C-6AF0-4C12-B282-08569E8D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E713D-5596-49AE-97FE-F1CAEA49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6FD18-1478-4AD5-8296-142A2C9C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8CBA9-1796-493B-B2AA-3B79689C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930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83715-7FBA-4A84-A2A2-ED109E76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A7335-B95F-4C08-9B5C-BE60D43B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B2322-7BCE-4B62-827E-56557197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0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E8E0-B813-4136-B935-2134A7C7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76D1-6551-412C-8477-6597134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9594D-5A3B-43A7-8E19-8F6F90E6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5401-B59E-4A02-A5A6-1233F3F3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85FC-1488-4FEC-8BF9-E8FEB25C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B741-181D-4553-93A7-8859B0B0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698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79D3-6B03-4C5C-97A8-F15A7C55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E93F-CB67-4F1C-8E7F-97B2B02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F9F0B-D7AA-4C51-8856-92F5D8F1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8195-CF44-4279-867F-549D36BB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3F3B-0384-4DB3-A948-B2F76CF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554B-2F64-481A-B097-EF05BFE4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1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1A12E-0850-4F4C-8D0B-5CC8A780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5A09-DC77-4FC2-8A21-5FBB8452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C8A8-190C-46A7-A3EB-B8F517B6C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8B54-44FD-4BC2-950D-8D2D192923EF}" type="datetimeFigureOut">
              <a:rPr lang="en-DE" smtClean="0"/>
              <a:t>27/11/2021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8051-CE97-4BBE-A3D4-7577139E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F89-9573-487B-9327-1BA137CD5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0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93515-7195-4E3C-8545-FCB5B028A6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52" y="340692"/>
            <a:ext cx="11833095" cy="617661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8DE4D37-306B-4B98-A54F-6D47D6680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31" y="1468464"/>
            <a:ext cx="7080735" cy="209164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55801E-5FFB-4E06-B29D-68E9A5076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744" y="2890843"/>
            <a:ext cx="11164462" cy="1076312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de-DE" b="1" i="1" dirty="0">
              <a:latin typeface="Maison Neue Book"/>
            </a:endParaRPr>
          </a:p>
          <a:p>
            <a:r>
              <a:rPr lang="en-US" b="1" i="1" dirty="0">
                <a:latin typeface="Maison Neue Book"/>
              </a:rPr>
              <a:t>Predict</a:t>
            </a:r>
            <a:r>
              <a:rPr lang="de-DE" b="1" i="1" dirty="0">
                <a:latin typeface="Maison Neue Book"/>
              </a:rPr>
              <a:t> </a:t>
            </a:r>
            <a:r>
              <a:rPr lang="de-DE" b="1" i="1" dirty="0" err="1">
                <a:latin typeface="Maison Neue Book"/>
              </a:rPr>
              <a:t>if</a:t>
            </a:r>
            <a:r>
              <a:rPr lang="de-DE" b="1" i="1" dirty="0">
                <a:latin typeface="Maison Neue Book"/>
              </a:rPr>
              <a:t> a </a:t>
            </a:r>
            <a:r>
              <a:rPr lang="de-DE" b="1" i="1" dirty="0" err="1">
                <a:latin typeface="Maison Neue Book"/>
              </a:rPr>
              <a:t>project</a:t>
            </a:r>
            <a:r>
              <a:rPr lang="de-DE" b="1" i="1" dirty="0">
                <a:latin typeface="Maison Neue Book"/>
              </a:rPr>
              <a:t> </a:t>
            </a:r>
            <a:r>
              <a:rPr lang="de-DE" b="1" i="1" dirty="0" err="1">
                <a:latin typeface="Maison Neue Book"/>
              </a:rPr>
              <a:t>launched</a:t>
            </a:r>
            <a:r>
              <a:rPr lang="de-DE" b="1" i="1" dirty="0">
                <a:latin typeface="Maison Neue Book"/>
              </a:rPr>
              <a:t> </a:t>
            </a:r>
            <a:r>
              <a:rPr lang="en-US" b="1" i="1" dirty="0">
                <a:latin typeface="Maison Neue Book"/>
              </a:rPr>
              <a:t>on </a:t>
            </a:r>
            <a:r>
              <a:rPr lang="en-US" b="1" i="1" dirty="0" err="1">
                <a:latin typeface="Maison Neue Book"/>
              </a:rPr>
              <a:t>kickstarter</a:t>
            </a:r>
            <a:r>
              <a:rPr lang="en-US" b="1" i="1" dirty="0">
                <a:latin typeface="Maison Neue Book"/>
              </a:rPr>
              <a:t> will reach it‘s funding goal</a:t>
            </a:r>
          </a:p>
        </p:txBody>
      </p:sp>
    </p:spTree>
    <p:extLst>
      <p:ext uri="{BB962C8B-B14F-4D97-AF65-F5344CB8AC3E}">
        <p14:creationId xmlns:p14="http://schemas.microsoft.com/office/powerpoint/2010/main" val="354825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07C7F-8398-416E-BFE3-FA5AA88F5B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1833095" cy="61766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B9D942-067C-4AE2-9539-55BC54258A6E}"/>
              </a:ext>
            </a:extLst>
          </p:cNvPr>
          <p:cNvSpPr txBox="1"/>
          <p:nvPr/>
        </p:nvSpPr>
        <p:spPr>
          <a:xfrm>
            <a:off x="358905" y="461466"/>
            <a:ext cx="10776030" cy="465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aison Neue Book"/>
              </a:rPr>
              <a:t>Keywords after removing </a:t>
            </a:r>
            <a:r>
              <a:rPr lang="en-US" sz="2800" b="1" dirty="0" err="1">
                <a:latin typeface="Maison Neue Book"/>
              </a:rPr>
              <a:t>stopwords</a:t>
            </a:r>
            <a:r>
              <a:rPr lang="en-US" sz="2800" b="1" dirty="0">
                <a:latin typeface="Maison Neue Book"/>
              </a:rPr>
              <a:t> and punctuation are: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Maison Neue Book"/>
              </a:rPr>
              <a:t>enamel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Maison Neue Book"/>
              </a:rPr>
              <a:t>pin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Maison Neue Book"/>
              </a:rPr>
              <a:t>set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Maison Neue Book"/>
              </a:rPr>
              <a:t>based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Maison Neue Book"/>
              </a:rPr>
              <a:t>new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Maison Neue Book"/>
              </a:rPr>
              <a:t>generation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Maison Neue Book"/>
              </a:rPr>
              <a:t>ponies </a:t>
            </a:r>
          </a:p>
        </p:txBody>
      </p:sp>
    </p:spTree>
    <p:extLst>
      <p:ext uri="{BB962C8B-B14F-4D97-AF65-F5344CB8AC3E}">
        <p14:creationId xmlns:p14="http://schemas.microsoft.com/office/powerpoint/2010/main" val="10272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3BDCC-3A80-4343-90EF-E113801D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5529"/>
            <a:ext cx="12192000" cy="5386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654DC-13FA-4F25-A1C5-AF5FB18C9E9A}"/>
              </a:ext>
            </a:extLst>
          </p:cNvPr>
          <p:cNvSpPr txBox="1"/>
          <p:nvPr/>
        </p:nvSpPr>
        <p:spPr>
          <a:xfrm>
            <a:off x="291296" y="150754"/>
            <a:ext cx="11609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aison Neue Book"/>
              </a:rPr>
              <a:t>Common keywords in successful projects</a:t>
            </a:r>
            <a:endParaRPr lang="en-US" sz="2800" dirty="0">
              <a:latin typeface="Maison Neue Boo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359307-7D95-4EB8-A564-B26D8EB5D916}"/>
              </a:ext>
            </a:extLst>
          </p:cNvPr>
          <p:cNvSpPr/>
          <p:nvPr/>
        </p:nvSpPr>
        <p:spPr>
          <a:xfrm>
            <a:off x="7153154" y="2323616"/>
            <a:ext cx="2523281" cy="85942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B6078F-AA5D-44A1-A0AE-25EE9261BA91}"/>
              </a:ext>
            </a:extLst>
          </p:cNvPr>
          <p:cNvSpPr/>
          <p:nvPr/>
        </p:nvSpPr>
        <p:spPr>
          <a:xfrm>
            <a:off x="10222376" y="4050174"/>
            <a:ext cx="1850020" cy="85942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25987D-E746-4F2E-A2F9-0BA446D8B386}"/>
              </a:ext>
            </a:extLst>
          </p:cNvPr>
          <p:cNvSpPr/>
          <p:nvPr/>
        </p:nvSpPr>
        <p:spPr>
          <a:xfrm>
            <a:off x="189054" y="2318077"/>
            <a:ext cx="679047" cy="4065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AE861E-E8DC-41AE-BC86-8646170DAD31}"/>
              </a:ext>
            </a:extLst>
          </p:cNvPr>
          <p:cNvSpPr/>
          <p:nvPr/>
        </p:nvSpPr>
        <p:spPr>
          <a:xfrm>
            <a:off x="7153154" y="3090441"/>
            <a:ext cx="625033" cy="33855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057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74D1A-F649-495E-9AE1-1ADD8530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0157"/>
            <a:ext cx="12192000" cy="4977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DB42D-9E63-48EF-BE6B-7E4C994CABCC}"/>
              </a:ext>
            </a:extLst>
          </p:cNvPr>
          <p:cNvSpPr txBox="1"/>
          <p:nvPr/>
        </p:nvSpPr>
        <p:spPr>
          <a:xfrm>
            <a:off x="291296" y="150754"/>
            <a:ext cx="11609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aison Neue Book"/>
              </a:rPr>
              <a:t>Common keywords in failed projects</a:t>
            </a:r>
            <a:endParaRPr lang="en-US" sz="2800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269141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805DA-43C8-4849-A8FA-63544F7F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688"/>
            <a:ext cx="12192000" cy="48703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301857-6AFD-4D55-A95B-6B051EA3C48B}"/>
              </a:ext>
            </a:extLst>
          </p:cNvPr>
          <p:cNvGrpSpPr/>
          <p:nvPr/>
        </p:nvGrpSpPr>
        <p:grpSpPr>
          <a:xfrm>
            <a:off x="2041002" y="2071868"/>
            <a:ext cx="7265043" cy="3032567"/>
            <a:chOff x="2041002" y="2071868"/>
            <a:chExt cx="7265043" cy="3032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1002" y="2071868"/>
              <a:ext cx="5349714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95612" y="2685325"/>
              <a:ext cx="629377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95612" y="2193401"/>
              <a:ext cx="1810433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AD6996E-B996-4C38-8612-8DF2FA9C13DB}"/>
              </a:ext>
            </a:extLst>
          </p:cNvPr>
          <p:cNvSpPr/>
          <p:nvPr/>
        </p:nvSpPr>
        <p:spPr>
          <a:xfrm rot="19098529">
            <a:off x="4442645" y="2563135"/>
            <a:ext cx="340494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  <a:endParaRPr lang="en-US" sz="8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01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B9D942-067C-4AE2-9539-55BC54258A6E}"/>
              </a:ext>
            </a:extLst>
          </p:cNvPr>
          <p:cNvSpPr txBox="1"/>
          <p:nvPr/>
        </p:nvSpPr>
        <p:spPr>
          <a:xfrm>
            <a:off x="2774066" y="2397948"/>
            <a:ext cx="6643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aison Neue Book"/>
              </a:rPr>
              <a:t>THANK YOU!</a:t>
            </a:r>
          </a:p>
          <a:p>
            <a:pPr algn="ctr"/>
            <a:endParaRPr lang="en-US" sz="3200" b="1" dirty="0">
              <a:latin typeface="Maison Neue Book"/>
            </a:endParaRPr>
          </a:p>
          <a:p>
            <a:pPr algn="ctr"/>
            <a:endParaRPr lang="en-US" sz="3200" b="1" dirty="0">
              <a:latin typeface="Maison Neue Book"/>
            </a:endParaRPr>
          </a:p>
          <a:p>
            <a:pPr algn="ctr"/>
            <a:endParaRPr lang="en-US" sz="3200" b="1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329497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3DF26-8135-4C60-AAE5-576031F1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21"/>
            <a:ext cx="12192000" cy="57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805DA-43C8-4849-A8FA-63544F7F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688"/>
            <a:ext cx="12192000" cy="48703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301857-6AFD-4D55-A95B-6B051EA3C48B}"/>
              </a:ext>
            </a:extLst>
          </p:cNvPr>
          <p:cNvGrpSpPr/>
          <p:nvPr/>
        </p:nvGrpSpPr>
        <p:grpSpPr>
          <a:xfrm>
            <a:off x="2041002" y="2071868"/>
            <a:ext cx="7265043" cy="3032567"/>
            <a:chOff x="2041002" y="2071868"/>
            <a:chExt cx="7265043" cy="3032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1002" y="2071868"/>
              <a:ext cx="5349714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95612" y="2685325"/>
              <a:ext cx="629377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95612" y="2193401"/>
              <a:ext cx="1810433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39121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4A6BF-088F-4622-812F-DB175DBA31F9}"/>
              </a:ext>
            </a:extLst>
          </p:cNvPr>
          <p:cNvSpPr txBox="1"/>
          <p:nvPr/>
        </p:nvSpPr>
        <p:spPr>
          <a:xfrm>
            <a:off x="2777356" y="739033"/>
            <a:ext cx="615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aison Neue Book"/>
              </a:rPr>
              <a:t>Which variables can to into the model?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68459-34BE-467B-97AB-69DAFC8A5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03" y="1811190"/>
            <a:ext cx="1578625" cy="910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27FC1-9E34-43C5-A041-3A45E0A3A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116" y="1967688"/>
            <a:ext cx="1734768" cy="7542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731371-D6E1-4A7A-ACE4-5AF58252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64" y="3182687"/>
            <a:ext cx="6962694" cy="861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1FCCA8-4DC2-4530-BD2D-757AE5A9D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145" y="4505002"/>
            <a:ext cx="7319941" cy="12965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4308A4-0D80-45B3-A340-E5899FC37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92" y="5092537"/>
            <a:ext cx="1854164" cy="8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805DA-43C8-4849-A8FA-63544F7F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688"/>
            <a:ext cx="12192000" cy="48703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301857-6AFD-4D55-A95B-6B051EA3C48B}"/>
              </a:ext>
            </a:extLst>
          </p:cNvPr>
          <p:cNvGrpSpPr/>
          <p:nvPr/>
        </p:nvGrpSpPr>
        <p:grpSpPr>
          <a:xfrm>
            <a:off x="2041002" y="2071868"/>
            <a:ext cx="7265043" cy="3032567"/>
            <a:chOff x="2041002" y="2071868"/>
            <a:chExt cx="7265043" cy="30325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1002" y="2071868"/>
              <a:ext cx="5349714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95612" y="2685325"/>
              <a:ext cx="629377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95612" y="2193401"/>
              <a:ext cx="1810433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AD6996E-B996-4C38-8612-8DF2FA9C13DB}"/>
              </a:ext>
            </a:extLst>
          </p:cNvPr>
          <p:cNvSpPr/>
          <p:nvPr/>
        </p:nvSpPr>
        <p:spPr>
          <a:xfrm rot="19098529">
            <a:off x="4442645" y="2563135"/>
            <a:ext cx="340494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  <a:endParaRPr lang="en-US" sz="8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3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55132-782F-4E1F-A7DE-7C32B9BA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59" y="0"/>
            <a:ext cx="826648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0E8F87-CEA8-4E57-A87A-93C7DFC26138}"/>
              </a:ext>
            </a:extLst>
          </p:cNvPr>
          <p:cNvSpPr/>
          <p:nvPr/>
        </p:nvSpPr>
        <p:spPr>
          <a:xfrm>
            <a:off x="6910086" y="671332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4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33835-412F-4F90-B660-4C5E6666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76" y="0"/>
            <a:ext cx="724964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7EC574-5B36-4F37-AC12-189650DB4E45}"/>
              </a:ext>
            </a:extLst>
          </p:cNvPr>
          <p:cNvSpPr/>
          <p:nvPr/>
        </p:nvSpPr>
        <p:spPr>
          <a:xfrm>
            <a:off x="6539691" y="769717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7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D2F49-E1BE-43AA-B199-E0826A25A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75" y="1109441"/>
            <a:ext cx="8623959" cy="4006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FC3AF-4BC6-4DCB-A665-841C37FC2037}"/>
              </a:ext>
            </a:extLst>
          </p:cNvPr>
          <p:cNvSpPr/>
          <p:nvPr/>
        </p:nvSpPr>
        <p:spPr>
          <a:xfrm>
            <a:off x="7199452" y="3680749"/>
            <a:ext cx="995423" cy="4977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8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13B075E-56ED-4845-92F0-678249AE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18" y="659757"/>
            <a:ext cx="3662207" cy="61982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8BFDEB-66A0-425B-824B-4FEAEA100F8E}"/>
              </a:ext>
            </a:extLst>
          </p:cNvPr>
          <p:cNvSpPr/>
          <p:nvPr/>
        </p:nvSpPr>
        <p:spPr>
          <a:xfrm>
            <a:off x="8280540" y="714736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CE06A0-4B29-40AB-B4AB-D0CC29F6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35" y="659757"/>
            <a:ext cx="4170288" cy="61982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921379-C28B-40B8-B5F3-CBDF99058982}"/>
              </a:ext>
            </a:extLst>
          </p:cNvPr>
          <p:cNvSpPr/>
          <p:nvPr/>
        </p:nvSpPr>
        <p:spPr>
          <a:xfrm>
            <a:off x="1512425" y="714735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3DD09F-8A56-455C-8651-DF35286D0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482" y="122197"/>
            <a:ext cx="4600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Widescreen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Maison Neue Book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nicolerichter1989@outlook.com</dc:creator>
  <cp:lastModifiedBy>nicolerichter1989@outlook.com</cp:lastModifiedBy>
  <cp:revision>42</cp:revision>
  <dcterms:created xsi:type="dcterms:W3CDTF">2021-11-02T21:43:02Z</dcterms:created>
  <dcterms:modified xsi:type="dcterms:W3CDTF">2021-11-27T11:02:02Z</dcterms:modified>
</cp:coreProperties>
</file>