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0" r:id="rId4"/>
    <p:sldId id="261" r:id="rId5"/>
    <p:sldId id="262" r:id="rId6"/>
    <p:sldId id="264"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F77D-A66C-4C2B-B447-434CD3802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96D3192-1E56-4A3B-98DA-6E6E53211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2947BF37-75DB-475F-AA7F-004C3AAAD686}"/>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335B1A1C-E311-422D-8093-DFA33CB009E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3280DAF-BE69-4BE8-BCD8-1AD4BDCD4C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0942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B0C4-8AB1-4B35-8572-C9660D6C90F4}"/>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84ECECB-C2F3-4D5F-AAEA-159F9F7E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C716BCB-99DA-4F6E-A21B-065042A85FDB}"/>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944AD330-CE8B-4612-BD34-E03B60BDE7B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412E1D-7A52-40EC-90A9-8A7932DC6849}"/>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622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EC596-FBCC-43D4-92A6-87454C7D87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21E7F80-3E4F-4F2A-92B0-9DD5BF4A4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11E0777-6342-49F3-9EB4-C9E3F53A2C35}"/>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FE870AA9-E1CD-4299-9F20-0F95B6159B9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329430B-6FBB-4FCA-B13B-885807807C77}"/>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2903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C376-31C8-4756-85F6-00EB3B4F7F2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B162C55-DD09-48DB-B080-9C1F6D413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5A16BFD-F610-4058-AC73-115DE014A07B}"/>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12D389EF-0B51-4F88-9C92-E602959FE94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14C989-ACA2-4DAD-B31A-EC1BABCF590D}"/>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10023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CE74-9594-401B-BFB8-1269239B6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48982DE-74F8-410C-9A76-BB64311C8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D539-B38E-4C64-A202-4455F89AEAAA}"/>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F0638E0F-4D9E-42ED-AAAC-6AE7D7FA25A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5E2E632-5C07-4457-BADA-8BCB7C1B665E}"/>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300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4B7D-1176-47E9-86D0-3D0FDE72789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F51FABC-BA11-4D3F-A339-A18946B4C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922CE06-9E21-4AAC-9343-E631739AE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62098FBE-A62B-4817-9B09-04E3CEF45A55}"/>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6" name="Footer Placeholder 5">
            <a:extLst>
              <a:ext uri="{FF2B5EF4-FFF2-40B4-BE49-F238E27FC236}">
                <a16:creationId xmlns:a16="http://schemas.microsoft.com/office/drawing/2014/main" id="{D1CBAD52-8139-4446-93F3-AD175F81DD2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D50F882-E824-4D9E-85B1-CBF83F506B98}"/>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0081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42D2-A376-4E27-A5D2-13E91121D6BF}"/>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0FE911C0-53AC-4018-B4F8-8A1F0FEA2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83207-6A23-42DA-9BA6-74EDD81E7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3542EACD-1F39-4455-8D87-02A546DD6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37FDB-1954-4D88-B624-C9BFFBCAC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EFD25E7-A7D5-4189-B99D-6AA8CC21126E}"/>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8" name="Footer Placeholder 7">
            <a:extLst>
              <a:ext uri="{FF2B5EF4-FFF2-40B4-BE49-F238E27FC236}">
                <a16:creationId xmlns:a16="http://schemas.microsoft.com/office/drawing/2014/main" id="{8FBC27D5-C1C2-43EE-963F-B988323E370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7D5ACA0E-FD0D-467C-AADA-1C4991AB88A6}"/>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506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DD1C-6AF0-4C12-B282-08569E8D437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AB6E713D-5596-49AE-97FE-F1CAEA49A059}"/>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4" name="Footer Placeholder 3">
            <a:extLst>
              <a:ext uri="{FF2B5EF4-FFF2-40B4-BE49-F238E27FC236}">
                <a16:creationId xmlns:a16="http://schemas.microsoft.com/office/drawing/2014/main" id="{18D6FD18-1478-4AD5-8296-142A2C9C433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BD8CBA9-1796-493B-B2AA-3B79689C1A7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2593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83715-7FBA-4A84-A2A2-ED109E76A778}"/>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3" name="Footer Placeholder 2">
            <a:extLst>
              <a:ext uri="{FF2B5EF4-FFF2-40B4-BE49-F238E27FC236}">
                <a16:creationId xmlns:a16="http://schemas.microsoft.com/office/drawing/2014/main" id="{BFDA7335-B95F-4C08-9B5C-BE60D43B9EA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B2322-7BCE-4B62-827E-565571974B6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94400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E8E0-B813-4136-B935-2134A7C7E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04376D1-6551-412C-8477-659713470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19594D-5A3B-43A7-8E19-8F6F90E68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45401-B59E-4A02-A5A6-1233F3F34143}"/>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6" name="Footer Placeholder 5">
            <a:extLst>
              <a:ext uri="{FF2B5EF4-FFF2-40B4-BE49-F238E27FC236}">
                <a16:creationId xmlns:a16="http://schemas.microsoft.com/office/drawing/2014/main" id="{BACF85FC-1488-4FEC-8BF9-E8FEB25C1DC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F71B741-181D-4553-93A7-8859B0B0AA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698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79D3-6B03-4C5C-97A8-F15A7C553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AE28E93F-CB67-4F1C-8E7F-97B2B0241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ECF9F0B-D7AA-4C51-8856-92F5D8F1B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8195-CF44-4279-867F-549D36BB4B4A}"/>
              </a:ext>
            </a:extLst>
          </p:cNvPr>
          <p:cNvSpPr>
            <a:spLocks noGrp="1"/>
          </p:cNvSpPr>
          <p:nvPr>
            <p:ph type="dt" sz="half" idx="10"/>
          </p:nvPr>
        </p:nvSpPr>
        <p:spPr/>
        <p:txBody>
          <a:bodyPr/>
          <a:lstStyle/>
          <a:p>
            <a:fld id="{8BCA8B54-44FD-4BC2-950D-8D2D192923EF}" type="datetimeFigureOut">
              <a:rPr lang="en-DE" smtClean="0"/>
              <a:t>24/11/2021</a:t>
            </a:fld>
            <a:endParaRPr lang="en-DE"/>
          </a:p>
        </p:txBody>
      </p:sp>
      <p:sp>
        <p:nvSpPr>
          <p:cNvPr id="6" name="Footer Placeholder 5">
            <a:extLst>
              <a:ext uri="{FF2B5EF4-FFF2-40B4-BE49-F238E27FC236}">
                <a16:creationId xmlns:a16="http://schemas.microsoft.com/office/drawing/2014/main" id="{B4923F3B-0384-4DB3-A948-B2F76CF2E61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794554B-2F64-481A-B097-EF05BFE4512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6511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1A12E-0850-4F4C-8D0B-5CC8A7802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2195A09-DC77-4FC2-8A21-5FBB84520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199C8A8-190C-46A7-A3EB-B8F517B6C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A8B54-44FD-4BC2-950D-8D2D192923EF}" type="datetimeFigureOut">
              <a:rPr lang="en-DE" smtClean="0"/>
              <a:t>24/11/2021</a:t>
            </a:fld>
            <a:endParaRPr lang="en-DE"/>
          </a:p>
        </p:txBody>
      </p:sp>
      <p:sp>
        <p:nvSpPr>
          <p:cNvPr id="5" name="Footer Placeholder 4">
            <a:extLst>
              <a:ext uri="{FF2B5EF4-FFF2-40B4-BE49-F238E27FC236}">
                <a16:creationId xmlns:a16="http://schemas.microsoft.com/office/drawing/2014/main" id="{B5608051-CE97-4BBE-A3D4-7577139EB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CF2E5F89-9573-487B-9327-1BA137CD5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D77AF-0211-411F-A393-021CFACEDAA7}" type="slidenum">
              <a:rPr lang="en-DE" smtClean="0"/>
              <a:t>‹#›</a:t>
            </a:fld>
            <a:endParaRPr lang="en-DE"/>
          </a:p>
        </p:txBody>
      </p:sp>
    </p:spTree>
    <p:extLst>
      <p:ext uri="{BB962C8B-B14F-4D97-AF65-F5344CB8AC3E}">
        <p14:creationId xmlns:p14="http://schemas.microsoft.com/office/powerpoint/2010/main" val="974089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55801E-5FFB-4E06-B29D-68E9A5076F1E}"/>
              </a:ext>
            </a:extLst>
          </p:cNvPr>
          <p:cNvSpPr>
            <a:spLocks noGrp="1"/>
          </p:cNvSpPr>
          <p:nvPr>
            <p:ph type="subTitle" idx="1"/>
          </p:nvPr>
        </p:nvSpPr>
        <p:spPr>
          <a:xfrm>
            <a:off x="1524000" y="3816291"/>
            <a:ext cx="9144000" cy="1655762"/>
          </a:xfrm>
        </p:spPr>
        <p:txBody>
          <a:bodyPr>
            <a:normAutofit/>
          </a:bodyPr>
          <a:lstStyle/>
          <a:p>
            <a:r>
              <a:rPr lang="de-DE" b="1" dirty="0">
                <a:latin typeface="Maison Neue Book"/>
              </a:rPr>
              <a:t>Project </a:t>
            </a:r>
            <a:r>
              <a:rPr lang="de-DE" b="1" dirty="0" err="1">
                <a:latin typeface="Maison Neue Book"/>
              </a:rPr>
              <a:t>Objective</a:t>
            </a:r>
            <a:endParaRPr lang="de-DE" b="1" dirty="0">
              <a:latin typeface="Maison Neue Book"/>
            </a:endParaRPr>
          </a:p>
          <a:p>
            <a:r>
              <a:rPr lang="de-DE" b="1" dirty="0" err="1">
                <a:latin typeface="Maison Neue Book"/>
              </a:rPr>
              <a:t>Predict</a:t>
            </a:r>
            <a:r>
              <a:rPr lang="de-DE" b="1" dirty="0">
                <a:latin typeface="Maison Neue Book"/>
              </a:rPr>
              <a:t> </a:t>
            </a:r>
            <a:r>
              <a:rPr lang="de-DE" b="1" dirty="0" err="1">
                <a:latin typeface="Maison Neue Book"/>
              </a:rPr>
              <a:t>whether</a:t>
            </a:r>
            <a:r>
              <a:rPr lang="de-DE" b="1" dirty="0">
                <a:latin typeface="Maison Neue Book"/>
              </a:rPr>
              <a:t> a </a:t>
            </a:r>
            <a:r>
              <a:rPr lang="de-DE" b="1" dirty="0" err="1">
                <a:latin typeface="Maison Neue Book"/>
              </a:rPr>
              <a:t>project</a:t>
            </a:r>
            <a:r>
              <a:rPr lang="de-DE" b="1" dirty="0">
                <a:latin typeface="Maison Neue Book"/>
              </a:rPr>
              <a:t> will </a:t>
            </a:r>
            <a:r>
              <a:rPr lang="de-DE" b="1" dirty="0" err="1">
                <a:latin typeface="Maison Neue Book"/>
              </a:rPr>
              <a:t>reach</a:t>
            </a:r>
            <a:r>
              <a:rPr lang="de-DE" b="1" dirty="0">
                <a:latin typeface="Maison Neue Book"/>
              </a:rPr>
              <a:t> </a:t>
            </a:r>
            <a:r>
              <a:rPr lang="de-DE" b="1" dirty="0" err="1">
                <a:latin typeface="Maison Neue Book"/>
              </a:rPr>
              <a:t>it‘s</a:t>
            </a:r>
            <a:r>
              <a:rPr lang="de-DE" b="1" dirty="0">
                <a:latin typeface="Maison Neue Book"/>
              </a:rPr>
              <a:t> </a:t>
            </a:r>
            <a:r>
              <a:rPr lang="de-DE" b="1" dirty="0" err="1">
                <a:latin typeface="Maison Neue Book"/>
              </a:rPr>
              <a:t>funding</a:t>
            </a:r>
            <a:r>
              <a:rPr lang="de-DE" b="1" dirty="0">
                <a:latin typeface="Maison Neue Book"/>
              </a:rPr>
              <a:t> </a:t>
            </a:r>
            <a:r>
              <a:rPr lang="de-DE" b="1" dirty="0" err="1">
                <a:latin typeface="Maison Neue Book"/>
              </a:rPr>
              <a:t>goal</a:t>
            </a:r>
            <a:r>
              <a:rPr lang="de-DE" b="1" dirty="0">
                <a:latin typeface="Maison Neue Book"/>
              </a:rPr>
              <a:t>.</a:t>
            </a:r>
            <a:endParaRPr lang="en-DE" b="1" dirty="0">
              <a:latin typeface="Maison Neue Book"/>
            </a:endParaRPr>
          </a:p>
        </p:txBody>
      </p:sp>
      <p:pic>
        <p:nvPicPr>
          <p:cNvPr id="5" name="Picture 4" descr="Icon&#10;&#10;Description automatically generated">
            <a:extLst>
              <a:ext uri="{FF2B5EF4-FFF2-40B4-BE49-F238E27FC236}">
                <a16:creationId xmlns:a16="http://schemas.microsoft.com/office/drawing/2014/main" id="{E8DE4D37-306B-4B98-A54F-6D47D668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896" y="290659"/>
            <a:ext cx="6449430" cy="1905158"/>
          </a:xfrm>
          <a:prstGeom prst="rect">
            <a:avLst/>
          </a:prstGeom>
        </p:spPr>
      </p:pic>
      <p:sp>
        <p:nvSpPr>
          <p:cNvPr id="6" name="Subtitle 2">
            <a:extLst>
              <a:ext uri="{FF2B5EF4-FFF2-40B4-BE49-F238E27FC236}">
                <a16:creationId xmlns:a16="http://schemas.microsoft.com/office/drawing/2014/main" id="{87AF9479-1AB6-405B-BFAE-7B1A3C901D1B}"/>
              </a:ext>
            </a:extLst>
          </p:cNvPr>
          <p:cNvSpPr txBox="1">
            <a:spLocks/>
          </p:cNvSpPr>
          <p:nvPr/>
        </p:nvSpPr>
        <p:spPr>
          <a:xfrm>
            <a:off x="1524000" y="1974574"/>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i="1" dirty="0">
                <a:solidFill>
                  <a:srgbClr val="202124"/>
                </a:solidFill>
                <a:latin typeface="Maison Neue Book"/>
              </a:rPr>
              <a:t>What is Kickstarter?</a:t>
            </a:r>
            <a:endParaRPr lang="en-GB" b="0" i="1" dirty="0">
              <a:solidFill>
                <a:srgbClr val="202124"/>
              </a:solidFill>
              <a:effectLst/>
              <a:latin typeface="Maison Neue Book"/>
            </a:endParaRPr>
          </a:p>
          <a:p>
            <a:r>
              <a:rPr lang="en-GB" b="0" i="1" dirty="0">
                <a:solidFill>
                  <a:srgbClr val="202124"/>
                </a:solidFill>
                <a:effectLst/>
                <a:latin typeface="Maison Neue Book"/>
              </a:rPr>
              <a:t>‘Kickstarter is </a:t>
            </a:r>
            <a:r>
              <a:rPr lang="en-GB" i="1" dirty="0">
                <a:solidFill>
                  <a:srgbClr val="202124"/>
                </a:solidFill>
                <a:effectLst/>
                <a:latin typeface="Maison Neue Book"/>
              </a:rPr>
              <a:t>a funding platform for creative projects</a:t>
            </a:r>
            <a:r>
              <a:rPr lang="en-GB" b="0" i="1" dirty="0">
                <a:solidFill>
                  <a:srgbClr val="202124"/>
                </a:solidFill>
                <a:effectLst/>
                <a:latin typeface="Maison Neue Book"/>
              </a:rPr>
              <a:t>. ... Every project creator sets their project's funding goal and deadline. If people like the project, they can pledge money to make it happen. If the project succeeds in reaching its funding goal, all backers' credit cards are charged when time expires.’</a:t>
            </a:r>
            <a:endParaRPr lang="en-DE" i="1" dirty="0">
              <a:latin typeface="Maison Neue Book"/>
            </a:endParaRPr>
          </a:p>
        </p:txBody>
      </p:sp>
    </p:spTree>
    <p:extLst>
      <p:ext uri="{BB962C8B-B14F-4D97-AF65-F5344CB8AC3E}">
        <p14:creationId xmlns:p14="http://schemas.microsoft.com/office/powerpoint/2010/main" val="354825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966-2736-46AE-8605-FAD5C3D8C4B7}"/>
              </a:ext>
            </a:extLst>
          </p:cNvPr>
          <p:cNvSpPr>
            <a:spLocks noGrp="1"/>
          </p:cNvSpPr>
          <p:nvPr>
            <p:ph type="title"/>
          </p:nvPr>
        </p:nvSpPr>
        <p:spPr/>
        <p:txBody>
          <a:bodyPr/>
          <a:lstStyle/>
          <a:p>
            <a:r>
              <a:rPr lang="de-DE" dirty="0" err="1"/>
              <a:t>Wordcloud</a:t>
            </a:r>
            <a:r>
              <a:rPr lang="de-DE" dirty="0"/>
              <a:t> </a:t>
            </a:r>
            <a:r>
              <a:rPr lang="de-DE" dirty="0" err="1"/>
              <a:t>for</a:t>
            </a:r>
            <a:r>
              <a:rPr lang="de-DE" dirty="0"/>
              <a:t> </a:t>
            </a:r>
            <a:r>
              <a:rPr lang="de-DE" dirty="0" err="1"/>
              <a:t>successful</a:t>
            </a:r>
            <a:r>
              <a:rPr lang="de-DE" dirty="0"/>
              <a:t> and </a:t>
            </a:r>
            <a:r>
              <a:rPr lang="de-DE" dirty="0" err="1"/>
              <a:t>failed</a:t>
            </a:r>
            <a:r>
              <a:rPr lang="de-DE" dirty="0"/>
              <a:t> </a:t>
            </a:r>
            <a:r>
              <a:rPr lang="de-DE" dirty="0" err="1"/>
              <a:t>projects</a:t>
            </a:r>
            <a:endParaRPr lang="en-DE" dirty="0"/>
          </a:p>
        </p:txBody>
      </p:sp>
      <p:sp>
        <p:nvSpPr>
          <p:cNvPr id="3" name="Content Placeholder 2">
            <a:extLst>
              <a:ext uri="{FF2B5EF4-FFF2-40B4-BE49-F238E27FC236}">
                <a16:creationId xmlns:a16="http://schemas.microsoft.com/office/drawing/2014/main" id="{5D99C414-E5CA-4ECD-A4AF-F7F500256439}"/>
              </a:ext>
            </a:extLst>
          </p:cNvPr>
          <p:cNvSpPr>
            <a:spLocks noGrp="1"/>
          </p:cNvSpPr>
          <p:nvPr>
            <p:ph idx="1"/>
          </p:nvPr>
        </p:nvSpPr>
        <p:spPr/>
        <p:txBody>
          <a:bodyPr/>
          <a:lstStyle/>
          <a:p>
            <a:pPr marL="0" indent="0">
              <a:buNone/>
            </a:pPr>
            <a:endParaRPr lang="en-DE" dirty="0"/>
          </a:p>
        </p:txBody>
      </p:sp>
    </p:spTree>
    <p:extLst>
      <p:ext uri="{BB962C8B-B14F-4D97-AF65-F5344CB8AC3E}">
        <p14:creationId xmlns:p14="http://schemas.microsoft.com/office/powerpoint/2010/main" val="62949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EDC727-DA49-412F-8E7C-5782BDA6BDB8}"/>
              </a:ext>
            </a:extLst>
          </p:cNvPr>
          <p:cNvSpPr txBox="1"/>
          <p:nvPr/>
        </p:nvSpPr>
        <p:spPr>
          <a:xfrm>
            <a:off x="0" y="0"/>
            <a:ext cx="4546363" cy="646331"/>
          </a:xfrm>
          <a:prstGeom prst="rect">
            <a:avLst/>
          </a:prstGeom>
          <a:noFill/>
        </p:spPr>
        <p:txBody>
          <a:bodyPr wrap="square" rtlCol="0">
            <a:spAutoFit/>
          </a:bodyPr>
          <a:lstStyle/>
          <a:p>
            <a:r>
              <a:rPr lang="de-DE" dirty="0" err="1"/>
              <a:t>With</a:t>
            </a:r>
            <a:r>
              <a:rPr lang="de-DE" dirty="0"/>
              <a:t> </a:t>
            </a:r>
            <a:r>
              <a:rPr lang="de-DE" dirty="0" err="1"/>
              <a:t>increasing</a:t>
            </a:r>
            <a:r>
              <a:rPr lang="de-DE" dirty="0"/>
              <a:t> </a:t>
            </a:r>
            <a:r>
              <a:rPr lang="de-DE" dirty="0" err="1"/>
              <a:t>goal</a:t>
            </a:r>
            <a:r>
              <a:rPr lang="de-DE" dirty="0"/>
              <a:t> </a:t>
            </a:r>
            <a:r>
              <a:rPr lang="de-DE" dirty="0" err="1"/>
              <a:t>amount</a:t>
            </a:r>
            <a:r>
              <a:rPr lang="de-DE" dirty="0"/>
              <a:t> and </a:t>
            </a:r>
            <a:r>
              <a:rPr lang="de-DE" dirty="0" err="1"/>
              <a:t>duration</a:t>
            </a:r>
            <a:r>
              <a:rPr lang="de-DE" dirty="0"/>
              <a:t> </a:t>
            </a:r>
            <a:r>
              <a:rPr lang="de-DE" dirty="0" err="1"/>
              <a:t>the</a:t>
            </a:r>
            <a:r>
              <a:rPr lang="de-DE" dirty="0"/>
              <a:t> </a:t>
            </a:r>
            <a:r>
              <a:rPr lang="de-DE" dirty="0" err="1"/>
              <a:t>chance</a:t>
            </a:r>
            <a:r>
              <a:rPr lang="de-DE" dirty="0"/>
              <a:t> </a:t>
            </a:r>
            <a:r>
              <a:rPr lang="de-DE" dirty="0" err="1"/>
              <a:t>of</a:t>
            </a:r>
            <a:r>
              <a:rPr lang="de-DE" dirty="0"/>
              <a:t> </a:t>
            </a:r>
            <a:r>
              <a:rPr lang="de-DE" dirty="0" err="1"/>
              <a:t>success</a:t>
            </a:r>
            <a:r>
              <a:rPr lang="de-DE" dirty="0"/>
              <a:t> </a:t>
            </a:r>
            <a:r>
              <a:rPr lang="de-DE" dirty="0" err="1"/>
              <a:t>decreases</a:t>
            </a:r>
            <a:endParaRPr lang="en-DE" dirty="0"/>
          </a:p>
        </p:txBody>
      </p:sp>
      <p:pic>
        <p:nvPicPr>
          <p:cNvPr id="10" name="Picture 9">
            <a:extLst>
              <a:ext uri="{FF2B5EF4-FFF2-40B4-BE49-F238E27FC236}">
                <a16:creationId xmlns:a16="http://schemas.microsoft.com/office/drawing/2014/main" id="{9396503D-5FB7-4BE8-932D-5C736BDFEF52}"/>
              </a:ext>
            </a:extLst>
          </p:cNvPr>
          <p:cNvPicPr>
            <a:picLocks noChangeAspect="1"/>
          </p:cNvPicPr>
          <p:nvPr/>
        </p:nvPicPr>
        <p:blipFill>
          <a:blip r:embed="rId2"/>
          <a:stretch>
            <a:fillRect/>
          </a:stretch>
        </p:blipFill>
        <p:spPr>
          <a:xfrm>
            <a:off x="5189544" y="758484"/>
            <a:ext cx="6943725" cy="2619375"/>
          </a:xfrm>
          <a:prstGeom prst="rect">
            <a:avLst/>
          </a:prstGeom>
        </p:spPr>
      </p:pic>
      <p:sp>
        <p:nvSpPr>
          <p:cNvPr id="11" name="TextBox 10">
            <a:extLst>
              <a:ext uri="{FF2B5EF4-FFF2-40B4-BE49-F238E27FC236}">
                <a16:creationId xmlns:a16="http://schemas.microsoft.com/office/drawing/2014/main" id="{F5E216C3-388B-4A49-B5BC-8F3366BDC911}"/>
              </a:ext>
            </a:extLst>
          </p:cNvPr>
          <p:cNvSpPr txBox="1"/>
          <p:nvPr/>
        </p:nvSpPr>
        <p:spPr>
          <a:xfrm>
            <a:off x="5248275" y="-1"/>
            <a:ext cx="4546363" cy="646331"/>
          </a:xfrm>
          <a:prstGeom prst="rect">
            <a:avLst/>
          </a:prstGeom>
          <a:noFill/>
        </p:spPr>
        <p:txBody>
          <a:bodyPr wrap="square" rtlCol="0">
            <a:spAutoFit/>
          </a:bodyPr>
          <a:lstStyle/>
          <a:p>
            <a:r>
              <a:rPr lang="de-DE" dirty="0"/>
              <a:t>Projects </a:t>
            </a:r>
            <a:r>
              <a:rPr lang="de-DE" dirty="0" err="1"/>
              <a:t>that</a:t>
            </a:r>
            <a:r>
              <a:rPr lang="de-DE" dirty="0"/>
              <a:t> </a:t>
            </a:r>
            <a:r>
              <a:rPr lang="de-DE" dirty="0" err="1"/>
              <a:t>start</a:t>
            </a:r>
            <a:r>
              <a:rPr lang="de-DE" dirty="0"/>
              <a:t> </a:t>
            </a:r>
            <a:r>
              <a:rPr lang="de-DE" dirty="0" err="1"/>
              <a:t>Tuesdays</a:t>
            </a:r>
            <a:r>
              <a:rPr lang="de-DE" dirty="0"/>
              <a:t> and end Tuesday </a:t>
            </a:r>
            <a:r>
              <a:rPr lang="de-DE" dirty="0" err="1"/>
              <a:t>have</a:t>
            </a:r>
            <a:r>
              <a:rPr lang="de-DE" dirty="0"/>
              <a:t> </a:t>
            </a:r>
            <a:r>
              <a:rPr lang="de-DE" dirty="0" err="1"/>
              <a:t>the</a:t>
            </a:r>
            <a:r>
              <a:rPr lang="de-DE" dirty="0"/>
              <a:t> </a:t>
            </a:r>
            <a:r>
              <a:rPr lang="de-DE" dirty="0" err="1"/>
              <a:t>highes</a:t>
            </a:r>
            <a:r>
              <a:rPr lang="de-DE" dirty="0"/>
              <a:t> </a:t>
            </a:r>
            <a:r>
              <a:rPr lang="de-DE" dirty="0" err="1"/>
              <a:t>success</a:t>
            </a:r>
            <a:r>
              <a:rPr lang="de-DE" dirty="0"/>
              <a:t> rate</a:t>
            </a:r>
            <a:endParaRPr lang="en-DE" dirty="0"/>
          </a:p>
        </p:txBody>
      </p:sp>
      <p:pic>
        <p:nvPicPr>
          <p:cNvPr id="15" name="Picture 14">
            <a:extLst>
              <a:ext uri="{FF2B5EF4-FFF2-40B4-BE49-F238E27FC236}">
                <a16:creationId xmlns:a16="http://schemas.microsoft.com/office/drawing/2014/main" id="{12BF8BED-F22B-48F7-9B47-592F6F992119}"/>
              </a:ext>
            </a:extLst>
          </p:cNvPr>
          <p:cNvPicPr>
            <a:picLocks noChangeAspect="1"/>
          </p:cNvPicPr>
          <p:nvPr/>
        </p:nvPicPr>
        <p:blipFill>
          <a:blip r:embed="rId3"/>
          <a:stretch>
            <a:fillRect/>
          </a:stretch>
        </p:blipFill>
        <p:spPr>
          <a:xfrm>
            <a:off x="0" y="758484"/>
            <a:ext cx="4294598" cy="4868043"/>
          </a:xfrm>
          <a:prstGeom prst="rect">
            <a:avLst/>
          </a:prstGeom>
        </p:spPr>
      </p:pic>
    </p:spTree>
    <p:extLst>
      <p:ext uri="{BB962C8B-B14F-4D97-AF65-F5344CB8AC3E}">
        <p14:creationId xmlns:p14="http://schemas.microsoft.com/office/powerpoint/2010/main" val="49324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C5B7-BC81-493C-815E-72012DFB47B4}"/>
              </a:ext>
            </a:extLst>
          </p:cNvPr>
          <p:cNvSpPr>
            <a:spLocks noGrp="1"/>
          </p:cNvSpPr>
          <p:nvPr>
            <p:ph type="title"/>
          </p:nvPr>
        </p:nvSpPr>
        <p:spPr/>
        <p:txBody>
          <a:bodyPr/>
          <a:lstStyle/>
          <a:p>
            <a:r>
              <a:rPr lang="de-DE" dirty="0" err="1"/>
              <a:t>One</a:t>
            </a:r>
            <a:r>
              <a:rPr lang="de-DE" dirty="0"/>
              <a:t> </a:t>
            </a:r>
            <a:r>
              <a:rPr lang="de-DE" dirty="0" err="1"/>
              <a:t>slide</a:t>
            </a:r>
            <a:r>
              <a:rPr lang="de-DE" dirty="0"/>
              <a:t> </a:t>
            </a:r>
            <a:r>
              <a:rPr lang="de-DE" dirty="0" err="1"/>
              <a:t>to</a:t>
            </a:r>
            <a:r>
              <a:rPr lang="de-DE" dirty="0"/>
              <a:t> </a:t>
            </a:r>
            <a:r>
              <a:rPr lang="de-DE" dirty="0" err="1"/>
              <a:t>briefly</a:t>
            </a:r>
            <a:r>
              <a:rPr lang="de-DE" dirty="0"/>
              <a:t> </a:t>
            </a:r>
            <a:r>
              <a:rPr lang="de-DE" dirty="0" err="1"/>
              <a:t>describe</a:t>
            </a:r>
            <a:r>
              <a:rPr lang="de-DE" dirty="0"/>
              <a:t> </a:t>
            </a:r>
            <a:r>
              <a:rPr lang="de-DE" dirty="0" err="1"/>
              <a:t>modelling</a:t>
            </a:r>
            <a:r>
              <a:rPr lang="de-DE" dirty="0"/>
              <a:t> </a:t>
            </a:r>
            <a:r>
              <a:rPr lang="de-DE" dirty="0" err="1"/>
              <a:t>inputs</a:t>
            </a:r>
            <a:endParaRPr lang="en-DE" dirty="0"/>
          </a:p>
        </p:txBody>
      </p:sp>
      <p:sp>
        <p:nvSpPr>
          <p:cNvPr id="3" name="Content Placeholder 2">
            <a:extLst>
              <a:ext uri="{FF2B5EF4-FFF2-40B4-BE49-F238E27FC236}">
                <a16:creationId xmlns:a16="http://schemas.microsoft.com/office/drawing/2014/main" id="{60A7B031-A54C-400F-8300-2D92F1CC068B}"/>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67696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9749-BB5C-4949-9704-7EDB0173E81F}"/>
              </a:ext>
            </a:extLst>
          </p:cNvPr>
          <p:cNvSpPr>
            <a:spLocks noGrp="1"/>
          </p:cNvSpPr>
          <p:nvPr>
            <p:ph type="title"/>
          </p:nvPr>
        </p:nvSpPr>
        <p:spPr/>
        <p:txBody>
          <a:bodyPr/>
          <a:lstStyle/>
          <a:p>
            <a:r>
              <a:rPr lang="de-DE" dirty="0" err="1"/>
              <a:t>One</a:t>
            </a:r>
            <a:r>
              <a:rPr lang="de-DE" dirty="0"/>
              <a:t> </a:t>
            </a:r>
            <a:r>
              <a:rPr lang="de-DE" dirty="0" err="1"/>
              <a:t>slide</a:t>
            </a:r>
            <a:r>
              <a:rPr lang="de-DE" dirty="0"/>
              <a:t> </a:t>
            </a:r>
            <a:r>
              <a:rPr lang="de-DE" dirty="0" err="1"/>
              <a:t>to</a:t>
            </a:r>
            <a:r>
              <a:rPr lang="de-DE" dirty="0"/>
              <a:t> </a:t>
            </a:r>
            <a:r>
              <a:rPr lang="de-DE" dirty="0" err="1"/>
              <a:t>summarize</a:t>
            </a:r>
            <a:r>
              <a:rPr lang="de-DE" dirty="0"/>
              <a:t> </a:t>
            </a:r>
            <a:r>
              <a:rPr lang="de-DE" dirty="0" err="1"/>
              <a:t>learnings</a:t>
            </a:r>
            <a:r>
              <a:rPr lang="de-DE" dirty="0"/>
              <a:t> and </a:t>
            </a:r>
            <a:r>
              <a:rPr lang="de-DE" dirty="0" err="1"/>
              <a:t>predictions</a:t>
            </a:r>
            <a:endParaRPr lang="en-DE" dirty="0"/>
          </a:p>
        </p:txBody>
      </p:sp>
      <p:sp>
        <p:nvSpPr>
          <p:cNvPr id="3" name="Content Placeholder 2">
            <a:extLst>
              <a:ext uri="{FF2B5EF4-FFF2-40B4-BE49-F238E27FC236}">
                <a16:creationId xmlns:a16="http://schemas.microsoft.com/office/drawing/2014/main" id="{1C9C181D-11BE-40D7-A8AD-137ACB15743C}"/>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72513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2E850E-4E09-4300-88B4-4011C9671385}"/>
              </a:ext>
            </a:extLst>
          </p:cNvPr>
          <p:cNvPicPr>
            <a:picLocks noGrp="1" noChangeAspect="1"/>
          </p:cNvPicPr>
          <p:nvPr>
            <p:ph idx="1"/>
          </p:nvPr>
        </p:nvPicPr>
        <p:blipFill>
          <a:blip r:embed="rId2"/>
          <a:stretch>
            <a:fillRect/>
          </a:stretch>
        </p:blipFill>
        <p:spPr>
          <a:xfrm>
            <a:off x="97076" y="828942"/>
            <a:ext cx="7408191" cy="4351338"/>
          </a:xfrm>
        </p:spPr>
      </p:pic>
      <p:pic>
        <p:nvPicPr>
          <p:cNvPr id="7" name="Picture 6">
            <a:extLst>
              <a:ext uri="{FF2B5EF4-FFF2-40B4-BE49-F238E27FC236}">
                <a16:creationId xmlns:a16="http://schemas.microsoft.com/office/drawing/2014/main" id="{1AD88752-F986-48A3-8F44-A4D01052D6CB}"/>
              </a:ext>
            </a:extLst>
          </p:cNvPr>
          <p:cNvPicPr>
            <a:picLocks noChangeAspect="1"/>
          </p:cNvPicPr>
          <p:nvPr/>
        </p:nvPicPr>
        <p:blipFill>
          <a:blip r:embed="rId3"/>
          <a:stretch>
            <a:fillRect/>
          </a:stretch>
        </p:blipFill>
        <p:spPr>
          <a:xfrm>
            <a:off x="97076" y="120293"/>
            <a:ext cx="3486096" cy="708649"/>
          </a:xfrm>
          <a:prstGeom prst="rect">
            <a:avLst/>
          </a:prstGeom>
        </p:spPr>
      </p:pic>
    </p:spTree>
    <p:extLst>
      <p:ext uri="{BB962C8B-B14F-4D97-AF65-F5344CB8AC3E}">
        <p14:creationId xmlns:p14="http://schemas.microsoft.com/office/powerpoint/2010/main" val="165180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Maison Neue Book</vt:lpstr>
      <vt:lpstr>Office Theme</vt:lpstr>
      <vt:lpstr>PowerPoint Presentation</vt:lpstr>
      <vt:lpstr>Wordcloud for successful and failed projects</vt:lpstr>
      <vt:lpstr>PowerPoint Presentation</vt:lpstr>
      <vt:lpstr>One slide to briefly describe modelling inputs</vt:lpstr>
      <vt:lpstr>One slide to summarize learnings and predictions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nicolerichter1989@outlook.com</dc:creator>
  <cp:lastModifiedBy>nicolerichter1989@outlook.com</cp:lastModifiedBy>
  <cp:revision>7</cp:revision>
  <dcterms:created xsi:type="dcterms:W3CDTF">2021-11-02T21:43:02Z</dcterms:created>
  <dcterms:modified xsi:type="dcterms:W3CDTF">2021-11-24T21:52:13Z</dcterms:modified>
</cp:coreProperties>
</file>