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67" r:id="rId3"/>
    <p:sldId id="268" r:id="rId4"/>
    <p:sldId id="269" r:id="rId5"/>
    <p:sldId id="270" r:id="rId6"/>
    <p:sldId id="271" r:id="rId7"/>
    <p:sldId id="263" r:id="rId8"/>
    <p:sldId id="265" r:id="rId9"/>
    <p:sldId id="260" r:id="rId10"/>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700" autoAdjust="0"/>
  </p:normalViewPr>
  <p:slideViewPr>
    <p:cSldViewPr snapToGrid="0">
      <p:cViewPr varScale="1">
        <p:scale>
          <a:sx n="83" d="100"/>
          <a:sy n="83" d="100"/>
        </p:scale>
        <p:origin x="16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F3E6C6-BE90-4FCE-A21E-5CB3AF5FD184}" type="datetimeFigureOut">
              <a:rPr lang="en-DE" smtClean="0"/>
              <a:t>26/11/2021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FCA78-F67D-4C9F-A032-C0A6CEF2EF96}" type="slidenum">
              <a:rPr lang="en-DE" smtClean="0"/>
              <a:t>‹#›</a:t>
            </a:fld>
            <a:endParaRPr lang="en-DE"/>
          </a:p>
        </p:txBody>
      </p:sp>
    </p:spTree>
    <p:extLst>
      <p:ext uri="{BB962C8B-B14F-4D97-AF65-F5344CB8AC3E}">
        <p14:creationId xmlns:p14="http://schemas.microsoft.com/office/powerpoint/2010/main" val="2211522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pictures</a:t>
            </a:r>
          </a:p>
          <a:p>
            <a:r>
              <a:rPr lang="en-GB" dirty="0"/>
              <a:t>No videos</a:t>
            </a:r>
          </a:p>
          <a:p>
            <a:r>
              <a:rPr lang="en-GB" dirty="0"/>
              <a:t>No product presentations</a:t>
            </a:r>
          </a:p>
          <a:p>
            <a:r>
              <a:rPr lang="en-GB" dirty="0"/>
              <a:t>No information about ‘reward’ for backing the project</a:t>
            </a:r>
          </a:p>
        </p:txBody>
      </p:sp>
      <p:sp>
        <p:nvSpPr>
          <p:cNvPr id="4" name="Slide Number Placeholder 3"/>
          <p:cNvSpPr>
            <a:spLocks noGrp="1"/>
          </p:cNvSpPr>
          <p:nvPr>
            <p:ph type="sldNum" sz="quarter" idx="5"/>
          </p:nvPr>
        </p:nvSpPr>
        <p:spPr/>
        <p:txBody>
          <a:bodyPr/>
          <a:lstStyle/>
          <a:p>
            <a:fld id="{0B7FCA78-F67D-4C9F-A032-C0A6CEF2EF96}" type="slidenum">
              <a:rPr lang="en-DE" smtClean="0"/>
              <a:t>3</a:t>
            </a:fld>
            <a:endParaRPr lang="en-DE"/>
          </a:p>
        </p:txBody>
      </p:sp>
    </p:spTree>
    <p:extLst>
      <p:ext uri="{BB962C8B-B14F-4D97-AF65-F5344CB8AC3E}">
        <p14:creationId xmlns:p14="http://schemas.microsoft.com/office/powerpoint/2010/main" val="1477892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best accuracy  82.33%</a:t>
            </a:r>
          </a:p>
          <a:p>
            <a:r>
              <a:rPr lang="en-GB" dirty="0"/>
              <a:t>Tree Classifier - </a:t>
            </a:r>
            <a:r>
              <a:rPr lang="en-GB" dirty="0" err="1"/>
              <a:t>Winsorize</a:t>
            </a:r>
            <a:r>
              <a:rPr lang="en-GB" dirty="0"/>
              <a:t> outliers – manual upscaling – </a:t>
            </a:r>
            <a:r>
              <a:rPr lang="en-GB" dirty="0" err="1"/>
              <a:t>MinMaxScaler</a:t>
            </a:r>
            <a:endParaRPr lang="en-GB" dirty="0"/>
          </a:p>
          <a:p>
            <a:endParaRPr lang="en-GB" dirty="0"/>
          </a:p>
          <a:p>
            <a:r>
              <a:rPr lang="en-GB" dirty="0"/>
              <a:t>Differentiate on quality depending on success or failure (quality true positives or false negative)</a:t>
            </a:r>
          </a:p>
          <a:p>
            <a:endParaRPr lang="en-GB" dirty="0"/>
          </a:p>
          <a:p>
            <a:r>
              <a:rPr lang="en-GB" dirty="0"/>
              <a:t>Remove boxes to see if we change our mind including the other inputs</a:t>
            </a:r>
          </a:p>
        </p:txBody>
      </p:sp>
      <p:sp>
        <p:nvSpPr>
          <p:cNvPr id="4" name="Slide Number Placeholder 3"/>
          <p:cNvSpPr>
            <a:spLocks noGrp="1"/>
          </p:cNvSpPr>
          <p:nvPr>
            <p:ph type="sldNum" sz="quarter" idx="5"/>
          </p:nvPr>
        </p:nvSpPr>
        <p:spPr/>
        <p:txBody>
          <a:bodyPr/>
          <a:lstStyle/>
          <a:p>
            <a:fld id="{0B7FCA78-F67D-4C9F-A032-C0A6CEF2EF96}" type="slidenum">
              <a:rPr lang="en-DE" smtClean="0"/>
              <a:t>5</a:t>
            </a:fld>
            <a:endParaRPr lang="en-DE"/>
          </a:p>
        </p:txBody>
      </p:sp>
    </p:spTree>
    <p:extLst>
      <p:ext uri="{BB962C8B-B14F-4D97-AF65-F5344CB8AC3E}">
        <p14:creationId xmlns:p14="http://schemas.microsoft.com/office/powerpoint/2010/main" val="34517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 into success factors</a:t>
            </a:r>
            <a:endParaRPr lang="en-DE" dirty="0"/>
          </a:p>
        </p:txBody>
      </p:sp>
      <p:sp>
        <p:nvSpPr>
          <p:cNvPr id="4" name="Slide Number Placeholder 3"/>
          <p:cNvSpPr>
            <a:spLocks noGrp="1"/>
          </p:cNvSpPr>
          <p:nvPr>
            <p:ph type="sldNum" sz="quarter" idx="5"/>
          </p:nvPr>
        </p:nvSpPr>
        <p:spPr/>
        <p:txBody>
          <a:bodyPr/>
          <a:lstStyle/>
          <a:p>
            <a:fld id="{0B7FCA78-F67D-4C9F-A032-C0A6CEF2EF96}" type="slidenum">
              <a:rPr lang="en-DE" smtClean="0"/>
              <a:t>7</a:t>
            </a:fld>
            <a:endParaRPr lang="en-DE"/>
          </a:p>
        </p:txBody>
      </p:sp>
    </p:spTree>
    <p:extLst>
      <p:ext uri="{BB962C8B-B14F-4D97-AF65-F5344CB8AC3E}">
        <p14:creationId xmlns:p14="http://schemas.microsoft.com/office/powerpoint/2010/main" val="2450403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Go into success factors</a:t>
            </a:r>
            <a:endParaRPr lang="en-DE" dirty="0"/>
          </a:p>
          <a:p>
            <a:endParaRPr lang="en-DE" dirty="0"/>
          </a:p>
        </p:txBody>
      </p:sp>
      <p:sp>
        <p:nvSpPr>
          <p:cNvPr id="4" name="Slide Number Placeholder 3"/>
          <p:cNvSpPr>
            <a:spLocks noGrp="1"/>
          </p:cNvSpPr>
          <p:nvPr>
            <p:ph type="sldNum" sz="quarter" idx="5"/>
          </p:nvPr>
        </p:nvSpPr>
        <p:spPr/>
        <p:txBody>
          <a:bodyPr/>
          <a:lstStyle/>
          <a:p>
            <a:fld id="{0B7FCA78-F67D-4C9F-A032-C0A6CEF2EF96}" type="slidenum">
              <a:rPr lang="en-DE" smtClean="0"/>
              <a:t>8</a:t>
            </a:fld>
            <a:endParaRPr lang="en-DE"/>
          </a:p>
        </p:txBody>
      </p:sp>
    </p:spTree>
    <p:extLst>
      <p:ext uri="{BB962C8B-B14F-4D97-AF65-F5344CB8AC3E}">
        <p14:creationId xmlns:p14="http://schemas.microsoft.com/office/powerpoint/2010/main" val="1615740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Go into success factors</a:t>
            </a:r>
            <a:endParaRPr lang="en-DE" dirty="0"/>
          </a:p>
          <a:p>
            <a:endParaRPr lang="en-DE" dirty="0"/>
          </a:p>
        </p:txBody>
      </p:sp>
      <p:sp>
        <p:nvSpPr>
          <p:cNvPr id="4" name="Slide Number Placeholder 3"/>
          <p:cNvSpPr>
            <a:spLocks noGrp="1"/>
          </p:cNvSpPr>
          <p:nvPr>
            <p:ph type="sldNum" sz="quarter" idx="5"/>
          </p:nvPr>
        </p:nvSpPr>
        <p:spPr/>
        <p:txBody>
          <a:bodyPr/>
          <a:lstStyle/>
          <a:p>
            <a:fld id="{0B7FCA78-F67D-4C9F-A032-C0A6CEF2EF96}" type="slidenum">
              <a:rPr lang="en-DE" smtClean="0"/>
              <a:t>9</a:t>
            </a:fld>
            <a:endParaRPr lang="en-DE"/>
          </a:p>
        </p:txBody>
      </p:sp>
    </p:spTree>
    <p:extLst>
      <p:ext uri="{BB962C8B-B14F-4D97-AF65-F5344CB8AC3E}">
        <p14:creationId xmlns:p14="http://schemas.microsoft.com/office/powerpoint/2010/main" val="2000193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9F77D-A66C-4C2B-B447-434CD38021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996D3192-1E56-4A3B-98DA-6E6E532110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2947BF37-75DB-475F-AA7F-004C3AAAD686}"/>
              </a:ext>
            </a:extLst>
          </p:cNvPr>
          <p:cNvSpPr>
            <a:spLocks noGrp="1"/>
          </p:cNvSpPr>
          <p:nvPr>
            <p:ph type="dt" sz="half" idx="10"/>
          </p:nvPr>
        </p:nvSpPr>
        <p:spPr/>
        <p:txBody>
          <a:bodyPr/>
          <a:lstStyle/>
          <a:p>
            <a:fld id="{8BCA8B54-44FD-4BC2-950D-8D2D192923EF}" type="datetimeFigureOut">
              <a:rPr lang="en-DE" smtClean="0"/>
              <a:t>26/11/2021</a:t>
            </a:fld>
            <a:endParaRPr lang="en-DE"/>
          </a:p>
        </p:txBody>
      </p:sp>
      <p:sp>
        <p:nvSpPr>
          <p:cNvPr id="5" name="Footer Placeholder 4">
            <a:extLst>
              <a:ext uri="{FF2B5EF4-FFF2-40B4-BE49-F238E27FC236}">
                <a16:creationId xmlns:a16="http://schemas.microsoft.com/office/drawing/2014/main" id="{335B1A1C-E311-422D-8093-DFA33CB009E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3280DAF-BE69-4BE8-BCD8-1AD4BDCD4C52}"/>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1609424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AB0C4-8AB1-4B35-8572-C9660D6C90F4}"/>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384ECECB-C2F3-4D5F-AAEA-159F9F7E86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C716BCB-99DA-4F6E-A21B-065042A85FDB}"/>
              </a:ext>
            </a:extLst>
          </p:cNvPr>
          <p:cNvSpPr>
            <a:spLocks noGrp="1"/>
          </p:cNvSpPr>
          <p:nvPr>
            <p:ph type="dt" sz="half" idx="10"/>
          </p:nvPr>
        </p:nvSpPr>
        <p:spPr/>
        <p:txBody>
          <a:bodyPr/>
          <a:lstStyle/>
          <a:p>
            <a:fld id="{8BCA8B54-44FD-4BC2-950D-8D2D192923EF}" type="datetimeFigureOut">
              <a:rPr lang="en-DE" smtClean="0"/>
              <a:t>26/11/2021</a:t>
            </a:fld>
            <a:endParaRPr lang="en-DE"/>
          </a:p>
        </p:txBody>
      </p:sp>
      <p:sp>
        <p:nvSpPr>
          <p:cNvPr id="5" name="Footer Placeholder 4">
            <a:extLst>
              <a:ext uri="{FF2B5EF4-FFF2-40B4-BE49-F238E27FC236}">
                <a16:creationId xmlns:a16="http://schemas.microsoft.com/office/drawing/2014/main" id="{944AD330-CE8B-4612-BD34-E03B60BDE7B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9412E1D-7A52-40EC-90A9-8A7932DC6849}"/>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262211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3EC596-FBCC-43D4-92A6-87454C7D87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021E7F80-3E4F-4F2A-92B0-9DD5BF4A47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11E0777-6342-49F3-9EB4-C9E3F53A2C35}"/>
              </a:ext>
            </a:extLst>
          </p:cNvPr>
          <p:cNvSpPr>
            <a:spLocks noGrp="1"/>
          </p:cNvSpPr>
          <p:nvPr>
            <p:ph type="dt" sz="half" idx="10"/>
          </p:nvPr>
        </p:nvSpPr>
        <p:spPr/>
        <p:txBody>
          <a:bodyPr/>
          <a:lstStyle/>
          <a:p>
            <a:fld id="{8BCA8B54-44FD-4BC2-950D-8D2D192923EF}" type="datetimeFigureOut">
              <a:rPr lang="en-DE" smtClean="0"/>
              <a:t>26/11/2021</a:t>
            </a:fld>
            <a:endParaRPr lang="en-DE"/>
          </a:p>
        </p:txBody>
      </p:sp>
      <p:sp>
        <p:nvSpPr>
          <p:cNvPr id="5" name="Footer Placeholder 4">
            <a:extLst>
              <a:ext uri="{FF2B5EF4-FFF2-40B4-BE49-F238E27FC236}">
                <a16:creationId xmlns:a16="http://schemas.microsoft.com/office/drawing/2014/main" id="{FE870AA9-E1CD-4299-9F20-0F95B6159B9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329430B-6FBB-4FCA-B13B-885807807C77}"/>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1290313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C376-31C8-4756-85F6-00EB3B4F7F2D}"/>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BB162C55-DD09-48DB-B080-9C1F6D413B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75A16BFD-F610-4058-AC73-115DE014A07B}"/>
              </a:ext>
            </a:extLst>
          </p:cNvPr>
          <p:cNvSpPr>
            <a:spLocks noGrp="1"/>
          </p:cNvSpPr>
          <p:nvPr>
            <p:ph type="dt" sz="half" idx="10"/>
          </p:nvPr>
        </p:nvSpPr>
        <p:spPr/>
        <p:txBody>
          <a:bodyPr/>
          <a:lstStyle/>
          <a:p>
            <a:fld id="{8BCA8B54-44FD-4BC2-950D-8D2D192923EF}" type="datetimeFigureOut">
              <a:rPr lang="en-DE" smtClean="0"/>
              <a:t>26/11/2021</a:t>
            </a:fld>
            <a:endParaRPr lang="en-DE"/>
          </a:p>
        </p:txBody>
      </p:sp>
      <p:sp>
        <p:nvSpPr>
          <p:cNvPr id="5" name="Footer Placeholder 4">
            <a:extLst>
              <a:ext uri="{FF2B5EF4-FFF2-40B4-BE49-F238E27FC236}">
                <a16:creationId xmlns:a16="http://schemas.microsoft.com/office/drawing/2014/main" id="{12D389EF-0B51-4F88-9C92-E602959FE94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214C989-ACA2-4DAD-B31A-EC1BABCF590D}"/>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3100235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CE74-9594-401B-BFB8-1269239B6C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148982DE-74F8-410C-9A76-BB64311C89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7AD539-B38E-4C64-A202-4455F89AEAAA}"/>
              </a:ext>
            </a:extLst>
          </p:cNvPr>
          <p:cNvSpPr>
            <a:spLocks noGrp="1"/>
          </p:cNvSpPr>
          <p:nvPr>
            <p:ph type="dt" sz="half" idx="10"/>
          </p:nvPr>
        </p:nvSpPr>
        <p:spPr/>
        <p:txBody>
          <a:bodyPr/>
          <a:lstStyle/>
          <a:p>
            <a:fld id="{8BCA8B54-44FD-4BC2-950D-8D2D192923EF}" type="datetimeFigureOut">
              <a:rPr lang="en-DE" smtClean="0"/>
              <a:t>26/11/2021</a:t>
            </a:fld>
            <a:endParaRPr lang="en-DE"/>
          </a:p>
        </p:txBody>
      </p:sp>
      <p:sp>
        <p:nvSpPr>
          <p:cNvPr id="5" name="Footer Placeholder 4">
            <a:extLst>
              <a:ext uri="{FF2B5EF4-FFF2-40B4-BE49-F238E27FC236}">
                <a16:creationId xmlns:a16="http://schemas.microsoft.com/office/drawing/2014/main" id="{F0638E0F-4D9E-42ED-AAAC-6AE7D7FA25A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5E2E632-5C07-4457-BADA-8BCB7C1B665E}"/>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23000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74B7D-1176-47E9-86D0-3D0FDE72789A}"/>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EF51FABC-BA11-4D3F-A339-A18946B4C4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5922CE06-9E21-4AAC-9343-E631739AE4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62098FBE-A62B-4817-9B09-04E3CEF45A55}"/>
              </a:ext>
            </a:extLst>
          </p:cNvPr>
          <p:cNvSpPr>
            <a:spLocks noGrp="1"/>
          </p:cNvSpPr>
          <p:nvPr>
            <p:ph type="dt" sz="half" idx="10"/>
          </p:nvPr>
        </p:nvSpPr>
        <p:spPr/>
        <p:txBody>
          <a:bodyPr/>
          <a:lstStyle/>
          <a:p>
            <a:fld id="{8BCA8B54-44FD-4BC2-950D-8D2D192923EF}" type="datetimeFigureOut">
              <a:rPr lang="en-DE" smtClean="0"/>
              <a:t>26/11/2021</a:t>
            </a:fld>
            <a:endParaRPr lang="en-DE"/>
          </a:p>
        </p:txBody>
      </p:sp>
      <p:sp>
        <p:nvSpPr>
          <p:cNvPr id="6" name="Footer Placeholder 5">
            <a:extLst>
              <a:ext uri="{FF2B5EF4-FFF2-40B4-BE49-F238E27FC236}">
                <a16:creationId xmlns:a16="http://schemas.microsoft.com/office/drawing/2014/main" id="{D1CBAD52-8139-4446-93F3-AD175F81DD27}"/>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BD50F882-E824-4D9E-85B1-CBF83F506B98}"/>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100813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842D2-A376-4E27-A5D2-13E91121D6BF}"/>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0FE911C0-53AC-4018-B4F8-8A1F0FEA29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683207-6A23-42DA-9BA6-74EDD81E7E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3542EACD-1F39-4455-8D87-02A546DD6C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E37FDB-1954-4D88-B624-C9BFFBCAC2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0EFD25E7-A7D5-4189-B99D-6AA8CC21126E}"/>
              </a:ext>
            </a:extLst>
          </p:cNvPr>
          <p:cNvSpPr>
            <a:spLocks noGrp="1"/>
          </p:cNvSpPr>
          <p:nvPr>
            <p:ph type="dt" sz="half" idx="10"/>
          </p:nvPr>
        </p:nvSpPr>
        <p:spPr/>
        <p:txBody>
          <a:bodyPr/>
          <a:lstStyle/>
          <a:p>
            <a:fld id="{8BCA8B54-44FD-4BC2-950D-8D2D192923EF}" type="datetimeFigureOut">
              <a:rPr lang="en-DE" smtClean="0"/>
              <a:t>26/11/2021</a:t>
            </a:fld>
            <a:endParaRPr lang="en-DE"/>
          </a:p>
        </p:txBody>
      </p:sp>
      <p:sp>
        <p:nvSpPr>
          <p:cNvPr id="8" name="Footer Placeholder 7">
            <a:extLst>
              <a:ext uri="{FF2B5EF4-FFF2-40B4-BE49-F238E27FC236}">
                <a16:creationId xmlns:a16="http://schemas.microsoft.com/office/drawing/2014/main" id="{8FBC27D5-C1C2-43EE-963F-B988323E370A}"/>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7D5ACA0E-FD0D-467C-AADA-1C4991AB88A6}"/>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4075063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DD1C-6AF0-4C12-B282-08569E8D4374}"/>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AB6E713D-5596-49AE-97FE-F1CAEA49A059}"/>
              </a:ext>
            </a:extLst>
          </p:cNvPr>
          <p:cNvSpPr>
            <a:spLocks noGrp="1"/>
          </p:cNvSpPr>
          <p:nvPr>
            <p:ph type="dt" sz="half" idx="10"/>
          </p:nvPr>
        </p:nvSpPr>
        <p:spPr/>
        <p:txBody>
          <a:bodyPr/>
          <a:lstStyle/>
          <a:p>
            <a:fld id="{8BCA8B54-44FD-4BC2-950D-8D2D192923EF}" type="datetimeFigureOut">
              <a:rPr lang="en-DE" smtClean="0"/>
              <a:t>26/11/2021</a:t>
            </a:fld>
            <a:endParaRPr lang="en-DE"/>
          </a:p>
        </p:txBody>
      </p:sp>
      <p:sp>
        <p:nvSpPr>
          <p:cNvPr id="4" name="Footer Placeholder 3">
            <a:extLst>
              <a:ext uri="{FF2B5EF4-FFF2-40B4-BE49-F238E27FC236}">
                <a16:creationId xmlns:a16="http://schemas.microsoft.com/office/drawing/2014/main" id="{18D6FD18-1478-4AD5-8296-142A2C9C433E}"/>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2BD8CBA9-1796-493B-B2AA-3B79689C1A75}"/>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325930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883715-7FBA-4A84-A2A2-ED109E76A778}"/>
              </a:ext>
            </a:extLst>
          </p:cNvPr>
          <p:cNvSpPr>
            <a:spLocks noGrp="1"/>
          </p:cNvSpPr>
          <p:nvPr>
            <p:ph type="dt" sz="half" idx="10"/>
          </p:nvPr>
        </p:nvSpPr>
        <p:spPr/>
        <p:txBody>
          <a:bodyPr/>
          <a:lstStyle/>
          <a:p>
            <a:fld id="{8BCA8B54-44FD-4BC2-950D-8D2D192923EF}" type="datetimeFigureOut">
              <a:rPr lang="en-DE" smtClean="0"/>
              <a:t>26/11/2021</a:t>
            </a:fld>
            <a:endParaRPr lang="en-DE"/>
          </a:p>
        </p:txBody>
      </p:sp>
      <p:sp>
        <p:nvSpPr>
          <p:cNvPr id="3" name="Footer Placeholder 2">
            <a:extLst>
              <a:ext uri="{FF2B5EF4-FFF2-40B4-BE49-F238E27FC236}">
                <a16:creationId xmlns:a16="http://schemas.microsoft.com/office/drawing/2014/main" id="{BFDA7335-B95F-4C08-9B5C-BE60D43B9EA4}"/>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4B2B2322-7BCE-4B62-827E-565571974B65}"/>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94400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0E8E0-B813-4136-B935-2134A7C7E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804376D1-6551-412C-8477-659713470F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AD19594D-5A3B-43A7-8E19-8F6F90E68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845401-B59E-4A02-A5A6-1233F3F34143}"/>
              </a:ext>
            </a:extLst>
          </p:cNvPr>
          <p:cNvSpPr>
            <a:spLocks noGrp="1"/>
          </p:cNvSpPr>
          <p:nvPr>
            <p:ph type="dt" sz="half" idx="10"/>
          </p:nvPr>
        </p:nvSpPr>
        <p:spPr/>
        <p:txBody>
          <a:bodyPr/>
          <a:lstStyle/>
          <a:p>
            <a:fld id="{8BCA8B54-44FD-4BC2-950D-8D2D192923EF}" type="datetimeFigureOut">
              <a:rPr lang="en-DE" smtClean="0"/>
              <a:t>26/11/2021</a:t>
            </a:fld>
            <a:endParaRPr lang="en-DE"/>
          </a:p>
        </p:txBody>
      </p:sp>
      <p:sp>
        <p:nvSpPr>
          <p:cNvPr id="6" name="Footer Placeholder 5">
            <a:extLst>
              <a:ext uri="{FF2B5EF4-FFF2-40B4-BE49-F238E27FC236}">
                <a16:creationId xmlns:a16="http://schemas.microsoft.com/office/drawing/2014/main" id="{BACF85FC-1488-4FEC-8BF9-E8FEB25C1DC7}"/>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0F71B741-181D-4553-93A7-8859B0B0AA52}"/>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407698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79D3-6B03-4C5C-97A8-F15A7C553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AE28E93F-CB67-4F1C-8E7F-97B2B0241B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6ECF9F0B-D7AA-4C51-8856-92F5D8F1B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468195-CF44-4279-867F-549D36BB4B4A}"/>
              </a:ext>
            </a:extLst>
          </p:cNvPr>
          <p:cNvSpPr>
            <a:spLocks noGrp="1"/>
          </p:cNvSpPr>
          <p:nvPr>
            <p:ph type="dt" sz="half" idx="10"/>
          </p:nvPr>
        </p:nvSpPr>
        <p:spPr/>
        <p:txBody>
          <a:bodyPr/>
          <a:lstStyle/>
          <a:p>
            <a:fld id="{8BCA8B54-44FD-4BC2-950D-8D2D192923EF}" type="datetimeFigureOut">
              <a:rPr lang="en-DE" smtClean="0"/>
              <a:t>26/11/2021</a:t>
            </a:fld>
            <a:endParaRPr lang="en-DE"/>
          </a:p>
        </p:txBody>
      </p:sp>
      <p:sp>
        <p:nvSpPr>
          <p:cNvPr id="6" name="Footer Placeholder 5">
            <a:extLst>
              <a:ext uri="{FF2B5EF4-FFF2-40B4-BE49-F238E27FC236}">
                <a16:creationId xmlns:a16="http://schemas.microsoft.com/office/drawing/2014/main" id="{B4923F3B-0384-4DB3-A948-B2F76CF2E61C}"/>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B794554B-2F64-481A-B097-EF05BFE45125}"/>
              </a:ext>
            </a:extLst>
          </p:cNvPr>
          <p:cNvSpPr>
            <a:spLocks noGrp="1"/>
          </p:cNvSpPr>
          <p:nvPr>
            <p:ph type="sldNum" sz="quarter" idx="12"/>
          </p:nvPr>
        </p:nvSpPr>
        <p:spPr/>
        <p:txBody>
          <a:bodyPr/>
          <a:lstStyle/>
          <a:p>
            <a:fld id="{5A9D77AF-0211-411F-A393-021CFACEDAA7}" type="slidenum">
              <a:rPr lang="en-DE" smtClean="0"/>
              <a:t>‹#›</a:t>
            </a:fld>
            <a:endParaRPr lang="en-DE"/>
          </a:p>
        </p:txBody>
      </p:sp>
    </p:spTree>
    <p:extLst>
      <p:ext uri="{BB962C8B-B14F-4D97-AF65-F5344CB8AC3E}">
        <p14:creationId xmlns:p14="http://schemas.microsoft.com/office/powerpoint/2010/main" val="166511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61A12E-0850-4F4C-8D0B-5CC8A7802F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B2195A09-DC77-4FC2-8A21-5FBB845205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8199C8A8-190C-46A7-A3EB-B8F517B6C4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A8B54-44FD-4BC2-950D-8D2D192923EF}" type="datetimeFigureOut">
              <a:rPr lang="en-DE" smtClean="0"/>
              <a:t>26/11/2021</a:t>
            </a:fld>
            <a:endParaRPr lang="en-DE"/>
          </a:p>
        </p:txBody>
      </p:sp>
      <p:sp>
        <p:nvSpPr>
          <p:cNvPr id="5" name="Footer Placeholder 4">
            <a:extLst>
              <a:ext uri="{FF2B5EF4-FFF2-40B4-BE49-F238E27FC236}">
                <a16:creationId xmlns:a16="http://schemas.microsoft.com/office/drawing/2014/main" id="{B5608051-CE97-4BBE-A3D4-7577139EBB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CF2E5F89-9573-487B-9327-1BA137CD5F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D77AF-0211-411F-A393-021CFACEDAA7}" type="slidenum">
              <a:rPr lang="en-DE" smtClean="0"/>
              <a:t>‹#›</a:t>
            </a:fld>
            <a:endParaRPr lang="en-DE"/>
          </a:p>
        </p:txBody>
      </p:sp>
    </p:spTree>
    <p:extLst>
      <p:ext uri="{BB962C8B-B14F-4D97-AF65-F5344CB8AC3E}">
        <p14:creationId xmlns:p14="http://schemas.microsoft.com/office/powerpoint/2010/main" val="974089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C55801E-5FFB-4E06-B29D-68E9A5076F1E}"/>
              </a:ext>
            </a:extLst>
          </p:cNvPr>
          <p:cNvSpPr>
            <a:spLocks noGrp="1"/>
          </p:cNvSpPr>
          <p:nvPr>
            <p:ph type="subTitle" idx="1"/>
          </p:nvPr>
        </p:nvSpPr>
        <p:spPr>
          <a:xfrm>
            <a:off x="1524000" y="4209397"/>
            <a:ext cx="9144000" cy="1655762"/>
          </a:xfrm>
        </p:spPr>
        <p:txBody>
          <a:bodyPr>
            <a:normAutofit/>
          </a:bodyPr>
          <a:lstStyle/>
          <a:p>
            <a:r>
              <a:rPr lang="de-DE" sz="2000" b="1" dirty="0" err="1">
                <a:latin typeface="Maison Neue Book"/>
              </a:rPr>
              <a:t>Objective</a:t>
            </a:r>
            <a:endParaRPr lang="de-DE" sz="2000" b="1" dirty="0">
              <a:latin typeface="Maison Neue Book"/>
            </a:endParaRPr>
          </a:p>
          <a:p>
            <a:r>
              <a:rPr lang="en-US" sz="2000" b="1" dirty="0">
                <a:latin typeface="Maison Neue Book"/>
              </a:rPr>
              <a:t>Predict</a:t>
            </a:r>
            <a:r>
              <a:rPr lang="de-DE" sz="2000" b="1" dirty="0">
                <a:latin typeface="Maison Neue Book"/>
              </a:rPr>
              <a:t> </a:t>
            </a:r>
            <a:r>
              <a:rPr lang="de-DE" sz="2000" b="1" dirty="0" err="1">
                <a:latin typeface="Maison Neue Book"/>
              </a:rPr>
              <a:t>if</a:t>
            </a:r>
            <a:r>
              <a:rPr lang="de-DE" sz="2000" b="1" dirty="0">
                <a:latin typeface="Maison Neue Book"/>
              </a:rPr>
              <a:t> a </a:t>
            </a:r>
            <a:r>
              <a:rPr lang="de-DE" sz="2000" b="1" dirty="0" err="1">
                <a:latin typeface="Maison Neue Book"/>
              </a:rPr>
              <a:t>project</a:t>
            </a:r>
            <a:r>
              <a:rPr lang="de-DE" sz="2000" b="1" dirty="0">
                <a:latin typeface="Maison Neue Book"/>
              </a:rPr>
              <a:t> </a:t>
            </a:r>
            <a:r>
              <a:rPr lang="de-DE" sz="2000" b="1" dirty="0" err="1">
                <a:latin typeface="Maison Neue Book"/>
              </a:rPr>
              <a:t>launched</a:t>
            </a:r>
            <a:r>
              <a:rPr lang="de-DE" sz="2000" b="1" dirty="0">
                <a:latin typeface="Maison Neue Book"/>
              </a:rPr>
              <a:t> on </a:t>
            </a:r>
            <a:r>
              <a:rPr lang="de-DE" sz="2000" b="1" dirty="0" err="1">
                <a:latin typeface="Maison Neue Book"/>
              </a:rPr>
              <a:t>kickstarter</a:t>
            </a:r>
            <a:r>
              <a:rPr lang="de-DE" sz="2000" b="1" dirty="0">
                <a:latin typeface="Maison Neue Book"/>
              </a:rPr>
              <a:t> will </a:t>
            </a:r>
            <a:r>
              <a:rPr lang="de-DE" sz="2000" b="1" dirty="0" err="1">
                <a:latin typeface="Maison Neue Book"/>
              </a:rPr>
              <a:t>reach</a:t>
            </a:r>
            <a:r>
              <a:rPr lang="de-DE" sz="2000" b="1" dirty="0">
                <a:latin typeface="Maison Neue Book"/>
              </a:rPr>
              <a:t> </a:t>
            </a:r>
            <a:r>
              <a:rPr lang="de-DE" sz="2000" b="1" dirty="0" err="1">
                <a:latin typeface="Maison Neue Book"/>
              </a:rPr>
              <a:t>it‘s</a:t>
            </a:r>
            <a:r>
              <a:rPr lang="de-DE" sz="2000" b="1" dirty="0">
                <a:latin typeface="Maison Neue Book"/>
              </a:rPr>
              <a:t> </a:t>
            </a:r>
            <a:r>
              <a:rPr lang="de-DE" sz="2000" b="1" dirty="0" err="1">
                <a:latin typeface="Maison Neue Book"/>
              </a:rPr>
              <a:t>funding</a:t>
            </a:r>
            <a:r>
              <a:rPr lang="de-DE" sz="2000" b="1" dirty="0">
                <a:latin typeface="Maison Neue Book"/>
              </a:rPr>
              <a:t> </a:t>
            </a:r>
            <a:r>
              <a:rPr lang="de-DE" sz="2000" b="1" dirty="0" err="1">
                <a:latin typeface="Maison Neue Book"/>
              </a:rPr>
              <a:t>goal</a:t>
            </a:r>
            <a:endParaRPr lang="en-DE" sz="2000" b="1" dirty="0">
              <a:latin typeface="Maison Neue Book"/>
            </a:endParaRPr>
          </a:p>
        </p:txBody>
      </p:sp>
      <p:pic>
        <p:nvPicPr>
          <p:cNvPr id="5" name="Picture 4" descr="Icon&#10;&#10;Description automatically generated">
            <a:extLst>
              <a:ext uri="{FF2B5EF4-FFF2-40B4-BE49-F238E27FC236}">
                <a16:creationId xmlns:a16="http://schemas.microsoft.com/office/drawing/2014/main" id="{E8DE4D37-306B-4B98-A54F-6D47D6680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896" y="290659"/>
            <a:ext cx="6449430" cy="1905158"/>
          </a:xfrm>
          <a:prstGeom prst="rect">
            <a:avLst/>
          </a:prstGeom>
        </p:spPr>
      </p:pic>
      <p:sp>
        <p:nvSpPr>
          <p:cNvPr id="6" name="Subtitle 2">
            <a:extLst>
              <a:ext uri="{FF2B5EF4-FFF2-40B4-BE49-F238E27FC236}">
                <a16:creationId xmlns:a16="http://schemas.microsoft.com/office/drawing/2014/main" id="{87AF9479-1AB6-405B-BFAE-7B1A3C901D1B}"/>
              </a:ext>
            </a:extLst>
          </p:cNvPr>
          <p:cNvSpPr txBox="1">
            <a:spLocks/>
          </p:cNvSpPr>
          <p:nvPr/>
        </p:nvSpPr>
        <p:spPr>
          <a:xfrm>
            <a:off x="1524000" y="1974574"/>
            <a:ext cx="9144000" cy="16557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i="1" dirty="0">
                <a:solidFill>
                  <a:srgbClr val="202124"/>
                </a:solidFill>
                <a:latin typeface="Maison Neue Book"/>
              </a:rPr>
              <a:t>What is Kickstarter?</a:t>
            </a:r>
            <a:endParaRPr lang="en-GB" b="0" i="1" dirty="0">
              <a:solidFill>
                <a:srgbClr val="202124"/>
              </a:solidFill>
              <a:effectLst/>
              <a:latin typeface="Maison Neue Book"/>
            </a:endParaRPr>
          </a:p>
          <a:p>
            <a:r>
              <a:rPr lang="en-GB" b="0" i="1" dirty="0">
                <a:solidFill>
                  <a:srgbClr val="202124"/>
                </a:solidFill>
                <a:effectLst/>
                <a:latin typeface="Maison Neue Book"/>
              </a:rPr>
              <a:t>‘Kickstarter is </a:t>
            </a:r>
            <a:r>
              <a:rPr lang="en-GB" i="1" dirty="0">
                <a:solidFill>
                  <a:srgbClr val="202124"/>
                </a:solidFill>
                <a:effectLst/>
                <a:latin typeface="Maison Neue Book"/>
              </a:rPr>
              <a:t>a funding platform for creative projects</a:t>
            </a:r>
            <a:r>
              <a:rPr lang="en-GB" b="0" i="1" dirty="0">
                <a:solidFill>
                  <a:srgbClr val="202124"/>
                </a:solidFill>
                <a:effectLst/>
                <a:latin typeface="Maison Neue Book"/>
              </a:rPr>
              <a:t>. ... Every project creator sets their project's funding goal and deadline. If people like the project, they can pledge money to make it happen. If the project succeeds in reaching its funding goal, all backers' credit cards are charged when time expires.’</a:t>
            </a:r>
            <a:endParaRPr lang="en-DE" i="1" dirty="0">
              <a:latin typeface="Maison Neue Book"/>
            </a:endParaRPr>
          </a:p>
        </p:txBody>
      </p:sp>
    </p:spTree>
    <p:extLst>
      <p:ext uri="{BB962C8B-B14F-4D97-AF65-F5344CB8AC3E}">
        <p14:creationId xmlns:p14="http://schemas.microsoft.com/office/powerpoint/2010/main" val="354825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53DF26-8135-4C60-AAE5-576031F1B958}"/>
              </a:ext>
            </a:extLst>
          </p:cNvPr>
          <p:cNvPicPr>
            <a:picLocks noChangeAspect="1"/>
          </p:cNvPicPr>
          <p:nvPr/>
        </p:nvPicPr>
        <p:blipFill>
          <a:blip r:embed="rId2"/>
          <a:stretch>
            <a:fillRect/>
          </a:stretch>
        </p:blipFill>
        <p:spPr>
          <a:xfrm>
            <a:off x="0" y="545321"/>
            <a:ext cx="12192000" cy="5767357"/>
          </a:xfrm>
          <a:prstGeom prst="rect">
            <a:avLst/>
          </a:prstGeom>
        </p:spPr>
      </p:pic>
      <p:sp>
        <p:nvSpPr>
          <p:cNvPr id="6" name="Rectangle 5">
            <a:extLst>
              <a:ext uri="{FF2B5EF4-FFF2-40B4-BE49-F238E27FC236}">
                <a16:creationId xmlns:a16="http://schemas.microsoft.com/office/drawing/2014/main" id="{5C43DBFB-AE1D-4277-968D-919E7048F9E7}"/>
              </a:ext>
            </a:extLst>
          </p:cNvPr>
          <p:cNvSpPr/>
          <p:nvPr/>
        </p:nvSpPr>
        <p:spPr>
          <a:xfrm>
            <a:off x="6690167" y="3692324"/>
            <a:ext cx="3460830" cy="83337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98146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F34D35-6A5B-46B0-BF9B-504A325ECE5B}"/>
              </a:ext>
            </a:extLst>
          </p:cNvPr>
          <p:cNvPicPr>
            <a:picLocks noChangeAspect="1"/>
          </p:cNvPicPr>
          <p:nvPr/>
        </p:nvPicPr>
        <p:blipFill>
          <a:blip r:embed="rId3"/>
          <a:stretch>
            <a:fillRect/>
          </a:stretch>
        </p:blipFill>
        <p:spPr>
          <a:xfrm>
            <a:off x="0" y="459730"/>
            <a:ext cx="12192000" cy="5938539"/>
          </a:xfrm>
          <a:prstGeom prst="rect">
            <a:avLst/>
          </a:prstGeom>
        </p:spPr>
      </p:pic>
      <p:grpSp>
        <p:nvGrpSpPr>
          <p:cNvPr id="9" name="Group 8">
            <a:extLst>
              <a:ext uri="{FF2B5EF4-FFF2-40B4-BE49-F238E27FC236}">
                <a16:creationId xmlns:a16="http://schemas.microsoft.com/office/drawing/2014/main" id="{DDC0C55B-7BF8-4377-8D75-D9F8B6595DCB}"/>
              </a:ext>
            </a:extLst>
          </p:cNvPr>
          <p:cNvGrpSpPr/>
          <p:nvPr/>
        </p:nvGrpSpPr>
        <p:grpSpPr>
          <a:xfrm>
            <a:off x="2048717" y="1759352"/>
            <a:ext cx="7214888" cy="3298785"/>
            <a:chOff x="2048717" y="1759352"/>
            <a:chExt cx="7214888" cy="3298785"/>
          </a:xfrm>
        </p:grpSpPr>
        <p:sp>
          <p:nvSpPr>
            <p:cNvPr id="4" name="Rectangle 3">
              <a:extLst>
                <a:ext uri="{FF2B5EF4-FFF2-40B4-BE49-F238E27FC236}">
                  <a16:creationId xmlns:a16="http://schemas.microsoft.com/office/drawing/2014/main" id="{7F4261DD-8F4B-4526-A8CC-2732DEEABFFA}"/>
                </a:ext>
              </a:extLst>
            </p:cNvPr>
            <p:cNvSpPr/>
            <p:nvPr/>
          </p:nvSpPr>
          <p:spPr>
            <a:xfrm>
              <a:off x="2048719" y="1759352"/>
              <a:ext cx="5312780" cy="3032567"/>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Rectangle 5">
              <a:extLst>
                <a:ext uri="{FF2B5EF4-FFF2-40B4-BE49-F238E27FC236}">
                  <a16:creationId xmlns:a16="http://schemas.microsoft.com/office/drawing/2014/main" id="{DAAB30C8-5C40-4C68-A148-283D37B863C6}"/>
                </a:ext>
              </a:extLst>
            </p:cNvPr>
            <p:cNvSpPr/>
            <p:nvPr/>
          </p:nvSpPr>
          <p:spPr>
            <a:xfrm flipH="1">
              <a:off x="7465671" y="2372809"/>
              <a:ext cx="625032" cy="266219"/>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Rectangle 6">
              <a:extLst>
                <a:ext uri="{FF2B5EF4-FFF2-40B4-BE49-F238E27FC236}">
                  <a16:creationId xmlns:a16="http://schemas.microsoft.com/office/drawing/2014/main" id="{4FEF09B6-5C5A-43FC-82E5-5E21F8698CFD}"/>
                </a:ext>
              </a:extLst>
            </p:cNvPr>
            <p:cNvSpPr/>
            <p:nvPr/>
          </p:nvSpPr>
          <p:spPr>
            <a:xfrm flipH="1">
              <a:off x="7465671" y="1880885"/>
              <a:ext cx="1797934" cy="266220"/>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D2C8F305-4702-484D-9F24-21707546BE86}"/>
                </a:ext>
              </a:extLst>
            </p:cNvPr>
            <p:cNvSpPr/>
            <p:nvPr/>
          </p:nvSpPr>
          <p:spPr>
            <a:xfrm flipH="1">
              <a:off x="2048717" y="4863293"/>
              <a:ext cx="821803" cy="194844"/>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Tree>
    <p:extLst>
      <p:ext uri="{BB962C8B-B14F-4D97-AF65-F5344CB8AC3E}">
        <p14:creationId xmlns:p14="http://schemas.microsoft.com/office/powerpoint/2010/main" val="391219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6B9D942-067C-4AE2-9539-55BC54258A6E}"/>
              </a:ext>
            </a:extLst>
          </p:cNvPr>
          <p:cNvSpPr txBox="1"/>
          <p:nvPr/>
        </p:nvSpPr>
        <p:spPr>
          <a:xfrm>
            <a:off x="3583383" y="3028890"/>
            <a:ext cx="4546363" cy="1015663"/>
          </a:xfrm>
          <a:prstGeom prst="rect">
            <a:avLst/>
          </a:prstGeom>
          <a:noFill/>
        </p:spPr>
        <p:txBody>
          <a:bodyPr wrap="square" rtlCol="0">
            <a:spAutoFit/>
          </a:bodyPr>
          <a:lstStyle/>
          <a:p>
            <a:pPr algn="ctr"/>
            <a:r>
              <a:rPr lang="en-US" sz="2000" dirty="0">
                <a:latin typeface="Maison Neue Book"/>
              </a:rPr>
              <a:t>Red line along the example project</a:t>
            </a:r>
          </a:p>
          <a:p>
            <a:pPr algn="ctr"/>
            <a:r>
              <a:rPr lang="en-US" sz="2000" dirty="0">
                <a:latin typeface="Maison Neue Book"/>
              </a:rPr>
              <a:t>What information can go into the model from this project?</a:t>
            </a:r>
          </a:p>
        </p:txBody>
      </p:sp>
    </p:spTree>
    <p:extLst>
      <p:ext uri="{BB962C8B-B14F-4D97-AF65-F5344CB8AC3E}">
        <p14:creationId xmlns:p14="http://schemas.microsoft.com/office/powerpoint/2010/main" val="171183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F34D35-6A5B-46B0-BF9B-504A325ECE5B}"/>
              </a:ext>
            </a:extLst>
          </p:cNvPr>
          <p:cNvPicPr>
            <a:picLocks noChangeAspect="1"/>
          </p:cNvPicPr>
          <p:nvPr/>
        </p:nvPicPr>
        <p:blipFill>
          <a:blip r:embed="rId3"/>
          <a:stretch>
            <a:fillRect/>
          </a:stretch>
        </p:blipFill>
        <p:spPr>
          <a:xfrm>
            <a:off x="0" y="459730"/>
            <a:ext cx="12192000" cy="5938539"/>
          </a:xfrm>
          <a:prstGeom prst="rect">
            <a:avLst/>
          </a:prstGeom>
        </p:spPr>
      </p:pic>
      <p:grpSp>
        <p:nvGrpSpPr>
          <p:cNvPr id="9" name="Group 8">
            <a:extLst>
              <a:ext uri="{FF2B5EF4-FFF2-40B4-BE49-F238E27FC236}">
                <a16:creationId xmlns:a16="http://schemas.microsoft.com/office/drawing/2014/main" id="{DDC0C55B-7BF8-4377-8D75-D9F8B6595DCB}"/>
              </a:ext>
            </a:extLst>
          </p:cNvPr>
          <p:cNvGrpSpPr/>
          <p:nvPr/>
        </p:nvGrpSpPr>
        <p:grpSpPr>
          <a:xfrm>
            <a:off x="2048717" y="1759352"/>
            <a:ext cx="7214888" cy="3298785"/>
            <a:chOff x="2048717" y="1759352"/>
            <a:chExt cx="7214888" cy="3298785"/>
          </a:xfrm>
        </p:grpSpPr>
        <p:sp>
          <p:nvSpPr>
            <p:cNvPr id="4" name="Rectangle 3">
              <a:extLst>
                <a:ext uri="{FF2B5EF4-FFF2-40B4-BE49-F238E27FC236}">
                  <a16:creationId xmlns:a16="http://schemas.microsoft.com/office/drawing/2014/main" id="{7F4261DD-8F4B-4526-A8CC-2732DEEABFFA}"/>
                </a:ext>
              </a:extLst>
            </p:cNvPr>
            <p:cNvSpPr/>
            <p:nvPr/>
          </p:nvSpPr>
          <p:spPr>
            <a:xfrm>
              <a:off x="2048719" y="1759352"/>
              <a:ext cx="5312780" cy="3032567"/>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Rectangle 5">
              <a:extLst>
                <a:ext uri="{FF2B5EF4-FFF2-40B4-BE49-F238E27FC236}">
                  <a16:creationId xmlns:a16="http://schemas.microsoft.com/office/drawing/2014/main" id="{DAAB30C8-5C40-4C68-A148-283D37B863C6}"/>
                </a:ext>
              </a:extLst>
            </p:cNvPr>
            <p:cNvSpPr/>
            <p:nvPr/>
          </p:nvSpPr>
          <p:spPr>
            <a:xfrm flipH="1">
              <a:off x="7465671" y="2372809"/>
              <a:ext cx="625032" cy="266219"/>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Rectangle 6">
              <a:extLst>
                <a:ext uri="{FF2B5EF4-FFF2-40B4-BE49-F238E27FC236}">
                  <a16:creationId xmlns:a16="http://schemas.microsoft.com/office/drawing/2014/main" id="{4FEF09B6-5C5A-43FC-82E5-5E21F8698CFD}"/>
                </a:ext>
              </a:extLst>
            </p:cNvPr>
            <p:cNvSpPr/>
            <p:nvPr/>
          </p:nvSpPr>
          <p:spPr>
            <a:xfrm flipH="1">
              <a:off x="7465671" y="1880885"/>
              <a:ext cx="1797934" cy="266220"/>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D2C8F305-4702-484D-9F24-21707546BE86}"/>
                </a:ext>
              </a:extLst>
            </p:cNvPr>
            <p:cNvSpPr/>
            <p:nvPr/>
          </p:nvSpPr>
          <p:spPr>
            <a:xfrm flipH="1">
              <a:off x="2048717" y="4863293"/>
              <a:ext cx="821803" cy="194844"/>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0" name="Rectangle 9">
            <a:extLst>
              <a:ext uri="{FF2B5EF4-FFF2-40B4-BE49-F238E27FC236}">
                <a16:creationId xmlns:a16="http://schemas.microsoft.com/office/drawing/2014/main" id="{4E4FBA45-A9B8-4520-98B8-6C6E1AFCD190}"/>
              </a:ext>
            </a:extLst>
          </p:cNvPr>
          <p:cNvSpPr/>
          <p:nvPr/>
        </p:nvSpPr>
        <p:spPr>
          <a:xfrm>
            <a:off x="0" y="-201990"/>
            <a:ext cx="3304111" cy="1323439"/>
          </a:xfrm>
          <a:prstGeom prst="rect">
            <a:avLst/>
          </a:prstGeom>
          <a:noFill/>
        </p:spPr>
        <p:txBody>
          <a:bodyPr wrap="none" lIns="91440" tIns="45720" rIns="91440" bIns="45720">
            <a:spAutoFit/>
          </a:bodyPr>
          <a:lstStyle/>
          <a:p>
            <a:pPr algn="ctr"/>
            <a:r>
              <a:rPr lang="en-US" sz="8000" b="0" cap="none" spc="0" dirty="0">
                <a:ln w="0"/>
                <a:solidFill>
                  <a:srgbClr val="00B050"/>
                </a:solidFill>
                <a:effectLst>
                  <a:outerShdw blurRad="38100" dist="19050" dir="2700000" algn="tl" rotWithShape="0">
                    <a:schemeClr val="dk1">
                      <a:alpha val="40000"/>
                    </a:schemeClr>
                  </a:outerShdw>
                </a:effectLst>
              </a:rPr>
              <a:t>success</a:t>
            </a:r>
          </a:p>
        </p:txBody>
      </p:sp>
      <p:sp>
        <p:nvSpPr>
          <p:cNvPr id="11" name="Rectangle 10">
            <a:extLst>
              <a:ext uri="{FF2B5EF4-FFF2-40B4-BE49-F238E27FC236}">
                <a16:creationId xmlns:a16="http://schemas.microsoft.com/office/drawing/2014/main" id="{135614A6-64F8-4B98-B2D7-9ED0290AFDE5}"/>
              </a:ext>
            </a:extLst>
          </p:cNvPr>
          <p:cNvSpPr/>
          <p:nvPr/>
        </p:nvSpPr>
        <p:spPr>
          <a:xfrm>
            <a:off x="9653749" y="0"/>
            <a:ext cx="2928395" cy="1323439"/>
          </a:xfrm>
          <a:prstGeom prst="rect">
            <a:avLst/>
          </a:prstGeom>
          <a:noFill/>
        </p:spPr>
        <p:txBody>
          <a:bodyPr wrap="square" lIns="91440" tIns="45720" rIns="91440" bIns="45720">
            <a:spAutoFit/>
          </a:bodyPr>
          <a:lstStyle/>
          <a:p>
            <a:pPr algn="ctr"/>
            <a:r>
              <a:rPr lang="en-US" sz="8000" b="0" cap="none" spc="0" dirty="0">
                <a:ln w="0"/>
                <a:solidFill>
                  <a:srgbClr val="FF0000"/>
                </a:solidFill>
                <a:effectLst>
                  <a:outerShdw blurRad="38100" dist="19050" dir="2700000" algn="tl" rotWithShape="0">
                    <a:schemeClr val="dk1">
                      <a:alpha val="40000"/>
                    </a:schemeClr>
                  </a:outerShdw>
                </a:effectLst>
              </a:rPr>
              <a:t>fail</a:t>
            </a:r>
          </a:p>
        </p:txBody>
      </p:sp>
    </p:spTree>
    <p:extLst>
      <p:ext uri="{BB962C8B-B14F-4D97-AF65-F5344CB8AC3E}">
        <p14:creationId xmlns:p14="http://schemas.microsoft.com/office/powerpoint/2010/main" val="112237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6B9D942-067C-4AE2-9539-55BC54258A6E}"/>
              </a:ext>
            </a:extLst>
          </p:cNvPr>
          <p:cNvSpPr txBox="1"/>
          <p:nvPr/>
        </p:nvSpPr>
        <p:spPr>
          <a:xfrm>
            <a:off x="3583383" y="3028890"/>
            <a:ext cx="4546363" cy="400110"/>
          </a:xfrm>
          <a:prstGeom prst="rect">
            <a:avLst/>
          </a:prstGeom>
          <a:noFill/>
        </p:spPr>
        <p:txBody>
          <a:bodyPr wrap="square" rtlCol="0">
            <a:spAutoFit/>
          </a:bodyPr>
          <a:lstStyle/>
          <a:p>
            <a:pPr algn="ctr"/>
            <a:r>
              <a:rPr lang="en-US" sz="2000" dirty="0">
                <a:latin typeface="Maison Neue Book"/>
              </a:rPr>
              <a:t>Go step by step through the fail prediction</a:t>
            </a:r>
          </a:p>
        </p:txBody>
      </p:sp>
    </p:spTree>
    <p:extLst>
      <p:ext uri="{BB962C8B-B14F-4D97-AF65-F5344CB8AC3E}">
        <p14:creationId xmlns:p14="http://schemas.microsoft.com/office/powerpoint/2010/main" val="329497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A1140D6-8133-41E8-9C17-332D926D24C5}"/>
              </a:ext>
            </a:extLst>
          </p:cNvPr>
          <p:cNvPicPr>
            <a:picLocks noChangeAspect="1"/>
          </p:cNvPicPr>
          <p:nvPr/>
        </p:nvPicPr>
        <p:blipFill>
          <a:blip r:embed="rId3"/>
          <a:stretch>
            <a:fillRect/>
          </a:stretch>
        </p:blipFill>
        <p:spPr>
          <a:xfrm>
            <a:off x="5400943" y="3266213"/>
            <a:ext cx="6791058" cy="3591787"/>
          </a:xfrm>
          <a:prstGeom prst="rect">
            <a:avLst/>
          </a:prstGeom>
        </p:spPr>
      </p:pic>
      <p:pic>
        <p:nvPicPr>
          <p:cNvPr id="13" name="Picture 12">
            <a:extLst>
              <a:ext uri="{FF2B5EF4-FFF2-40B4-BE49-F238E27FC236}">
                <a16:creationId xmlns:a16="http://schemas.microsoft.com/office/drawing/2014/main" id="{49A179C3-5942-4560-A743-946F7157A910}"/>
              </a:ext>
            </a:extLst>
          </p:cNvPr>
          <p:cNvPicPr>
            <a:picLocks noChangeAspect="1"/>
          </p:cNvPicPr>
          <p:nvPr/>
        </p:nvPicPr>
        <p:blipFill>
          <a:blip r:embed="rId4"/>
          <a:stretch>
            <a:fillRect/>
          </a:stretch>
        </p:blipFill>
        <p:spPr>
          <a:xfrm>
            <a:off x="0" y="0"/>
            <a:ext cx="6892587" cy="3597779"/>
          </a:xfrm>
          <a:prstGeom prst="rect">
            <a:avLst/>
          </a:prstGeom>
        </p:spPr>
      </p:pic>
      <p:sp>
        <p:nvSpPr>
          <p:cNvPr id="14" name="TextBox 13">
            <a:extLst>
              <a:ext uri="{FF2B5EF4-FFF2-40B4-BE49-F238E27FC236}">
                <a16:creationId xmlns:a16="http://schemas.microsoft.com/office/drawing/2014/main" id="{BF78B38B-73C9-4291-BD67-9B5183FA6FEB}"/>
              </a:ext>
            </a:extLst>
          </p:cNvPr>
          <p:cNvSpPr txBox="1"/>
          <p:nvPr/>
        </p:nvSpPr>
        <p:spPr>
          <a:xfrm>
            <a:off x="5835597" y="1433052"/>
            <a:ext cx="4546363" cy="400110"/>
          </a:xfrm>
          <a:prstGeom prst="rect">
            <a:avLst/>
          </a:prstGeom>
          <a:noFill/>
        </p:spPr>
        <p:txBody>
          <a:bodyPr wrap="square" rtlCol="0">
            <a:spAutoFit/>
          </a:bodyPr>
          <a:lstStyle/>
          <a:p>
            <a:pPr algn="ctr"/>
            <a:r>
              <a:rPr lang="en-US" sz="2000" dirty="0">
                <a:latin typeface="Maison Neue Book"/>
              </a:rPr>
              <a:t>successful</a:t>
            </a:r>
            <a:endParaRPr lang="en-US" sz="1600" dirty="0">
              <a:latin typeface="Maison Neue Book"/>
            </a:endParaRPr>
          </a:p>
        </p:txBody>
      </p:sp>
      <p:sp>
        <p:nvSpPr>
          <p:cNvPr id="15" name="TextBox 14">
            <a:extLst>
              <a:ext uri="{FF2B5EF4-FFF2-40B4-BE49-F238E27FC236}">
                <a16:creationId xmlns:a16="http://schemas.microsoft.com/office/drawing/2014/main" id="{56B9D942-067C-4AE2-9539-55BC54258A6E}"/>
              </a:ext>
            </a:extLst>
          </p:cNvPr>
          <p:cNvSpPr txBox="1"/>
          <p:nvPr/>
        </p:nvSpPr>
        <p:spPr>
          <a:xfrm>
            <a:off x="1962927" y="4827779"/>
            <a:ext cx="4546363" cy="400110"/>
          </a:xfrm>
          <a:prstGeom prst="rect">
            <a:avLst/>
          </a:prstGeom>
          <a:noFill/>
        </p:spPr>
        <p:txBody>
          <a:bodyPr wrap="square" rtlCol="0">
            <a:spAutoFit/>
          </a:bodyPr>
          <a:lstStyle/>
          <a:p>
            <a:pPr algn="ctr"/>
            <a:r>
              <a:rPr lang="en-US" sz="2000" dirty="0">
                <a:latin typeface="Maison Neue Book"/>
              </a:rPr>
              <a:t>failed</a:t>
            </a:r>
            <a:endParaRPr lang="en-US" sz="1600" dirty="0">
              <a:latin typeface="Maison Neue Book"/>
            </a:endParaRPr>
          </a:p>
        </p:txBody>
      </p:sp>
    </p:spTree>
    <p:extLst>
      <p:ext uri="{BB962C8B-B14F-4D97-AF65-F5344CB8AC3E}">
        <p14:creationId xmlns:p14="http://schemas.microsoft.com/office/powerpoint/2010/main" val="629496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6B9D942-067C-4AE2-9539-55BC54258A6E}"/>
              </a:ext>
            </a:extLst>
          </p:cNvPr>
          <p:cNvSpPr txBox="1"/>
          <p:nvPr/>
        </p:nvSpPr>
        <p:spPr>
          <a:xfrm>
            <a:off x="3518262" y="2443502"/>
            <a:ext cx="4546363" cy="707886"/>
          </a:xfrm>
          <a:prstGeom prst="rect">
            <a:avLst/>
          </a:prstGeom>
          <a:noFill/>
        </p:spPr>
        <p:txBody>
          <a:bodyPr wrap="square" rtlCol="0">
            <a:spAutoFit/>
          </a:bodyPr>
          <a:lstStyle/>
          <a:p>
            <a:pPr algn="ctr"/>
            <a:r>
              <a:rPr lang="en-US" sz="2000" dirty="0">
                <a:latin typeface="Maison Neue Book"/>
              </a:rPr>
              <a:t>Instead of most common </a:t>
            </a:r>
            <a:r>
              <a:rPr lang="en-US" sz="2000" dirty="0" err="1">
                <a:latin typeface="Maison Neue Book"/>
              </a:rPr>
              <a:t>success_words</a:t>
            </a:r>
            <a:r>
              <a:rPr lang="en-US" sz="2000" dirty="0">
                <a:latin typeface="Maison Neue Book"/>
              </a:rPr>
              <a:t> or </a:t>
            </a:r>
            <a:r>
              <a:rPr lang="en-US" sz="2000" dirty="0" err="1">
                <a:latin typeface="Maison Neue Book"/>
              </a:rPr>
              <a:t>fail_words</a:t>
            </a:r>
            <a:endParaRPr lang="en-US" sz="1600" dirty="0">
              <a:latin typeface="Maison Neue Book"/>
            </a:endParaRPr>
          </a:p>
        </p:txBody>
      </p:sp>
    </p:spTree>
    <p:extLst>
      <p:ext uri="{BB962C8B-B14F-4D97-AF65-F5344CB8AC3E}">
        <p14:creationId xmlns:p14="http://schemas.microsoft.com/office/powerpoint/2010/main" val="2785249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DEDC727-DA49-412F-8E7C-5782BDA6BDB8}"/>
              </a:ext>
            </a:extLst>
          </p:cNvPr>
          <p:cNvSpPr txBox="1"/>
          <p:nvPr/>
        </p:nvSpPr>
        <p:spPr>
          <a:xfrm>
            <a:off x="-120823" y="118718"/>
            <a:ext cx="4546363" cy="584775"/>
          </a:xfrm>
          <a:prstGeom prst="rect">
            <a:avLst/>
          </a:prstGeom>
          <a:noFill/>
        </p:spPr>
        <p:txBody>
          <a:bodyPr wrap="square" rtlCol="0">
            <a:spAutoFit/>
          </a:bodyPr>
          <a:lstStyle/>
          <a:p>
            <a:pPr algn="ctr"/>
            <a:r>
              <a:rPr lang="en-US" sz="1600" dirty="0">
                <a:latin typeface="Maison Neue Book"/>
              </a:rPr>
              <a:t>With increasing goal amount and duration, the chance of success decreases</a:t>
            </a:r>
          </a:p>
        </p:txBody>
      </p:sp>
      <p:pic>
        <p:nvPicPr>
          <p:cNvPr id="10" name="Picture 9">
            <a:extLst>
              <a:ext uri="{FF2B5EF4-FFF2-40B4-BE49-F238E27FC236}">
                <a16:creationId xmlns:a16="http://schemas.microsoft.com/office/drawing/2014/main" id="{9396503D-5FB7-4BE8-932D-5C736BDFEF52}"/>
              </a:ext>
            </a:extLst>
          </p:cNvPr>
          <p:cNvPicPr>
            <a:picLocks noChangeAspect="1"/>
          </p:cNvPicPr>
          <p:nvPr/>
        </p:nvPicPr>
        <p:blipFill>
          <a:blip r:embed="rId3"/>
          <a:stretch>
            <a:fillRect/>
          </a:stretch>
        </p:blipFill>
        <p:spPr>
          <a:xfrm>
            <a:off x="4815891" y="1151233"/>
            <a:ext cx="6943725" cy="2619375"/>
          </a:xfrm>
          <a:prstGeom prst="rect">
            <a:avLst/>
          </a:prstGeom>
        </p:spPr>
      </p:pic>
      <p:sp>
        <p:nvSpPr>
          <p:cNvPr id="11" name="TextBox 10">
            <a:extLst>
              <a:ext uri="{FF2B5EF4-FFF2-40B4-BE49-F238E27FC236}">
                <a16:creationId xmlns:a16="http://schemas.microsoft.com/office/drawing/2014/main" id="{F5E216C3-388B-4A49-B5BC-8F3366BDC911}"/>
              </a:ext>
            </a:extLst>
          </p:cNvPr>
          <p:cNvSpPr txBox="1"/>
          <p:nvPr/>
        </p:nvSpPr>
        <p:spPr>
          <a:xfrm>
            <a:off x="6014571" y="566457"/>
            <a:ext cx="4546363" cy="584775"/>
          </a:xfrm>
          <a:prstGeom prst="rect">
            <a:avLst/>
          </a:prstGeom>
          <a:noFill/>
        </p:spPr>
        <p:txBody>
          <a:bodyPr wrap="square" rtlCol="0">
            <a:spAutoFit/>
          </a:bodyPr>
          <a:lstStyle/>
          <a:p>
            <a:pPr algn="ctr"/>
            <a:r>
              <a:rPr lang="en-US" sz="1600" dirty="0">
                <a:latin typeface="Maison Neue Book"/>
              </a:rPr>
              <a:t>Projects that start Tuesdays and end Tuesday have the highest success rate</a:t>
            </a:r>
          </a:p>
        </p:txBody>
      </p:sp>
      <p:pic>
        <p:nvPicPr>
          <p:cNvPr id="15" name="Picture 14">
            <a:extLst>
              <a:ext uri="{FF2B5EF4-FFF2-40B4-BE49-F238E27FC236}">
                <a16:creationId xmlns:a16="http://schemas.microsoft.com/office/drawing/2014/main" id="{12BF8BED-F22B-48F7-9B47-592F6F992119}"/>
              </a:ext>
            </a:extLst>
          </p:cNvPr>
          <p:cNvPicPr>
            <a:picLocks noChangeAspect="1"/>
          </p:cNvPicPr>
          <p:nvPr/>
        </p:nvPicPr>
        <p:blipFill>
          <a:blip r:embed="rId4"/>
          <a:stretch>
            <a:fillRect/>
          </a:stretch>
        </p:blipFill>
        <p:spPr>
          <a:xfrm>
            <a:off x="5060" y="858845"/>
            <a:ext cx="4294598" cy="4868043"/>
          </a:xfrm>
          <a:prstGeom prst="rect">
            <a:avLst/>
          </a:prstGeom>
        </p:spPr>
      </p:pic>
    </p:spTree>
    <p:extLst>
      <p:ext uri="{BB962C8B-B14F-4D97-AF65-F5344CB8AC3E}">
        <p14:creationId xmlns:p14="http://schemas.microsoft.com/office/powerpoint/2010/main" val="493244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Words>
  <Application>Microsoft Office PowerPoint</Application>
  <PresentationFormat>Widescreen</PresentationFormat>
  <Paragraphs>32</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Maison Neue 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nicolerichter1989@outlook.com</dc:creator>
  <cp:lastModifiedBy>nicolerichter1989@outlook.com</cp:lastModifiedBy>
  <cp:revision>21</cp:revision>
  <dcterms:created xsi:type="dcterms:W3CDTF">2021-11-02T21:43:02Z</dcterms:created>
  <dcterms:modified xsi:type="dcterms:W3CDTF">2021-11-26T19:30:13Z</dcterms:modified>
</cp:coreProperties>
</file>