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sldIdLst>
    <p:sldId id="256" r:id="rId2"/>
    <p:sldId id="258" r:id="rId3"/>
    <p:sldId id="259" r:id="rId4"/>
    <p:sldId id="257" r:id="rId5"/>
    <p:sldId id="260" r:id="rId6"/>
    <p:sldId id="261" r:id="rId7"/>
    <p:sldId id="284" r:id="rId8"/>
    <p:sldId id="291" r:id="rId9"/>
    <p:sldId id="307" r:id="rId10"/>
    <p:sldId id="286" r:id="rId11"/>
    <p:sldId id="287" r:id="rId12"/>
    <p:sldId id="288" r:id="rId13"/>
    <p:sldId id="264" r:id="rId14"/>
    <p:sldId id="263" r:id="rId15"/>
    <p:sldId id="265" r:id="rId16"/>
    <p:sldId id="266" r:id="rId17"/>
    <p:sldId id="278" r:id="rId18"/>
    <p:sldId id="292" r:id="rId19"/>
    <p:sldId id="279" r:id="rId20"/>
    <p:sldId id="267" r:id="rId21"/>
    <p:sldId id="289" r:id="rId22"/>
    <p:sldId id="282" r:id="rId23"/>
    <p:sldId id="283" r:id="rId24"/>
    <p:sldId id="290" r:id="rId25"/>
    <p:sldId id="280" r:id="rId26"/>
    <p:sldId id="268" r:id="rId27"/>
    <p:sldId id="272" r:id="rId28"/>
    <p:sldId id="306" r:id="rId29"/>
    <p:sldId id="293" r:id="rId30"/>
    <p:sldId id="294" r:id="rId31"/>
    <p:sldId id="295" r:id="rId32"/>
    <p:sldId id="296" r:id="rId33"/>
    <p:sldId id="297" r:id="rId34"/>
    <p:sldId id="299" r:id="rId35"/>
    <p:sldId id="309" r:id="rId36"/>
    <p:sldId id="300" r:id="rId37"/>
    <p:sldId id="301" r:id="rId38"/>
    <p:sldId id="305" r:id="rId39"/>
    <p:sldId id="308" r:id="rId40"/>
    <p:sldId id="273" r:id="rId41"/>
    <p:sldId id="302" r:id="rId42"/>
    <p:sldId id="304" r:id="rId43"/>
    <p:sldId id="274" r:id="rId44"/>
    <p:sldId id="269" r:id="rId45"/>
    <p:sldId id="285" r:id="rId46"/>
    <p:sldId id="271" r:id="rId47"/>
    <p:sldId id="275" r:id="rId48"/>
    <p:sldId id="276" r:id="rId49"/>
    <p:sldId id="277" r:id="rId50"/>
    <p:sldId id="30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6600"/>
    <a:srgbClr val="FF3300"/>
    <a:srgbClr val="BDFC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646" autoAdjust="0"/>
    <p:restoredTop sz="94660"/>
  </p:normalViewPr>
  <p:slideViewPr>
    <p:cSldViewPr>
      <p:cViewPr varScale="1">
        <p:scale>
          <a:sx n="73" d="100"/>
          <a:sy n="73" d="100"/>
        </p:scale>
        <p:origin x="8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7BF2DB-4A53-4547-8DA4-F40F9EF14995}" type="datetimeFigureOut">
              <a:rPr lang="en-US" smtClean="0"/>
              <a:pPr/>
              <a:t>11/7/2014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D50345-1E4C-4896-AD7E-5E06D8538ED9}" type="slidenum">
              <a:rPr lang="en-US" smtClean="0"/>
              <a:pPr/>
              <a:t>‹#›</a:t>
            </a:fld>
            <a:endParaRPr lang="en-US"/>
          </a:p>
        </p:txBody>
      </p:sp>
    </p:spTree>
    <p:extLst>
      <p:ext uri="{BB962C8B-B14F-4D97-AF65-F5344CB8AC3E}">
        <p14:creationId xmlns:p14="http://schemas.microsoft.com/office/powerpoint/2010/main" val="1244684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HOME SCREEN – SEEN WHEN YOU ARRIVE AT WEBSITE</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1</a:t>
            </a:fld>
            <a:endParaRPr lang="en-US"/>
          </a:p>
        </p:txBody>
      </p:sp>
    </p:spTree>
    <p:extLst>
      <p:ext uri="{BB962C8B-B14F-4D97-AF65-F5344CB8AC3E}">
        <p14:creationId xmlns:p14="http://schemas.microsoft.com/office/powerpoint/2010/main" val="2269547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VEHICLE</a:t>
            </a:r>
            <a:r>
              <a:rPr lang="en-US" baseline="0" dirty="0" smtClean="0"/>
              <a:t> PAGE – THIS IS AN OVERVIEW PAGE OF VEHICLES WITH A PERCENTAGE OF 35% AND HIGHER</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10</a:t>
            </a:fld>
            <a:endParaRPr lang="en-US"/>
          </a:p>
        </p:txBody>
      </p:sp>
    </p:spTree>
    <p:extLst>
      <p:ext uri="{BB962C8B-B14F-4D97-AF65-F5344CB8AC3E}">
        <p14:creationId xmlns:p14="http://schemas.microsoft.com/office/powerpoint/2010/main" val="4266147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VEHICLE OR PROJECT PAGE – PLAYERS CAN</a:t>
            </a:r>
            <a:r>
              <a:rPr lang="en-US" baseline="0" dirty="0" smtClean="0"/>
              <a:t> CLICK ON WHICH AREA THEY WISH TO RESTORE.  i.e. UNDER DRIVETRAIN THEY MIGHT CHOOSE ENGINE.</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11</a:t>
            </a:fld>
            <a:endParaRPr lang="en-US"/>
          </a:p>
        </p:txBody>
      </p:sp>
    </p:spTree>
    <p:extLst>
      <p:ext uri="{BB962C8B-B14F-4D97-AF65-F5344CB8AC3E}">
        <p14:creationId xmlns:p14="http://schemas.microsoft.com/office/powerpoint/2010/main" val="157808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VEHICLE OR PROJECT PAGE – PLAYERS CAN</a:t>
            </a:r>
            <a:r>
              <a:rPr lang="en-US" baseline="0" dirty="0" smtClean="0"/>
              <a:t> CLICK ON WHICH AREA THEY WISH TO RESTORE.  i.e. UNDER DRIVETRAIN THEY MIGHT CHOOSE ENGINE.</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12</a:t>
            </a:fld>
            <a:endParaRPr lang="en-US"/>
          </a:p>
        </p:txBody>
      </p:sp>
    </p:spTree>
    <p:extLst>
      <p:ext uri="{BB962C8B-B14F-4D97-AF65-F5344CB8AC3E}">
        <p14:creationId xmlns:p14="http://schemas.microsoft.com/office/powerpoint/2010/main" val="2663177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a:t>
            </a:r>
            <a:r>
              <a:rPr lang="en-US" baseline="0" dirty="0" smtClean="0"/>
              <a:t> GARAGE – MY BUSINESS – HOME SCREEN TO COMPLETE WORK AND UPGRADE GARAGE</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13</a:t>
            </a:fld>
            <a:endParaRPr lang="en-US"/>
          </a:p>
        </p:txBody>
      </p:sp>
    </p:spTree>
    <p:extLst>
      <p:ext uri="{BB962C8B-B14F-4D97-AF65-F5344CB8AC3E}">
        <p14:creationId xmlns:p14="http://schemas.microsoft.com/office/powerpoint/2010/main" val="543975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SEARCH</a:t>
            </a:r>
            <a:r>
              <a:rPr lang="en-US" baseline="0" dirty="0" smtClean="0"/>
              <a:t> PAGE – ALLOWS A PLAYER TO SEARCH FOR A BUSINESS TO COMPLETE WORK</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14</a:t>
            </a:fld>
            <a:endParaRPr lang="en-US"/>
          </a:p>
        </p:txBody>
      </p:sp>
    </p:spTree>
    <p:extLst>
      <p:ext uri="{BB962C8B-B14F-4D97-AF65-F5344CB8AC3E}">
        <p14:creationId xmlns:p14="http://schemas.microsoft.com/office/powerpoint/2010/main" val="4014220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PARTS SUPPLY PAGE – PLAYER SELECTS WHICH VEHICLE/BAY TO WORK ON</a:t>
            </a:r>
            <a:r>
              <a:rPr lang="en-US" baseline="0" dirty="0" smtClean="0"/>
              <a:t> AND WHICH SUPPLER TO PURCHASE FROM.</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15</a:t>
            </a:fld>
            <a:endParaRPr lang="en-US"/>
          </a:p>
        </p:txBody>
      </p:sp>
    </p:spTree>
    <p:extLst>
      <p:ext uri="{BB962C8B-B14F-4D97-AF65-F5344CB8AC3E}">
        <p14:creationId xmlns:p14="http://schemas.microsoft.com/office/powerpoint/2010/main" val="4270368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BUY VEHICLE PAGE – WILL NEED SORT FUNCTION AND AFTER CLICKING ON BID NOW – POP UP WILL SHOW WITH BID AMOUNT AND CONFIRM</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16</a:t>
            </a:fld>
            <a:endParaRPr lang="en-US"/>
          </a:p>
        </p:txBody>
      </p:sp>
    </p:spTree>
    <p:extLst>
      <p:ext uri="{BB962C8B-B14F-4D97-AF65-F5344CB8AC3E}">
        <p14:creationId xmlns:p14="http://schemas.microsoft.com/office/powerpoint/2010/main" val="1073465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BUY PROJECT PAGE – WILL NEED SORT FUNCTION AND AFTER CLICKING ON BID NOW – POP UP WILL SHOW WITH BID AMOUNT AND CONFIRM</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17</a:t>
            </a:fld>
            <a:endParaRPr lang="en-US"/>
          </a:p>
        </p:txBody>
      </p:sp>
    </p:spTree>
    <p:extLst>
      <p:ext uri="{BB962C8B-B14F-4D97-AF65-F5344CB8AC3E}">
        <p14:creationId xmlns:p14="http://schemas.microsoft.com/office/powerpoint/2010/main" val="2532019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18</a:t>
            </a:fld>
            <a:endParaRPr lang="en-US"/>
          </a:p>
        </p:txBody>
      </p:sp>
    </p:spTree>
    <p:extLst>
      <p:ext uri="{BB962C8B-B14F-4D97-AF65-F5344CB8AC3E}">
        <p14:creationId xmlns:p14="http://schemas.microsoft.com/office/powerpoint/2010/main" val="3212153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PROJECT PAGE – THIS IS AN OVERVIEW PAGE OF VEHICLES WITH A PERCENTAGE OF 34% AND LOWER</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19</a:t>
            </a:fld>
            <a:endParaRPr lang="en-US"/>
          </a:p>
        </p:txBody>
      </p:sp>
    </p:spTree>
    <p:extLst>
      <p:ext uri="{BB962C8B-B14F-4D97-AF65-F5344CB8AC3E}">
        <p14:creationId xmlns:p14="http://schemas.microsoft.com/office/powerpoint/2010/main" val="210928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LOGIN SCREEN</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2</a:t>
            </a:fld>
            <a:endParaRPr lang="en-US"/>
          </a:p>
        </p:txBody>
      </p:sp>
    </p:spTree>
    <p:extLst>
      <p:ext uri="{BB962C8B-B14F-4D97-AF65-F5344CB8AC3E}">
        <p14:creationId xmlns:p14="http://schemas.microsoft.com/office/powerpoint/2010/main" val="1988939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COMPLETE WORK SCREEN</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20</a:t>
            </a:fld>
            <a:endParaRPr lang="en-US"/>
          </a:p>
        </p:txBody>
      </p:sp>
    </p:spTree>
    <p:extLst>
      <p:ext uri="{BB962C8B-B14F-4D97-AF65-F5344CB8AC3E}">
        <p14:creationId xmlns:p14="http://schemas.microsoft.com/office/powerpoint/2010/main" val="825177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COMPLETE WORK SCREEN</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21</a:t>
            </a:fld>
            <a:endParaRPr lang="en-US"/>
          </a:p>
        </p:txBody>
      </p:sp>
    </p:spTree>
    <p:extLst>
      <p:ext uri="{BB962C8B-B14F-4D97-AF65-F5344CB8AC3E}">
        <p14:creationId xmlns:p14="http://schemas.microsoft.com/office/powerpoint/2010/main" val="2834991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COMPLETE WORK SCREEN</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22</a:t>
            </a:fld>
            <a:endParaRPr lang="en-US"/>
          </a:p>
        </p:txBody>
      </p:sp>
    </p:spTree>
    <p:extLst>
      <p:ext uri="{BB962C8B-B14F-4D97-AF65-F5344CB8AC3E}">
        <p14:creationId xmlns:p14="http://schemas.microsoft.com/office/powerpoint/2010/main" val="3280200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COMPLETE WORK SCREEN</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23</a:t>
            </a:fld>
            <a:endParaRPr lang="en-US"/>
          </a:p>
        </p:txBody>
      </p:sp>
    </p:spTree>
    <p:extLst>
      <p:ext uri="{BB962C8B-B14F-4D97-AF65-F5344CB8AC3E}">
        <p14:creationId xmlns:p14="http://schemas.microsoft.com/office/powerpoint/2010/main" val="1884287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COMPLETE WORK SCREEN</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24</a:t>
            </a:fld>
            <a:endParaRPr lang="en-US"/>
          </a:p>
        </p:txBody>
      </p:sp>
    </p:spTree>
    <p:extLst>
      <p:ext uri="{BB962C8B-B14F-4D97-AF65-F5344CB8AC3E}">
        <p14:creationId xmlns:p14="http://schemas.microsoft.com/office/powerpoint/2010/main" val="3701749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COMPLETE WORK SCREEN</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25</a:t>
            </a:fld>
            <a:endParaRPr lang="en-US"/>
          </a:p>
        </p:txBody>
      </p:sp>
    </p:spTree>
    <p:extLst>
      <p:ext uri="{BB962C8B-B14F-4D97-AF65-F5344CB8AC3E}">
        <p14:creationId xmlns:p14="http://schemas.microsoft.com/office/powerpoint/2010/main" val="385350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BUY BUSINESS – ALL BUSINESSES</a:t>
            </a:r>
            <a:r>
              <a:rPr lang="en-US" baseline="0" dirty="0" smtClean="0"/>
              <a:t> START AT LEVEL 1.  PLAYER CAN ONLY OWN ONE BUSINESS AT A TIME.  POP UP WINDOW WILL DESCRIBE EACH BUSINESS AND HOW IT MAKES MONEY.  POP UP WILL ALSO CONFIRM CHOICE</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26</a:t>
            </a:fld>
            <a:endParaRPr lang="en-US"/>
          </a:p>
        </p:txBody>
      </p:sp>
    </p:spTree>
    <p:extLst>
      <p:ext uri="{BB962C8B-B14F-4D97-AF65-F5344CB8AC3E}">
        <p14:creationId xmlns:p14="http://schemas.microsoft.com/office/powerpoint/2010/main" val="2415005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UPGRADE</a:t>
            </a:r>
            <a:r>
              <a:rPr lang="en-US" baseline="0" dirty="0" smtClean="0"/>
              <a:t> SCREEN IF NO BUSINESS IS OWNED – GARAGE SIZE DETERMINES HOW MANY VEHICLES CAN BE STORED AND TOOLS INCREASE SPEED OF WORK.  GARAGE SPACE INCLUDES ROOM FOR COMPLETE VEHICELS AND PROJECT VEHICLES</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27</a:t>
            </a:fld>
            <a:endParaRPr lang="en-US"/>
          </a:p>
        </p:txBody>
      </p:sp>
    </p:spTree>
    <p:extLst>
      <p:ext uri="{BB962C8B-B14F-4D97-AF65-F5344CB8AC3E}">
        <p14:creationId xmlns:p14="http://schemas.microsoft.com/office/powerpoint/2010/main" val="2346617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UPGRADE</a:t>
            </a:r>
            <a:r>
              <a:rPr lang="en-US" baseline="0" dirty="0" smtClean="0"/>
              <a:t> SCREEN IF NO BUSINESS IS OWNED – GARAGE SIZE DETERMINES HOW MANY VEHICLES CAN BE STORED AND TOOLS INCREASE SPEED OF WORK.  GARAGE SPACE INCLUDES ROOM FOR COMPLETE VEHICELS AND PROJECT VEHICLES</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28</a:t>
            </a:fld>
            <a:endParaRPr lang="en-US"/>
          </a:p>
        </p:txBody>
      </p:sp>
    </p:spTree>
    <p:extLst>
      <p:ext uri="{BB962C8B-B14F-4D97-AF65-F5344CB8AC3E}">
        <p14:creationId xmlns:p14="http://schemas.microsoft.com/office/powerpoint/2010/main" val="609778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UPGRADE</a:t>
            </a:r>
            <a:r>
              <a:rPr lang="en-US" baseline="0" dirty="0" smtClean="0"/>
              <a:t> SCREEN IF NO BUSINESS IS OWNED – GARAGE SIZE DETERMINES HOW MANY VEHICLES CAN BE STORED AND TOOLS INCREASE SPEED OF WORK.  GARAGE SPACE INCLUDES ROOM FOR COMPLETE VEHICELS AND PROJECT VEHICLES</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29</a:t>
            </a:fld>
            <a:endParaRPr lang="en-US"/>
          </a:p>
        </p:txBody>
      </p:sp>
    </p:spTree>
    <p:extLst>
      <p:ext uri="{BB962C8B-B14F-4D97-AF65-F5344CB8AC3E}">
        <p14:creationId xmlns:p14="http://schemas.microsoft.com/office/powerpoint/2010/main" val="3043780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REGISTER SCREEN – CAN ALSO REGISTER USING FACEBOOK</a:t>
            </a:r>
            <a:r>
              <a:rPr lang="en-US" baseline="0" dirty="0" smtClean="0"/>
              <a:t> OR </a:t>
            </a:r>
            <a:r>
              <a:rPr lang="en-US" dirty="0" smtClean="0"/>
              <a:t>GOOGLE PLUS</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3</a:t>
            </a:fld>
            <a:endParaRPr lang="en-US"/>
          </a:p>
        </p:txBody>
      </p:sp>
    </p:spTree>
    <p:extLst>
      <p:ext uri="{BB962C8B-B14F-4D97-AF65-F5344CB8AC3E}">
        <p14:creationId xmlns:p14="http://schemas.microsoft.com/office/powerpoint/2010/main" val="1507327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UPGRADE</a:t>
            </a:r>
            <a:r>
              <a:rPr lang="en-US" baseline="0" dirty="0" smtClean="0"/>
              <a:t> SCREEN IF NO BUSINESS IS OWNED – GARAGE SIZE DETERMINES HOW MANY VEHICLES CAN BE STORED AND TOOLS INCREASE SPEED OF WORK.  GARAGE SPACE INCLUDES ROOM FOR COMPLETE VEHICELS AND PROJECT VEHICLES</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30</a:t>
            </a:fld>
            <a:endParaRPr lang="en-US"/>
          </a:p>
        </p:txBody>
      </p:sp>
    </p:spTree>
    <p:extLst>
      <p:ext uri="{BB962C8B-B14F-4D97-AF65-F5344CB8AC3E}">
        <p14:creationId xmlns:p14="http://schemas.microsoft.com/office/powerpoint/2010/main" val="3059685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UPGRADE</a:t>
            </a:r>
            <a:r>
              <a:rPr lang="en-US" baseline="0" dirty="0" smtClean="0"/>
              <a:t> SCREEN IF NO BUSINESS IS OWNED – GARAGE SIZE DETERMINES HOW MANY VEHICLES CAN BE STORED AND TOOLS INCREASE SPEED OF WORK.  GARAGE SPACE INCLUDES ROOM FOR COMPLETE VEHICELS AND PROJECT VEHICLES</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31</a:t>
            </a:fld>
            <a:endParaRPr lang="en-US"/>
          </a:p>
        </p:txBody>
      </p:sp>
    </p:spTree>
    <p:extLst>
      <p:ext uri="{BB962C8B-B14F-4D97-AF65-F5344CB8AC3E}">
        <p14:creationId xmlns:p14="http://schemas.microsoft.com/office/powerpoint/2010/main" val="1276457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UPGRADE</a:t>
            </a:r>
            <a:r>
              <a:rPr lang="en-US" baseline="0" dirty="0" smtClean="0"/>
              <a:t> SCREEN IF NO BUSINESS IS OWNED – GARAGE SIZE DETERMINES HOW MANY VEHICLES CAN BE STORED AND TOOLS INCREASE SPEED OF WORK.  GARAGE SPACE INCLUDES ROOM FOR COMPLETE VEHICELS AND PROJECT VEHICLES</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32</a:t>
            </a:fld>
            <a:endParaRPr lang="en-US"/>
          </a:p>
        </p:txBody>
      </p:sp>
    </p:spTree>
    <p:extLst>
      <p:ext uri="{BB962C8B-B14F-4D97-AF65-F5344CB8AC3E}">
        <p14:creationId xmlns:p14="http://schemas.microsoft.com/office/powerpoint/2010/main" val="929227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UPGRADE</a:t>
            </a:r>
            <a:r>
              <a:rPr lang="en-US" baseline="0" dirty="0" smtClean="0"/>
              <a:t> SCREEN IF NO BUSINESS IS OWNED – GARAGE SIZE DETERMINES HOW MANY VEHICLES CAN BE STORED AND TOOLS INCREASE SPEED OF WORK.  GARAGE SPACE INCLUDES ROOM FOR COMPLETE VEHICELS AND PROJECT VEHICLES</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33</a:t>
            </a:fld>
            <a:endParaRPr lang="en-US"/>
          </a:p>
        </p:txBody>
      </p:sp>
    </p:spTree>
    <p:extLst>
      <p:ext uri="{BB962C8B-B14F-4D97-AF65-F5344CB8AC3E}">
        <p14:creationId xmlns:p14="http://schemas.microsoft.com/office/powerpoint/2010/main" val="15611374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34</a:t>
            </a:fld>
            <a:endParaRPr lang="en-US"/>
          </a:p>
        </p:txBody>
      </p:sp>
    </p:spTree>
    <p:extLst>
      <p:ext uri="{BB962C8B-B14F-4D97-AF65-F5344CB8AC3E}">
        <p14:creationId xmlns:p14="http://schemas.microsoft.com/office/powerpoint/2010/main" val="40903370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35</a:t>
            </a:fld>
            <a:endParaRPr lang="en-US"/>
          </a:p>
        </p:txBody>
      </p:sp>
    </p:spTree>
    <p:extLst>
      <p:ext uri="{BB962C8B-B14F-4D97-AF65-F5344CB8AC3E}">
        <p14:creationId xmlns:p14="http://schemas.microsoft.com/office/powerpoint/2010/main" val="10598317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36</a:t>
            </a:fld>
            <a:endParaRPr lang="en-US"/>
          </a:p>
        </p:txBody>
      </p:sp>
    </p:spTree>
    <p:extLst>
      <p:ext uri="{BB962C8B-B14F-4D97-AF65-F5344CB8AC3E}">
        <p14:creationId xmlns:p14="http://schemas.microsoft.com/office/powerpoint/2010/main" val="2973432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37</a:t>
            </a:fld>
            <a:endParaRPr lang="en-US"/>
          </a:p>
        </p:txBody>
      </p:sp>
    </p:spTree>
    <p:extLst>
      <p:ext uri="{BB962C8B-B14F-4D97-AF65-F5344CB8AC3E}">
        <p14:creationId xmlns:p14="http://schemas.microsoft.com/office/powerpoint/2010/main" val="4917547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38</a:t>
            </a:fld>
            <a:endParaRPr lang="en-US"/>
          </a:p>
        </p:txBody>
      </p:sp>
    </p:spTree>
    <p:extLst>
      <p:ext uri="{BB962C8B-B14F-4D97-AF65-F5344CB8AC3E}">
        <p14:creationId xmlns:p14="http://schemas.microsoft.com/office/powerpoint/2010/main" val="37567136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39</a:t>
            </a:fld>
            <a:endParaRPr lang="en-US"/>
          </a:p>
        </p:txBody>
      </p:sp>
    </p:spTree>
    <p:extLst>
      <p:ext uri="{BB962C8B-B14F-4D97-AF65-F5344CB8AC3E}">
        <p14:creationId xmlns:p14="http://schemas.microsoft.com/office/powerpoint/2010/main" val="2034070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PLAYER HOME DASHBOARD – STARTING POINT ONCE INSIDE THE GAME</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4</a:t>
            </a:fld>
            <a:endParaRPr lang="en-US"/>
          </a:p>
        </p:txBody>
      </p:sp>
    </p:spTree>
    <p:extLst>
      <p:ext uri="{BB962C8B-B14F-4D97-AF65-F5344CB8AC3E}">
        <p14:creationId xmlns:p14="http://schemas.microsoft.com/office/powerpoint/2010/main" val="2177147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UPGRADE</a:t>
            </a:r>
            <a:r>
              <a:rPr lang="en-US" baseline="0" dirty="0" smtClean="0"/>
              <a:t> SCREEN IF  BUSINESS IS OWNED – BUSINESS LEVEL DETERMINES HOW MANY VEHICLES CAN BE STORED AND EQUIPMENT LEVEL INCREASE SPEED OF WORK.  BUSINESS SPACE INCLUDES ROOM FOR COMPLETE VEHICELS (CAN ALSO BE STORED IN PLAYERS PRIVATE GARAGE.  NO WORK CAN BE PERFORMED FROM PRIVATE GARAGE) AND PROJECT VEHICLES.  PRICE AND SPEED OF WORK INCREASE WITH EACH LEVEL.  QUALITY OF WORK (AMOUNT OF IMPROVEMENT) ALSO INCREASES BASED ON LEVEL</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40</a:t>
            </a:fld>
            <a:endParaRPr lang="en-US"/>
          </a:p>
        </p:txBody>
      </p:sp>
    </p:spTree>
    <p:extLst>
      <p:ext uri="{BB962C8B-B14F-4D97-AF65-F5344CB8AC3E}">
        <p14:creationId xmlns:p14="http://schemas.microsoft.com/office/powerpoint/2010/main" val="11443693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UPGRADE</a:t>
            </a:r>
            <a:r>
              <a:rPr lang="en-US" baseline="0" dirty="0" smtClean="0"/>
              <a:t> SCREEN IF  BUSINESS IS OWNED – BUSINESS LEVEL DETERMINES HOW MANY VEHICLES CAN BE STORED AND EQUIPMENT LEVEL INCREASE SPEED OF WORK.  BUSINESS SPACE INCLUDES ROOM FOR COMPLETE VEHICELS (CAN ALSO BE STORED IN PLAYERS PRIVATE GARAGE.  NO WORK CAN BE PERFORMED FROM PRIVATE GARAGE) AND PROJECT VEHICLES.  PRICE AND SPEED OF WORK INCREASE WITH EACH LEVEL.  QUALITY OF WORK (AMOUNT OF IMPROVEMENT) ALSO INCREASES BASED ON LEVEL</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41</a:t>
            </a:fld>
            <a:endParaRPr lang="en-US"/>
          </a:p>
        </p:txBody>
      </p:sp>
    </p:spTree>
    <p:extLst>
      <p:ext uri="{BB962C8B-B14F-4D97-AF65-F5344CB8AC3E}">
        <p14:creationId xmlns:p14="http://schemas.microsoft.com/office/powerpoint/2010/main" val="25596248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UPGRADE</a:t>
            </a:r>
            <a:r>
              <a:rPr lang="en-US" baseline="0" dirty="0" smtClean="0"/>
              <a:t> SCREEN IF  BUSINESS IS OWNED – BUSINESS LEVEL DETERMINES HOW MANY VEHICLES CAN BE STORED AND EQUIPMENT LEVEL INCREASE SPEED OF WORK.  BUSINESS SPACE INCLUDES ROOM FOR COMPLETE VEHICELS (CAN ALSO BE STORED IN PLAYERS PRIVATE GARAGE.  NO WORK CAN BE PERFORMED FROM PRIVATE GARAGE) AND PROJECT VEHICLES.  PRICE AND SPEED OF WORK INCREASE WITH EACH LEVEL.  QUALITY OF WORK (AMOUNT OF IMPROVEMENT) ALSO INCREASES BASED ON LEVEL</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42</a:t>
            </a:fld>
            <a:endParaRPr lang="en-US"/>
          </a:p>
        </p:txBody>
      </p:sp>
    </p:spTree>
    <p:extLst>
      <p:ext uri="{BB962C8B-B14F-4D97-AF65-F5344CB8AC3E}">
        <p14:creationId xmlns:p14="http://schemas.microsoft.com/office/powerpoint/2010/main" val="38827644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PROFILE PAGE – PLAYERS STATUS</a:t>
            </a:r>
            <a:r>
              <a:rPr lang="en-US" baseline="0" dirty="0" smtClean="0"/>
              <a:t> IN GAME – GIVES OVERVIEW OF HISTORY</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43</a:t>
            </a:fld>
            <a:endParaRPr lang="en-US"/>
          </a:p>
        </p:txBody>
      </p:sp>
    </p:spTree>
    <p:extLst>
      <p:ext uri="{BB962C8B-B14F-4D97-AF65-F5344CB8AC3E}">
        <p14:creationId xmlns:p14="http://schemas.microsoft.com/office/powerpoint/2010/main" val="17756632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PLAYER MESSAGE SCREEN</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44</a:t>
            </a:fld>
            <a:endParaRPr lang="en-US"/>
          </a:p>
        </p:txBody>
      </p:sp>
    </p:spTree>
    <p:extLst>
      <p:ext uri="{BB962C8B-B14F-4D97-AF65-F5344CB8AC3E}">
        <p14:creationId xmlns:p14="http://schemas.microsoft.com/office/powerpoint/2010/main" val="32729303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PLAYER MESSAGE SCREEN</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45</a:t>
            </a:fld>
            <a:endParaRPr lang="en-US"/>
          </a:p>
        </p:txBody>
      </p:sp>
    </p:spTree>
    <p:extLst>
      <p:ext uri="{BB962C8B-B14F-4D97-AF65-F5344CB8AC3E}">
        <p14:creationId xmlns:p14="http://schemas.microsoft.com/office/powerpoint/2010/main" val="42377093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RANKING SCREEN – PLAYER CAN</a:t>
            </a:r>
            <a:r>
              <a:rPr lang="en-US" baseline="0" dirty="0" smtClean="0"/>
              <a:t> SELECT TO SEE THEIR RANKING IN EACH CATEGORY</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46</a:t>
            </a:fld>
            <a:endParaRPr lang="en-US"/>
          </a:p>
        </p:txBody>
      </p:sp>
    </p:spTree>
    <p:extLst>
      <p:ext uri="{BB962C8B-B14F-4D97-AF65-F5344CB8AC3E}">
        <p14:creationId xmlns:p14="http://schemas.microsoft.com/office/powerpoint/2010/main" val="35029651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SEARCH SCREEN – PLAYERS CAN SEARCH FOR SPECIFIC</a:t>
            </a:r>
            <a:r>
              <a:rPr lang="en-US" baseline="0" dirty="0" smtClean="0"/>
              <a:t> PLAYERS, BUSINESSES, VEHICLES OR PROJECTS</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47</a:t>
            </a:fld>
            <a:endParaRPr lang="en-US"/>
          </a:p>
        </p:txBody>
      </p:sp>
    </p:spTree>
    <p:extLst>
      <p:ext uri="{BB962C8B-B14F-4D97-AF65-F5344CB8AC3E}">
        <p14:creationId xmlns:p14="http://schemas.microsoft.com/office/powerpoint/2010/main" val="29555201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FAQ PAGE – CLICK</a:t>
            </a:r>
            <a:r>
              <a:rPr lang="en-US" baseline="0" dirty="0" smtClean="0"/>
              <a:t> ON</a:t>
            </a:r>
            <a:r>
              <a:rPr lang="en-US" dirty="0" smtClean="0"/>
              <a:t> QUESTION TO GET POP UP WITH ANSWER – CREATD YOUTUBE VIDEOS ON GAME PLAY ASPECTS</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48</a:t>
            </a:fld>
            <a:endParaRPr lang="en-US"/>
          </a:p>
        </p:txBody>
      </p:sp>
    </p:spTree>
    <p:extLst>
      <p:ext uri="{BB962C8B-B14F-4D97-AF65-F5344CB8AC3E}">
        <p14:creationId xmlns:p14="http://schemas.microsoft.com/office/powerpoint/2010/main" val="41361339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49</a:t>
            </a:fld>
            <a:endParaRPr lang="en-US"/>
          </a:p>
        </p:txBody>
      </p:sp>
    </p:spTree>
    <p:extLst>
      <p:ext uri="{BB962C8B-B14F-4D97-AF65-F5344CB8AC3E}">
        <p14:creationId xmlns:p14="http://schemas.microsoft.com/office/powerpoint/2010/main" val="2101666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VEHICLE</a:t>
            </a:r>
            <a:r>
              <a:rPr lang="en-US" baseline="0" dirty="0" smtClean="0"/>
              <a:t> PAGE – THIS IS AN OVERVIEW PAGE OF VEHICLES WITH A PERCENTAGE OF 35% AND HIGHER</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5</a:t>
            </a:fld>
            <a:endParaRPr lang="en-US"/>
          </a:p>
        </p:txBody>
      </p:sp>
    </p:spTree>
    <p:extLst>
      <p:ext uri="{BB962C8B-B14F-4D97-AF65-F5344CB8AC3E}">
        <p14:creationId xmlns:p14="http://schemas.microsoft.com/office/powerpoint/2010/main" val="23539441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SEARCH SCREEN – PLAYERS CAN SEARCH FOR SPECIFIC</a:t>
            </a:r>
            <a:r>
              <a:rPr lang="en-US" baseline="0" dirty="0" smtClean="0"/>
              <a:t> PLAYERS, BUSINESSES, VEHICLES OR PROJECTS</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50</a:t>
            </a:fld>
            <a:endParaRPr lang="en-US"/>
          </a:p>
        </p:txBody>
      </p:sp>
    </p:spTree>
    <p:extLst>
      <p:ext uri="{BB962C8B-B14F-4D97-AF65-F5344CB8AC3E}">
        <p14:creationId xmlns:p14="http://schemas.microsoft.com/office/powerpoint/2010/main" val="3018510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VEHICLE OR PROJECT PAGE – PLAYERS CAN</a:t>
            </a:r>
            <a:r>
              <a:rPr lang="en-US" baseline="0" dirty="0" smtClean="0"/>
              <a:t> CLICK ON WHICH AREA THEY WISH TO RESTORE.  i.e. UNDER DRIVETRAIN THEY MIGHT CHOOSE ENGINE.</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6</a:t>
            </a:fld>
            <a:endParaRPr lang="en-US"/>
          </a:p>
        </p:txBody>
      </p:sp>
    </p:spTree>
    <p:extLst>
      <p:ext uri="{BB962C8B-B14F-4D97-AF65-F5344CB8AC3E}">
        <p14:creationId xmlns:p14="http://schemas.microsoft.com/office/powerpoint/2010/main" val="1328791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VEHICLE OR PROJECT PAGE – PLAYERS CAN</a:t>
            </a:r>
            <a:r>
              <a:rPr lang="en-US" baseline="0" dirty="0" smtClean="0"/>
              <a:t> CLICK ON WHICH AREA THEY WISH TO RESTORE.  i.e. UNDER DRIVETRAIN THEY MIGHT CHOOSE ENGINE.</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7</a:t>
            </a:fld>
            <a:endParaRPr lang="en-US"/>
          </a:p>
        </p:txBody>
      </p:sp>
    </p:spTree>
    <p:extLst>
      <p:ext uri="{BB962C8B-B14F-4D97-AF65-F5344CB8AC3E}">
        <p14:creationId xmlns:p14="http://schemas.microsoft.com/office/powerpoint/2010/main" val="677726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VEHICLE OR PROJECT PAGE – PLAYERS CAN</a:t>
            </a:r>
            <a:r>
              <a:rPr lang="en-US" baseline="0" dirty="0" smtClean="0"/>
              <a:t> CLICK ON WHICH AREA THEY WISH TO RESTORE.  i.e. UNDER DRIVETRAIN THEY MIGHT CHOOSE ENGINE.</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8</a:t>
            </a:fld>
            <a:endParaRPr lang="en-US"/>
          </a:p>
        </p:txBody>
      </p:sp>
    </p:spTree>
    <p:extLst>
      <p:ext uri="{BB962C8B-B14F-4D97-AF65-F5344CB8AC3E}">
        <p14:creationId xmlns:p14="http://schemas.microsoft.com/office/powerpoint/2010/main" val="1722875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VEHICLE OR PROJECT PAGE – PLAYERS CAN</a:t>
            </a:r>
            <a:r>
              <a:rPr lang="en-US" baseline="0" dirty="0" smtClean="0"/>
              <a:t> CLICK ON WHICH AREA THEY WISH TO RESTORE.  i.e. UNDER DRIVETRAIN THEY MIGHT CHOOSE ENGINE.</a:t>
            </a:r>
            <a:endParaRPr lang="en-US" dirty="0"/>
          </a:p>
        </p:txBody>
      </p:sp>
      <p:sp>
        <p:nvSpPr>
          <p:cNvPr id="4" name="Slide Number Placeholder 3"/>
          <p:cNvSpPr>
            <a:spLocks noGrp="1"/>
          </p:cNvSpPr>
          <p:nvPr>
            <p:ph type="sldNum" sz="quarter" idx="10"/>
          </p:nvPr>
        </p:nvSpPr>
        <p:spPr/>
        <p:txBody>
          <a:bodyPr/>
          <a:lstStyle/>
          <a:p>
            <a:fld id="{A7D50345-1E4C-4896-AD7E-5E06D8538ED9}" type="slidenum">
              <a:rPr lang="en-US" smtClean="0"/>
              <a:pPr/>
              <a:t>9</a:t>
            </a:fld>
            <a:endParaRPr lang="en-US"/>
          </a:p>
        </p:txBody>
      </p:sp>
    </p:spTree>
    <p:extLst>
      <p:ext uri="{BB962C8B-B14F-4D97-AF65-F5344CB8AC3E}">
        <p14:creationId xmlns:p14="http://schemas.microsoft.com/office/powerpoint/2010/main" val="406108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83B915-699C-4950-899E-C3A7A4BDBA9D}" type="datetimeFigureOut">
              <a:rPr lang="en-US" smtClean="0"/>
              <a:pPr/>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9578A-4280-4D19-A1FE-C7BC593788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83B915-699C-4950-899E-C3A7A4BDBA9D}" type="datetimeFigureOut">
              <a:rPr lang="en-US" smtClean="0"/>
              <a:pPr/>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9578A-4280-4D19-A1FE-C7BC593788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83B915-699C-4950-899E-C3A7A4BDBA9D}" type="datetimeFigureOut">
              <a:rPr lang="en-US" smtClean="0"/>
              <a:pPr/>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9578A-4280-4D19-A1FE-C7BC593788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83B915-699C-4950-899E-C3A7A4BDBA9D}" type="datetimeFigureOut">
              <a:rPr lang="en-US" smtClean="0"/>
              <a:pPr/>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9578A-4280-4D19-A1FE-C7BC593788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83B915-699C-4950-899E-C3A7A4BDBA9D}" type="datetimeFigureOut">
              <a:rPr lang="en-US" smtClean="0"/>
              <a:pPr/>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9578A-4280-4D19-A1FE-C7BC593788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83B915-699C-4950-899E-C3A7A4BDBA9D}" type="datetimeFigureOut">
              <a:rPr lang="en-US" smtClean="0"/>
              <a:pPr/>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9578A-4280-4D19-A1FE-C7BC593788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83B915-699C-4950-899E-C3A7A4BDBA9D}" type="datetimeFigureOut">
              <a:rPr lang="en-US" smtClean="0"/>
              <a:pPr/>
              <a:t>11/7/2014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69578A-4280-4D19-A1FE-C7BC593788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83B915-699C-4950-899E-C3A7A4BDBA9D}" type="datetimeFigureOut">
              <a:rPr lang="en-US" smtClean="0"/>
              <a:pPr/>
              <a:t>11/7/2014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69578A-4280-4D19-A1FE-C7BC593788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83B915-699C-4950-899E-C3A7A4BDBA9D}" type="datetimeFigureOut">
              <a:rPr lang="en-US" smtClean="0"/>
              <a:pPr/>
              <a:t>11/7/2014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69578A-4280-4D19-A1FE-C7BC593788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83B915-699C-4950-899E-C3A7A4BDBA9D}" type="datetimeFigureOut">
              <a:rPr lang="en-US" smtClean="0"/>
              <a:pPr/>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9578A-4280-4D19-A1FE-C7BC593788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83B915-699C-4950-899E-C3A7A4BDBA9D}" type="datetimeFigureOut">
              <a:rPr lang="en-US" smtClean="0"/>
              <a:pPr/>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9578A-4280-4D19-A1FE-C7BC593788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3B915-699C-4950-899E-C3A7A4BDBA9D}" type="datetimeFigureOut">
              <a:rPr lang="en-US" smtClean="0"/>
              <a:pPr/>
              <a:t>11/7/2014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9578A-4280-4D19-A1FE-C7BC593788A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1.jpeg"/><Relationship Id="rId7"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hyperlink" Target="http://www.shelbyamerican.com/" TargetMode="External"/><Relationship Id="rId10" Type="http://schemas.openxmlformats.org/officeDocument/2006/relationships/image" Target="../media/image4.jpeg"/><Relationship Id="rId4" Type="http://schemas.openxmlformats.org/officeDocument/2006/relationships/slide" Target="slide3.xml"/><Relationship Id="rId9" Type="http://schemas.openxmlformats.org/officeDocument/2006/relationships/hyperlink" Target="http://www.barrett-jackson.com/" TargetMode="External"/></Relationships>
</file>

<file path=ppt/slides/_rels/slide10.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image" Target="../media/image3.jpeg"/><Relationship Id="rId7"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slide" Target="slide23.xml"/><Relationship Id="rId10" Type="http://schemas.openxmlformats.org/officeDocument/2006/relationships/image" Target="../media/image4.jpeg"/><Relationship Id="rId4" Type="http://schemas.openxmlformats.org/officeDocument/2006/relationships/slide" Target="slide12.xml"/><Relationship Id="rId9" Type="http://schemas.openxmlformats.org/officeDocument/2006/relationships/hyperlink" Target="http://www.barrett-jackson.com/"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www.barrett-jackson.com/" TargetMode="External"/><Relationship Id="rId3" Type="http://schemas.openxmlformats.org/officeDocument/2006/relationships/image" Target="../media/image3.jpeg"/><Relationship Id="rId7" Type="http://schemas.openxmlformats.org/officeDocument/2006/relationships/slide" Target="slide9.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slide" Target="slide20.xml"/><Relationship Id="rId5" Type="http://schemas.openxmlformats.org/officeDocument/2006/relationships/slide" Target="slide4.xml"/><Relationship Id="rId10" Type="http://schemas.openxmlformats.org/officeDocument/2006/relationships/slide" Target="slide19.xml"/><Relationship Id="rId4" Type="http://schemas.openxmlformats.org/officeDocument/2006/relationships/image" Target="../media/image11.jpg"/><Relationship Id="rId9" Type="http://schemas.openxmlformats.org/officeDocument/2006/relationships/image" Target="../media/image4.jpeg"/></Relationships>
</file>

<file path=ppt/slides/_rels/slide1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3.jpeg"/><Relationship Id="rId7" Type="http://schemas.openxmlformats.org/officeDocument/2006/relationships/hyperlink" Target="http://www.barrett-jackson.com/"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21.xml"/><Relationship Id="rId10" Type="http://schemas.openxmlformats.org/officeDocument/2006/relationships/image" Target="../media/image12.jpg"/><Relationship Id="rId4" Type="http://schemas.openxmlformats.org/officeDocument/2006/relationships/slide" Target="slide4.xml"/><Relationship Id="rId9" Type="http://schemas.openxmlformats.org/officeDocument/2006/relationships/slide" Target="slide19.xml"/></Relationships>
</file>

<file path=ppt/slides/_rels/slide13.xml.rels><?xml version="1.0" encoding="UTF-8" standalone="yes"?>
<Relationships xmlns="http://schemas.openxmlformats.org/package/2006/relationships"><Relationship Id="rId8" Type="http://schemas.openxmlformats.org/officeDocument/2006/relationships/slide" Target="slide36.xml"/><Relationship Id="rId13" Type="http://schemas.openxmlformats.org/officeDocument/2006/relationships/slide" Target="slide12.xml"/><Relationship Id="rId18" Type="http://schemas.openxmlformats.org/officeDocument/2006/relationships/hyperlink" Target="http://www.barrett-jackson.com/" TargetMode="External"/><Relationship Id="rId3" Type="http://schemas.openxmlformats.org/officeDocument/2006/relationships/image" Target="../media/image3.jpeg"/><Relationship Id="rId7" Type="http://schemas.openxmlformats.org/officeDocument/2006/relationships/slide" Target="slide5.xml"/><Relationship Id="rId12" Type="http://schemas.openxmlformats.org/officeDocument/2006/relationships/slide" Target="slide15.xml"/><Relationship Id="rId17" Type="http://schemas.openxmlformats.org/officeDocument/2006/relationships/slide" Target="slide4.xml"/><Relationship Id="rId2" Type="http://schemas.openxmlformats.org/officeDocument/2006/relationships/notesSlide" Target="../notesSlides/notesSlide13.xml"/><Relationship Id="rId16" Type="http://schemas.openxmlformats.org/officeDocument/2006/relationships/image" Target="../media/image14.jpeg"/><Relationship Id="rId20"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41.xml"/><Relationship Id="rId5" Type="http://schemas.openxmlformats.org/officeDocument/2006/relationships/image" Target="../media/image7.png"/><Relationship Id="rId15" Type="http://schemas.openxmlformats.org/officeDocument/2006/relationships/slide" Target="slide11.xml"/><Relationship Id="rId10" Type="http://schemas.openxmlformats.org/officeDocument/2006/relationships/slide" Target="slide14.xml"/><Relationship Id="rId19" Type="http://schemas.openxmlformats.org/officeDocument/2006/relationships/image" Target="../media/image4.jpeg"/><Relationship Id="rId4" Type="http://schemas.openxmlformats.org/officeDocument/2006/relationships/hyperlink" Target="http://www.napacanada.com/" TargetMode="External"/><Relationship Id="rId9" Type="http://schemas.openxmlformats.org/officeDocument/2006/relationships/slide" Target="slide37.xml"/><Relationship Id="rId14" Type="http://schemas.openxmlformats.org/officeDocument/2006/relationships/image" Target="../media/image13.jpeg"/></Relationships>
</file>

<file path=ppt/slides/_rels/slide1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3.jpeg"/><Relationship Id="rId7" Type="http://schemas.openxmlformats.org/officeDocument/2006/relationships/hyperlink" Target="http://www.barrett-jackson.com/"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hyperlink" Target="http://www.jegs.com/" TargetMode="External"/><Relationship Id="rId4" Type="http://schemas.openxmlformats.org/officeDocument/2006/relationships/slide" Target="slide4.xml"/></Relationships>
</file>

<file path=ppt/slides/_rels/slide15.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5.jpeg"/><Relationship Id="rId3" Type="http://schemas.openxmlformats.org/officeDocument/2006/relationships/image" Target="../media/image3.jpeg"/><Relationship Id="rId7" Type="http://schemas.openxmlformats.org/officeDocument/2006/relationships/image" Target="../media/image19.jpeg"/><Relationship Id="rId12" Type="http://schemas.openxmlformats.org/officeDocument/2006/relationships/image" Target="../media/image24.jpeg"/><Relationship Id="rId17" Type="http://schemas.openxmlformats.org/officeDocument/2006/relationships/image" Target="../media/image4.jpeg"/><Relationship Id="rId2" Type="http://schemas.openxmlformats.org/officeDocument/2006/relationships/notesSlide" Target="../notesSlides/notesSlide15.xml"/><Relationship Id="rId16" Type="http://schemas.openxmlformats.org/officeDocument/2006/relationships/hyperlink" Target="http://www.barrett-jackson.com/" TargetMode="External"/><Relationship Id="rId1" Type="http://schemas.openxmlformats.org/officeDocument/2006/relationships/slideLayout" Target="../slideLayouts/slideLayout7.xml"/><Relationship Id="rId6" Type="http://schemas.openxmlformats.org/officeDocument/2006/relationships/image" Target="../media/image18.jpeg"/><Relationship Id="rId11" Type="http://schemas.openxmlformats.org/officeDocument/2006/relationships/image" Target="../media/image23.jpeg"/><Relationship Id="rId5" Type="http://schemas.openxmlformats.org/officeDocument/2006/relationships/image" Target="../media/image17.jpeg"/><Relationship Id="rId15" Type="http://schemas.openxmlformats.org/officeDocument/2006/relationships/image" Target="../media/image27.jpeg"/><Relationship Id="rId10" Type="http://schemas.openxmlformats.org/officeDocument/2006/relationships/image" Target="../media/image22.jpeg"/><Relationship Id="rId4" Type="http://schemas.openxmlformats.org/officeDocument/2006/relationships/image" Target="../media/image16.jpeg"/><Relationship Id="rId9" Type="http://schemas.openxmlformats.org/officeDocument/2006/relationships/image" Target="../media/image21.jpeg"/><Relationship Id="rId14" Type="http://schemas.openxmlformats.org/officeDocument/2006/relationships/image" Target="../media/image26.jpeg"/></Relationships>
</file>

<file path=ppt/slides/_rels/slide16.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3.jpeg"/><Relationship Id="rId7"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9.jpeg"/><Relationship Id="rId11" Type="http://schemas.openxmlformats.org/officeDocument/2006/relationships/image" Target="../media/image4.jpeg"/><Relationship Id="rId5" Type="http://schemas.openxmlformats.org/officeDocument/2006/relationships/image" Target="../media/image28.jpeg"/><Relationship Id="rId10" Type="http://schemas.openxmlformats.org/officeDocument/2006/relationships/hyperlink" Target="http://www.barrett-jackson.com/" TargetMode="External"/><Relationship Id="rId4" Type="http://schemas.openxmlformats.org/officeDocument/2006/relationships/slide" Target="slide24.xml"/><Relationship Id="rId9" Type="http://schemas.openxmlformats.org/officeDocument/2006/relationships/slide" Target="slide25.xml"/></Relationships>
</file>

<file path=ppt/slides/_rels/slide17.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3.jpeg"/><Relationship Id="rId7" Type="http://schemas.openxmlformats.org/officeDocument/2006/relationships/image" Target="../media/image30.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9.jpeg"/><Relationship Id="rId11" Type="http://schemas.openxmlformats.org/officeDocument/2006/relationships/image" Target="../media/image4.jpeg"/><Relationship Id="rId5" Type="http://schemas.openxmlformats.org/officeDocument/2006/relationships/image" Target="../media/image28.jpeg"/><Relationship Id="rId10" Type="http://schemas.openxmlformats.org/officeDocument/2006/relationships/hyperlink" Target="http://www.barrett-jackson.com/" TargetMode="External"/><Relationship Id="rId4" Type="http://schemas.openxmlformats.org/officeDocument/2006/relationships/slide" Target="slide24.xml"/><Relationship Id="rId9" Type="http://schemas.openxmlformats.org/officeDocument/2006/relationships/slide" Target="slide25.xml"/></Relationships>
</file>

<file path=ppt/slides/_rels/slide18.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3.jpeg"/><Relationship Id="rId7" Type="http://schemas.openxmlformats.org/officeDocument/2006/relationships/slide" Target="slide16.xml"/><Relationship Id="rId12" Type="http://schemas.openxmlformats.org/officeDocument/2006/relationships/image" Target="../media/image33.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image" Target="../media/image32.jpeg"/><Relationship Id="rId5" Type="http://schemas.openxmlformats.org/officeDocument/2006/relationships/image" Target="../media/image4.jpeg"/><Relationship Id="rId10" Type="http://schemas.openxmlformats.org/officeDocument/2006/relationships/slide" Target="slide43.xml"/><Relationship Id="rId4" Type="http://schemas.openxmlformats.org/officeDocument/2006/relationships/hyperlink" Target="http://www.barrett-jackson.com/" TargetMode="External"/><Relationship Id="rId9" Type="http://schemas.openxmlformats.org/officeDocument/2006/relationships/slide" Target="slide5.xml"/></Relationships>
</file>

<file path=ppt/slides/_rels/slide19.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3.jpeg"/><Relationship Id="rId7" Type="http://schemas.openxmlformats.org/officeDocument/2006/relationships/hyperlink" Target="http://www.barrett-jackson.com/"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4.xml"/><Relationship Id="rId5" Type="http://schemas.openxmlformats.org/officeDocument/2006/relationships/image" Target="../media/image10.jpeg"/><Relationship Id="rId10" Type="http://schemas.openxmlformats.org/officeDocument/2006/relationships/image" Target="../media/image34.jpeg"/><Relationship Id="rId4" Type="http://schemas.openxmlformats.org/officeDocument/2006/relationships/image" Target="../media/image9.jpeg"/><Relationship Id="rId9" Type="http://schemas.openxmlformats.org/officeDocument/2006/relationships/hyperlink" Target="http://www.dupontregistry.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hyperlink" Target="http://www.bridgestonetire.ca/"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3.jpeg"/><Relationship Id="rId10" Type="http://schemas.openxmlformats.org/officeDocument/2006/relationships/image" Target="../media/image4.jpeg"/><Relationship Id="rId4" Type="http://schemas.openxmlformats.org/officeDocument/2006/relationships/slide" Target="slide3.xml"/><Relationship Id="rId9" Type="http://schemas.openxmlformats.org/officeDocument/2006/relationships/hyperlink" Target="http://www.barrett-jackson.com/"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3.jpeg"/><Relationship Id="rId7" Type="http://schemas.openxmlformats.org/officeDocument/2006/relationships/slide" Target="slide22.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4.jpeg"/><Relationship Id="rId10" Type="http://schemas.openxmlformats.org/officeDocument/2006/relationships/slide" Target="slide50.xml"/><Relationship Id="rId4" Type="http://schemas.openxmlformats.org/officeDocument/2006/relationships/hyperlink" Target="http://www.barrett-jackson.com/" TargetMode="External"/><Relationship Id="rId9" Type="http://schemas.openxmlformats.org/officeDocument/2006/relationships/slide" Target="slide4.xml"/></Relationships>
</file>

<file path=ppt/slides/_rels/slide21.xml.rels><?xml version="1.0" encoding="UTF-8" standalone="yes"?>
<Relationships xmlns="http://schemas.openxmlformats.org/package/2006/relationships"><Relationship Id="rId8" Type="http://schemas.openxmlformats.org/officeDocument/2006/relationships/slide" Target="slide50.xml"/><Relationship Id="rId3" Type="http://schemas.openxmlformats.org/officeDocument/2006/relationships/image" Target="../media/image3.jpeg"/><Relationship Id="rId7" Type="http://schemas.openxmlformats.org/officeDocument/2006/relationships/slide" Target="slide4.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4.jpeg"/><Relationship Id="rId4" Type="http://schemas.openxmlformats.org/officeDocument/2006/relationships/hyperlink" Target="http://www.barrett-jackson.com/" TargetMode="External"/><Relationship Id="rId9" Type="http://schemas.openxmlformats.org/officeDocument/2006/relationships/image" Target="../media/image12.jpg"/></Relationships>
</file>

<file path=ppt/slides/_rels/slide22.xml.rels><?xml version="1.0" encoding="UTF-8" standalone="yes"?>
<Relationships xmlns="http://schemas.openxmlformats.org/package/2006/relationships"><Relationship Id="rId8" Type="http://schemas.openxmlformats.org/officeDocument/2006/relationships/image" Target="../media/image35.gif"/><Relationship Id="rId3" Type="http://schemas.openxmlformats.org/officeDocument/2006/relationships/image" Target="../media/image3.jpeg"/><Relationship Id="rId7" Type="http://schemas.openxmlformats.org/officeDocument/2006/relationships/hyperlink" Target="http://www.jackdaniels.com/"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4.jpeg"/><Relationship Id="rId4" Type="http://schemas.openxmlformats.org/officeDocument/2006/relationships/hyperlink" Target="http://www.barrett-jackson.com/" TargetMode="External"/><Relationship Id="rId9" Type="http://schemas.openxmlformats.org/officeDocument/2006/relationships/image" Target="../media/image11.jpg"/></Relationships>
</file>

<file path=ppt/slides/_rels/slide23.xml.rels><?xml version="1.0" encoding="UTF-8" standalone="yes"?>
<Relationships xmlns="http://schemas.openxmlformats.org/package/2006/relationships"><Relationship Id="rId8" Type="http://schemas.openxmlformats.org/officeDocument/2006/relationships/image" Target="../media/image35.gif"/><Relationship Id="rId3" Type="http://schemas.openxmlformats.org/officeDocument/2006/relationships/image" Target="../media/image3.jpeg"/><Relationship Id="rId7" Type="http://schemas.openxmlformats.org/officeDocument/2006/relationships/hyperlink" Target="http://www.jackdaniels.com/"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4.jpeg"/><Relationship Id="rId4" Type="http://schemas.openxmlformats.org/officeDocument/2006/relationships/hyperlink" Target="http://www.barrett-jackson.com/" TargetMode="External"/><Relationship Id="rId9" Type="http://schemas.openxmlformats.org/officeDocument/2006/relationships/image" Target="../media/image12.jpg"/></Relationships>
</file>

<file path=ppt/slides/_rels/slide24.xml.rels><?xml version="1.0" encoding="UTF-8" standalone="yes"?>
<Relationships xmlns="http://schemas.openxmlformats.org/package/2006/relationships"><Relationship Id="rId8" Type="http://schemas.openxmlformats.org/officeDocument/2006/relationships/image" Target="../media/image35.gif"/><Relationship Id="rId3" Type="http://schemas.openxmlformats.org/officeDocument/2006/relationships/image" Target="../media/image3.jpeg"/><Relationship Id="rId7" Type="http://schemas.openxmlformats.org/officeDocument/2006/relationships/hyperlink" Target="http://www.jackdaniels.com/"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4.jpeg"/><Relationship Id="rId4" Type="http://schemas.openxmlformats.org/officeDocument/2006/relationships/hyperlink" Target="http://www.barrett-jackson.com/" TargetMode="External"/><Relationship Id="rId9" Type="http://schemas.openxmlformats.org/officeDocument/2006/relationships/image" Target="../media/image36.jpg"/></Relationships>
</file>

<file path=ppt/slides/_rels/slide25.xml.rels><?xml version="1.0" encoding="UTF-8" standalone="yes"?>
<Relationships xmlns="http://schemas.openxmlformats.org/package/2006/relationships"><Relationship Id="rId8" Type="http://schemas.openxmlformats.org/officeDocument/2006/relationships/slide" Target="slide49.xml"/><Relationship Id="rId3" Type="http://schemas.openxmlformats.org/officeDocument/2006/relationships/image" Target="../media/image3.jpeg"/><Relationship Id="rId7"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slide" Target="slide39.xml"/><Relationship Id="rId11" Type="http://schemas.openxmlformats.org/officeDocument/2006/relationships/slide" Target="slide20.xml"/><Relationship Id="rId5" Type="http://schemas.openxmlformats.org/officeDocument/2006/relationships/image" Target="../media/image4.jpeg"/><Relationship Id="rId10" Type="http://schemas.openxmlformats.org/officeDocument/2006/relationships/image" Target="../media/image28.jpeg"/><Relationship Id="rId4" Type="http://schemas.openxmlformats.org/officeDocument/2006/relationships/hyperlink" Target="http://www.barrett-jackson.com/" TargetMode="External"/><Relationship Id="rId9" Type="http://schemas.openxmlformats.org/officeDocument/2006/relationships/slide" Target="slide23.xml"/></Relationships>
</file>

<file path=ppt/slides/_rels/slide26.xml.rels><?xml version="1.0" encoding="UTF-8" standalone="yes"?>
<Relationships xmlns="http://schemas.openxmlformats.org/package/2006/relationships"><Relationship Id="rId8" Type="http://schemas.openxmlformats.org/officeDocument/2006/relationships/image" Target="../media/image37.jpg"/><Relationship Id="rId13" Type="http://schemas.openxmlformats.org/officeDocument/2006/relationships/slide" Target="slide32.xml"/><Relationship Id="rId3" Type="http://schemas.openxmlformats.org/officeDocument/2006/relationships/image" Target="../media/image3.jpeg"/><Relationship Id="rId7" Type="http://schemas.openxmlformats.org/officeDocument/2006/relationships/slide" Target="slide29.xml"/><Relationship Id="rId12" Type="http://schemas.openxmlformats.org/officeDocument/2006/relationships/image" Target="../media/image39.jpg"/><Relationship Id="rId17" Type="http://schemas.openxmlformats.org/officeDocument/2006/relationships/slide" Target="slide4.xml"/><Relationship Id="rId2" Type="http://schemas.openxmlformats.org/officeDocument/2006/relationships/notesSlide" Target="../notesSlides/notesSlide26.xml"/><Relationship Id="rId16" Type="http://schemas.openxmlformats.org/officeDocument/2006/relationships/image" Target="../media/image41.jpg"/><Relationship Id="rId1" Type="http://schemas.openxmlformats.org/officeDocument/2006/relationships/slideLayout" Target="../slideLayouts/slideLayout7.xml"/><Relationship Id="rId6" Type="http://schemas.openxmlformats.org/officeDocument/2006/relationships/image" Target="../media/image8.jpg"/><Relationship Id="rId11" Type="http://schemas.openxmlformats.org/officeDocument/2006/relationships/slide" Target="slide31.xml"/><Relationship Id="rId5" Type="http://schemas.openxmlformats.org/officeDocument/2006/relationships/image" Target="../media/image4.jpeg"/><Relationship Id="rId15" Type="http://schemas.openxmlformats.org/officeDocument/2006/relationships/slide" Target="slide33.xml"/><Relationship Id="rId10" Type="http://schemas.openxmlformats.org/officeDocument/2006/relationships/image" Target="../media/image38.jpg"/><Relationship Id="rId4" Type="http://schemas.openxmlformats.org/officeDocument/2006/relationships/hyperlink" Target="http://www.barrett-jackson.com/" TargetMode="External"/><Relationship Id="rId9" Type="http://schemas.openxmlformats.org/officeDocument/2006/relationships/slide" Target="slide30.xml"/><Relationship Id="rId14" Type="http://schemas.openxmlformats.org/officeDocument/2006/relationships/image" Target="../media/image40.jpg"/></Relationships>
</file>

<file path=ppt/slides/_rels/slide27.xml.rels><?xml version="1.0" encoding="UTF-8" standalone="yes"?>
<Relationships xmlns="http://schemas.openxmlformats.org/package/2006/relationships"><Relationship Id="rId8" Type="http://schemas.openxmlformats.org/officeDocument/2006/relationships/slide" Target="slide36.xml"/><Relationship Id="rId13" Type="http://schemas.openxmlformats.org/officeDocument/2006/relationships/slide" Target="slide28.xml"/><Relationship Id="rId3" Type="http://schemas.openxmlformats.org/officeDocument/2006/relationships/image" Target="../media/image3.jpeg"/><Relationship Id="rId7" Type="http://schemas.openxmlformats.org/officeDocument/2006/relationships/slide" Target="slide37.xml"/><Relationship Id="rId12" Type="http://schemas.openxmlformats.org/officeDocument/2006/relationships/slide" Target="slide4.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37.jpg"/><Relationship Id="rId11" Type="http://schemas.openxmlformats.org/officeDocument/2006/relationships/image" Target="../media/image4.jpeg"/><Relationship Id="rId5" Type="http://schemas.openxmlformats.org/officeDocument/2006/relationships/image" Target="../media/image7.png"/><Relationship Id="rId10" Type="http://schemas.openxmlformats.org/officeDocument/2006/relationships/hyperlink" Target="http://www.barrett-jackson.com/" TargetMode="External"/><Relationship Id="rId4" Type="http://schemas.openxmlformats.org/officeDocument/2006/relationships/hyperlink" Target="http://www.napacanada.com/" TargetMode="External"/><Relationship Id="rId9" Type="http://schemas.openxmlformats.org/officeDocument/2006/relationships/slide" Target="slide50.xml"/><Relationship Id="rId14" Type="http://schemas.openxmlformats.org/officeDocument/2006/relationships/image" Target="../media/image42.png"/></Relationships>
</file>

<file path=ppt/slides/_rels/slide28.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image" Target="../media/image3.jpeg"/><Relationship Id="rId7" Type="http://schemas.openxmlformats.org/officeDocument/2006/relationships/slide" Target="slide37.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41.jpg"/><Relationship Id="rId11" Type="http://schemas.openxmlformats.org/officeDocument/2006/relationships/slide" Target="slide4.xml"/><Relationship Id="rId5" Type="http://schemas.openxmlformats.org/officeDocument/2006/relationships/image" Target="../media/image7.png"/><Relationship Id="rId10" Type="http://schemas.openxmlformats.org/officeDocument/2006/relationships/image" Target="../media/image4.jpeg"/><Relationship Id="rId4" Type="http://schemas.openxmlformats.org/officeDocument/2006/relationships/hyperlink" Target="http://www.napacanada.com/" TargetMode="External"/><Relationship Id="rId9" Type="http://schemas.openxmlformats.org/officeDocument/2006/relationships/hyperlink" Target="http://www.barrett-jackson.com/" TargetMode="External"/></Relationships>
</file>

<file path=ppt/slides/_rels/slide29.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image" Target="../media/image3.jpeg"/><Relationship Id="rId7" Type="http://schemas.openxmlformats.org/officeDocument/2006/relationships/slide" Target="slide26.xml"/><Relationship Id="rId12" Type="http://schemas.openxmlformats.org/officeDocument/2006/relationships/slide" Target="slide34.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37.jpg"/><Relationship Id="rId11" Type="http://schemas.openxmlformats.org/officeDocument/2006/relationships/slide" Target="slide4.xml"/><Relationship Id="rId5" Type="http://schemas.openxmlformats.org/officeDocument/2006/relationships/image" Target="../media/image7.png"/><Relationship Id="rId10" Type="http://schemas.openxmlformats.org/officeDocument/2006/relationships/image" Target="../media/image4.jpeg"/><Relationship Id="rId4" Type="http://schemas.openxmlformats.org/officeDocument/2006/relationships/hyperlink" Target="http://www.napacanada.com/" TargetMode="External"/><Relationship Id="rId9" Type="http://schemas.openxmlformats.org/officeDocument/2006/relationships/hyperlink" Target="http://www.barrett-jackson.com/"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www.barrett-jackson.com/" TargetMode="External"/><Relationship Id="rId3" Type="http://schemas.openxmlformats.org/officeDocument/2006/relationships/image" Target="../media/image1.jpeg"/><Relationship Id="rId7"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gif"/><Relationship Id="rId5" Type="http://schemas.openxmlformats.org/officeDocument/2006/relationships/hyperlink" Target="http://www.autozone.com/" TargetMode="External"/><Relationship Id="rId4" Type="http://schemas.openxmlformats.org/officeDocument/2006/relationships/image" Target="../media/image3.jpeg"/><Relationship Id="rId9" Type="http://schemas.openxmlformats.org/officeDocument/2006/relationships/image" Target="../media/image4.jpeg"/></Relationships>
</file>

<file path=ppt/slides/_rels/slide30.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image" Target="../media/image3.jpeg"/><Relationship Id="rId7" Type="http://schemas.openxmlformats.org/officeDocument/2006/relationships/slide" Target="slide26.xml"/><Relationship Id="rId12" Type="http://schemas.openxmlformats.org/officeDocument/2006/relationships/slide" Target="slide34.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38.jpg"/><Relationship Id="rId11" Type="http://schemas.openxmlformats.org/officeDocument/2006/relationships/slide" Target="slide4.xml"/><Relationship Id="rId5" Type="http://schemas.openxmlformats.org/officeDocument/2006/relationships/image" Target="../media/image7.png"/><Relationship Id="rId10" Type="http://schemas.openxmlformats.org/officeDocument/2006/relationships/image" Target="../media/image4.jpeg"/><Relationship Id="rId4" Type="http://schemas.openxmlformats.org/officeDocument/2006/relationships/hyperlink" Target="http://www.napacanada.com/" TargetMode="External"/><Relationship Id="rId9" Type="http://schemas.openxmlformats.org/officeDocument/2006/relationships/hyperlink" Target="http://www.barrett-jackson.com/" TargetMode="External"/></Relationships>
</file>

<file path=ppt/slides/_rels/slide31.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image" Target="../media/image3.jpeg"/><Relationship Id="rId7" Type="http://schemas.openxmlformats.org/officeDocument/2006/relationships/slide" Target="slide26.xml"/><Relationship Id="rId12" Type="http://schemas.openxmlformats.org/officeDocument/2006/relationships/slide" Target="slide34.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39.jpg"/><Relationship Id="rId11" Type="http://schemas.openxmlformats.org/officeDocument/2006/relationships/slide" Target="slide4.xml"/><Relationship Id="rId5" Type="http://schemas.openxmlformats.org/officeDocument/2006/relationships/image" Target="../media/image7.png"/><Relationship Id="rId10" Type="http://schemas.openxmlformats.org/officeDocument/2006/relationships/image" Target="../media/image4.jpeg"/><Relationship Id="rId4" Type="http://schemas.openxmlformats.org/officeDocument/2006/relationships/hyperlink" Target="http://www.napacanada.com/" TargetMode="External"/><Relationship Id="rId9" Type="http://schemas.openxmlformats.org/officeDocument/2006/relationships/hyperlink" Target="http://www.barrett-jackson.com/" TargetMode="External"/></Relationships>
</file>

<file path=ppt/slides/_rels/slide32.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image" Target="../media/image3.jpeg"/><Relationship Id="rId7" Type="http://schemas.openxmlformats.org/officeDocument/2006/relationships/slide" Target="slide26.xml"/><Relationship Id="rId12" Type="http://schemas.openxmlformats.org/officeDocument/2006/relationships/slide" Target="slide34.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40.jpg"/><Relationship Id="rId11" Type="http://schemas.openxmlformats.org/officeDocument/2006/relationships/slide" Target="slide4.xml"/><Relationship Id="rId5" Type="http://schemas.openxmlformats.org/officeDocument/2006/relationships/image" Target="../media/image7.png"/><Relationship Id="rId10" Type="http://schemas.openxmlformats.org/officeDocument/2006/relationships/image" Target="../media/image4.jpeg"/><Relationship Id="rId4" Type="http://schemas.openxmlformats.org/officeDocument/2006/relationships/hyperlink" Target="http://www.napacanada.com/" TargetMode="External"/><Relationship Id="rId9" Type="http://schemas.openxmlformats.org/officeDocument/2006/relationships/hyperlink" Target="http://www.barrett-jackson.com/" TargetMode="External"/></Relationships>
</file>

<file path=ppt/slides/_rels/slide33.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image" Target="../media/image3.jpeg"/><Relationship Id="rId7" Type="http://schemas.openxmlformats.org/officeDocument/2006/relationships/slide" Target="slide26.xml"/><Relationship Id="rId12" Type="http://schemas.openxmlformats.org/officeDocument/2006/relationships/slide" Target="slide35.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41.jpg"/><Relationship Id="rId11" Type="http://schemas.openxmlformats.org/officeDocument/2006/relationships/slide" Target="slide4.xml"/><Relationship Id="rId5" Type="http://schemas.openxmlformats.org/officeDocument/2006/relationships/image" Target="../media/image7.png"/><Relationship Id="rId10" Type="http://schemas.openxmlformats.org/officeDocument/2006/relationships/image" Target="../media/image4.jpeg"/><Relationship Id="rId4" Type="http://schemas.openxmlformats.org/officeDocument/2006/relationships/hyperlink" Target="http://www.napacanada.com/" TargetMode="External"/><Relationship Id="rId9" Type="http://schemas.openxmlformats.org/officeDocument/2006/relationships/hyperlink" Target="http://www.barrett-jackson.com/" TargetMode="External"/></Relationships>
</file>

<file path=ppt/slides/_rels/slide34.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3.jpeg"/><Relationship Id="rId7" Type="http://schemas.openxmlformats.org/officeDocument/2006/relationships/slide" Target="slide16.xml"/><Relationship Id="rId12" Type="http://schemas.openxmlformats.org/officeDocument/2006/relationships/slide" Target="slide41.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image" Target="../media/image33.jpeg"/><Relationship Id="rId5" Type="http://schemas.openxmlformats.org/officeDocument/2006/relationships/image" Target="../media/image4.jpeg"/><Relationship Id="rId10" Type="http://schemas.openxmlformats.org/officeDocument/2006/relationships/slide" Target="slide43.xml"/><Relationship Id="rId4" Type="http://schemas.openxmlformats.org/officeDocument/2006/relationships/hyperlink" Target="http://www.barrett-jackson.com/" TargetMode="External"/><Relationship Id="rId9" Type="http://schemas.openxmlformats.org/officeDocument/2006/relationships/slide" Target="slide40.xml"/></Relationships>
</file>

<file path=ppt/slides/_rels/slide35.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3.jpeg"/><Relationship Id="rId7" Type="http://schemas.openxmlformats.org/officeDocument/2006/relationships/slide" Target="slide16.xml"/><Relationship Id="rId12" Type="http://schemas.openxmlformats.org/officeDocument/2006/relationships/slide" Target="slide42.xm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image" Target="../media/image33.jpeg"/><Relationship Id="rId5" Type="http://schemas.openxmlformats.org/officeDocument/2006/relationships/image" Target="../media/image4.jpeg"/><Relationship Id="rId10" Type="http://schemas.openxmlformats.org/officeDocument/2006/relationships/slide" Target="slide43.xml"/><Relationship Id="rId4" Type="http://schemas.openxmlformats.org/officeDocument/2006/relationships/hyperlink" Target="http://www.barrett-jackson.com/" TargetMode="External"/><Relationship Id="rId9" Type="http://schemas.openxmlformats.org/officeDocument/2006/relationships/slide" Target="slide40.xml"/></Relationships>
</file>

<file path=ppt/slides/_rels/slide36.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3.jpeg"/><Relationship Id="rId7" Type="http://schemas.openxmlformats.org/officeDocument/2006/relationships/slide" Target="slide16.xml"/><Relationship Id="rId12" Type="http://schemas.openxmlformats.org/officeDocument/2006/relationships/slide" Target="slide41.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image" Target="../media/image33.jpeg"/><Relationship Id="rId5" Type="http://schemas.openxmlformats.org/officeDocument/2006/relationships/image" Target="../media/image4.jpeg"/><Relationship Id="rId10" Type="http://schemas.openxmlformats.org/officeDocument/2006/relationships/slide" Target="slide43.xml"/><Relationship Id="rId4" Type="http://schemas.openxmlformats.org/officeDocument/2006/relationships/hyperlink" Target="http://www.barrett-jackson.com/" TargetMode="External"/><Relationship Id="rId9" Type="http://schemas.openxmlformats.org/officeDocument/2006/relationships/slide" Target="slide40.xml"/></Relationships>
</file>

<file path=ppt/slides/_rels/slide37.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3.jpeg"/><Relationship Id="rId7" Type="http://schemas.openxmlformats.org/officeDocument/2006/relationships/slide" Target="slide16.xml"/><Relationship Id="rId12" Type="http://schemas.openxmlformats.org/officeDocument/2006/relationships/slide" Target="slide41.xm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image" Target="../media/image33.jpeg"/><Relationship Id="rId5" Type="http://schemas.openxmlformats.org/officeDocument/2006/relationships/image" Target="../media/image4.jpeg"/><Relationship Id="rId10" Type="http://schemas.openxmlformats.org/officeDocument/2006/relationships/slide" Target="slide43.xml"/><Relationship Id="rId4" Type="http://schemas.openxmlformats.org/officeDocument/2006/relationships/hyperlink" Target="http://www.barrett-jackson.com/" TargetMode="External"/><Relationship Id="rId9" Type="http://schemas.openxmlformats.org/officeDocument/2006/relationships/slide" Target="slide40.xml"/></Relationships>
</file>

<file path=ppt/slides/_rels/slide38.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3.jpeg"/><Relationship Id="rId7" Type="http://schemas.openxmlformats.org/officeDocument/2006/relationships/slide" Target="slide16.xml"/><Relationship Id="rId12" Type="http://schemas.openxmlformats.org/officeDocument/2006/relationships/slide" Target="slide41.xm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image" Target="../media/image33.jpeg"/><Relationship Id="rId5" Type="http://schemas.openxmlformats.org/officeDocument/2006/relationships/image" Target="../media/image4.jpeg"/><Relationship Id="rId10" Type="http://schemas.openxmlformats.org/officeDocument/2006/relationships/slide" Target="slide43.xml"/><Relationship Id="rId4" Type="http://schemas.openxmlformats.org/officeDocument/2006/relationships/hyperlink" Target="http://www.barrett-jackson.com/" TargetMode="External"/><Relationship Id="rId9" Type="http://schemas.openxmlformats.org/officeDocument/2006/relationships/slide" Target="slide40.xml"/></Relationships>
</file>

<file path=ppt/slides/_rels/slide39.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3.jpeg"/><Relationship Id="rId7" Type="http://schemas.openxmlformats.org/officeDocument/2006/relationships/slide" Target="slide16.xml"/><Relationship Id="rId12" Type="http://schemas.openxmlformats.org/officeDocument/2006/relationships/slide" Target="slide13.xml"/><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image" Target="../media/image33.jpeg"/><Relationship Id="rId5" Type="http://schemas.openxmlformats.org/officeDocument/2006/relationships/image" Target="../media/image4.jpeg"/><Relationship Id="rId10" Type="http://schemas.openxmlformats.org/officeDocument/2006/relationships/slide" Target="slide43.xml"/><Relationship Id="rId4" Type="http://schemas.openxmlformats.org/officeDocument/2006/relationships/hyperlink" Target="http://www.barrett-jackson.com/" TargetMode="External"/><Relationship Id="rId9" Type="http://schemas.openxmlformats.org/officeDocument/2006/relationships/slide" Target="slide41.xml"/></Relationships>
</file>

<file path=ppt/slides/_rels/slide4.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44.xml"/><Relationship Id="rId18" Type="http://schemas.openxmlformats.org/officeDocument/2006/relationships/hyperlink" Target="http://www.barrett-jackson.com/" TargetMode="External"/><Relationship Id="rId3" Type="http://schemas.openxmlformats.org/officeDocument/2006/relationships/image" Target="../media/image3.jpeg"/><Relationship Id="rId7" Type="http://schemas.openxmlformats.org/officeDocument/2006/relationships/slide" Target="slide5.xml"/><Relationship Id="rId12" Type="http://schemas.openxmlformats.org/officeDocument/2006/relationships/slide" Target="slide43.xml"/><Relationship Id="rId17" Type="http://schemas.openxmlformats.org/officeDocument/2006/relationships/slide" Target="slide48.xml"/><Relationship Id="rId2" Type="http://schemas.openxmlformats.org/officeDocument/2006/relationships/notesSlide" Target="../notesSlides/notesSlide4.xml"/><Relationship Id="rId16" Type="http://schemas.openxmlformats.org/officeDocument/2006/relationships/slide" Target="slide26.xml"/><Relationship Id="rId20"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27.xml"/><Relationship Id="rId5" Type="http://schemas.openxmlformats.org/officeDocument/2006/relationships/image" Target="../media/image7.png"/><Relationship Id="rId15" Type="http://schemas.openxmlformats.org/officeDocument/2006/relationships/slide" Target="slide47.xml"/><Relationship Id="rId10" Type="http://schemas.openxmlformats.org/officeDocument/2006/relationships/slide" Target="slide15.xml"/><Relationship Id="rId19" Type="http://schemas.openxmlformats.org/officeDocument/2006/relationships/image" Target="../media/image4.jpeg"/><Relationship Id="rId4" Type="http://schemas.openxmlformats.org/officeDocument/2006/relationships/hyperlink" Target="http://www.napacanada.com/" TargetMode="External"/><Relationship Id="rId9" Type="http://schemas.openxmlformats.org/officeDocument/2006/relationships/slide" Target="slide49.xml"/><Relationship Id="rId14" Type="http://schemas.openxmlformats.org/officeDocument/2006/relationships/slide" Target="slide46.xml"/></Relationships>
</file>

<file path=ppt/slides/_rels/slide40.xml.rels><?xml version="1.0" encoding="UTF-8" standalone="yes"?>
<Relationships xmlns="http://schemas.openxmlformats.org/package/2006/relationships"><Relationship Id="rId8" Type="http://schemas.openxmlformats.org/officeDocument/2006/relationships/hyperlink" Target="http://www.barrett-jackson.com/" TargetMode="External"/><Relationship Id="rId3" Type="http://schemas.openxmlformats.org/officeDocument/2006/relationships/image" Target="../media/image3.jpeg"/><Relationship Id="rId7" Type="http://schemas.openxmlformats.org/officeDocument/2006/relationships/slide" Target="slide41.xm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37.jpg"/><Relationship Id="rId5" Type="http://schemas.openxmlformats.org/officeDocument/2006/relationships/image" Target="../media/image7.png"/><Relationship Id="rId10" Type="http://schemas.openxmlformats.org/officeDocument/2006/relationships/slide" Target="slide4.xml"/><Relationship Id="rId4" Type="http://schemas.openxmlformats.org/officeDocument/2006/relationships/hyperlink" Target="http://www.napacanada.com/" TargetMode="External"/><Relationship Id="rId9" Type="http://schemas.openxmlformats.org/officeDocument/2006/relationships/image" Target="../media/image4.jpeg"/></Relationships>
</file>

<file path=ppt/slides/_rels/slide41.xml.rels><?xml version="1.0" encoding="UTF-8" standalone="yes"?>
<Relationships xmlns="http://schemas.openxmlformats.org/package/2006/relationships"><Relationship Id="rId8" Type="http://schemas.openxmlformats.org/officeDocument/2006/relationships/hyperlink" Target="http://www.barrett-jackson.com/" TargetMode="External"/><Relationship Id="rId13" Type="http://schemas.openxmlformats.org/officeDocument/2006/relationships/image" Target="../media/image17.jpeg"/><Relationship Id="rId3" Type="http://schemas.openxmlformats.org/officeDocument/2006/relationships/image" Target="../media/image3.jpeg"/><Relationship Id="rId7" Type="http://schemas.openxmlformats.org/officeDocument/2006/relationships/slide" Target="slide40.xml"/><Relationship Id="rId12" Type="http://schemas.openxmlformats.org/officeDocument/2006/relationships/image" Target="../media/image16.jpe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37.jpg"/><Relationship Id="rId11" Type="http://schemas.openxmlformats.org/officeDocument/2006/relationships/slide" Target="slide38.xml"/><Relationship Id="rId5" Type="http://schemas.openxmlformats.org/officeDocument/2006/relationships/image" Target="../media/image7.png"/><Relationship Id="rId15" Type="http://schemas.openxmlformats.org/officeDocument/2006/relationships/slide" Target="slide42.xml"/><Relationship Id="rId10" Type="http://schemas.openxmlformats.org/officeDocument/2006/relationships/slide" Target="slide4.xml"/><Relationship Id="rId4" Type="http://schemas.openxmlformats.org/officeDocument/2006/relationships/hyperlink" Target="http://www.napacanada.com/" TargetMode="External"/><Relationship Id="rId9" Type="http://schemas.openxmlformats.org/officeDocument/2006/relationships/image" Target="../media/image4.jpeg"/><Relationship Id="rId14" Type="http://schemas.openxmlformats.org/officeDocument/2006/relationships/image" Target="../media/image18.jpeg"/></Relationships>
</file>

<file path=ppt/slides/_rels/slide42.xml.rels><?xml version="1.0" encoding="UTF-8" standalone="yes"?>
<Relationships xmlns="http://schemas.openxmlformats.org/package/2006/relationships"><Relationship Id="rId8" Type="http://schemas.openxmlformats.org/officeDocument/2006/relationships/hyperlink" Target="http://www.barrett-jackson.com/" TargetMode="External"/><Relationship Id="rId13" Type="http://schemas.openxmlformats.org/officeDocument/2006/relationships/image" Target="../media/image17.jpeg"/><Relationship Id="rId18" Type="http://schemas.openxmlformats.org/officeDocument/2006/relationships/image" Target="../media/image45.jpeg"/><Relationship Id="rId26" Type="http://schemas.openxmlformats.org/officeDocument/2006/relationships/image" Target="../media/image53.jpeg"/><Relationship Id="rId3" Type="http://schemas.openxmlformats.org/officeDocument/2006/relationships/image" Target="../media/image3.jpeg"/><Relationship Id="rId21" Type="http://schemas.openxmlformats.org/officeDocument/2006/relationships/image" Target="../media/image48.jpeg"/><Relationship Id="rId7" Type="http://schemas.openxmlformats.org/officeDocument/2006/relationships/slide" Target="slide40.xml"/><Relationship Id="rId12" Type="http://schemas.openxmlformats.org/officeDocument/2006/relationships/image" Target="../media/image16.jpeg"/><Relationship Id="rId17" Type="http://schemas.openxmlformats.org/officeDocument/2006/relationships/image" Target="../media/image44.jpeg"/><Relationship Id="rId25" Type="http://schemas.openxmlformats.org/officeDocument/2006/relationships/image" Target="../media/image52.jpeg"/><Relationship Id="rId2" Type="http://schemas.openxmlformats.org/officeDocument/2006/relationships/notesSlide" Target="../notesSlides/notesSlide42.xml"/><Relationship Id="rId16" Type="http://schemas.openxmlformats.org/officeDocument/2006/relationships/image" Target="../media/image43.jpeg"/><Relationship Id="rId20" Type="http://schemas.openxmlformats.org/officeDocument/2006/relationships/image" Target="../media/image47.jpeg"/><Relationship Id="rId1" Type="http://schemas.openxmlformats.org/officeDocument/2006/relationships/slideLayout" Target="../slideLayouts/slideLayout7.xml"/><Relationship Id="rId6" Type="http://schemas.openxmlformats.org/officeDocument/2006/relationships/image" Target="../media/image41.jpg"/><Relationship Id="rId11" Type="http://schemas.openxmlformats.org/officeDocument/2006/relationships/slide" Target="slide38.xml"/><Relationship Id="rId24" Type="http://schemas.openxmlformats.org/officeDocument/2006/relationships/image" Target="../media/image51.jpeg"/><Relationship Id="rId5" Type="http://schemas.openxmlformats.org/officeDocument/2006/relationships/image" Target="../media/image7.png"/><Relationship Id="rId15" Type="http://schemas.openxmlformats.org/officeDocument/2006/relationships/image" Target="../media/image19.jpeg"/><Relationship Id="rId23" Type="http://schemas.openxmlformats.org/officeDocument/2006/relationships/image" Target="../media/image50.jpeg"/><Relationship Id="rId10" Type="http://schemas.openxmlformats.org/officeDocument/2006/relationships/slide" Target="slide4.xml"/><Relationship Id="rId19" Type="http://schemas.openxmlformats.org/officeDocument/2006/relationships/image" Target="../media/image46.jpeg"/><Relationship Id="rId4" Type="http://schemas.openxmlformats.org/officeDocument/2006/relationships/hyperlink" Target="http://www.napacanada.com/" TargetMode="External"/><Relationship Id="rId9" Type="http://schemas.openxmlformats.org/officeDocument/2006/relationships/image" Target="../media/image4.jpeg"/><Relationship Id="rId14" Type="http://schemas.openxmlformats.org/officeDocument/2006/relationships/image" Target="../media/image18.jpeg"/><Relationship Id="rId22" Type="http://schemas.openxmlformats.org/officeDocument/2006/relationships/image" Target="../media/image49.jpeg"/><Relationship Id="rId27" Type="http://schemas.openxmlformats.org/officeDocument/2006/relationships/image" Target="../media/image54.jpeg"/></Relationships>
</file>

<file path=ppt/slides/_rels/slide43.xml.rels><?xml version="1.0" encoding="UTF-8" standalone="yes"?>
<Relationships xmlns="http://schemas.openxmlformats.org/package/2006/relationships"><Relationship Id="rId8" Type="http://schemas.openxmlformats.org/officeDocument/2006/relationships/hyperlink" Target="http://www.barrett-jackson.com/" TargetMode="External"/><Relationship Id="rId3" Type="http://schemas.openxmlformats.org/officeDocument/2006/relationships/image" Target="../media/image3.jpeg"/><Relationship Id="rId7" Type="http://schemas.openxmlformats.org/officeDocument/2006/relationships/slide" Target="slide26.xml"/><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8.jpg"/><Relationship Id="rId11" Type="http://schemas.openxmlformats.org/officeDocument/2006/relationships/slide" Target="slide5.xml"/><Relationship Id="rId5" Type="http://schemas.openxmlformats.org/officeDocument/2006/relationships/image" Target="../media/image7.png"/><Relationship Id="rId10" Type="http://schemas.openxmlformats.org/officeDocument/2006/relationships/slide" Target="slide4.xml"/><Relationship Id="rId4" Type="http://schemas.openxmlformats.org/officeDocument/2006/relationships/hyperlink" Target="http://www.napacanada.com/" TargetMode="External"/><Relationship Id="rId9" Type="http://schemas.openxmlformats.org/officeDocument/2006/relationships/image" Target="../media/image4.jpeg"/></Relationships>
</file>

<file path=ppt/slides/_rels/slide44.xml.rels><?xml version="1.0" encoding="UTF-8" standalone="yes"?>
<Relationships xmlns="http://schemas.openxmlformats.org/package/2006/relationships"><Relationship Id="rId8" Type="http://schemas.openxmlformats.org/officeDocument/2006/relationships/hyperlink" Target="http://www.bridgestonetire.ca/" TargetMode="External"/><Relationship Id="rId3" Type="http://schemas.openxmlformats.org/officeDocument/2006/relationships/image" Target="../media/image3.jpeg"/><Relationship Id="rId7" Type="http://schemas.openxmlformats.org/officeDocument/2006/relationships/slide" Target="slide7.xml"/><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4.jpeg"/><Relationship Id="rId4" Type="http://schemas.openxmlformats.org/officeDocument/2006/relationships/hyperlink" Target="http://www.barrett-jackson.com/" TargetMode="External"/><Relationship Id="rId9" Type="http://schemas.openxmlformats.org/officeDocument/2006/relationships/image" Target="../media/image5.png"/></Relationships>
</file>

<file path=ppt/slides/_rels/slide4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jpeg"/><Relationship Id="rId7" Type="http://schemas.openxmlformats.org/officeDocument/2006/relationships/hyperlink" Target="http://www.bridgestonetire.ca/" TargetMode="External"/><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4.jpeg"/><Relationship Id="rId4" Type="http://schemas.openxmlformats.org/officeDocument/2006/relationships/hyperlink" Target="http://www.barrett-jackson.com/" TargetMode="External"/><Relationship Id="rId9" Type="http://schemas.openxmlformats.org/officeDocument/2006/relationships/image" Target="../media/image33.jpeg"/></Relationships>
</file>

<file path=ppt/slides/_rels/slide46.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3.jpeg"/><Relationship Id="rId7" Type="http://schemas.openxmlformats.org/officeDocument/2006/relationships/image" Target="../media/image8.jpg"/><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4.jpeg"/><Relationship Id="rId10" Type="http://schemas.openxmlformats.org/officeDocument/2006/relationships/image" Target="../media/image2.jpeg"/><Relationship Id="rId4" Type="http://schemas.openxmlformats.org/officeDocument/2006/relationships/hyperlink" Target="http://www.barrett-jackson.com/" TargetMode="External"/><Relationship Id="rId9" Type="http://schemas.openxmlformats.org/officeDocument/2006/relationships/hyperlink" Target="http://www.shelbyamerican.com/" TargetMode="External"/></Relationships>
</file>

<file path=ppt/slides/_rels/slide47.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jpeg"/><Relationship Id="rId7" Type="http://schemas.openxmlformats.org/officeDocument/2006/relationships/image" Target="../media/image8.jpg"/><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image" Target="../media/image55.jpeg"/><Relationship Id="rId5" Type="http://schemas.openxmlformats.org/officeDocument/2006/relationships/image" Target="../media/image4.jpeg"/><Relationship Id="rId10" Type="http://schemas.openxmlformats.org/officeDocument/2006/relationships/hyperlink" Target="http://www.sta-bil.com/" TargetMode="External"/><Relationship Id="rId4" Type="http://schemas.openxmlformats.org/officeDocument/2006/relationships/hyperlink" Target="http://www.barrett-jackson.com/" TargetMode="External"/><Relationship Id="rId9" Type="http://schemas.openxmlformats.org/officeDocument/2006/relationships/image" Target="../media/image10.jpeg"/></Relationships>
</file>

<file path=ppt/slides/_rels/slide48.xml.rels><?xml version="1.0" encoding="UTF-8" standalone="yes"?>
<Relationships xmlns="http://schemas.openxmlformats.org/package/2006/relationships"><Relationship Id="rId8" Type="http://schemas.openxmlformats.org/officeDocument/2006/relationships/image" Target="../media/image56.jpeg"/><Relationship Id="rId3" Type="http://schemas.openxmlformats.org/officeDocument/2006/relationships/image" Target="../media/image3.jpeg"/><Relationship Id="rId7" Type="http://schemas.openxmlformats.org/officeDocument/2006/relationships/image" Target="../media/image8.jpg"/><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4.jpeg"/><Relationship Id="rId10" Type="http://schemas.openxmlformats.org/officeDocument/2006/relationships/image" Target="../media/image57.jpeg"/><Relationship Id="rId4" Type="http://schemas.openxmlformats.org/officeDocument/2006/relationships/hyperlink" Target="http://www.barrett-jackson.com/" TargetMode="External"/><Relationship Id="rId9" Type="http://schemas.openxmlformats.org/officeDocument/2006/relationships/hyperlink" Target="http://www.marathoncoach.com/" TargetMode="External"/></Relationships>
</file>

<file path=ppt/slides/_rels/slide4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slide" Target="slide19.xml"/><Relationship Id="rId3" Type="http://schemas.openxmlformats.org/officeDocument/2006/relationships/image" Target="../media/image3.jpeg"/><Relationship Id="rId7" Type="http://schemas.openxmlformats.org/officeDocument/2006/relationships/image" Target="../media/image58.jpeg"/><Relationship Id="rId12" Type="http://schemas.openxmlformats.org/officeDocument/2006/relationships/slide" Target="slide7.xml"/><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5.xml"/><Relationship Id="rId5" Type="http://schemas.openxmlformats.org/officeDocument/2006/relationships/image" Target="../media/image4.jpeg"/><Relationship Id="rId10" Type="http://schemas.openxmlformats.org/officeDocument/2006/relationships/slide" Target="slide17.xml"/><Relationship Id="rId4" Type="http://schemas.openxmlformats.org/officeDocument/2006/relationships/hyperlink" Target="http://www.barrett-jackson.com/" TargetMode="External"/><Relationship Id="rId9" Type="http://schemas.openxmlformats.org/officeDocument/2006/relationships/slide" Target="slide16.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3.jpe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slide" Target="slide23.xml"/><Relationship Id="rId10" Type="http://schemas.openxmlformats.org/officeDocument/2006/relationships/image" Target="../media/image4.jpeg"/><Relationship Id="rId4" Type="http://schemas.openxmlformats.org/officeDocument/2006/relationships/slide" Target="slide7.xml"/><Relationship Id="rId9" Type="http://schemas.openxmlformats.org/officeDocument/2006/relationships/hyperlink" Target="http://www.barrett-jackson.com/" TargetMode="External"/></Relationships>
</file>

<file path=ppt/slides/_rels/slide50.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jpeg"/><Relationship Id="rId7" Type="http://schemas.openxmlformats.org/officeDocument/2006/relationships/image" Target="../media/image8.jpg"/><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image" Target="../media/image55.jpeg"/><Relationship Id="rId5" Type="http://schemas.openxmlformats.org/officeDocument/2006/relationships/image" Target="../media/image4.jpeg"/><Relationship Id="rId10" Type="http://schemas.openxmlformats.org/officeDocument/2006/relationships/hyperlink" Target="http://www.sta-bil.com/" TargetMode="External"/><Relationship Id="rId4" Type="http://schemas.openxmlformats.org/officeDocument/2006/relationships/hyperlink" Target="http://www.barrett-jackson.com/" TargetMode="External"/><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hyperlink" Target="http://www.barrett-jackson.com/" TargetMode="External"/><Relationship Id="rId3" Type="http://schemas.openxmlformats.org/officeDocument/2006/relationships/image" Target="../media/image3.jpeg"/><Relationship Id="rId7" Type="http://schemas.openxmlformats.org/officeDocument/2006/relationships/slide" Target="slide9.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slide" Target="slide20.xml"/><Relationship Id="rId5" Type="http://schemas.openxmlformats.org/officeDocument/2006/relationships/slide" Target="slide4.xml"/><Relationship Id="rId10" Type="http://schemas.openxmlformats.org/officeDocument/2006/relationships/slide" Target="slide19.xml"/><Relationship Id="rId4" Type="http://schemas.openxmlformats.org/officeDocument/2006/relationships/image" Target="../media/image11.jpg"/><Relationship Id="rId9" Type="http://schemas.openxmlformats.org/officeDocument/2006/relationships/image" Target="../media/image4.jpeg"/></Relationships>
</file>

<file path=ppt/slides/_rels/slide7.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3.jpeg"/><Relationship Id="rId7" Type="http://schemas.openxmlformats.org/officeDocument/2006/relationships/hyperlink" Target="http://www.barrett-jackson.com/"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20.xml"/><Relationship Id="rId10" Type="http://schemas.openxmlformats.org/officeDocument/2006/relationships/image" Target="../media/image12.jpg"/><Relationship Id="rId4" Type="http://schemas.openxmlformats.org/officeDocument/2006/relationships/slide" Target="slide4.xml"/><Relationship Id="rId9" Type="http://schemas.openxmlformats.org/officeDocument/2006/relationships/slide" Target="slide19.xml"/></Relationships>
</file>

<file path=ppt/slides/_rels/slide8.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3.jpeg"/><Relationship Id="rId7" Type="http://schemas.openxmlformats.org/officeDocument/2006/relationships/hyperlink" Target="http://www.barrett-jackson.com/"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slide" Target="slide18.xml"/><Relationship Id="rId11" Type="http://schemas.openxmlformats.org/officeDocument/2006/relationships/slide" Target="slide13.xml"/><Relationship Id="rId5" Type="http://schemas.openxmlformats.org/officeDocument/2006/relationships/slide" Target="slide20.xml"/><Relationship Id="rId10" Type="http://schemas.openxmlformats.org/officeDocument/2006/relationships/slide" Target="slide19.xml"/><Relationship Id="rId4" Type="http://schemas.openxmlformats.org/officeDocument/2006/relationships/slide" Target="slide4.xml"/><Relationship Id="rId9" Type="http://schemas.openxmlformats.org/officeDocument/2006/relationships/image" Target="../media/image12.jpg"/></Relationships>
</file>

<file path=ppt/slides/_rels/slide9.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3.jpeg"/><Relationship Id="rId7" Type="http://schemas.openxmlformats.org/officeDocument/2006/relationships/hyperlink" Target="http://www.barrett-jackson.com/"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slide" Target="slide18.xml"/><Relationship Id="rId11" Type="http://schemas.openxmlformats.org/officeDocument/2006/relationships/image" Target="../media/image11.jpg"/><Relationship Id="rId5" Type="http://schemas.openxmlformats.org/officeDocument/2006/relationships/slide" Target="slide20.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arage door.jpg"/>
          <p:cNvPicPr>
            <a:picLocks noChangeAspect="1"/>
          </p:cNvPicPr>
          <p:nvPr/>
        </p:nvPicPr>
        <p:blipFill>
          <a:blip r:embed="rId3" cstate="print"/>
          <a:stretch>
            <a:fillRect/>
          </a:stretch>
        </p:blipFill>
        <p:spPr>
          <a:xfrm>
            <a:off x="5105400" y="2209800"/>
            <a:ext cx="3036125" cy="2641600"/>
          </a:xfrm>
          <a:prstGeom prst="rect">
            <a:avLst/>
          </a:prstGeom>
        </p:spPr>
      </p:pic>
      <p:pic>
        <p:nvPicPr>
          <p:cNvPr id="5" name="Picture 4" descr="garage door.jpg"/>
          <p:cNvPicPr>
            <a:picLocks noChangeAspect="1"/>
          </p:cNvPicPr>
          <p:nvPr/>
        </p:nvPicPr>
        <p:blipFill>
          <a:blip r:embed="rId3" cstate="print"/>
          <a:stretch>
            <a:fillRect/>
          </a:stretch>
        </p:blipFill>
        <p:spPr>
          <a:xfrm>
            <a:off x="838200" y="2209800"/>
            <a:ext cx="3036125" cy="2641600"/>
          </a:xfrm>
          <a:prstGeom prst="rect">
            <a:avLst/>
          </a:prstGeom>
        </p:spPr>
      </p:pic>
      <p:sp>
        <p:nvSpPr>
          <p:cNvPr id="7" name="TextBox 6">
            <a:hlinkClick r:id="rId4" action="ppaction://hlinksldjump"/>
          </p:cNvPr>
          <p:cNvSpPr txBox="1"/>
          <p:nvPr/>
        </p:nvSpPr>
        <p:spPr>
          <a:xfrm>
            <a:off x="5785338" y="3124200"/>
            <a:ext cx="1834662" cy="369332"/>
          </a:xfrm>
          <a:prstGeom prst="rect">
            <a:avLst/>
          </a:prstGeom>
          <a:noFill/>
        </p:spPr>
        <p:txBody>
          <a:bodyPr wrap="square" rtlCol="0">
            <a:spAutoFit/>
          </a:bodyPr>
          <a:lstStyle/>
          <a:p>
            <a:pPr algn="ctr"/>
            <a:r>
              <a:rPr lang="en-US" b="1" dirty="0" smtClean="0">
                <a:solidFill>
                  <a:srgbClr val="FF0000"/>
                </a:solidFill>
                <a:latin typeface="Arial Black" pitchFamily="34" charset="0"/>
              </a:rPr>
              <a:t>REGISTER</a:t>
            </a:r>
            <a:endParaRPr lang="en-US" b="1" dirty="0">
              <a:solidFill>
                <a:srgbClr val="FF0000"/>
              </a:solidFill>
              <a:latin typeface="Arial Black" pitchFamily="34" charset="0"/>
            </a:endParaRPr>
          </a:p>
        </p:txBody>
      </p:sp>
      <p:pic>
        <p:nvPicPr>
          <p:cNvPr id="11" name="Picture 10" descr="SHELBY.jpg">
            <a:hlinkClick r:id="rId5" highlightClick="1"/>
            <a:hlinkHover r:id="" action="ppaction://noaction" highlightClick="1"/>
          </p:cNvPr>
          <p:cNvPicPr>
            <a:picLocks noChangeAspect="1"/>
          </p:cNvPicPr>
          <p:nvPr/>
        </p:nvPicPr>
        <p:blipFill>
          <a:blip r:embed="rId6" cstate="print"/>
          <a:stretch>
            <a:fillRect/>
          </a:stretch>
        </p:blipFill>
        <p:spPr>
          <a:xfrm>
            <a:off x="2590800" y="5486400"/>
            <a:ext cx="4029075" cy="952500"/>
          </a:xfrm>
          <a:prstGeom prst="rect">
            <a:avLst/>
          </a:prstGeom>
        </p:spPr>
      </p:pic>
      <p:sp>
        <p:nvSpPr>
          <p:cNvPr id="12" name="TextBox 11">
            <a:hlinkClick r:id="rId7" action="ppaction://hlinksldjump"/>
          </p:cNvPr>
          <p:cNvSpPr txBox="1"/>
          <p:nvPr/>
        </p:nvSpPr>
        <p:spPr>
          <a:xfrm>
            <a:off x="1524000" y="3200400"/>
            <a:ext cx="1676400" cy="369332"/>
          </a:xfrm>
          <a:prstGeom prst="rect">
            <a:avLst/>
          </a:prstGeom>
          <a:noFill/>
        </p:spPr>
        <p:txBody>
          <a:bodyPr wrap="square" rtlCol="0">
            <a:spAutoFit/>
          </a:bodyPr>
          <a:lstStyle/>
          <a:p>
            <a:pPr algn="ctr"/>
            <a:r>
              <a:rPr lang="en-US" b="1" dirty="0" smtClean="0">
                <a:solidFill>
                  <a:srgbClr val="FF0000"/>
                </a:solidFill>
                <a:latin typeface="Arial Black" pitchFamily="34" charset="0"/>
              </a:rPr>
              <a:t>LOGIN</a:t>
            </a:r>
            <a:endParaRPr lang="en-US" b="1" dirty="0">
              <a:solidFill>
                <a:srgbClr val="FF0000"/>
              </a:solidFill>
              <a:latin typeface="Arial Black" pitchFamily="34" charset="0"/>
            </a:endParaRPr>
          </a:p>
        </p:txBody>
      </p:sp>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pic>
        <p:nvPicPr>
          <p:cNvPr id="8" name="Picture 7" descr="BarrettJacksonChromeLogo_186.jpg">
            <a:hlinkClick r:id="rId9"/>
          </p:cNvPr>
          <p:cNvPicPr>
            <a:picLocks noChangeAspect="1"/>
          </p:cNvPicPr>
          <p:nvPr/>
        </p:nvPicPr>
        <p:blipFill>
          <a:blip r:embed="rId10" cstate="print"/>
          <a:stretch>
            <a:fillRect/>
          </a:stretch>
        </p:blipFill>
        <p:spPr>
          <a:xfrm>
            <a:off x="4953000" y="533400"/>
            <a:ext cx="3899916" cy="106213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1858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sp>
        <p:nvSpPr>
          <p:cNvPr id="8" name="TextBox 7">
            <a:hlinkClick r:id="rId4" action="ppaction://hlinksldjump"/>
          </p:cNvPr>
          <p:cNvSpPr txBox="1"/>
          <p:nvPr/>
        </p:nvSpPr>
        <p:spPr>
          <a:xfrm>
            <a:off x="1141476" y="4118060"/>
            <a:ext cx="12192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SELECT</a:t>
            </a:r>
            <a:endParaRPr lang="en-US" b="1" dirty="0">
              <a:solidFill>
                <a:srgbClr val="FF0000"/>
              </a:solidFill>
            </a:endParaRPr>
          </a:p>
        </p:txBody>
      </p:sp>
      <p:pic>
        <p:nvPicPr>
          <p:cNvPr id="11" name="Picture 10" descr="50.jpg">
            <a:hlinkClick r:id="rId5" action="ppaction://hlinksldjump"/>
          </p:cNvPr>
          <p:cNvPicPr>
            <a:picLocks noChangeAspect="1"/>
          </p:cNvPicPr>
          <p:nvPr/>
        </p:nvPicPr>
        <p:blipFill>
          <a:blip r:embed="rId6" cstate="print"/>
          <a:stretch>
            <a:fillRect/>
          </a:stretch>
        </p:blipFill>
        <p:spPr>
          <a:xfrm>
            <a:off x="530352" y="2141232"/>
            <a:ext cx="2441448" cy="1921033"/>
          </a:xfrm>
          <a:prstGeom prst="rect">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p:spPr>
      </p:pic>
      <p:sp>
        <p:nvSpPr>
          <p:cNvPr id="12" name="Rectangle 11"/>
          <p:cNvSpPr/>
          <p:nvPr/>
        </p:nvSpPr>
        <p:spPr>
          <a:xfrm>
            <a:off x="3505200" y="2156621"/>
            <a:ext cx="5486400" cy="838200"/>
          </a:xfrm>
          <a:prstGeom prst="rect">
            <a:avLst/>
          </a:prstGeom>
          <a:ln>
            <a:noFill/>
          </a:ln>
        </p:spPr>
        <p:style>
          <a:lnRef idx="1">
            <a:schemeClr val="accent2"/>
          </a:lnRef>
          <a:fillRef idx="1003">
            <a:schemeClr val="lt2"/>
          </a:fillRef>
          <a:effectRef idx="1">
            <a:schemeClr val="accent2"/>
          </a:effectRef>
          <a:fontRef idx="minor">
            <a:schemeClr val="dk1"/>
          </a:fontRef>
        </p:style>
        <p:txBody>
          <a:bodyPr rtlCol="0" anchor="ctr"/>
          <a:lstStyle/>
          <a:p>
            <a:r>
              <a:rPr lang="en-US" b="1" dirty="0" smtClean="0">
                <a:solidFill>
                  <a:schemeClr val="bg1"/>
                </a:solidFill>
              </a:rPr>
              <a:t>1932 FORD CUSTOM ROADSTER - </a:t>
            </a:r>
            <a:r>
              <a:rPr lang="en-US" sz="1100" dirty="0">
                <a:solidFill>
                  <a:schemeClr val="bg1"/>
                </a:solidFill>
              </a:rPr>
              <a:t>Over ninety percent of the car is one-off parts. The body is all steel. Received three awards at the America's Most Beautiful Roadster Show in 2010, "Outstanding Engineering", "Achievement Award" and "Outstanding Paint."</a:t>
            </a:r>
            <a:r>
              <a:rPr lang="en-US" sz="1100" dirty="0" smtClean="0">
                <a:solidFill>
                  <a:schemeClr val="bg1"/>
                </a:solidFill>
              </a:rPr>
              <a:t> </a:t>
            </a:r>
            <a:endParaRPr lang="en-US" sz="1100" b="1" dirty="0">
              <a:solidFill>
                <a:schemeClr val="bg1"/>
              </a:solidFill>
            </a:endParaRPr>
          </a:p>
        </p:txBody>
      </p:sp>
      <p:sp>
        <p:nvSpPr>
          <p:cNvPr id="18" name="Rectangle 17"/>
          <p:cNvSpPr/>
          <p:nvPr/>
        </p:nvSpPr>
        <p:spPr>
          <a:xfrm>
            <a:off x="3480815" y="3358555"/>
            <a:ext cx="914400" cy="685800"/>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solidFill>
                  <a:schemeClr val="bg1"/>
                </a:solidFill>
              </a:rPr>
              <a:t>28%</a:t>
            </a:r>
            <a:endParaRPr lang="en-US" b="1" dirty="0">
              <a:solidFill>
                <a:schemeClr val="bg1"/>
              </a:solidFill>
            </a:endParaRPr>
          </a:p>
        </p:txBody>
      </p:sp>
      <p:sp>
        <p:nvSpPr>
          <p:cNvPr id="19" name="Rectangle 18"/>
          <p:cNvSpPr/>
          <p:nvPr/>
        </p:nvSpPr>
        <p:spPr>
          <a:xfrm>
            <a:off x="5029199" y="3353752"/>
            <a:ext cx="943108" cy="686827"/>
          </a:xfrm>
          <a:prstGeom prst="rect">
            <a:avLst/>
          </a:prstGeom>
          <a:solidFill>
            <a:srgbClr val="FFFF0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solidFill>
                  <a:schemeClr val="bg1"/>
                </a:solidFill>
              </a:rPr>
              <a:t>36%</a:t>
            </a:r>
            <a:endParaRPr lang="en-US" b="1" dirty="0">
              <a:solidFill>
                <a:schemeClr val="bg1"/>
              </a:solidFill>
            </a:endParaRPr>
          </a:p>
        </p:txBody>
      </p:sp>
      <p:sp>
        <p:nvSpPr>
          <p:cNvPr id="20" name="Rectangle 19"/>
          <p:cNvSpPr/>
          <p:nvPr/>
        </p:nvSpPr>
        <p:spPr>
          <a:xfrm>
            <a:off x="7951354" y="3352367"/>
            <a:ext cx="914400" cy="685800"/>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solidFill>
                  <a:schemeClr val="bg1"/>
                </a:solidFill>
              </a:rPr>
              <a:t>9%</a:t>
            </a:r>
            <a:endParaRPr lang="en-US" b="1" dirty="0">
              <a:solidFill>
                <a:schemeClr val="bg1"/>
              </a:solidFill>
            </a:endParaRPr>
          </a:p>
        </p:txBody>
      </p:sp>
      <p:sp>
        <p:nvSpPr>
          <p:cNvPr id="21" name="Rectangle 20"/>
          <p:cNvSpPr/>
          <p:nvPr/>
        </p:nvSpPr>
        <p:spPr>
          <a:xfrm>
            <a:off x="6591546" y="3358010"/>
            <a:ext cx="914400" cy="685800"/>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solidFill>
                  <a:schemeClr val="bg1"/>
                </a:solidFill>
              </a:rPr>
              <a:t>10%</a:t>
            </a:r>
            <a:endParaRPr lang="en-US" b="1" dirty="0">
              <a:solidFill>
                <a:schemeClr val="bg1"/>
              </a:solidFill>
            </a:endParaRPr>
          </a:p>
        </p:txBody>
      </p:sp>
      <p:sp>
        <p:nvSpPr>
          <p:cNvPr id="22" name="Rectangle 21"/>
          <p:cNvSpPr/>
          <p:nvPr/>
        </p:nvSpPr>
        <p:spPr>
          <a:xfrm>
            <a:off x="3505200" y="3047430"/>
            <a:ext cx="904759" cy="2667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DRIVETRAIN</a:t>
            </a:r>
            <a:endParaRPr lang="en-US" sz="1000" b="1" dirty="0">
              <a:solidFill>
                <a:schemeClr val="bg1"/>
              </a:solidFill>
            </a:endParaRPr>
          </a:p>
        </p:txBody>
      </p:sp>
      <p:sp>
        <p:nvSpPr>
          <p:cNvPr id="23" name="Rectangle 22"/>
          <p:cNvSpPr/>
          <p:nvPr/>
        </p:nvSpPr>
        <p:spPr>
          <a:xfrm>
            <a:off x="5029199" y="3048953"/>
            <a:ext cx="943107" cy="250667"/>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BODY</a:t>
            </a:r>
            <a:endParaRPr lang="en-US" sz="1000" b="1" dirty="0">
              <a:solidFill>
                <a:schemeClr val="bg1"/>
              </a:solidFill>
            </a:endParaRPr>
          </a:p>
        </p:txBody>
      </p:sp>
      <p:sp>
        <p:nvSpPr>
          <p:cNvPr id="24" name="Rectangle 23"/>
          <p:cNvSpPr/>
          <p:nvPr/>
        </p:nvSpPr>
        <p:spPr>
          <a:xfrm>
            <a:off x="6591546" y="3048954"/>
            <a:ext cx="915678" cy="261174"/>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INTERIOR</a:t>
            </a:r>
            <a:endParaRPr lang="en-US" sz="1000" b="1" dirty="0">
              <a:solidFill>
                <a:schemeClr val="bg1"/>
              </a:solidFill>
            </a:endParaRPr>
          </a:p>
        </p:txBody>
      </p:sp>
      <p:sp>
        <p:nvSpPr>
          <p:cNvPr id="25" name="Rectangle 24"/>
          <p:cNvSpPr/>
          <p:nvPr/>
        </p:nvSpPr>
        <p:spPr>
          <a:xfrm>
            <a:off x="7772400" y="3047824"/>
            <a:ext cx="1219200" cy="262303"/>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DOCUMENTATION</a:t>
            </a:r>
            <a:endParaRPr lang="en-US" sz="1000" b="1" dirty="0">
              <a:solidFill>
                <a:schemeClr val="bg1"/>
              </a:solidFill>
            </a:endParaRPr>
          </a:p>
        </p:txBody>
      </p:sp>
      <p:pic>
        <p:nvPicPr>
          <p:cNvPr id="26" name="Picture 25" descr="742.jpg"/>
          <p:cNvPicPr>
            <a:picLocks noChangeAspect="1"/>
          </p:cNvPicPr>
          <p:nvPr/>
        </p:nvPicPr>
        <p:blipFill>
          <a:blip r:embed="rId7" cstate="print"/>
          <a:stretch>
            <a:fillRect/>
          </a:stretch>
        </p:blipFill>
        <p:spPr>
          <a:xfrm>
            <a:off x="530352" y="4724399"/>
            <a:ext cx="2441448" cy="1697921"/>
          </a:xfrm>
          <a:prstGeom prst="rect">
            <a:avLst/>
          </a:prstGeom>
        </p:spPr>
      </p:pic>
      <p:sp>
        <p:nvSpPr>
          <p:cNvPr id="27" name="TextBox 26">
            <a:hlinkClick r:id="rId8" action="ppaction://hlinksldjump" highlightClick="1"/>
            <a:hlinkHover r:id="" action="ppaction://noaction" highlightClick="1"/>
          </p:cNvPr>
          <p:cNvSpPr txBox="1"/>
          <p:nvPr/>
        </p:nvSpPr>
        <p:spPr>
          <a:xfrm>
            <a:off x="1143000" y="6465283"/>
            <a:ext cx="12192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SELECT</a:t>
            </a:r>
            <a:endParaRPr lang="en-US" b="1" dirty="0">
              <a:solidFill>
                <a:srgbClr val="FF0000"/>
              </a:solidFill>
            </a:endParaRPr>
          </a:p>
        </p:txBody>
      </p:sp>
      <p:sp>
        <p:nvSpPr>
          <p:cNvPr id="28" name="Rectangle 27"/>
          <p:cNvSpPr/>
          <p:nvPr/>
        </p:nvSpPr>
        <p:spPr>
          <a:xfrm>
            <a:off x="3480815" y="4724399"/>
            <a:ext cx="5486400" cy="838200"/>
          </a:xfrm>
          <a:prstGeom prst="rect">
            <a:avLst/>
          </a:prstGeom>
          <a:ln>
            <a:noFill/>
          </a:ln>
        </p:spPr>
        <p:style>
          <a:lnRef idx="1">
            <a:schemeClr val="accent2"/>
          </a:lnRef>
          <a:fillRef idx="1003">
            <a:schemeClr val="lt2"/>
          </a:fillRef>
          <a:effectRef idx="1">
            <a:schemeClr val="accent2"/>
          </a:effectRef>
          <a:fontRef idx="minor">
            <a:schemeClr val="dk1"/>
          </a:fontRef>
        </p:style>
        <p:txBody>
          <a:bodyPr rtlCol="0" anchor="ctr"/>
          <a:lstStyle/>
          <a:p>
            <a:r>
              <a:rPr lang="en-US" b="1" dirty="0" smtClean="0">
                <a:solidFill>
                  <a:schemeClr val="bg1"/>
                </a:solidFill>
              </a:rPr>
              <a:t>1969 FORD MUSTANG 428 CJ “R” - </a:t>
            </a:r>
            <a:r>
              <a:rPr lang="en-US" sz="1100" dirty="0">
                <a:solidFill>
                  <a:schemeClr val="bg1"/>
                </a:solidFill>
              </a:rPr>
              <a:t>White with white interior, C-6 automatic, factory "R" Code with date code correct 428cid Cobra Jet, Ram Air Shaker Hood, air conditioning, sport deck rear seat, power steering and brakes, tilt-away wheel, speed control, AM radio, tinted glass and </a:t>
            </a:r>
            <a:r>
              <a:rPr lang="en-US" sz="1100" dirty="0" err="1">
                <a:solidFill>
                  <a:schemeClr val="bg1"/>
                </a:solidFill>
              </a:rPr>
              <a:t>tach</a:t>
            </a:r>
            <a:r>
              <a:rPr lang="en-US" sz="1100" dirty="0">
                <a:solidFill>
                  <a:schemeClr val="bg1"/>
                </a:solidFill>
              </a:rPr>
              <a:t>.</a:t>
            </a:r>
            <a:r>
              <a:rPr lang="en-US" sz="1100" dirty="0" smtClean="0">
                <a:solidFill>
                  <a:schemeClr val="bg1"/>
                </a:solidFill>
              </a:rPr>
              <a:t> </a:t>
            </a:r>
            <a:endParaRPr lang="en-US" sz="1100" b="1" dirty="0">
              <a:solidFill>
                <a:schemeClr val="bg1"/>
              </a:solidFill>
            </a:endParaRPr>
          </a:p>
        </p:txBody>
      </p:sp>
      <p:sp>
        <p:nvSpPr>
          <p:cNvPr id="29" name="Rectangle 28"/>
          <p:cNvSpPr/>
          <p:nvPr/>
        </p:nvSpPr>
        <p:spPr>
          <a:xfrm>
            <a:off x="3480815" y="5905499"/>
            <a:ext cx="914400" cy="685800"/>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solidFill>
                  <a:schemeClr val="bg1"/>
                </a:solidFill>
              </a:rPr>
              <a:t>28%</a:t>
            </a:r>
            <a:endParaRPr lang="en-US" b="1" dirty="0">
              <a:solidFill>
                <a:schemeClr val="bg1"/>
              </a:solidFill>
            </a:endParaRPr>
          </a:p>
        </p:txBody>
      </p:sp>
      <p:sp>
        <p:nvSpPr>
          <p:cNvPr id="30" name="Rectangle 29"/>
          <p:cNvSpPr/>
          <p:nvPr/>
        </p:nvSpPr>
        <p:spPr>
          <a:xfrm>
            <a:off x="5043552" y="5899743"/>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10%</a:t>
            </a:r>
            <a:endParaRPr lang="en-US" b="1" dirty="0">
              <a:solidFill>
                <a:schemeClr val="bg1"/>
              </a:solidFill>
            </a:endParaRPr>
          </a:p>
        </p:txBody>
      </p:sp>
      <p:sp>
        <p:nvSpPr>
          <p:cNvPr id="31" name="Rectangle 30"/>
          <p:cNvSpPr/>
          <p:nvPr/>
        </p:nvSpPr>
        <p:spPr>
          <a:xfrm>
            <a:off x="6597145" y="5899743"/>
            <a:ext cx="914400" cy="685800"/>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solidFill>
                  <a:schemeClr val="bg1"/>
                </a:solidFill>
              </a:rPr>
              <a:t>6%</a:t>
            </a:r>
            <a:endParaRPr lang="en-US" b="1" dirty="0">
              <a:solidFill>
                <a:schemeClr val="bg1"/>
              </a:solidFill>
            </a:endParaRPr>
          </a:p>
        </p:txBody>
      </p:sp>
      <p:sp>
        <p:nvSpPr>
          <p:cNvPr id="32" name="Rectangle 31"/>
          <p:cNvSpPr/>
          <p:nvPr/>
        </p:nvSpPr>
        <p:spPr>
          <a:xfrm>
            <a:off x="7951354" y="5898844"/>
            <a:ext cx="914400" cy="685800"/>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solidFill>
                  <a:schemeClr val="bg1"/>
                </a:solidFill>
              </a:rPr>
              <a:t>16%</a:t>
            </a:r>
            <a:endParaRPr lang="en-US" b="1" dirty="0">
              <a:solidFill>
                <a:schemeClr val="bg1"/>
              </a:solidFill>
            </a:endParaRPr>
          </a:p>
        </p:txBody>
      </p:sp>
      <p:pic>
        <p:nvPicPr>
          <p:cNvPr id="33" name="Picture 32" descr="BarrettJacksonChromeLogo_186.jpg">
            <a:hlinkClick r:id="rId9"/>
          </p:cNvPr>
          <p:cNvPicPr>
            <a:picLocks noChangeAspect="1"/>
          </p:cNvPicPr>
          <p:nvPr/>
        </p:nvPicPr>
        <p:blipFill>
          <a:blip r:embed="rId10" cstate="print"/>
          <a:stretch>
            <a:fillRect/>
          </a:stretch>
        </p:blipFill>
        <p:spPr>
          <a:xfrm>
            <a:off x="4953000" y="533400"/>
            <a:ext cx="3899916" cy="1062136"/>
          </a:xfrm>
          <a:prstGeom prst="rect">
            <a:avLst/>
          </a:prstGeom>
        </p:spPr>
      </p:pic>
      <p:sp>
        <p:nvSpPr>
          <p:cNvPr id="36" name="Rectangle 35"/>
          <p:cNvSpPr/>
          <p:nvPr/>
        </p:nvSpPr>
        <p:spPr>
          <a:xfrm>
            <a:off x="7766835" y="1839858"/>
            <a:ext cx="1080516" cy="198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p:cNvSpPr/>
          <p:nvPr/>
        </p:nvSpPr>
        <p:spPr>
          <a:xfrm>
            <a:off x="3485635" y="5600699"/>
            <a:ext cx="904759" cy="2667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DRIVETRAIN</a:t>
            </a:r>
            <a:endParaRPr lang="en-US" sz="1000" b="1" dirty="0">
              <a:solidFill>
                <a:schemeClr val="bg1"/>
              </a:solidFill>
            </a:endParaRPr>
          </a:p>
        </p:txBody>
      </p:sp>
      <p:sp>
        <p:nvSpPr>
          <p:cNvPr id="38" name="Rectangle 37"/>
          <p:cNvSpPr/>
          <p:nvPr/>
        </p:nvSpPr>
        <p:spPr>
          <a:xfrm>
            <a:off x="5029200" y="5600699"/>
            <a:ext cx="943107" cy="250667"/>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BODY</a:t>
            </a:r>
            <a:endParaRPr lang="en-US" sz="1000" b="1" dirty="0">
              <a:solidFill>
                <a:schemeClr val="bg1"/>
              </a:solidFill>
            </a:endParaRPr>
          </a:p>
        </p:txBody>
      </p:sp>
      <p:sp>
        <p:nvSpPr>
          <p:cNvPr id="39" name="Rectangle 38"/>
          <p:cNvSpPr/>
          <p:nvPr/>
        </p:nvSpPr>
        <p:spPr>
          <a:xfrm>
            <a:off x="6590268" y="5600699"/>
            <a:ext cx="915678" cy="261174"/>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INTERIOR</a:t>
            </a:r>
            <a:endParaRPr lang="en-US" sz="1000" b="1" dirty="0">
              <a:solidFill>
                <a:schemeClr val="bg1"/>
              </a:solidFill>
            </a:endParaRPr>
          </a:p>
        </p:txBody>
      </p:sp>
      <p:sp>
        <p:nvSpPr>
          <p:cNvPr id="40" name="Rectangle 39"/>
          <p:cNvSpPr/>
          <p:nvPr/>
        </p:nvSpPr>
        <p:spPr>
          <a:xfrm>
            <a:off x="7772400" y="5599570"/>
            <a:ext cx="1219200" cy="262303"/>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DOCUMENTATION</a:t>
            </a:r>
            <a:endParaRPr lang="en-US" sz="1000" b="1" dirty="0">
              <a:solidFill>
                <a:schemeClr val="bg1"/>
              </a:solidFill>
            </a:endParaRPr>
          </a:p>
        </p:txBody>
      </p:sp>
    </p:spTree>
    <p:extLst>
      <p:ext uri="{BB962C8B-B14F-4D97-AF65-F5344CB8AC3E}">
        <p14:creationId xmlns:p14="http://schemas.microsoft.com/office/powerpoint/2010/main" val="3786910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0365" y="2992581"/>
            <a:ext cx="3947070" cy="2222199"/>
          </a:xfrm>
          <a:prstGeom prst="rect">
            <a:avLst/>
          </a:prstGeom>
        </p:spPr>
      </p:pic>
      <p:sp>
        <p:nvSpPr>
          <p:cNvPr id="11" name="Rectangle 10"/>
          <p:cNvSpPr/>
          <p:nvPr/>
        </p:nvSpPr>
        <p:spPr>
          <a:xfrm>
            <a:off x="304800" y="2819400"/>
            <a:ext cx="21336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rPr>
              <a:t>1968 FORD MUSTANG CJ “R”</a:t>
            </a:r>
          </a:p>
          <a:p>
            <a:endParaRPr lang="en-US" sz="1200" b="1" dirty="0" smtClean="0">
              <a:solidFill>
                <a:srgbClr val="FF0000"/>
              </a:solidFill>
            </a:endParaRPr>
          </a:p>
          <a:p>
            <a:r>
              <a:rPr lang="en-US" sz="1200" b="1" dirty="0" smtClean="0">
                <a:solidFill>
                  <a:srgbClr val="FF0000"/>
                </a:solidFill>
              </a:rPr>
              <a:t>428 COBRA JET</a:t>
            </a:r>
          </a:p>
          <a:p>
            <a:endParaRPr lang="en-US" sz="1200" b="1" dirty="0" smtClean="0">
              <a:solidFill>
                <a:srgbClr val="FF0000"/>
              </a:solidFill>
            </a:endParaRPr>
          </a:p>
          <a:p>
            <a:r>
              <a:rPr lang="en-US" sz="1200" b="1" dirty="0" smtClean="0">
                <a:solidFill>
                  <a:srgbClr val="FF0000"/>
                </a:solidFill>
              </a:rPr>
              <a:t>WHITE EXTERIOR</a:t>
            </a:r>
          </a:p>
          <a:p>
            <a:endParaRPr lang="en-US" sz="1200" b="1" dirty="0" smtClean="0">
              <a:solidFill>
                <a:srgbClr val="FF0000"/>
              </a:solidFill>
            </a:endParaRPr>
          </a:p>
          <a:p>
            <a:r>
              <a:rPr lang="en-US" sz="1200" b="1" dirty="0" smtClean="0">
                <a:solidFill>
                  <a:srgbClr val="FF0000"/>
                </a:solidFill>
              </a:rPr>
              <a:t>WHITE INTERIOR</a:t>
            </a:r>
          </a:p>
          <a:p>
            <a:endParaRPr lang="en-US" sz="1200" b="1" dirty="0">
              <a:solidFill>
                <a:srgbClr val="FF0000"/>
              </a:solidFill>
            </a:endParaRPr>
          </a:p>
        </p:txBody>
      </p:sp>
      <p:sp>
        <p:nvSpPr>
          <p:cNvPr id="17" name="Rectangle 16"/>
          <p:cNvSpPr/>
          <p:nvPr/>
        </p:nvSpPr>
        <p:spPr>
          <a:xfrm>
            <a:off x="1905000" y="5867400"/>
            <a:ext cx="5486400" cy="838200"/>
          </a:xfrm>
          <a:prstGeom prst="rect">
            <a:avLst/>
          </a:prstGeom>
          <a:ln>
            <a:noFill/>
          </a:ln>
        </p:spPr>
        <p:style>
          <a:lnRef idx="1">
            <a:schemeClr val="accent2"/>
          </a:lnRef>
          <a:fillRef idx="1003">
            <a:schemeClr val="lt2"/>
          </a:fillRef>
          <a:effectRef idx="1">
            <a:schemeClr val="accent2"/>
          </a:effectRef>
          <a:fontRef idx="minor">
            <a:schemeClr val="dk1"/>
          </a:fontRef>
        </p:style>
        <p:txBody>
          <a:bodyPr rtlCol="0" anchor="ctr"/>
          <a:lstStyle/>
          <a:p>
            <a:r>
              <a:rPr lang="en-US" b="1" dirty="0" smtClean="0">
                <a:solidFill>
                  <a:schemeClr val="bg1"/>
                </a:solidFill>
              </a:rPr>
              <a:t>1969 FORD MUSTANG 428 CJ “R” - </a:t>
            </a:r>
            <a:r>
              <a:rPr lang="en-US" sz="1100" dirty="0" smtClean="0">
                <a:solidFill>
                  <a:schemeClr val="bg1"/>
                </a:solidFill>
              </a:rPr>
              <a:t>White with white interior, C-6 automatic, factory "R" Code with date code correct 428cid Cobra Jet, Ram Air Shaker Hood, air conditioning, sport deck rear seat, power steering and brakes, tilt-away wheel, speed control, AM radio, tinted glass and </a:t>
            </a:r>
            <a:r>
              <a:rPr lang="en-US" sz="1100" dirty="0" err="1" smtClean="0">
                <a:solidFill>
                  <a:schemeClr val="bg1"/>
                </a:solidFill>
              </a:rPr>
              <a:t>tach</a:t>
            </a:r>
            <a:r>
              <a:rPr lang="en-US" sz="1100" dirty="0" smtClean="0">
                <a:solidFill>
                  <a:schemeClr val="bg1"/>
                </a:solidFill>
              </a:rPr>
              <a:t>. </a:t>
            </a:r>
            <a:endParaRPr lang="en-US" sz="1100" b="1" dirty="0">
              <a:solidFill>
                <a:schemeClr val="bg1"/>
              </a:solidFill>
            </a:endParaRPr>
          </a:p>
        </p:txBody>
      </p:sp>
      <p:sp>
        <p:nvSpPr>
          <p:cNvPr id="19" name="TextBox 18">
            <a:hlinkClick r:id="" action="ppaction://hlinkshowjump?jump=lastslideviewed" highlightClick="1"/>
            <a:hlinkHover r:id="" action="ppaction://noaction" highlightClick="1"/>
          </p:cNvPr>
          <p:cNvSpPr txBox="1"/>
          <p:nvPr/>
        </p:nvSpPr>
        <p:spPr>
          <a:xfrm>
            <a:off x="457200" y="6172200"/>
            <a:ext cx="10668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BACK</a:t>
            </a:r>
            <a:endParaRPr lang="en-US" b="1" dirty="0">
              <a:solidFill>
                <a:srgbClr val="FF0000"/>
              </a:solidFill>
            </a:endParaRPr>
          </a:p>
        </p:txBody>
      </p:sp>
      <p:sp>
        <p:nvSpPr>
          <p:cNvPr id="20" name="TextBox 19">
            <a:hlinkClick r:id="rId5" action="ppaction://hlinksldjump" highlightClick="1"/>
            <a:hlinkHover r:id="" action="ppaction://noaction" highlightClick="1"/>
          </p:cNvPr>
          <p:cNvSpPr txBox="1"/>
          <p:nvPr/>
        </p:nvSpPr>
        <p:spPr>
          <a:xfrm>
            <a:off x="7772400" y="6172200"/>
            <a:ext cx="10668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HOME</a:t>
            </a:r>
            <a:endParaRPr lang="en-US" b="1" dirty="0">
              <a:solidFill>
                <a:srgbClr val="FF0000"/>
              </a:solidFill>
            </a:endParaRPr>
          </a:p>
        </p:txBody>
      </p:sp>
      <p:sp>
        <p:nvSpPr>
          <p:cNvPr id="21" name="TextBox 20"/>
          <p:cNvSpPr txBox="1"/>
          <p:nvPr/>
        </p:nvSpPr>
        <p:spPr>
          <a:xfrm>
            <a:off x="6553200" y="2454700"/>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DRIVETRAIN</a:t>
            </a:r>
            <a:endParaRPr lang="en-US" sz="1000" b="1" dirty="0">
              <a:solidFill>
                <a:srgbClr val="FF0000"/>
              </a:solidFill>
            </a:endParaRPr>
          </a:p>
        </p:txBody>
      </p:sp>
      <p:sp>
        <p:nvSpPr>
          <p:cNvPr id="27" name="Rectangle 26">
            <a:hlinkClick r:id="rId6" action="ppaction://hlinksldjump"/>
          </p:cNvPr>
          <p:cNvSpPr/>
          <p:nvPr/>
        </p:nvSpPr>
        <p:spPr>
          <a:xfrm>
            <a:off x="7610764" y="2154381"/>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FF0000"/>
                </a:solidFill>
              </a:rPr>
              <a:t>ENGINE  14%</a:t>
            </a:r>
          </a:p>
          <a:p>
            <a:r>
              <a:rPr lang="en-US" sz="900" b="1" dirty="0" smtClean="0">
                <a:solidFill>
                  <a:srgbClr val="FF0000"/>
                </a:solidFill>
              </a:rPr>
              <a:t>TRANSMISSION  26%</a:t>
            </a:r>
          </a:p>
          <a:p>
            <a:r>
              <a:rPr lang="en-US" sz="900" b="1" dirty="0" smtClean="0">
                <a:solidFill>
                  <a:srgbClr val="FF0000"/>
                </a:solidFill>
              </a:rPr>
              <a:t>DRIVE AXEL  7%</a:t>
            </a:r>
          </a:p>
          <a:p>
            <a:r>
              <a:rPr lang="en-US" sz="900" b="1" dirty="0" smtClean="0">
                <a:solidFill>
                  <a:srgbClr val="FF0000"/>
                </a:solidFill>
              </a:rPr>
              <a:t>EXHAUST  19%</a:t>
            </a:r>
          </a:p>
          <a:p>
            <a:r>
              <a:rPr lang="en-US" sz="900" b="1" dirty="0" smtClean="0">
                <a:solidFill>
                  <a:srgbClr val="FF0000"/>
                </a:solidFill>
              </a:rPr>
              <a:t>FUEL SYSTEM  24%</a:t>
            </a:r>
            <a:endParaRPr lang="en-US" sz="900" b="1" dirty="0">
              <a:solidFill>
                <a:srgbClr val="FF0000"/>
              </a:solidFill>
            </a:endParaRPr>
          </a:p>
        </p:txBody>
      </p:sp>
      <p:sp>
        <p:nvSpPr>
          <p:cNvPr id="28" name="Rectangle 27">
            <a:hlinkClick r:id="rId6" action="ppaction://hlinksldjump"/>
          </p:cNvPr>
          <p:cNvSpPr/>
          <p:nvPr/>
        </p:nvSpPr>
        <p:spPr>
          <a:xfrm>
            <a:off x="7619999" y="3059544"/>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FF0000"/>
                </a:solidFill>
              </a:rPr>
              <a:t>CHASIS  5%</a:t>
            </a:r>
          </a:p>
          <a:p>
            <a:r>
              <a:rPr lang="en-US" sz="900" b="1" dirty="0" smtClean="0">
                <a:solidFill>
                  <a:srgbClr val="FF0000"/>
                </a:solidFill>
              </a:rPr>
              <a:t>BODY PANELS  16%</a:t>
            </a:r>
          </a:p>
          <a:p>
            <a:r>
              <a:rPr lang="en-US" sz="900" b="1" dirty="0" smtClean="0">
                <a:solidFill>
                  <a:srgbClr val="FF0000"/>
                </a:solidFill>
              </a:rPr>
              <a:t>PAINT  27%</a:t>
            </a:r>
          </a:p>
          <a:p>
            <a:r>
              <a:rPr lang="en-US" sz="900" b="1" dirty="0" smtClean="0">
                <a:solidFill>
                  <a:srgbClr val="FF0000"/>
                </a:solidFill>
              </a:rPr>
              <a:t>CHROME 9%</a:t>
            </a:r>
          </a:p>
          <a:p>
            <a:r>
              <a:rPr lang="en-US" sz="900" b="1" dirty="0" smtClean="0">
                <a:solidFill>
                  <a:srgbClr val="FF0000"/>
                </a:solidFill>
              </a:rPr>
              <a:t>GLASS  </a:t>
            </a:r>
            <a:r>
              <a:rPr lang="en-US" sz="900" b="1" dirty="0">
                <a:solidFill>
                  <a:srgbClr val="FF0000"/>
                </a:solidFill>
              </a:rPr>
              <a:t>1</a:t>
            </a:r>
            <a:r>
              <a:rPr lang="en-US" sz="900" b="1" dirty="0" smtClean="0">
                <a:solidFill>
                  <a:srgbClr val="FF0000"/>
                </a:solidFill>
              </a:rPr>
              <a:t>4%</a:t>
            </a:r>
            <a:endParaRPr lang="en-US" sz="900" b="1" dirty="0">
              <a:solidFill>
                <a:srgbClr val="FF0000"/>
              </a:solidFill>
            </a:endParaRPr>
          </a:p>
        </p:txBody>
      </p:sp>
      <p:sp>
        <p:nvSpPr>
          <p:cNvPr id="29" name="TextBox 28"/>
          <p:cNvSpPr txBox="1"/>
          <p:nvPr/>
        </p:nvSpPr>
        <p:spPr>
          <a:xfrm>
            <a:off x="6557818" y="3349632"/>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BODY</a:t>
            </a:r>
            <a:endParaRPr lang="en-US" sz="1000" b="1" dirty="0">
              <a:solidFill>
                <a:srgbClr val="FF0000"/>
              </a:solidFill>
            </a:endParaRPr>
          </a:p>
        </p:txBody>
      </p:sp>
      <p:sp>
        <p:nvSpPr>
          <p:cNvPr id="30" name="Rectangle 29">
            <a:hlinkClick r:id="rId6" action="ppaction://hlinksldjump"/>
          </p:cNvPr>
          <p:cNvSpPr/>
          <p:nvPr/>
        </p:nvSpPr>
        <p:spPr>
          <a:xfrm>
            <a:off x="7629977" y="3961790"/>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FF0000"/>
                </a:solidFill>
              </a:rPr>
              <a:t>SEATS 11%</a:t>
            </a:r>
          </a:p>
          <a:p>
            <a:r>
              <a:rPr lang="en-US" sz="900" b="1" dirty="0" smtClean="0">
                <a:solidFill>
                  <a:srgbClr val="FF0000"/>
                </a:solidFill>
              </a:rPr>
              <a:t>CARPET  4%</a:t>
            </a:r>
          </a:p>
          <a:p>
            <a:r>
              <a:rPr lang="en-US" sz="900" b="1" dirty="0" smtClean="0">
                <a:solidFill>
                  <a:srgbClr val="FF0000"/>
                </a:solidFill>
              </a:rPr>
              <a:t>DASH  27%</a:t>
            </a:r>
          </a:p>
          <a:p>
            <a:r>
              <a:rPr lang="en-US" sz="900" b="1" dirty="0" smtClean="0">
                <a:solidFill>
                  <a:srgbClr val="FF0000"/>
                </a:solidFill>
              </a:rPr>
              <a:t>DOOR PANELS  </a:t>
            </a:r>
            <a:r>
              <a:rPr lang="en-US" sz="900" b="1" dirty="0">
                <a:solidFill>
                  <a:srgbClr val="FF0000"/>
                </a:solidFill>
              </a:rPr>
              <a:t>3</a:t>
            </a:r>
            <a:r>
              <a:rPr lang="en-US" sz="900" b="1" dirty="0" smtClean="0">
                <a:solidFill>
                  <a:srgbClr val="FF0000"/>
                </a:solidFill>
              </a:rPr>
              <a:t>%</a:t>
            </a:r>
          </a:p>
          <a:p>
            <a:r>
              <a:rPr lang="en-US" sz="900" b="1" dirty="0" smtClean="0">
                <a:solidFill>
                  <a:srgbClr val="FF0000"/>
                </a:solidFill>
              </a:rPr>
              <a:t>HEADLINER 22%</a:t>
            </a:r>
            <a:endParaRPr lang="en-US" sz="900" b="1" dirty="0">
              <a:solidFill>
                <a:srgbClr val="FF0000"/>
              </a:solidFill>
            </a:endParaRPr>
          </a:p>
        </p:txBody>
      </p:sp>
      <p:sp>
        <p:nvSpPr>
          <p:cNvPr id="31" name="Rectangle 30">
            <a:hlinkClick r:id="rId6" action="ppaction://hlinksldjump"/>
          </p:cNvPr>
          <p:cNvSpPr/>
          <p:nvPr/>
        </p:nvSpPr>
        <p:spPr>
          <a:xfrm>
            <a:off x="7629978" y="4864036"/>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FF0000"/>
                </a:solidFill>
              </a:rPr>
              <a:t>OWNERSHIP  92%</a:t>
            </a:r>
          </a:p>
          <a:p>
            <a:r>
              <a:rPr lang="en-US" sz="900" b="1" dirty="0" smtClean="0">
                <a:solidFill>
                  <a:srgbClr val="FF0000"/>
                </a:solidFill>
              </a:rPr>
              <a:t>BUILD SHEET  13%</a:t>
            </a:r>
          </a:p>
          <a:p>
            <a:r>
              <a:rPr lang="en-US" sz="900" b="1" dirty="0" smtClean="0">
                <a:solidFill>
                  <a:srgbClr val="FF0000"/>
                </a:solidFill>
              </a:rPr>
              <a:t>MATCHING #’S  7%</a:t>
            </a:r>
          </a:p>
          <a:p>
            <a:r>
              <a:rPr lang="en-US" sz="900" b="1" dirty="0" smtClean="0">
                <a:solidFill>
                  <a:srgbClr val="FF0000"/>
                </a:solidFill>
              </a:rPr>
              <a:t>HISTORY REPORT 29%</a:t>
            </a:r>
          </a:p>
          <a:p>
            <a:r>
              <a:rPr lang="en-US" sz="900" b="1" dirty="0" smtClean="0">
                <a:solidFill>
                  <a:srgbClr val="FF0000"/>
                </a:solidFill>
              </a:rPr>
              <a:t>RESTORATION  16%</a:t>
            </a:r>
            <a:endParaRPr lang="en-US" sz="900" b="1" dirty="0">
              <a:solidFill>
                <a:srgbClr val="FF0000"/>
              </a:solidFill>
            </a:endParaRPr>
          </a:p>
        </p:txBody>
      </p:sp>
      <p:sp>
        <p:nvSpPr>
          <p:cNvPr id="32" name="TextBox 31"/>
          <p:cNvSpPr txBox="1"/>
          <p:nvPr/>
        </p:nvSpPr>
        <p:spPr>
          <a:xfrm>
            <a:off x="6553200" y="4264032"/>
            <a:ext cx="914400" cy="246221"/>
          </a:xfrm>
          <a:prstGeom prst="rect">
            <a:avLst/>
          </a:prstGeom>
        </p:spPr>
        <p:style>
          <a:lnRef idx="0">
            <a:schemeClr val="dk1"/>
          </a:lnRef>
          <a:fillRef idx="1003">
            <a:schemeClr val="dk1"/>
          </a:fillRef>
          <a:effectRef idx="3">
            <a:schemeClr val="dk1"/>
          </a:effectRef>
          <a:fontRef idx="minor">
            <a:schemeClr val="lt1"/>
          </a:fontRef>
        </p:style>
        <p:txBody>
          <a:bodyPr wrap="square" rtlCol="0">
            <a:spAutoFit/>
          </a:bodyPr>
          <a:lstStyle/>
          <a:p>
            <a:pPr algn="ctr"/>
            <a:r>
              <a:rPr lang="en-US" sz="1000" b="1" dirty="0" smtClean="0">
                <a:solidFill>
                  <a:srgbClr val="FF0000"/>
                </a:solidFill>
              </a:rPr>
              <a:t>INTERIOR</a:t>
            </a:r>
            <a:endParaRPr lang="en-US" sz="1000" b="1" dirty="0">
              <a:solidFill>
                <a:srgbClr val="FF0000"/>
              </a:solidFill>
            </a:endParaRPr>
          </a:p>
        </p:txBody>
      </p:sp>
      <p:sp>
        <p:nvSpPr>
          <p:cNvPr id="33" name="TextBox 32"/>
          <p:cNvSpPr txBox="1"/>
          <p:nvPr/>
        </p:nvSpPr>
        <p:spPr>
          <a:xfrm>
            <a:off x="6553200" y="5158964"/>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DOCUMENTS</a:t>
            </a:r>
            <a:endParaRPr lang="en-US" sz="1000" b="1" dirty="0">
              <a:solidFill>
                <a:srgbClr val="FF0000"/>
              </a:solidFill>
            </a:endParaRPr>
          </a:p>
        </p:txBody>
      </p:sp>
      <p:sp>
        <p:nvSpPr>
          <p:cNvPr id="34" name="TextBox 33">
            <a:hlinkClick r:id="rId7" action="ppaction://hlinksldjump" highlightClick="1"/>
            <a:hlinkHover r:id="" action="ppaction://noaction" highlightClick="1"/>
          </p:cNvPr>
          <p:cNvSpPr txBox="1"/>
          <p:nvPr/>
        </p:nvSpPr>
        <p:spPr>
          <a:xfrm>
            <a:off x="457200" y="2574893"/>
            <a:ext cx="10668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SELL</a:t>
            </a:r>
            <a:endParaRPr lang="en-US" b="1" dirty="0">
              <a:solidFill>
                <a:srgbClr val="FF0000"/>
              </a:solidFill>
            </a:endParaRPr>
          </a:p>
        </p:txBody>
      </p:sp>
      <p:pic>
        <p:nvPicPr>
          <p:cNvPr id="22" name="Picture 21" descr="BarrettJacksonChromeLogo_186.jpg">
            <a:hlinkClick r:id="rId8"/>
          </p:cNvPr>
          <p:cNvPicPr>
            <a:picLocks noChangeAspect="1"/>
          </p:cNvPicPr>
          <p:nvPr/>
        </p:nvPicPr>
        <p:blipFill>
          <a:blip r:embed="rId9" cstate="print"/>
          <a:stretch>
            <a:fillRect/>
          </a:stretch>
        </p:blipFill>
        <p:spPr>
          <a:xfrm>
            <a:off x="4953000" y="533400"/>
            <a:ext cx="3899916" cy="1062136"/>
          </a:xfrm>
          <a:prstGeom prst="rect">
            <a:avLst/>
          </a:prstGeom>
        </p:spPr>
      </p:pic>
      <p:sp>
        <p:nvSpPr>
          <p:cNvPr id="23" name="TextBox 22">
            <a:hlinkClick r:id="rId10" action="ppaction://hlinksldjump" highlightClick="1"/>
            <a:hlinkHover r:id="" action="ppaction://noaction" highlightClick="1"/>
          </p:cNvPr>
          <p:cNvSpPr txBox="1"/>
          <p:nvPr/>
        </p:nvSpPr>
        <p:spPr>
          <a:xfrm>
            <a:off x="2743200" y="2209800"/>
            <a:ext cx="35814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MAKE HOME SCREEN VEHICLE</a:t>
            </a:r>
            <a:endParaRPr lang="en-US" b="1" dirty="0">
              <a:solidFill>
                <a:srgbClr val="FF0000"/>
              </a:solidFill>
            </a:endParaRPr>
          </a:p>
        </p:txBody>
      </p:sp>
      <p:sp>
        <p:nvSpPr>
          <p:cNvPr id="24" name="Rectangle 23"/>
          <p:cNvSpPr/>
          <p:nvPr/>
        </p:nvSpPr>
        <p:spPr>
          <a:xfrm>
            <a:off x="228600" y="3401391"/>
            <a:ext cx="2169388" cy="1679568"/>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33002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sp>
        <p:nvSpPr>
          <p:cNvPr id="11" name="Rectangle 10"/>
          <p:cNvSpPr/>
          <p:nvPr/>
        </p:nvSpPr>
        <p:spPr>
          <a:xfrm>
            <a:off x="180710" y="2641945"/>
            <a:ext cx="2176872"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rPr>
              <a:t>1932 FORD CUSTOM </a:t>
            </a:r>
          </a:p>
          <a:p>
            <a:endParaRPr lang="en-US" sz="1200" b="1" dirty="0" smtClean="0">
              <a:solidFill>
                <a:srgbClr val="FF0000"/>
              </a:solidFill>
            </a:endParaRPr>
          </a:p>
          <a:p>
            <a:r>
              <a:rPr lang="en-US" sz="1200" b="1" dirty="0" smtClean="0">
                <a:solidFill>
                  <a:srgbClr val="FF0000"/>
                </a:solidFill>
              </a:rPr>
              <a:t>BLACK INTERIOR</a:t>
            </a:r>
          </a:p>
          <a:p>
            <a:endParaRPr lang="en-US" sz="1200" b="1" dirty="0" smtClean="0">
              <a:solidFill>
                <a:srgbClr val="FF0000"/>
              </a:solidFill>
            </a:endParaRPr>
          </a:p>
          <a:p>
            <a:r>
              <a:rPr lang="en-US" sz="1200" b="1" dirty="0" smtClean="0">
                <a:solidFill>
                  <a:srgbClr val="FF0000"/>
                </a:solidFill>
              </a:rPr>
              <a:t>SILVER EXTERIOR</a:t>
            </a:r>
          </a:p>
          <a:p>
            <a:endParaRPr lang="en-US" sz="1200" b="1" dirty="0">
              <a:solidFill>
                <a:srgbClr val="FF0000"/>
              </a:solidFill>
            </a:endParaRPr>
          </a:p>
        </p:txBody>
      </p:sp>
      <p:sp>
        <p:nvSpPr>
          <p:cNvPr id="17" name="Rectangle 16"/>
          <p:cNvSpPr/>
          <p:nvPr/>
        </p:nvSpPr>
        <p:spPr>
          <a:xfrm>
            <a:off x="1905000" y="5762462"/>
            <a:ext cx="5486400" cy="838200"/>
          </a:xfrm>
          <a:prstGeom prst="rect">
            <a:avLst/>
          </a:prstGeom>
          <a:ln>
            <a:noFill/>
          </a:ln>
        </p:spPr>
        <p:style>
          <a:lnRef idx="1">
            <a:schemeClr val="accent2"/>
          </a:lnRef>
          <a:fillRef idx="1003">
            <a:schemeClr val="lt2"/>
          </a:fillRef>
          <a:effectRef idx="1">
            <a:schemeClr val="accent2"/>
          </a:effectRef>
          <a:fontRef idx="minor">
            <a:schemeClr val="dk1"/>
          </a:fontRef>
        </p:style>
        <p:txBody>
          <a:bodyPr rtlCol="0" anchor="ctr"/>
          <a:lstStyle/>
          <a:p>
            <a:r>
              <a:rPr lang="en-US" b="1" dirty="0" smtClean="0">
                <a:solidFill>
                  <a:schemeClr val="bg1"/>
                </a:solidFill>
              </a:rPr>
              <a:t>1932 FORD CUSTOM ROADSTER - </a:t>
            </a:r>
            <a:r>
              <a:rPr lang="en-CA" sz="1100" b="1" dirty="0">
                <a:solidFill>
                  <a:schemeClr val="bg1"/>
                </a:solidFill>
              </a:rPr>
              <a:t>Over ninety percent of the car is one-off parts. The body is all steel. Received three awards at the America's Most Beautiful Roadster Show in 2010, "Outstanding Engineering", "Achievement Award" and "Outstanding Paint." </a:t>
            </a:r>
            <a:r>
              <a:rPr lang="en-US" sz="1100" b="1" dirty="0" smtClean="0">
                <a:solidFill>
                  <a:schemeClr val="bg1"/>
                </a:solidFill>
              </a:rPr>
              <a:t> </a:t>
            </a:r>
            <a:endParaRPr lang="en-US" sz="1100" b="1" dirty="0">
              <a:solidFill>
                <a:schemeClr val="bg1"/>
              </a:solidFill>
            </a:endParaRPr>
          </a:p>
        </p:txBody>
      </p:sp>
      <p:sp>
        <p:nvSpPr>
          <p:cNvPr id="19" name="TextBox 18">
            <a:hlinkClick r:id="" action="ppaction://hlinkshowjump?jump=lastslideviewed" highlightClick="1"/>
            <a:hlinkHover r:id="" action="ppaction://noaction" highlightClick="1"/>
          </p:cNvPr>
          <p:cNvSpPr txBox="1"/>
          <p:nvPr/>
        </p:nvSpPr>
        <p:spPr>
          <a:xfrm>
            <a:off x="457200" y="6172200"/>
            <a:ext cx="10668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BACK</a:t>
            </a:r>
            <a:endParaRPr lang="en-US" b="1" dirty="0">
              <a:solidFill>
                <a:srgbClr val="FF0000"/>
              </a:solidFill>
            </a:endParaRPr>
          </a:p>
        </p:txBody>
      </p:sp>
      <p:sp>
        <p:nvSpPr>
          <p:cNvPr id="20" name="TextBox 19">
            <a:hlinkClick r:id="rId4" action="ppaction://hlinksldjump" highlightClick="1"/>
            <a:hlinkHover r:id="" action="ppaction://noaction" highlightClick="1"/>
          </p:cNvPr>
          <p:cNvSpPr txBox="1"/>
          <p:nvPr/>
        </p:nvSpPr>
        <p:spPr>
          <a:xfrm>
            <a:off x="7772400" y="6172200"/>
            <a:ext cx="10668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HOME</a:t>
            </a:r>
            <a:endParaRPr lang="en-US" b="1" dirty="0">
              <a:solidFill>
                <a:srgbClr val="FF0000"/>
              </a:solidFill>
            </a:endParaRPr>
          </a:p>
        </p:txBody>
      </p:sp>
      <p:sp>
        <p:nvSpPr>
          <p:cNvPr id="21" name="TextBox 20"/>
          <p:cNvSpPr txBox="1"/>
          <p:nvPr/>
        </p:nvSpPr>
        <p:spPr>
          <a:xfrm>
            <a:off x="6553200" y="2450370"/>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DRIVETRAIN</a:t>
            </a:r>
            <a:endParaRPr lang="en-US" sz="1000" b="1" dirty="0">
              <a:solidFill>
                <a:srgbClr val="FF0000"/>
              </a:solidFill>
            </a:endParaRPr>
          </a:p>
        </p:txBody>
      </p:sp>
      <p:sp>
        <p:nvSpPr>
          <p:cNvPr id="27" name="Rectangle 26">
            <a:hlinkClick r:id="rId5" action="ppaction://hlinksldjump"/>
          </p:cNvPr>
          <p:cNvSpPr/>
          <p:nvPr/>
        </p:nvSpPr>
        <p:spPr>
          <a:xfrm>
            <a:off x="7634376" y="2212718"/>
            <a:ext cx="1295400" cy="838200"/>
          </a:xfrm>
          <a:prstGeom prst="rect">
            <a:avLst/>
          </a:prstGeom>
          <a:solidFill>
            <a:schemeClr val="bg1"/>
          </a:solidFill>
          <a:ln w="190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FF0000"/>
                </a:solidFill>
              </a:rPr>
              <a:t>ENGINE  16%</a:t>
            </a:r>
          </a:p>
          <a:p>
            <a:r>
              <a:rPr lang="en-US" sz="900" b="1" dirty="0" smtClean="0">
                <a:solidFill>
                  <a:srgbClr val="FF0000"/>
                </a:solidFill>
              </a:rPr>
              <a:t>TRANSMISSION  9%</a:t>
            </a:r>
          </a:p>
          <a:p>
            <a:r>
              <a:rPr lang="en-US" sz="900" b="1" dirty="0" smtClean="0">
                <a:solidFill>
                  <a:srgbClr val="FF0000"/>
                </a:solidFill>
              </a:rPr>
              <a:t>DRIVE AXEL  27%</a:t>
            </a:r>
          </a:p>
          <a:p>
            <a:r>
              <a:rPr lang="en-US" sz="900" b="1" dirty="0" smtClean="0">
                <a:solidFill>
                  <a:srgbClr val="FF0000"/>
                </a:solidFill>
              </a:rPr>
              <a:t>EXHAUST  </a:t>
            </a:r>
            <a:r>
              <a:rPr lang="en-US" sz="900" b="1" dirty="0">
                <a:solidFill>
                  <a:srgbClr val="FF0000"/>
                </a:solidFill>
              </a:rPr>
              <a:t>1</a:t>
            </a:r>
            <a:r>
              <a:rPr lang="en-US" sz="900" b="1" dirty="0" smtClean="0">
                <a:solidFill>
                  <a:srgbClr val="FF0000"/>
                </a:solidFill>
              </a:rPr>
              <a:t>9%</a:t>
            </a:r>
          </a:p>
          <a:p>
            <a:r>
              <a:rPr lang="en-US" sz="900" b="1" dirty="0" smtClean="0">
                <a:solidFill>
                  <a:srgbClr val="FF0000"/>
                </a:solidFill>
              </a:rPr>
              <a:t>FUEL SYSTEM  </a:t>
            </a:r>
            <a:r>
              <a:rPr lang="en-US" sz="900" b="1" dirty="0">
                <a:solidFill>
                  <a:srgbClr val="FF0000"/>
                </a:solidFill>
              </a:rPr>
              <a:t>2</a:t>
            </a:r>
            <a:r>
              <a:rPr lang="en-US" sz="900" b="1" dirty="0" smtClean="0">
                <a:solidFill>
                  <a:srgbClr val="FF0000"/>
                </a:solidFill>
              </a:rPr>
              <a:t>4%</a:t>
            </a:r>
            <a:endParaRPr lang="en-US" sz="900" b="1" dirty="0">
              <a:solidFill>
                <a:srgbClr val="FF0000"/>
              </a:solidFill>
            </a:endParaRPr>
          </a:p>
        </p:txBody>
      </p:sp>
      <p:sp>
        <p:nvSpPr>
          <p:cNvPr id="28" name="Rectangle 27">
            <a:hlinkClick r:id="rId5" action="ppaction://hlinksldjump"/>
          </p:cNvPr>
          <p:cNvSpPr/>
          <p:nvPr/>
        </p:nvSpPr>
        <p:spPr>
          <a:xfrm>
            <a:off x="7619999" y="3059544"/>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FF0000"/>
                </a:solidFill>
              </a:rPr>
              <a:t>CHASIS  22%</a:t>
            </a:r>
          </a:p>
          <a:p>
            <a:r>
              <a:rPr lang="en-US" sz="900" b="1" dirty="0" smtClean="0">
                <a:solidFill>
                  <a:srgbClr val="FF0000"/>
                </a:solidFill>
              </a:rPr>
              <a:t>BODY PANELS  6%</a:t>
            </a:r>
          </a:p>
          <a:p>
            <a:r>
              <a:rPr lang="en-US" sz="900" b="1" dirty="0" smtClean="0">
                <a:solidFill>
                  <a:srgbClr val="FF0000"/>
                </a:solidFill>
              </a:rPr>
              <a:t>PAINT  8%</a:t>
            </a:r>
          </a:p>
          <a:p>
            <a:r>
              <a:rPr lang="en-US" sz="900" b="1" dirty="0" smtClean="0">
                <a:solidFill>
                  <a:srgbClr val="FF0000"/>
                </a:solidFill>
              </a:rPr>
              <a:t>CHROME </a:t>
            </a:r>
            <a:r>
              <a:rPr lang="en-US" sz="900" b="1" dirty="0">
                <a:solidFill>
                  <a:srgbClr val="FF0000"/>
                </a:solidFill>
              </a:rPr>
              <a:t>4</a:t>
            </a:r>
            <a:r>
              <a:rPr lang="en-US" sz="900" b="1" dirty="0" smtClean="0">
                <a:solidFill>
                  <a:srgbClr val="FF0000"/>
                </a:solidFill>
              </a:rPr>
              <a:t>%</a:t>
            </a:r>
          </a:p>
          <a:p>
            <a:r>
              <a:rPr lang="en-US" sz="900" b="1" dirty="0" smtClean="0">
                <a:solidFill>
                  <a:srgbClr val="FF0000"/>
                </a:solidFill>
              </a:rPr>
              <a:t>GLASS  15%</a:t>
            </a:r>
            <a:endParaRPr lang="en-US" sz="900" b="1" dirty="0">
              <a:solidFill>
                <a:srgbClr val="FF0000"/>
              </a:solidFill>
            </a:endParaRPr>
          </a:p>
        </p:txBody>
      </p:sp>
      <p:sp>
        <p:nvSpPr>
          <p:cNvPr id="29" name="TextBox 28"/>
          <p:cNvSpPr txBox="1"/>
          <p:nvPr/>
        </p:nvSpPr>
        <p:spPr>
          <a:xfrm>
            <a:off x="6553200" y="3358785"/>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BODY</a:t>
            </a:r>
            <a:endParaRPr lang="en-US" sz="1000" b="1" dirty="0">
              <a:solidFill>
                <a:srgbClr val="FF0000"/>
              </a:solidFill>
            </a:endParaRPr>
          </a:p>
        </p:txBody>
      </p:sp>
      <p:sp>
        <p:nvSpPr>
          <p:cNvPr id="30" name="Rectangle 29">
            <a:hlinkClick r:id="rId5" action="ppaction://hlinksldjump"/>
          </p:cNvPr>
          <p:cNvSpPr/>
          <p:nvPr/>
        </p:nvSpPr>
        <p:spPr>
          <a:xfrm>
            <a:off x="7619999" y="3964707"/>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FF0000"/>
                </a:solidFill>
              </a:rPr>
              <a:t>SEATS </a:t>
            </a:r>
            <a:r>
              <a:rPr lang="en-US" sz="900" b="1" dirty="0">
                <a:solidFill>
                  <a:srgbClr val="FF0000"/>
                </a:solidFill>
              </a:rPr>
              <a:t>2</a:t>
            </a:r>
            <a:r>
              <a:rPr lang="en-US" sz="900" b="1" dirty="0" smtClean="0">
                <a:solidFill>
                  <a:srgbClr val="FF0000"/>
                </a:solidFill>
              </a:rPr>
              <a:t>%</a:t>
            </a:r>
          </a:p>
          <a:p>
            <a:r>
              <a:rPr lang="en-US" sz="900" b="1" dirty="0" smtClean="0">
                <a:solidFill>
                  <a:srgbClr val="FF0000"/>
                </a:solidFill>
              </a:rPr>
              <a:t>CARPET  </a:t>
            </a:r>
            <a:r>
              <a:rPr lang="en-US" sz="900" b="1" dirty="0">
                <a:solidFill>
                  <a:srgbClr val="FF0000"/>
                </a:solidFill>
              </a:rPr>
              <a:t>1</a:t>
            </a:r>
            <a:r>
              <a:rPr lang="en-US" sz="900" b="1" dirty="0" smtClean="0">
                <a:solidFill>
                  <a:srgbClr val="FF0000"/>
                </a:solidFill>
              </a:rPr>
              <a:t>%</a:t>
            </a:r>
          </a:p>
          <a:p>
            <a:r>
              <a:rPr lang="en-US" sz="900" b="1" dirty="0" smtClean="0">
                <a:solidFill>
                  <a:srgbClr val="FF0000"/>
                </a:solidFill>
              </a:rPr>
              <a:t>DASH  21%</a:t>
            </a:r>
          </a:p>
          <a:p>
            <a:r>
              <a:rPr lang="en-US" sz="900" b="1" dirty="0" smtClean="0">
                <a:solidFill>
                  <a:srgbClr val="FF0000"/>
                </a:solidFill>
              </a:rPr>
              <a:t>DOOR PANELS 11% HEADLINER / TOP 2%</a:t>
            </a:r>
            <a:endParaRPr lang="en-US" sz="900" b="1" dirty="0">
              <a:solidFill>
                <a:srgbClr val="FF0000"/>
              </a:solidFill>
            </a:endParaRPr>
          </a:p>
        </p:txBody>
      </p:sp>
      <p:sp>
        <p:nvSpPr>
          <p:cNvPr id="31" name="Rectangle 30">
            <a:hlinkClick r:id="rId5" action="ppaction://hlinksldjump"/>
          </p:cNvPr>
          <p:cNvSpPr/>
          <p:nvPr/>
        </p:nvSpPr>
        <p:spPr>
          <a:xfrm>
            <a:off x="7620000" y="4869870"/>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FF0000"/>
                </a:solidFill>
              </a:rPr>
              <a:t>OWNERSHIP  23%</a:t>
            </a:r>
          </a:p>
          <a:p>
            <a:r>
              <a:rPr lang="en-US" sz="900" b="1" dirty="0" smtClean="0">
                <a:solidFill>
                  <a:srgbClr val="FF0000"/>
                </a:solidFill>
              </a:rPr>
              <a:t>BUILD SHEET  </a:t>
            </a:r>
            <a:r>
              <a:rPr lang="en-US" sz="900" b="1" dirty="0">
                <a:solidFill>
                  <a:srgbClr val="FF0000"/>
                </a:solidFill>
              </a:rPr>
              <a:t>0</a:t>
            </a:r>
            <a:r>
              <a:rPr lang="en-US" sz="900" b="1" dirty="0" smtClean="0">
                <a:solidFill>
                  <a:srgbClr val="FF0000"/>
                </a:solidFill>
              </a:rPr>
              <a:t>%</a:t>
            </a:r>
          </a:p>
          <a:p>
            <a:r>
              <a:rPr lang="en-US" sz="900" b="1" dirty="0" smtClean="0">
                <a:solidFill>
                  <a:srgbClr val="FF0000"/>
                </a:solidFill>
              </a:rPr>
              <a:t>MATCHING #’S  </a:t>
            </a:r>
            <a:r>
              <a:rPr lang="en-US" sz="900" b="1" dirty="0">
                <a:solidFill>
                  <a:srgbClr val="FF0000"/>
                </a:solidFill>
              </a:rPr>
              <a:t>0</a:t>
            </a:r>
            <a:r>
              <a:rPr lang="en-US" sz="900" b="1" dirty="0" smtClean="0">
                <a:solidFill>
                  <a:srgbClr val="FF0000"/>
                </a:solidFill>
              </a:rPr>
              <a:t>%</a:t>
            </a:r>
          </a:p>
          <a:p>
            <a:r>
              <a:rPr lang="en-US" sz="900" b="1" dirty="0" smtClean="0">
                <a:solidFill>
                  <a:srgbClr val="FF0000"/>
                </a:solidFill>
              </a:rPr>
              <a:t>HISTORY REPORT </a:t>
            </a:r>
            <a:r>
              <a:rPr lang="en-US" sz="900" b="1" dirty="0">
                <a:solidFill>
                  <a:srgbClr val="FF0000"/>
                </a:solidFill>
              </a:rPr>
              <a:t>2</a:t>
            </a:r>
            <a:r>
              <a:rPr lang="en-US" sz="900" b="1" dirty="0" smtClean="0">
                <a:solidFill>
                  <a:srgbClr val="FF0000"/>
                </a:solidFill>
              </a:rPr>
              <a:t>%</a:t>
            </a:r>
          </a:p>
          <a:p>
            <a:r>
              <a:rPr lang="en-US" sz="900" b="1" dirty="0" smtClean="0">
                <a:solidFill>
                  <a:srgbClr val="FF0000"/>
                </a:solidFill>
              </a:rPr>
              <a:t>RESTORATION  946</a:t>
            </a:r>
            <a:endParaRPr lang="en-US" sz="900" b="1" dirty="0">
              <a:solidFill>
                <a:srgbClr val="FF0000"/>
              </a:solidFill>
            </a:endParaRPr>
          </a:p>
        </p:txBody>
      </p:sp>
      <p:sp>
        <p:nvSpPr>
          <p:cNvPr id="32" name="TextBox 31"/>
          <p:cNvSpPr txBox="1"/>
          <p:nvPr/>
        </p:nvSpPr>
        <p:spPr>
          <a:xfrm>
            <a:off x="6563890" y="4274291"/>
            <a:ext cx="90371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INTERIOR</a:t>
            </a:r>
            <a:endParaRPr lang="en-US" sz="1000" b="1" dirty="0">
              <a:solidFill>
                <a:srgbClr val="FF0000"/>
              </a:solidFill>
            </a:endParaRPr>
          </a:p>
        </p:txBody>
      </p:sp>
      <p:sp>
        <p:nvSpPr>
          <p:cNvPr id="33" name="TextBox 32"/>
          <p:cNvSpPr txBox="1"/>
          <p:nvPr/>
        </p:nvSpPr>
        <p:spPr>
          <a:xfrm>
            <a:off x="6553200" y="5189797"/>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DOCUMENTS</a:t>
            </a:r>
            <a:endParaRPr lang="en-US" sz="1000" b="1" dirty="0">
              <a:solidFill>
                <a:srgbClr val="FF0000"/>
              </a:solidFill>
            </a:endParaRPr>
          </a:p>
        </p:txBody>
      </p:sp>
      <p:sp>
        <p:nvSpPr>
          <p:cNvPr id="34" name="TextBox 33">
            <a:hlinkClick r:id="rId6" action="ppaction://hlinksldjump" highlightClick="1"/>
            <a:hlinkHover r:id="" action="ppaction://noaction" highlightClick="1"/>
          </p:cNvPr>
          <p:cNvSpPr txBox="1"/>
          <p:nvPr/>
        </p:nvSpPr>
        <p:spPr>
          <a:xfrm>
            <a:off x="457200" y="2562114"/>
            <a:ext cx="10668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SELL</a:t>
            </a:r>
            <a:endParaRPr lang="en-US" b="1" dirty="0">
              <a:solidFill>
                <a:srgbClr val="FF0000"/>
              </a:solidFill>
            </a:endParaRPr>
          </a:p>
        </p:txBody>
      </p:sp>
      <p:pic>
        <p:nvPicPr>
          <p:cNvPr id="22" name="Picture 21" descr="BarrettJacksonChromeLogo_186.jpg">
            <a:hlinkClick r:id="rId7"/>
          </p:cNvPr>
          <p:cNvPicPr>
            <a:picLocks noChangeAspect="1"/>
          </p:cNvPicPr>
          <p:nvPr/>
        </p:nvPicPr>
        <p:blipFill>
          <a:blip r:embed="rId8" cstate="print"/>
          <a:stretch>
            <a:fillRect/>
          </a:stretch>
        </p:blipFill>
        <p:spPr>
          <a:xfrm>
            <a:off x="4953000" y="533400"/>
            <a:ext cx="3899916" cy="1062136"/>
          </a:xfrm>
          <a:prstGeom prst="rect">
            <a:avLst/>
          </a:prstGeom>
        </p:spPr>
      </p:pic>
      <p:sp>
        <p:nvSpPr>
          <p:cNvPr id="23" name="TextBox 22">
            <a:hlinkClick r:id="rId9" action="ppaction://hlinksldjump" highlightClick="1"/>
            <a:hlinkHover r:id="" action="ppaction://noaction" highlightClick="1"/>
          </p:cNvPr>
          <p:cNvSpPr txBox="1"/>
          <p:nvPr/>
        </p:nvSpPr>
        <p:spPr>
          <a:xfrm>
            <a:off x="2764628" y="2192782"/>
            <a:ext cx="35814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MAKE HOME SCREEN VEHICLE</a:t>
            </a:r>
            <a:endParaRPr lang="en-US" b="1" dirty="0">
              <a:solidFill>
                <a:srgbClr val="FF0000"/>
              </a:solidFill>
            </a:endParaRPr>
          </a:p>
        </p:txBody>
      </p:sp>
      <p:pic>
        <p:nvPicPr>
          <p:cNvPr id="2" name="Picture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07438" y="2859548"/>
            <a:ext cx="3906267" cy="2605480"/>
          </a:xfrm>
          <a:prstGeom prst="rect">
            <a:avLst/>
          </a:prstGeom>
        </p:spPr>
      </p:pic>
      <p:sp>
        <p:nvSpPr>
          <p:cNvPr id="3" name="Rectangle 2"/>
          <p:cNvSpPr/>
          <p:nvPr/>
        </p:nvSpPr>
        <p:spPr>
          <a:xfrm>
            <a:off x="152400" y="3358785"/>
            <a:ext cx="2133600" cy="1360785"/>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37599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17" name="Picture 16" descr="NAPA.png">
            <a:hlinkClick r:id="rId4"/>
          </p:cNvPr>
          <p:cNvPicPr>
            <a:picLocks noChangeAspect="1"/>
          </p:cNvPicPr>
          <p:nvPr/>
        </p:nvPicPr>
        <p:blipFill>
          <a:blip r:embed="rId5" cstate="print"/>
          <a:stretch>
            <a:fillRect/>
          </a:stretch>
        </p:blipFill>
        <p:spPr>
          <a:xfrm>
            <a:off x="3276599" y="6040316"/>
            <a:ext cx="2425397" cy="736508"/>
          </a:xfrm>
          <a:prstGeom prst="rect">
            <a:avLst/>
          </a:prstGeom>
        </p:spPr>
      </p:pic>
      <p:sp>
        <p:nvSpPr>
          <p:cNvPr id="19" name="Rectangle 18">
            <a:hlinkClick r:id="rId6" action="ppaction://hlinksldjump" highlightClick="1"/>
            <a:hlinkHover r:id="" action="ppaction://noaction" highlightClick="1"/>
          </p:cNvPr>
          <p:cNvSpPr/>
          <p:nvPr/>
        </p:nvSpPr>
        <p:spPr>
          <a:xfrm>
            <a:off x="147368" y="3048000"/>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WORK ON PROJECTS</a:t>
            </a:r>
            <a:endParaRPr lang="en-US" b="1" dirty="0">
              <a:solidFill>
                <a:srgbClr val="FF0000"/>
              </a:solidFill>
            </a:endParaRPr>
          </a:p>
        </p:txBody>
      </p:sp>
      <p:sp>
        <p:nvSpPr>
          <p:cNvPr id="20" name="Rectangle 19">
            <a:hlinkClick r:id="rId7" action="ppaction://hlinksldjump" highlightClick="1"/>
            <a:hlinkHover r:id="" action="ppaction://noaction" highlightClick="1"/>
          </p:cNvPr>
          <p:cNvSpPr/>
          <p:nvPr/>
        </p:nvSpPr>
        <p:spPr>
          <a:xfrm>
            <a:off x="152400" y="2514600"/>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WORK ON VEHICLES</a:t>
            </a:r>
            <a:endParaRPr lang="en-US" b="1" dirty="0">
              <a:solidFill>
                <a:srgbClr val="FF0000"/>
              </a:solidFill>
            </a:endParaRPr>
          </a:p>
        </p:txBody>
      </p:sp>
      <p:sp>
        <p:nvSpPr>
          <p:cNvPr id="27" name="Rectangle 26">
            <a:hlinkClick r:id="rId8" action="ppaction://hlinksldjump" highlightClick="1"/>
            <a:hlinkHover r:id="" action="ppaction://noaction" highlightClick="1"/>
          </p:cNvPr>
          <p:cNvSpPr/>
          <p:nvPr/>
        </p:nvSpPr>
        <p:spPr>
          <a:xfrm>
            <a:off x="6624368" y="3033190"/>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UPGRADE EQUIPMENT</a:t>
            </a:r>
            <a:endParaRPr lang="en-US" b="1" dirty="0">
              <a:solidFill>
                <a:srgbClr val="FF0000"/>
              </a:solidFill>
            </a:endParaRPr>
          </a:p>
        </p:txBody>
      </p:sp>
      <p:sp>
        <p:nvSpPr>
          <p:cNvPr id="28" name="Rectangle 27">
            <a:hlinkClick r:id="rId9" action="ppaction://hlinksldjump" highlightClick="1"/>
            <a:hlinkHover r:id="" action="ppaction://noaction" highlightClick="1"/>
          </p:cNvPr>
          <p:cNvSpPr/>
          <p:nvPr/>
        </p:nvSpPr>
        <p:spPr>
          <a:xfrm>
            <a:off x="6636048" y="3565436"/>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NEXT LEVEL</a:t>
            </a:r>
            <a:endParaRPr lang="en-US" b="1" dirty="0">
              <a:solidFill>
                <a:srgbClr val="FF0000"/>
              </a:solidFill>
            </a:endParaRPr>
          </a:p>
        </p:txBody>
      </p:sp>
      <p:sp>
        <p:nvSpPr>
          <p:cNvPr id="29" name="Rectangle 28">
            <a:hlinkClick r:id="rId10" action="ppaction://hlinksldjump" highlightClick="1"/>
            <a:hlinkHover r:id="" action="ppaction://noaction" highlightClick="1"/>
          </p:cNvPr>
          <p:cNvSpPr/>
          <p:nvPr/>
        </p:nvSpPr>
        <p:spPr>
          <a:xfrm>
            <a:off x="6624368" y="5105399"/>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FIND BUSINESS</a:t>
            </a:r>
            <a:endParaRPr lang="en-US" b="1" dirty="0">
              <a:solidFill>
                <a:srgbClr val="FF0000"/>
              </a:solidFill>
            </a:endParaRPr>
          </a:p>
        </p:txBody>
      </p:sp>
      <p:sp>
        <p:nvSpPr>
          <p:cNvPr id="30" name="Rectangle 29">
            <a:hlinkClick r:id="rId11" action="ppaction://hlinksldjump" highlightClick="1"/>
            <a:hlinkHover r:id="" action="ppaction://noaction" highlightClick="1"/>
          </p:cNvPr>
          <p:cNvSpPr/>
          <p:nvPr/>
        </p:nvSpPr>
        <p:spPr>
          <a:xfrm>
            <a:off x="6638148" y="2505289"/>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MY BUSINESS</a:t>
            </a:r>
            <a:endParaRPr lang="en-US" b="1" dirty="0">
              <a:solidFill>
                <a:srgbClr val="FF0000"/>
              </a:solidFill>
            </a:endParaRPr>
          </a:p>
        </p:txBody>
      </p:sp>
      <p:sp>
        <p:nvSpPr>
          <p:cNvPr id="31" name="Rectangle 30">
            <a:hlinkClick r:id="rId7" action="ppaction://hlinksldjump" highlightClick="1"/>
          </p:cNvPr>
          <p:cNvSpPr/>
          <p:nvPr/>
        </p:nvSpPr>
        <p:spPr>
          <a:xfrm>
            <a:off x="6624368" y="4631736"/>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COMPLETE WORK</a:t>
            </a:r>
            <a:endParaRPr lang="en-US" b="1" dirty="0">
              <a:solidFill>
                <a:srgbClr val="FF0000"/>
              </a:solidFill>
            </a:endParaRPr>
          </a:p>
        </p:txBody>
      </p:sp>
      <p:sp>
        <p:nvSpPr>
          <p:cNvPr id="32" name="Rectangle 31">
            <a:hlinkClick r:id="rId12" action="ppaction://hlinksldjump" highlightClick="1"/>
            <a:hlinkHover r:id="" action="ppaction://noaction" highlightClick="1"/>
          </p:cNvPr>
          <p:cNvSpPr/>
          <p:nvPr/>
        </p:nvSpPr>
        <p:spPr>
          <a:xfrm>
            <a:off x="6636048" y="4095292"/>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SELECT PART SUPPLIER</a:t>
            </a:r>
            <a:endParaRPr lang="en-US" b="1" dirty="0">
              <a:solidFill>
                <a:srgbClr val="FF0000"/>
              </a:solidFill>
            </a:endParaRPr>
          </a:p>
        </p:txBody>
      </p:sp>
      <p:sp>
        <p:nvSpPr>
          <p:cNvPr id="25" name="Rectangle 24"/>
          <p:cNvSpPr/>
          <p:nvPr/>
        </p:nvSpPr>
        <p:spPr>
          <a:xfrm>
            <a:off x="3352800" y="2127022"/>
            <a:ext cx="2272996"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000" b="1" dirty="0" smtClean="0">
                <a:solidFill>
                  <a:schemeClr val="bg1"/>
                </a:solidFill>
              </a:rPr>
              <a:t>MY GARAGE</a:t>
            </a:r>
            <a:endParaRPr lang="en-US" sz="1000" b="1" dirty="0">
              <a:solidFill>
                <a:schemeClr val="bg1"/>
              </a:solidFill>
            </a:endParaRPr>
          </a:p>
        </p:txBody>
      </p:sp>
      <p:sp>
        <p:nvSpPr>
          <p:cNvPr id="26" name="Rectangle 25"/>
          <p:cNvSpPr/>
          <p:nvPr/>
        </p:nvSpPr>
        <p:spPr>
          <a:xfrm>
            <a:off x="2610179" y="5575755"/>
            <a:ext cx="1371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000" b="1" dirty="0" smtClean="0">
                <a:solidFill>
                  <a:schemeClr val="bg1"/>
                </a:solidFill>
              </a:rPr>
              <a:t>MY PRESIGE</a:t>
            </a:r>
            <a:endParaRPr lang="en-US" sz="1000" b="1" dirty="0">
              <a:solidFill>
                <a:schemeClr val="bg1"/>
              </a:solidFill>
            </a:endParaRPr>
          </a:p>
        </p:txBody>
      </p:sp>
      <p:sp>
        <p:nvSpPr>
          <p:cNvPr id="33" name="Rectangle 32"/>
          <p:cNvSpPr/>
          <p:nvPr/>
        </p:nvSpPr>
        <p:spPr>
          <a:xfrm>
            <a:off x="5157189" y="5569960"/>
            <a:ext cx="1371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000" b="1" dirty="0" smtClean="0">
                <a:solidFill>
                  <a:schemeClr val="bg1"/>
                </a:solidFill>
              </a:rPr>
              <a:t>VEHICLE COLLECTION</a:t>
            </a:r>
            <a:endParaRPr lang="en-US" sz="1000" b="1" dirty="0">
              <a:solidFill>
                <a:schemeClr val="bg1"/>
              </a:solidFill>
            </a:endParaRPr>
          </a:p>
        </p:txBody>
      </p:sp>
      <p:sp>
        <p:nvSpPr>
          <p:cNvPr id="34" name="Rectangle 33">
            <a:hlinkClick r:id="rId13" action="ppaction://hlinksldjump"/>
          </p:cNvPr>
          <p:cNvSpPr/>
          <p:nvPr/>
        </p:nvSpPr>
        <p:spPr>
          <a:xfrm>
            <a:off x="152400" y="3421595"/>
            <a:ext cx="1099816" cy="914400"/>
          </a:xfrm>
          <a:prstGeom prst="rect">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BAY 1</a:t>
            </a:r>
            <a:endParaRPr lang="en-US" dirty="0">
              <a:solidFill>
                <a:srgbClr val="FFFF00"/>
              </a:solidFill>
            </a:endParaRPr>
          </a:p>
        </p:txBody>
      </p:sp>
      <p:sp>
        <p:nvSpPr>
          <p:cNvPr id="35" name="Rectangle 34">
            <a:hlinkClick r:id="rId15" action="ppaction://hlinksldjump"/>
          </p:cNvPr>
          <p:cNvSpPr/>
          <p:nvPr/>
        </p:nvSpPr>
        <p:spPr>
          <a:xfrm>
            <a:off x="1416890" y="3421595"/>
            <a:ext cx="1092678" cy="914400"/>
          </a:xfrm>
          <a:prstGeom prst="rect">
            <a:avLst/>
          </a:prstGeom>
          <a:blipFill dpi="0" rotWithShape="1">
            <a:blip r:embed="rId1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BAY 2</a:t>
            </a:r>
            <a:endParaRPr lang="en-US" dirty="0">
              <a:solidFill>
                <a:srgbClr val="FFFF00"/>
              </a:solidFill>
            </a:endParaRPr>
          </a:p>
        </p:txBody>
      </p:sp>
      <p:sp>
        <p:nvSpPr>
          <p:cNvPr id="36" name="Rectangle 35"/>
          <p:cNvSpPr/>
          <p:nvPr/>
        </p:nvSpPr>
        <p:spPr>
          <a:xfrm>
            <a:off x="158151" y="4548131"/>
            <a:ext cx="1099816" cy="914400"/>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BAY 3</a:t>
            </a:r>
            <a:endParaRPr lang="en-US" dirty="0">
              <a:solidFill>
                <a:srgbClr val="FFFF00"/>
              </a:solidFill>
            </a:endParaRPr>
          </a:p>
        </p:txBody>
      </p:sp>
      <p:sp>
        <p:nvSpPr>
          <p:cNvPr id="37" name="Rectangle 36"/>
          <p:cNvSpPr/>
          <p:nvPr/>
        </p:nvSpPr>
        <p:spPr>
          <a:xfrm>
            <a:off x="1430443" y="4548131"/>
            <a:ext cx="1084157" cy="914400"/>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BAY 4</a:t>
            </a:r>
            <a:endParaRPr lang="en-US" dirty="0">
              <a:solidFill>
                <a:srgbClr val="FFFF00"/>
              </a:solidFill>
            </a:endParaRPr>
          </a:p>
        </p:txBody>
      </p:sp>
      <p:sp>
        <p:nvSpPr>
          <p:cNvPr id="38" name="Rectangle 37">
            <a:hlinkClick r:id="rId17" action="ppaction://hlinksldjump"/>
          </p:cNvPr>
          <p:cNvSpPr/>
          <p:nvPr/>
        </p:nvSpPr>
        <p:spPr>
          <a:xfrm>
            <a:off x="7119668" y="6370995"/>
            <a:ext cx="13716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39" name="Rectangle 38">
            <a:hlinkClick r:id="" action="ppaction://hlinkshowjump?jump=lastslideviewed" highlightClick="1"/>
            <a:hlinkHover r:id="" action="ppaction://noaction" highlightClick="1"/>
          </p:cNvPr>
          <p:cNvSpPr/>
          <p:nvPr/>
        </p:nvSpPr>
        <p:spPr>
          <a:xfrm>
            <a:off x="647700" y="6370995"/>
            <a:ext cx="13716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pic>
        <p:nvPicPr>
          <p:cNvPr id="40" name="Picture 39" descr="BarrettJacksonChromeLogo_186.jpg">
            <a:hlinkClick r:id="rId18"/>
          </p:cNvPr>
          <p:cNvPicPr>
            <a:picLocks noChangeAspect="1"/>
          </p:cNvPicPr>
          <p:nvPr/>
        </p:nvPicPr>
        <p:blipFill>
          <a:blip r:embed="rId19" cstate="print"/>
          <a:stretch>
            <a:fillRect/>
          </a:stretch>
        </p:blipFill>
        <p:spPr>
          <a:xfrm>
            <a:off x="4953000" y="533400"/>
            <a:ext cx="3899916" cy="1062136"/>
          </a:xfrm>
          <a:prstGeom prst="rect">
            <a:avLst/>
          </a:prstGeom>
        </p:spPr>
      </p:pic>
      <p:pic>
        <p:nvPicPr>
          <p:cNvPr id="41" name="Picture 40"/>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610179" y="2514600"/>
            <a:ext cx="3918610" cy="2895599"/>
          </a:xfrm>
          <a:prstGeom prst="rect">
            <a:avLst/>
          </a:prstGeom>
        </p:spPr>
      </p:pic>
      <p:sp>
        <p:nvSpPr>
          <p:cNvPr id="18" name="Rectangle 17"/>
          <p:cNvSpPr/>
          <p:nvPr/>
        </p:nvSpPr>
        <p:spPr>
          <a:xfrm>
            <a:off x="2971800" y="2514600"/>
            <a:ext cx="3200400" cy="289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HOME VEHICLE </a:t>
            </a:r>
          </a:p>
          <a:p>
            <a:pPr algn="ctr"/>
            <a:endParaRPr lang="en-US" b="1" dirty="0">
              <a:solidFill>
                <a:srgbClr val="FFFF00"/>
              </a:solidFill>
            </a:endParaRPr>
          </a:p>
          <a:p>
            <a:pPr algn="ctr"/>
            <a:r>
              <a:rPr lang="en-US" b="1" dirty="0" smtClean="0">
                <a:solidFill>
                  <a:srgbClr val="FFFF00"/>
                </a:solidFill>
              </a:rPr>
              <a:t>OR</a:t>
            </a:r>
          </a:p>
          <a:p>
            <a:pPr algn="ctr"/>
            <a:endParaRPr lang="en-US" b="1" dirty="0">
              <a:solidFill>
                <a:srgbClr val="FFFF00"/>
              </a:solidFill>
            </a:endParaRPr>
          </a:p>
          <a:p>
            <a:pPr algn="ctr"/>
            <a:r>
              <a:rPr lang="en-US" b="1" dirty="0" smtClean="0">
                <a:solidFill>
                  <a:srgbClr val="FFFF00"/>
                </a:solidFill>
              </a:rPr>
              <a:t>PIC OF BUSINESS TYPE</a:t>
            </a:r>
            <a:endParaRPr lang="en-US" b="1" dirty="0">
              <a:solidFill>
                <a:srgbClr val="FFFF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sp>
        <p:nvSpPr>
          <p:cNvPr id="8" name="Rectangle 7">
            <a:hlinkClick r:id="" action="ppaction://noaction" highlightClick="1"/>
            <a:hlinkHover r:id="" action="ppaction://noaction" highlightClick="1"/>
          </p:cNvPr>
          <p:cNvSpPr/>
          <p:nvPr/>
        </p:nvSpPr>
        <p:spPr>
          <a:xfrm>
            <a:off x="152400" y="236084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000" b="1" dirty="0" smtClean="0">
                <a:solidFill>
                  <a:srgbClr val="FF0000"/>
                </a:solidFill>
              </a:rPr>
              <a:t>DRIVETRAIN</a:t>
            </a:r>
            <a:endParaRPr lang="en-US" sz="1000" b="1" dirty="0">
              <a:solidFill>
                <a:srgbClr val="FF0000"/>
              </a:solidFill>
            </a:endParaRPr>
          </a:p>
        </p:txBody>
      </p:sp>
      <p:sp>
        <p:nvSpPr>
          <p:cNvPr id="11" name="Rectangle 10">
            <a:hlinkClick r:id="" action="ppaction://noaction" highlightClick="1"/>
            <a:hlinkHover r:id="" action="ppaction://noaction" highlightClick="1"/>
          </p:cNvPr>
          <p:cNvSpPr/>
          <p:nvPr/>
        </p:nvSpPr>
        <p:spPr>
          <a:xfrm>
            <a:off x="2112034" y="23622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000" b="1" dirty="0" smtClean="0">
                <a:solidFill>
                  <a:srgbClr val="FF0000"/>
                </a:solidFill>
              </a:rPr>
              <a:t>BODY</a:t>
            </a:r>
            <a:endParaRPr lang="en-US" sz="1000" b="1" dirty="0">
              <a:solidFill>
                <a:srgbClr val="FF0000"/>
              </a:solidFill>
            </a:endParaRPr>
          </a:p>
        </p:txBody>
      </p:sp>
      <p:sp>
        <p:nvSpPr>
          <p:cNvPr id="12" name="Rectangle 11">
            <a:hlinkClick r:id="" action="ppaction://noaction" highlightClick="1"/>
            <a:hlinkHover r:id="" action="ppaction://noaction" highlightClick="1"/>
          </p:cNvPr>
          <p:cNvSpPr/>
          <p:nvPr/>
        </p:nvSpPr>
        <p:spPr>
          <a:xfrm>
            <a:off x="4071668" y="23622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000" b="1" dirty="0" smtClean="0">
                <a:solidFill>
                  <a:srgbClr val="FF0000"/>
                </a:solidFill>
              </a:rPr>
              <a:t>INTERIOR</a:t>
            </a:r>
            <a:endParaRPr lang="en-US" sz="1000" b="1" dirty="0">
              <a:solidFill>
                <a:srgbClr val="FF0000"/>
              </a:solidFill>
            </a:endParaRPr>
          </a:p>
        </p:txBody>
      </p:sp>
      <p:sp>
        <p:nvSpPr>
          <p:cNvPr id="17" name="Rectangle 16">
            <a:hlinkClick r:id="" action="ppaction://noaction" highlightClick="1"/>
            <a:hlinkHover r:id="" action="ppaction://noaction" highlightClick="1"/>
          </p:cNvPr>
          <p:cNvSpPr/>
          <p:nvPr/>
        </p:nvSpPr>
        <p:spPr>
          <a:xfrm>
            <a:off x="6038850" y="236084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000" b="1" dirty="0" smtClean="0">
                <a:solidFill>
                  <a:srgbClr val="FF0000"/>
                </a:solidFill>
              </a:rPr>
              <a:t>DOCUMENTS</a:t>
            </a:r>
            <a:endParaRPr lang="en-US" sz="1000" b="1" dirty="0">
              <a:solidFill>
                <a:srgbClr val="FF0000"/>
              </a:solidFill>
            </a:endParaRPr>
          </a:p>
        </p:txBody>
      </p:sp>
      <p:sp>
        <p:nvSpPr>
          <p:cNvPr id="18" name="Rectangle 17">
            <a:hlinkClick r:id="" action="ppaction://noaction" highlightClick="1"/>
            <a:hlinkHover r:id="" action="ppaction://noaction" highlightClick="1"/>
          </p:cNvPr>
          <p:cNvSpPr/>
          <p:nvPr/>
        </p:nvSpPr>
        <p:spPr>
          <a:xfrm>
            <a:off x="8001000" y="236084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000" b="1" dirty="0" smtClean="0">
                <a:solidFill>
                  <a:srgbClr val="FF0000"/>
                </a:solidFill>
              </a:rPr>
              <a:t>SEARCH</a:t>
            </a:r>
            <a:endParaRPr lang="en-US" sz="1000" b="1" dirty="0">
              <a:solidFill>
                <a:srgbClr val="FF0000"/>
              </a:solidFill>
            </a:endParaRPr>
          </a:p>
        </p:txBody>
      </p:sp>
      <p:sp>
        <p:nvSpPr>
          <p:cNvPr id="19" name="Rectangle 18"/>
          <p:cNvSpPr/>
          <p:nvPr/>
        </p:nvSpPr>
        <p:spPr>
          <a:xfrm>
            <a:off x="152400" y="2832340"/>
            <a:ext cx="990600" cy="31242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sz="1000" b="1" dirty="0" smtClean="0">
                <a:solidFill>
                  <a:schemeClr val="bg1">
                    <a:lumMod val="95000"/>
                    <a:lumOff val="5000"/>
                  </a:schemeClr>
                </a:solidFill>
              </a:rPr>
              <a:t>AAA GARAGE</a:t>
            </a:r>
          </a:p>
          <a:p>
            <a:r>
              <a:rPr lang="en-US" sz="1000" b="1" dirty="0" smtClean="0">
                <a:solidFill>
                  <a:schemeClr val="bg1">
                    <a:lumMod val="95000"/>
                    <a:lumOff val="5000"/>
                  </a:schemeClr>
                </a:solidFill>
              </a:rPr>
              <a:t>BBB GARAGE</a:t>
            </a:r>
          </a:p>
          <a:p>
            <a:r>
              <a:rPr lang="en-US" sz="1000" b="1" dirty="0" smtClean="0">
                <a:solidFill>
                  <a:schemeClr val="bg1">
                    <a:lumMod val="95000"/>
                    <a:lumOff val="5000"/>
                  </a:schemeClr>
                </a:solidFill>
              </a:rPr>
              <a:t>CCC GARAGE</a:t>
            </a:r>
          </a:p>
          <a:p>
            <a:r>
              <a:rPr lang="en-US" sz="1000" b="1" dirty="0" smtClean="0">
                <a:solidFill>
                  <a:schemeClr val="bg1">
                    <a:lumMod val="95000"/>
                    <a:lumOff val="5000"/>
                  </a:schemeClr>
                </a:solidFill>
              </a:rPr>
              <a:t>DDD GARAGE</a:t>
            </a:r>
          </a:p>
          <a:p>
            <a:r>
              <a:rPr lang="en-US" sz="1000" b="1" dirty="0" smtClean="0">
                <a:solidFill>
                  <a:schemeClr val="bg1">
                    <a:lumMod val="95000"/>
                    <a:lumOff val="5000"/>
                  </a:schemeClr>
                </a:solidFill>
              </a:rPr>
              <a:t>EEE GARAGE</a:t>
            </a:r>
          </a:p>
          <a:p>
            <a:r>
              <a:rPr lang="en-US" sz="1000" b="1" dirty="0" smtClean="0">
                <a:solidFill>
                  <a:schemeClr val="bg1">
                    <a:lumMod val="95000"/>
                    <a:lumOff val="5000"/>
                  </a:schemeClr>
                </a:solidFill>
              </a:rPr>
              <a:t>FFF GARAGE</a:t>
            </a:r>
          </a:p>
          <a:p>
            <a:r>
              <a:rPr lang="en-US" sz="1000" b="1" dirty="0" smtClean="0">
                <a:solidFill>
                  <a:schemeClr val="bg1">
                    <a:lumMod val="95000"/>
                    <a:lumOff val="5000"/>
                  </a:schemeClr>
                </a:solidFill>
              </a:rPr>
              <a:t>GGG GARAGE</a:t>
            </a:r>
          </a:p>
          <a:p>
            <a:r>
              <a:rPr lang="en-US" sz="1000" b="1" dirty="0" smtClean="0">
                <a:solidFill>
                  <a:schemeClr val="bg1">
                    <a:lumMod val="95000"/>
                    <a:lumOff val="5000"/>
                  </a:schemeClr>
                </a:solidFill>
              </a:rPr>
              <a:t>HHH GARAGE</a:t>
            </a: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p:txBody>
      </p:sp>
      <p:sp>
        <p:nvSpPr>
          <p:cNvPr id="20" name="Rectangle 19"/>
          <p:cNvSpPr/>
          <p:nvPr/>
        </p:nvSpPr>
        <p:spPr>
          <a:xfrm>
            <a:off x="2114550" y="2832340"/>
            <a:ext cx="990600" cy="31242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sz="1000" b="1" dirty="0" smtClean="0">
                <a:solidFill>
                  <a:schemeClr val="bg1">
                    <a:lumMod val="95000"/>
                    <a:lumOff val="5000"/>
                  </a:schemeClr>
                </a:solidFill>
              </a:rPr>
              <a:t>AAA GARAGE</a:t>
            </a:r>
          </a:p>
          <a:p>
            <a:r>
              <a:rPr lang="en-US" sz="1000" b="1" dirty="0" smtClean="0">
                <a:solidFill>
                  <a:schemeClr val="bg1">
                    <a:lumMod val="95000"/>
                    <a:lumOff val="5000"/>
                  </a:schemeClr>
                </a:solidFill>
              </a:rPr>
              <a:t>BBB GARAGE</a:t>
            </a:r>
          </a:p>
          <a:p>
            <a:r>
              <a:rPr lang="en-US" sz="1000" b="1" dirty="0" smtClean="0">
                <a:solidFill>
                  <a:schemeClr val="bg1">
                    <a:lumMod val="95000"/>
                    <a:lumOff val="5000"/>
                  </a:schemeClr>
                </a:solidFill>
              </a:rPr>
              <a:t>CCC GARAGE</a:t>
            </a:r>
          </a:p>
          <a:p>
            <a:r>
              <a:rPr lang="en-US" sz="1000" b="1" dirty="0" smtClean="0">
                <a:solidFill>
                  <a:schemeClr val="bg1">
                    <a:lumMod val="95000"/>
                    <a:lumOff val="5000"/>
                  </a:schemeClr>
                </a:solidFill>
              </a:rPr>
              <a:t>DDD GARAGE</a:t>
            </a:r>
          </a:p>
          <a:p>
            <a:r>
              <a:rPr lang="en-US" sz="1000" b="1" dirty="0" smtClean="0">
                <a:solidFill>
                  <a:schemeClr val="bg1">
                    <a:lumMod val="95000"/>
                    <a:lumOff val="5000"/>
                  </a:schemeClr>
                </a:solidFill>
              </a:rPr>
              <a:t>EEE GARAGE</a:t>
            </a:r>
          </a:p>
          <a:p>
            <a:r>
              <a:rPr lang="en-US" sz="1000" b="1" dirty="0" smtClean="0">
                <a:solidFill>
                  <a:schemeClr val="bg1">
                    <a:lumMod val="95000"/>
                    <a:lumOff val="5000"/>
                  </a:schemeClr>
                </a:solidFill>
              </a:rPr>
              <a:t>FFF GARAGE</a:t>
            </a:r>
          </a:p>
          <a:p>
            <a:r>
              <a:rPr lang="en-US" sz="1000" b="1" dirty="0" smtClean="0">
                <a:solidFill>
                  <a:schemeClr val="bg1">
                    <a:lumMod val="95000"/>
                    <a:lumOff val="5000"/>
                  </a:schemeClr>
                </a:solidFill>
              </a:rPr>
              <a:t>GGG GARAGE</a:t>
            </a:r>
          </a:p>
          <a:p>
            <a:r>
              <a:rPr lang="en-US" sz="1000" b="1" dirty="0" smtClean="0">
                <a:solidFill>
                  <a:schemeClr val="bg1">
                    <a:lumMod val="95000"/>
                    <a:lumOff val="5000"/>
                  </a:schemeClr>
                </a:solidFill>
              </a:rPr>
              <a:t>HHH GARAGE</a:t>
            </a: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p:txBody>
      </p:sp>
      <p:sp>
        <p:nvSpPr>
          <p:cNvPr id="21" name="Rectangle 20"/>
          <p:cNvSpPr/>
          <p:nvPr/>
        </p:nvSpPr>
        <p:spPr>
          <a:xfrm>
            <a:off x="4076700" y="2832401"/>
            <a:ext cx="990600" cy="31242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sz="1000" b="1" dirty="0" smtClean="0">
                <a:solidFill>
                  <a:schemeClr val="bg1">
                    <a:lumMod val="95000"/>
                    <a:lumOff val="5000"/>
                  </a:schemeClr>
                </a:solidFill>
              </a:rPr>
              <a:t>AAA GARAGE</a:t>
            </a:r>
          </a:p>
          <a:p>
            <a:r>
              <a:rPr lang="en-US" sz="1000" b="1" dirty="0" smtClean="0">
                <a:solidFill>
                  <a:schemeClr val="bg1">
                    <a:lumMod val="95000"/>
                    <a:lumOff val="5000"/>
                  </a:schemeClr>
                </a:solidFill>
              </a:rPr>
              <a:t>BBB GARAGE</a:t>
            </a:r>
          </a:p>
          <a:p>
            <a:r>
              <a:rPr lang="en-US" sz="1000" b="1" dirty="0" smtClean="0">
                <a:solidFill>
                  <a:schemeClr val="bg1">
                    <a:lumMod val="95000"/>
                    <a:lumOff val="5000"/>
                  </a:schemeClr>
                </a:solidFill>
              </a:rPr>
              <a:t>CCC GARAGE</a:t>
            </a:r>
          </a:p>
          <a:p>
            <a:r>
              <a:rPr lang="en-US" sz="1000" b="1" dirty="0" smtClean="0">
                <a:solidFill>
                  <a:schemeClr val="bg1">
                    <a:lumMod val="95000"/>
                    <a:lumOff val="5000"/>
                  </a:schemeClr>
                </a:solidFill>
              </a:rPr>
              <a:t>DDD GARAGE</a:t>
            </a:r>
          </a:p>
          <a:p>
            <a:r>
              <a:rPr lang="en-US" sz="1000" b="1" dirty="0" smtClean="0">
                <a:solidFill>
                  <a:schemeClr val="bg1">
                    <a:lumMod val="95000"/>
                    <a:lumOff val="5000"/>
                  </a:schemeClr>
                </a:solidFill>
              </a:rPr>
              <a:t>EEE GARAGE</a:t>
            </a:r>
          </a:p>
          <a:p>
            <a:r>
              <a:rPr lang="en-US" sz="1000" b="1" dirty="0" smtClean="0">
                <a:solidFill>
                  <a:schemeClr val="bg1">
                    <a:lumMod val="95000"/>
                    <a:lumOff val="5000"/>
                  </a:schemeClr>
                </a:solidFill>
              </a:rPr>
              <a:t>FFF GARAGE</a:t>
            </a:r>
          </a:p>
          <a:p>
            <a:r>
              <a:rPr lang="en-US" sz="1000" b="1" dirty="0" smtClean="0">
                <a:solidFill>
                  <a:schemeClr val="bg1">
                    <a:lumMod val="95000"/>
                    <a:lumOff val="5000"/>
                  </a:schemeClr>
                </a:solidFill>
              </a:rPr>
              <a:t>GGG GARAGE</a:t>
            </a:r>
          </a:p>
          <a:p>
            <a:r>
              <a:rPr lang="en-US" sz="1000" b="1" dirty="0" smtClean="0">
                <a:solidFill>
                  <a:schemeClr val="bg1">
                    <a:lumMod val="95000"/>
                    <a:lumOff val="5000"/>
                  </a:schemeClr>
                </a:solidFill>
              </a:rPr>
              <a:t>HHH GARAGE</a:t>
            </a: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p:txBody>
      </p:sp>
      <p:sp>
        <p:nvSpPr>
          <p:cNvPr id="22" name="Rectangle 21"/>
          <p:cNvSpPr/>
          <p:nvPr/>
        </p:nvSpPr>
        <p:spPr>
          <a:xfrm>
            <a:off x="6038850" y="2832340"/>
            <a:ext cx="990600" cy="31242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sz="1000" b="1" dirty="0" smtClean="0">
                <a:solidFill>
                  <a:schemeClr val="bg1">
                    <a:lumMod val="95000"/>
                    <a:lumOff val="5000"/>
                  </a:schemeClr>
                </a:solidFill>
              </a:rPr>
              <a:t>AAA GARAGE</a:t>
            </a:r>
          </a:p>
          <a:p>
            <a:r>
              <a:rPr lang="en-US" sz="1000" b="1" dirty="0" smtClean="0">
                <a:solidFill>
                  <a:schemeClr val="bg1">
                    <a:lumMod val="95000"/>
                    <a:lumOff val="5000"/>
                  </a:schemeClr>
                </a:solidFill>
              </a:rPr>
              <a:t>BBB GARAGE</a:t>
            </a:r>
          </a:p>
          <a:p>
            <a:r>
              <a:rPr lang="en-US" sz="1000" b="1" dirty="0" smtClean="0">
                <a:solidFill>
                  <a:schemeClr val="bg1">
                    <a:lumMod val="95000"/>
                    <a:lumOff val="5000"/>
                  </a:schemeClr>
                </a:solidFill>
              </a:rPr>
              <a:t>CCC GARAGE</a:t>
            </a:r>
          </a:p>
          <a:p>
            <a:r>
              <a:rPr lang="en-US" sz="1000" b="1" dirty="0" smtClean="0">
                <a:solidFill>
                  <a:schemeClr val="bg1">
                    <a:lumMod val="95000"/>
                    <a:lumOff val="5000"/>
                  </a:schemeClr>
                </a:solidFill>
              </a:rPr>
              <a:t>DDD GARAGE</a:t>
            </a:r>
          </a:p>
          <a:p>
            <a:r>
              <a:rPr lang="en-US" sz="1000" b="1" dirty="0" smtClean="0">
                <a:solidFill>
                  <a:schemeClr val="bg1">
                    <a:lumMod val="95000"/>
                    <a:lumOff val="5000"/>
                  </a:schemeClr>
                </a:solidFill>
              </a:rPr>
              <a:t>EEE GARAGE</a:t>
            </a:r>
          </a:p>
          <a:p>
            <a:r>
              <a:rPr lang="en-US" sz="1000" b="1" dirty="0" smtClean="0">
                <a:solidFill>
                  <a:schemeClr val="bg1">
                    <a:lumMod val="95000"/>
                    <a:lumOff val="5000"/>
                  </a:schemeClr>
                </a:solidFill>
              </a:rPr>
              <a:t>FFF GARAGE</a:t>
            </a:r>
          </a:p>
          <a:p>
            <a:r>
              <a:rPr lang="en-US" sz="1000" b="1" dirty="0" smtClean="0">
                <a:solidFill>
                  <a:schemeClr val="bg1">
                    <a:lumMod val="95000"/>
                    <a:lumOff val="5000"/>
                  </a:schemeClr>
                </a:solidFill>
              </a:rPr>
              <a:t>GGG GARAGE</a:t>
            </a:r>
          </a:p>
          <a:p>
            <a:r>
              <a:rPr lang="en-US" sz="1000" b="1" dirty="0" smtClean="0">
                <a:solidFill>
                  <a:schemeClr val="bg1">
                    <a:lumMod val="95000"/>
                    <a:lumOff val="5000"/>
                  </a:schemeClr>
                </a:solidFill>
              </a:rPr>
              <a:t>HHH GARAGE</a:t>
            </a: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p:txBody>
      </p:sp>
      <p:sp>
        <p:nvSpPr>
          <p:cNvPr id="23" name="Rectangle 22"/>
          <p:cNvSpPr/>
          <p:nvPr/>
        </p:nvSpPr>
        <p:spPr>
          <a:xfrm>
            <a:off x="8001000" y="2832340"/>
            <a:ext cx="990600" cy="31242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sz="1000" b="1" dirty="0" smtClean="0">
                <a:solidFill>
                  <a:schemeClr val="bg1">
                    <a:lumMod val="95000"/>
                    <a:lumOff val="5000"/>
                  </a:schemeClr>
                </a:solidFill>
              </a:rPr>
              <a:t>AAA GARAGE</a:t>
            </a:r>
          </a:p>
          <a:p>
            <a:r>
              <a:rPr lang="en-US" sz="1000" b="1" dirty="0" smtClean="0">
                <a:solidFill>
                  <a:schemeClr val="bg1">
                    <a:lumMod val="95000"/>
                    <a:lumOff val="5000"/>
                  </a:schemeClr>
                </a:solidFill>
              </a:rPr>
              <a:t>BBB GARAGE</a:t>
            </a:r>
          </a:p>
          <a:p>
            <a:r>
              <a:rPr lang="en-US" sz="1000" b="1" dirty="0" smtClean="0">
                <a:solidFill>
                  <a:schemeClr val="bg1">
                    <a:lumMod val="95000"/>
                    <a:lumOff val="5000"/>
                  </a:schemeClr>
                </a:solidFill>
              </a:rPr>
              <a:t>CCC GARAGE</a:t>
            </a:r>
          </a:p>
          <a:p>
            <a:r>
              <a:rPr lang="en-US" sz="1000" b="1" dirty="0" smtClean="0">
                <a:solidFill>
                  <a:schemeClr val="bg1">
                    <a:lumMod val="95000"/>
                    <a:lumOff val="5000"/>
                  </a:schemeClr>
                </a:solidFill>
              </a:rPr>
              <a:t>DDD GARAGE</a:t>
            </a:r>
          </a:p>
          <a:p>
            <a:r>
              <a:rPr lang="en-US" sz="1000" b="1" dirty="0" smtClean="0">
                <a:solidFill>
                  <a:schemeClr val="bg1">
                    <a:lumMod val="95000"/>
                    <a:lumOff val="5000"/>
                  </a:schemeClr>
                </a:solidFill>
              </a:rPr>
              <a:t>EEE GARAGE</a:t>
            </a:r>
          </a:p>
          <a:p>
            <a:r>
              <a:rPr lang="en-US" sz="1000" b="1" dirty="0" smtClean="0">
                <a:solidFill>
                  <a:schemeClr val="bg1">
                    <a:lumMod val="95000"/>
                    <a:lumOff val="5000"/>
                  </a:schemeClr>
                </a:solidFill>
              </a:rPr>
              <a:t>FFF GARAGE</a:t>
            </a:r>
          </a:p>
          <a:p>
            <a:r>
              <a:rPr lang="en-US" sz="1000" b="1" dirty="0" smtClean="0">
                <a:solidFill>
                  <a:schemeClr val="bg1">
                    <a:lumMod val="95000"/>
                    <a:lumOff val="5000"/>
                  </a:schemeClr>
                </a:solidFill>
              </a:rPr>
              <a:t>GGG GARAGE</a:t>
            </a:r>
          </a:p>
          <a:p>
            <a:r>
              <a:rPr lang="en-US" sz="1000" b="1" dirty="0" smtClean="0">
                <a:solidFill>
                  <a:schemeClr val="bg1">
                    <a:lumMod val="95000"/>
                    <a:lumOff val="5000"/>
                  </a:schemeClr>
                </a:solidFill>
              </a:rPr>
              <a:t>HHH GARAGE</a:t>
            </a: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a:p>
            <a:endParaRPr lang="en-US" sz="1000" b="1" dirty="0">
              <a:solidFill>
                <a:schemeClr val="bg1">
                  <a:lumMod val="95000"/>
                  <a:lumOff val="5000"/>
                </a:schemeClr>
              </a:solidFill>
            </a:endParaRPr>
          </a:p>
          <a:p>
            <a:endParaRPr lang="en-US" sz="1000" b="1" dirty="0" smtClean="0">
              <a:solidFill>
                <a:schemeClr val="bg1">
                  <a:lumMod val="95000"/>
                  <a:lumOff val="5000"/>
                </a:schemeClr>
              </a:solidFill>
            </a:endParaRPr>
          </a:p>
        </p:txBody>
      </p:sp>
      <p:sp>
        <p:nvSpPr>
          <p:cNvPr id="24" name="Rectangle 23">
            <a:hlinkClick r:id="" action="ppaction://hlinkshowjump?jump=lastslideviewed" highlightClick="1"/>
            <a:hlinkHover r:id="" action="ppaction://noaction" highlightClick="1"/>
          </p:cNvPr>
          <p:cNvSpPr/>
          <p:nvPr/>
        </p:nvSpPr>
        <p:spPr>
          <a:xfrm>
            <a:off x="468745" y="6402957"/>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100" b="1" dirty="0" smtClean="0">
                <a:solidFill>
                  <a:srgbClr val="FF0000"/>
                </a:solidFill>
              </a:rPr>
              <a:t>BACK</a:t>
            </a:r>
            <a:endParaRPr lang="en-US" sz="1100" b="1" dirty="0">
              <a:solidFill>
                <a:srgbClr val="FF0000"/>
              </a:solidFill>
            </a:endParaRPr>
          </a:p>
        </p:txBody>
      </p:sp>
      <p:sp>
        <p:nvSpPr>
          <p:cNvPr id="25" name="Rectangle 24">
            <a:hlinkClick r:id="rId4" action="ppaction://hlinksldjump" highlightClick="1"/>
            <a:hlinkHover r:id="" action="ppaction://noaction" highlightClick="1"/>
          </p:cNvPr>
          <p:cNvSpPr/>
          <p:nvPr/>
        </p:nvSpPr>
        <p:spPr>
          <a:xfrm>
            <a:off x="7505700" y="6402957"/>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100" b="1" dirty="0" smtClean="0">
                <a:solidFill>
                  <a:srgbClr val="FF0000"/>
                </a:solidFill>
              </a:rPr>
              <a:t>HOME</a:t>
            </a:r>
            <a:endParaRPr lang="en-US" sz="1100" b="1" dirty="0">
              <a:solidFill>
                <a:srgbClr val="FF0000"/>
              </a:solidFill>
            </a:endParaRPr>
          </a:p>
        </p:txBody>
      </p:sp>
      <p:pic>
        <p:nvPicPr>
          <p:cNvPr id="26" name="Picture 25" descr="JEGS.jpg">
            <a:hlinkClick r:id="rId5"/>
          </p:cNvPr>
          <p:cNvPicPr>
            <a:picLocks noChangeAspect="1"/>
          </p:cNvPicPr>
          <p:nvPr/>
        </p:nvPicPr>
        <p:blipFill>
          <a:blip r:embed="rId6" cstate="print"/>
          <a:stretch>
            <a:fillRect/>
          </a:stretch>
        </p:blipFill>
        <p:spPr>
          <a:xfrm>
            <a:off x="3339957" y="6197932"/>
            <a:ext cx="2454021" cy="542925"/>
          </a:xfrm>
          <a:prstGeom prst="rect">
            <a:avLst/>
          </a:prstGeom>
        </p:spPr>
      </p:pic>
      <p:pic>
        <p:nvPicPr>
          <p:cNvPr id="27" name="Picture 26" descr="BarrettJacksonChromeLogo_186.jpg">
            <a:hlinkClick r:id="rId7"/>
          </p:cNvPr>
          <p:cNvPicPr>
            <a:picLocks noChangeAspect="1"/>
          </p:cNvPicPr>
          <p:nvPr/>
        </p:nvPicPr>
        <p:blipFill>
          <a:blip r:embed="rId8" cstate="print"/>
          <a:stretch>
            <a:fillRect/>
          </a:stretch>
        </p:blipFill>
        <p:spPr>
          <a:xfrm>
            <a:off x="4953000" y="533400"/>
            <a:ext cx="3899916" cy="106213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sp>
        <p:nvSpPr>
          <p:cNvPr id="8" name="Rectangle 7"/>
          <p:cNvSpPr/>
          <p:nvPr/>
        </p:nvSpPr>
        <p:spPr>
          <a:xfrm>
            <a:off x="3810000" y="2361268"/>
            <a:ext cx="1143000" cy="83820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1</a:t>
            </a:r>
            <a:endParaRPr lang="en-US" b="1" dirty="0">
              <a:solidFill>
                <a:srgbClr val="FFFF00"/>
              </a:solidFill>
            </a:endParaRPr>
          </a:p>
        </p:txBody>
      </p:sp>
      <p:sp>
        <p:nvSpPr>
          <p:cNvPr id="11" name="Rectangle 10"/>
          <p:cNvSpPr/>
          <p:nvPr/>
        </p:nvSpPr>
        <p:spPr>
          <a:xfrm>
            <a:off x="3824376" y="3355109"/>
            <a:ext cx="1143000" cy="838200"/>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2</a:t>
            </a:r>
            <a:endParaRPr lang="en-US" b="1" dirty="0">
              <a:solidFill>
                <a:srgbClr val="FFFF00"/>
              </a:solidFill>
            </a:endParaRPr>
          </a:p>
        </p:txBody>
      </p:sp>
      <p:sp>
        <p:nvSpPr>
          <p:cNvPr id="12" name="Rectangle 11"/>
          <p:cNvSpPr/>
          <p:nvPr/>
        </p:nvSpPr>
        <p:spPr>
          <a:xfrm>
            <a:off x="3810000" y="4350388"/>
            <a:ext cx="1143000" cy="838200"/>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3</a:t>
            </a:r>
            <a:endParaRPr lang="en-US" b="1" dirty="0">
              <a:solidFill>
                <a:srgbClr val="FFFF00"/>
              </a:solidFill>
            </a:endParaRPr>
          </a:p>
        </p:txBody>
      </p:sp>
      <p:sp>
        <p:nvSpPr>
          <p:cNvPr id="17" name="Rectangle 16"/>
          <p:cNvSpPr/>
          <p:nvPr/>
        </p:nvSpPr>
        <p:spPr>
          <a:xfrm>
            <a:off x="3824376" y="5345667"/>
            <a:ext cx="1128623" cy="838200"/>
          </a:xfrm>
          <a:prstGeom prst="rect">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4</a:t>
            </a:r>
            <a:endParaRPr lang="en-US" b="1" dirty="0">
              <a:solidFill>
                <a:srgbClr val="FFFF00"/>
              </a:solidFill>
            </a:endParaRPr>
          </a:p>
        </p:txBody>
      </p:sp>
      <p:sp>
        <p:nvSpPr>
          <p:cNvPr id="18" name="Rectangle 17"/>
          <p:cNvSpPr/>
          <p:nvPr/>
        </p:nvSpPr>
        <p:spPr>
          <a:xfrm>
            <a:off x="304800" y="2438400"/>
            <a:ext cx="1447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133600" y="2438400"/>
            <a:ext cx="1447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4800" y="4724400"/>
            <a:ext cx="1447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133600" y="4724400"/>
            <a:ext cx="1447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181600" y="2438400"/>
            <a:ext cx="1447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239000" y="2438400"/>
            <a:ext cx="1447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257800" y="4648200"/>
            <a:ext cx="1447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239000" y="4648200"/>
            <a:ext cx="1447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CAR QUEST.jpg"/>
          <p:cNvPicPr>
            <a:picLocks noChangeAspect="1"/>
          </p:cNvPicPr>
          <p:nvPr/>
        </p:nvPicPr>
        <p:blipFill>
          <a:blip r:embed="rId8" cstate="print"/>
          <a:stretch>
            <a:fillRect/>
          </a:stretch>
        </p:blipFill>
        <p:spPr>
          <a:xfrm>
            <a:off x="304801" y="2438400"/>
            <a:ext cx="1524000" cy="1447800"/>
          </a:xfrm>
          <a:prstGeom prst="rect">
            <a:avLst/>
          </a:prstGeom>
        </p:spPr>
      </p:pic>
      <p:pic>
        <p:nvPicPr>
          <p:cNvPr id="27" name="Picture 26" descr="ADVANCE AUTO.jpg"/>
          <p:cNvPicPr>
            <a:picLocks noChangeAspect="1"/>
          </p:cNvPicPr>
          <p:nvPr/>
        </p:nvPicPr>
        <p:blipFill>
          <a:blip r:embed="rId9" cstate="print"/>
          <a:stretch>
            <a:fillRect/>
          </a:stretch>
        </p:blipFill>
        <p:spPr>
          <a:xfrm>
            <a:off x="2133600" y="2438400"/>
            <a:ext cx="1447800" cy="1447800"/>
          </a:xfrm>
          <a:prstGeom prst="rect">
            <a:avLst/>
          </a:prstGeom>
        </p:spPr>
      </p:pic>
      <p:pic>
        <p:nvPicPr>
          <p:cNvPr id="28" name="Picture 27" descr="JEGS.jpg"/>
          <p:cNvPicPr>
            <a:picLocks noChangeAspect="1"/>
          </p:cNvPicPr>
          <p:nvPr/>
        </p:nvPicPr>
        <p:blipFill>
          <a:blip r:embed="rId10" cstate="print"/>
          <a:stretch>
            <a:fillRect/>
          </a:stretch>
        </p:blipFill>
        <p:spPr>
          <a:xfrm>
            <a:off x="304801" y="4724400"/>
            <a:ext cx="1447799" cy="1447799"/>
          </a:xfrm>
          <a:prstGeom prst="rect">
            <a:avLst/>
          </a:prstGeom>
        </p:spPr>
      </p:pic>
      <p:pic>
        <p:nvPicPr>
          <p:cNvPr id="29" name="Picture 28" descr="PEP BOYS.jpg"/>
          <p:cNvPicPr>
            <a:picLocks noChangeAspect="1"/>
          </p:cNvPicPr>
          <p:nvPr/>
        </p:nvPicPr>
        <p:blipFill>
          <a:blip r:embed="rId11" cstate="print"/>
          <a:stretch>
            <a:fillRect/>
          </a:stretch>
        </p:blipFill>
        <p:spPr>
          <a:xfrm>
            <a:off x="2133601" y="4714876"/>
            <a:ext cx="1447800" cy="1447800"/>
          </a:xfrm>
          <a:prstGeom prst="rect">
            <a:avLst/>
          </a:prstGeom>
        </p:spPr>
      </p:pic>
      <p:pic>
        <p:nvPicPr>
          <p:cNvPr id="30" name="Picture 29" descr="O REILLYS.jpg"/>
          <p:cNvPicPr>
            <a:picLocks noChangeAspect="1"/>
          </p:cNvPicPr>
          <p:nvPr/>
        </p:nvPicPr>
        <p:blipFill>
          <a:blip r:embed="rId12" cstate="print"/>
          <a:stretch>
            <a:fillRect/>
          </a:stretch>
        </p:blipFill>
        <p:spPr>
          <a:xfrm>
            <a:off x="5181600" y="2438400"/>
            <a:ext cx="1447800" cy="1447800"/>
          </a:xfrm>
          <a:prstGeom prst="rect">
            <a:avLst/>
          </a:prstGeom>
        </p:spPr>
      </p:pic>
      <p:pic>
        <p:nvPicPr>
          <p:cNvPr id="31" name="Picture 30" descr="NAPA.jpg"/>
          <p:cNvPicPr>
            <a:picLocks noChangeAspect="1"/>
          </p:cNvPicPr>
          <p:nvPr/>
        </p:nvPicPr>
        <p:blipFill>
          <a:blip r:embed="rId13" cstate="print"/>
          <a:stretch>
            <a:fillRect/>
          </a:stretch>
        </p:blipFill>
        <p:spPr>
          <a:xfrm>
            <a:off x="5257800" y="4648200"/>
            <a:ext cx="1447799" cy="1447800"/>
          </a:xfrm>
          <a:prstGeom prst="rect">
            <a:avLst/>
          </a:prstGeom>
        </p:spPr>
      </p:pic>
      <p:pic>
        <p:nvPicPr>
          <p:cNvPr id="32" name="Picture 31" descr="AUTO ZONE.jpg"/>
          <p:cNvPicPr>
            <a:picLocks noChangeAspect="1"/>
          </p:cNvPicPr>
          <p:nvPr/>
        </p:nvPicPr>
        <p:blipFill>
          <a:blip r:embed="rId14" cstate="print"/>
          <a:stretch>
            <a:fillRect/>
          </a:stretch>
        </p:blipFill>
        <p:spPr>
          <a:xfrm>
            <a:off x="7239000" y="2438402"/>
            <a:ext cx="1457324" cy="1457324"/>
          </a:xfrm>
          <a:prstGeom prst="rect">
            <a:avLst/>
          </a:prstGeom>
        </p:spPr>
      </p:pic>
      <p:pic>
        <p:nvPicPr>
          <p:cNvPr id="33" name="Picture 32" descr="PARTS SOURCE.jpg"/>
          <p:cNvPicPr>
            <a:picLocks noChangeAspect="1"/>
          </p:cNvPicPr>
          <p:nvPr/>
        </p:nvPicPr>
        <p:blipFill>
          <a:blip r:embed="rId15" cstate="print"/>
          <a:stretch>
            <a:fillRect/>
          </a:stretch>
        </p:blipFill>
        <p:spPr>
          <a:xfrm>
            <a:off x="7239000" y="4648200"/>
            <a:ext cx="1447800" cy="1447800"/>
          </a:xfrm>
          <a:prstGeom prst="rect">
            <a:avLst/>
          </a:prstGeom>
        </p:spPr>
      </p:pic>
      <p:sp>
        <p:nvSpPr>
          <p:cNvPr id="34" name="Rectangle 33"/>
          <p:cNvSpPr/>
          <p:nvPr/>
        </p:nvSpPr>
        <p:spPr>
          <a:xfrm>
            <a:off x="685800" y="4038600"/>
            <a:ext cx="762000" cy="381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200" b="1" dirty="0" smtClean="0">
                <a:solidFill>
                  <a:schemeClr val="bg1"/>
                </a:solidFill>
              </a:rPr>
              <a:t>LOYALTY</a:t>
            </a:r>
          </a:p>
          <a:p>
            <a:pPr algn="ctr"/>
            <a:r>
              <a:rPr lang="en-US" sz="1200" b="1" dirty="0" smtClean="0">
                <a:solidFill>
                  <a:schemeClr val="bg1"/>
                </a:solidFill>
              </a:rPr>
              <a:t>37</a:t>
            </a:r>
            <a:endParaRPr lang="en-US" sz="1200" b="1" dirty="0">
              <a:solidFill>
                <a:schemeClr val="bg1"/>
              </a:solidFill>
            </a:endParaRPr>
          </a:p>
        </p:txBody>
      </p:sp>
      <p:sp>
        <p:nvSpPr>
          <p:cNvPr id="35" name="Rectangle 34"/>
          <p:cNvSpPr/>
          <p:nvPr/>
        </p:nvSpPr>
        <p:spPr>
          <a:xfrm>
            <a:off x="2438400" y="4038600"/>
            <a:ext cx="762000" cy="381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200" b="1" dirty="0" smtClean="0">
                <a:solidFill>
                  <a:schemeClr val="bg1"/>
                </a:solidFill>
              </a:rPr>
              <a:t>LOYALTY</a:t>
            </a:r>
          </a:p>
          <a:p>
            <a:pPr algn="ctr"/>
            <a:r>
              <a:rPr lang="en-US" sz="1200" b="1" dirty="0" smtClean="0">
                <a:solidFill>
                  <a:schemeClr val="bg1"/>
                </a:solidFill>
              </a:rPr>
              <a:t>9</a:t>
            </a:r>
            <a:endParaRPr lang="en-US" sz="1200" b="1" dirty="0">
              <a:solidFill>
                <a:schemeClr val="bg1"/>
              </a:solidFill>
            </a:endParaRPr>
          </a:p>
        </p:txBody>
      </p:sp>
      <p:sp>
        <p:nvSpPr>
          <p:cNvPr id="36" name="Rectangle 35"/>
          <p:cNvSpPr/>
          <p:nvPr/>
        </p:nvSpPr>
        <p:spPr>
          <a:xfrm>
            <a:off x="609600" y="6324600"/>
            <a:ext cx="762000" cy="381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200" b="1" dirty="0" smtClean="0">
                <a:solidFill>
                  <a:schemeClr val="bg1"/>
                </a:solidFill>
              </a:rPr>
              <a:t>LOYALTY</a:t>
            </a:r>
          </a:p>
          <a:p>
            <a:pPr algn="ctr"/>
            <a:r>
              <a:rPr lang="en-US" sz="1200" b="1" dirty="0" smtClean="0">
                <a:solidFill>
                  <a:schemeClr val="bg1"/>
                </a:solidFill>
              </a:rPr>
              <a:t>17</a:t>
            </a:r>
            <a:endParaRPr lang="en-US" sz="1200" b="1" dirty="0">
              <a:solidFill>
                <a:schemeClr val="bg1"/>
              </a:solidFill>
            </a:endParaRPr>
          </a:p>
        </p:txBody>
      </p:sp>
      <p:sp>
        <p:nvSpPr>
          <p:cNvPr id="37" name="Rectangle 36"/>
          <p:cNvSpPr/>
          <p:nvPr/>
        </p:nvSpPr>
        <p:spPr>
          <a:xfrm>
            <a:off x="2438400" y="6324600"/>
            <a:ext cx="762000" cy="381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200" b="1" dirty="0" smtClean="0">
                <a:solidFill>
                  <a:schemeClr val="bg1"/>
                </a:solidFill>
              </a:rPr>
              <a:t>LOYALTY</a:t>
            </a:r>
          </a:p>
          <a:p>
            <a:pPr algn="ctr"/>
            <a:r>
              <a:rPr lang="en-US" sz="1200" b="1" dirty="0" smtClean="0">
                <a:solidFill>
                  <a:schemeClr val="bg1"/>
                </a:solidFill>
              </a:rPr>
              <a:t>2</a:t>
            </a:r>
            <a:endParaRPr lang="en-US" sz="1200" b="1" dirty="0">
              <a:solidFill>
                <a:schemeClr val="bg1"/>
              </a:solidFill>
            </a:endParaRPr>
          </a:p>
        </p:txBody>
      </p:sp>
      <p:sp>
        <p:nvSpPr>
          <p:cNvPr id="38" name="Rectangle 37"/>
          <p:cNvSpPr/>
          <p:nvPr/>
        </p:nvSpPr>
        <p:spPr>
          <a:xfrm>
            <a:off x="7620000" y="6324600"/>
            <a:ext cx="762000" cy="381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200" b="1" dirty="0" smtClean="0">
                <a:solidFill>
                  <a:schemeClr val="bg1"/>
                </a:solidFill>
              </a:rPr>
              <a:t>LOYALTY</a:t>
            </a:r>
          </a:p>
          <a:p>
            <a:pPr algn="ctr"/>
            <a:r>
              <a:rPr lang="en-US" sz="1200" b="1" dirty="0" smtClean="0">
                <a:solidFill>
                  <a:schemeClr val="bg1"/>
                </a:solidFill>
              </a:rPr>
              <a:t>0</a:t>
            </a:r>
            <a:endParaRPr lang="en-US" sz="1200" b="1" dirty="0">
              <a:solidFill>
                <a:schemeClr val="bg1"/>
              </a:solidFill>
            </a:endParaRPr>
          </a:p>
        </p:txBody>
      </p:sp>
      <p:sp>
        <p:nvSpPr>
          <p:cNvPr id="39" name="Rectangle 38"/>
          <p:cNvSpPr/>
          <p:nvPr/>
        </p:nvSpPr>
        <p:spPr>
          <a:xfrm>
            <a:off x="5638800" y="6324600"/>
            <a:ext cx="762000" cy="381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200" b="1" dirty="0" smtClean="0">
                <a:solidFill>
                  <a:schemeClr val="bg1"/>
                </a:solidFill>
              </a:rPr>
              <a:t>LOYALTY</a:t>
            </a:r>
          </a:p>
          <a:p>
            <a:pPr algn="ctr"/>
            <a:r>
              <a:rPr lang="en-US" sz="1200" b="1" dirty="0" smtClean="0">
                <a:solidFill>
                  <a:schemeClr val="bg1"/>
                </a:solidFill>
              </a:rPr>
              <a:t>1</a:t>
            </a:r>
            <a:endParaRPr lang="en-US" sz="1200" b="1" dirty="0">
              <a:solidFill>
                <a:schemeClr val="bg1"/>
              </a:solidFill>
            </a:endParaRPr>
          </a:p>
        </p:txBody>
      </p:sp>
      <p:sp>
        <p:nvSpPr>
          <p:cNvPr id="40" name="Rectangle 39"/>
          <p:cNvSpPr/>
          <p:nvPr/>
        </p:nvSpPr>
        <p:spPr>
          <a:xfrm>
            <a:off x="5562600" y="4038600"/>
            <a:ext cx="762000" cy="381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200" b="1" dirty="0" smtClean="0">
                <a:solidFill>
                  <a:schemeClr val="bg1"/>
                </a:solidFill>
              </a:rPr>
              <a:t>LOYALTY</a:t>
            </a:r>
          </a:p>
          <a:p>
            <a:pPr algn="ctr"/>
            <a:r>
              <a:rPr lang="en-US" sz="1200" b="1" dirty="0" smtClean="0">
                <a:solidFill>
                  <a:schemeClr val="bg1"/>
                </a:solidFill>
              </a:rPr>
              <a:t>22</a:t>
            </a:r>
            <a:endParaRPr lang="en-US" sz="1200" b="1" dirty="0">
              <a:solidFill>
                <a:schemeClr val="bg1"/>
              </a:solidFill>
            </a:endParaRPr>
          </a:p>
        </p:txBody>
      </p:sp>
      <p:sp>
        <p:nvSpPr>
          <p:cNvPr id="41" name="Rectangle 40"/>
          <p:cNvSpPr/>
          <p:nvPr/>
        </p:nvSpPr>
        <p:spPr>
          <a:xfrm>
            <a:off x="7620000" y="4038600"/>
            <a:ext cx="762000" cy="381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200" b="1" dirty="0" smtClean="0">
                <a:solidFill>
                  <a:schemeClr val="bg1"/>
                </a:solidFill>
              </a:rPr>
              <a:t>LOYALTY</a:t>
            </a:r>
          </a:p>
          <a:p>
            <a:pPr algn="ctr"/>
            <a:r>
              <a:rPr lang="en-US" sz="1200" b="1" dirty="0" smtClean="0">
                <a:solidFill>
                  <a:schemeClr val="bg1"/>
                </a:solidFill>
              </a:rPr>
              <a:t>10</a:t>
            </a:r>
            <a:endParaRPr lang="en-US" sz="1200" b="1" dirty="0">
              <a:solidFill>
                <a:schemeClr val="bg1"/>
              </a:solidFill>
            </a:endParaRPr>
          </a:p>
        </p:txBody>
      </p:sp>
      <p:pic>
        <p:nvPicPr>
          <p:cNvPr id="42" name="Picture 41" descr="BarrettJacksonChromeLogo_186.jpg">
            <a:hlinkClick r:id="rId16"/>
          </p:cNvPr>
          <p:cNvPicPr>
            <a:picLocks noChangeAspect="1"/>
          </p:cNvPicPr>
          <p:nvPr/>
        </p:nvPicPr>
        <p:blipFill>
          <a:blip r:embed="rId17" cstate="print"/>
          <a:stretch>
            <a:fillRect/>
          </a:stretch>
        </p:blipFill>
        <p:spPr>
          <a:xfrm>
            <a:off x="4953000" y="533400"/>
            <a:ext cx="3899916" cy="106213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a:effectLst/>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27.jpg">
            <a:hlinkClick r:id="rId4" action="ppaction://hlinksldjump"/>
          </p:cNvPr>
          <p:cNvPicPr>
            <a:picLocks noChangeAspect="1"/>
          </p:cNvPicPr>
          <p:nvPr/>
        </p:nvPicPr>
        <p:blipFill>
          <a:blip r:embed="rId5" cstate="print"/>
          <a:stretch>
            <a:fillRect/>
          </a:stretch>
        </p:blipFill>
        <p:spPr>
          <a:xfrm>
            <a:off x="152400" y="2333377"/>
            <a:ext cx="1376662" cy="1066800"/>
          </a:xfrm>
          <a:prstGeom prst="rect">
            <a:avLst/>
          </a:prstGeom>
        </p:spPr>
      </p:pic>
      <p:pic>
        <p:nvPicPr>
          <p:cNvPr id="11" name="Picture 10" descr="30.jpg"/>
          <p:cNvPicPr>
            <a:picLocks noChangeAspect="1"/>
          </p:cNvPicPr>
          <p:nvPr/>
        </p:nvPicPr>
        <p:blipFill>
          <a:blip r:embed="rId6" cstate="print"/>
          <a:stretch>
            <a:fillRect/>
          </a:stretch>
        </p:blipFill>
        <p:spPr>
          <a:xfrm>
            <a:off x="127001" y="3570595"/>
            <a:ext cx="1412517" cy="983931"/>
          </a:xfrm>
          <a:prstGeom prst="rect">
            <a:avLst/>
          </a:prstGeom>
        </p:spPr>
      </p:pic>
      <p:pic>
        <p:nvPicPr>
          <p:cNvPr id="12" name="Picture 11" descr="46.jpg"/>
          <p:cNvPicPr>
            <a:picLocks noChangeAspect="1"/>
          </p:cNvPicPr>
          <p:nvPr/>
        </p:nvPicPr>
        <p:blipFill>
          <a:blip r:embed="rId7" cstate="print"/>
          <a:stretch>
            <a:fillRect/>
          </a:stretch>
        </p:blipFill>
        <p:spPr>
          <a:xfrm>
            <a:off x="127000" y="4724400"/>
            <a:ext cx="1412518" cy="990600"/>
          </a:xfrm>
          <a:prstGeom prst="rect">
            <a:avLst/>
          </a:prstGeom>
        </p:spPr>
      </p:pic>
      <p:pic>
        <p:nvPicPr>
          <p:cNvPr id="17" name="Picture 16" descr="710.jpg"/>
          <p:cNvPicPr>
            <a:picLocks noChangeAspect="1"/>
          </p:cNvPicPr>
          <p:nvPr/>
        </p:nvPicPr>
        <p:blipFill>
          <a:blip r:embed="rId8" cstate="print"/>
          <a:stretch>
            <a:fillRect/>
          </a:stretch>
        </p:blipFill>
        <p:spPr>
          <a:xfrm>
            <a:off x="127000" y="5865876"/>
            <a:ext cx="1412518" cy="992124"/>
          </a:xfrm>
          <a:prstGeom prst="rect">
            <a:avLst/>
          </a:prstGeom>
        </p:spPr>
      </p:pic>
      <p:sp>
        <p:nvSpPr>
          <p:cNvPr id="19" name="Rectangle 18"/>
          <p:cNvSpPr/>
          <p:nvPr/>
        </p:nvSpPr>
        <p:spPr>
          <a:xfrm>
            <a:off x="1943100" y="2287583"/>
            <a:ext cx="5257800" cy="1065217"/>
          </a:xfrm>
          <a:prstGeom prst="rect">
            <a:avLst/>
          </a:prstGeom>
          <a:ln>
            <a:solidFill>
              <a:schemeClr val="tx1">
                <a:lumMod val="65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bg1"/>
                </a:solidFill>
              </a:rPr>
              <a:t>1927 CHEVY CUSTOM T-BUCKET ROADSTER</a:t>
            </a:r>
          </a:p>
          <a:p>
            <a:r>
              <a:rPr lang="en-US" sz="1200" b="1" dirty="0" smtClean="0">
                <a:solidFill>
                  <a:schemeClr val="bg1"/>
                </a:solidFill>
              </a:rPr>
              <a:t>Big block, 3-speed automatic transmission, custom interior, chrome headers and side pipes, fiberglass tub, disc brakes, chrome wheels, Mickey Thompson tires, carbon fiber dash, a real head turner.</a:t>
            </a:r>
            <a:endParaRPr lang="en-US" b="1" dirty="0">
              <a:solidFill>
                <a:schemeClr val="bg1"/>
              </a:solidFill>
            </a:endParaRPr>
          </a:p>
        </p:txBody>
      </p:sp>
      <p:sp>
        <p:nvSpPr>
          <p:cNvPr id="20" name="Rectangle 19"/>
          <p:cNvSpPr/>
          <p:nvPr/>
        </p:nvSpPr>
        <p:spPr>
          <a:xfrm>
            <a:off x="7719174" y="2362399"/>
            <a:ext cx="112272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rPr>
              <a:t>$17,600</a:t>
            </a:r>
            <a:endParaRPr lang="en-US" sz="1400" b="1" dirty="0">
              <a:solidFill>
                <a:srgbClr val="FF0000"/>
              </a:solidFill>
            </a:endParaRPr>
          </a:p>
        </p:txBody>
      </p:sp>
      <p:sp>
        <p:nvSpPr>
          <p:cNvPr id="21" name="Rectangle 20">
            <a:hlinkClick r:id="rId9" action="ppaction://hlinksldjump"/>
          </p:cNvPr>
          <p:cNvSpPr/>
          <p:nvPr/>
        </p:nvSpPr>
        <p:spPr>
          <a:xfrm>
            <a:off x="7698894" y="2760673"/>
            <a:ext cx="11430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BID NOW</a:t>
            </a:r>
            <a:endParaRPr lang="en-US" b="1" dirty="0">
              <a:solidFill>
                <a:srgbClr val="FF0000"/>
              </a:solidFill>
            </a:endParaRPr>
          </a:p>
        </p:txBody>
      </p:sp>
      <p:sp>
        <p:nvSpPr>
          <p:cNvPr id="22" name="Rectangle 21"/>
          <p:cNvSpPr/>
          <p:nvPr/>
        </p:nvSpPr>
        <p:spPr>
          <a:xfrm>
            <a:off x="7719174" y="3083792"/>
            <a:ext cx="112272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17 HOURS, 29 MINS</a:t>
            </a:r>
            <a:endParaRPr lang="en-US" sz="800" b="1" dirty="0">
              <a:solidFill>
                <a:srgbClr val="FF0000"/>
              </a:solidFill>
            </a:endParaRPr>
          </a:p>
        </p:txBody>
      </p:sp>
      <p:sp>
        <p:nvSpPr>
          <p:cNvPr id="23" name="Rectangle 22"/>
          <p:cNvSpPr/>
          <p:nvPr/>
        </p:nvSpPr>
        <p:spPr>
          <a:xfrm>
            <a:off x="1943100" y="3570596"/>
            <a:ext cx="5257800" cy="990600"/>
          </a:xfrm>
          <a:prstGeom prst="rect">
            <a:avLst/>
          </a:prstGeom>
          <a:ln>
            <a:solidFill>
              <a:schemeClr val="tx1">
                <a:lumMod val="65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bg1"/>
                </a:solidFill>
              </a:rPr>
              <a:t>1929 FORD CUSTOM</a:t>
            </a:r>
          </a:p>
          <a:p>
            <a:r>
              <a:rPr lang="en-US" sz="1200" b="1" dirty="0" smtClean="0">
                <a:solidFill>
                  <a:schemeClr val="bg1"/>
                </a:solidFill>
              </a:rPr>
              <a:t>All-steel Street Rod, hundreds of body </a:t>
            </a:r>
            <a:r>
              <a:rPr lang="en-US" sz="1200" b="1" dirty="0" err="1" smtClean="0">
                <a:solidFill>
                  <a:schemeClr val="bg1"/>
                </a:solidFill>
              </a:rPr>
              <a:t>mods</a:t>
            </a:r>
            <a:r>
              <a:rPr lang="en-US" sz="1200" b="1" dirty="0" smtClean="0">
                <a:solidFill>
                  <a:schemeClr val="bg1"/>
                </a:solidFill>
              </a:rPr>
              <a:t>, lift-off hardtop, 350/350hp, boxed frame, chrome dropped axle, American Racing </a:t>
            </a:r>
            <a:r>
              <a:rPr lang="en-US" sz="1200" b="1" dirty="0" err="1" smtClean="0">
                <a:solidFill>
                  <a:schemeClr val="bg1"/>
                </a:solidFill>
              </a:rPr>
              <a:t>Torq</a:t>
            </a:r>
            <a:r>
              <a:rPr lang="en-US" sz="1200" b="1" dirty="0" smtClean="0">
                <a:solidFill>
                  <a:schemeClr val="bg1"/>
                </a:solidFill>
              </a:rPr>
              <a:t> Thrust wheels and custom interior.</a:t>
            </a:r>
            <a:endParaRPr lang="en-US" b="1" dirty="0">
              <a:solidFill>
                <a:schemeClr val="bg1"/>
              </a:solidFill>
            </a:endParaRPr>
          </a:p>
        </p:txBody>
      </p:sp>
      <p:sp>
        <p:nvSpPr>
          <p:cNvPr id="24" name="Rectangle 23"/>
          <p:cNvSpPr/>
          <p:nvPr/>
        </p:nvSpPr>
        <p:spPr>
          <a:xfrm>
            <a:off x="7719174" y="3607800"/>
            <a:ext cx="1135180" cy="2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rPr>
              <a:t>$50,600</a:t>
            </a:r>
            <a:endParaRPr lang="en-US" sz="1400" b="1" dirty="0">
              <a:solidFill>
                <a:srgbClr val="FF0000"/>
              </a:solidFill>
            </a:endParaRPr>
          </a:p>
        </p:txBody>
      </p:sp>
      <p:sp>
        <p:nvSpPr>
          <p:cNvPr id="25" name="Rectangle 24"/>
          <p:cNvSpPr/>
          <p:nvPr/>
        </p:nvSpPr>
        <p:spPr>
          <a:xfrm>
            <a:off x="7698894" y="3962400"/>
            <a:ext cx="11430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BID NOW</a:t>
            </a:r>
            <a:endParaRPr lang="en-US" b="1" dirty="0">
              <a:solidFill>
                <a:srgbClr val="FF0000"/>
              </a:solidFill>
            </a:endParaRPr>
          </a:p>
        </p:txBody>
      </p:sp>
      <p:sp>
        <p:nvSpPr>
          <p:cNvPr id="26" name="Rectangle 25"/>
          <p:cNvSpPr/>
          <p:nvPr/>
        </p:nvSpPr>
        <p:spPr>
          <a:xfrm>
            <a:off x="7698894" y="4325927"/>
            <a:ext cx="1143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19 HOURS, 53 MINS</a:t>
            </a:r>
            <a:endParaRPr lang="en-US" sz="800" b="1" dirty="0">
              <a:solidFill>
                <a:srgbClr val="FF0000"/>
              </a:solidFill>
            </a:endParaRPr>
          </a:p>
        </p:txBody>
      </p:sp>
      <p:sp>
        <p:nvSpPr>
          <p:cNvPr id="27" name="Rectangle 26"/>
          <p:cNvSpPr/>
          <p:nvPr/>
        </p:nvSpPr>
        <p:spPr>
          <a:xfrm>
            <a:off x="1981200" y="4724400"/>
            <a:ext cx="5219700" cy="990600"/>
          </a:xfrm>
          <a:prstGeom prst="rect">
            <a:avLst/>
          </a:prstGeom>
          <a:ln>
            <a:solidFill>
              <a:schemeClr val="tx1">
                <a:lumMod val="65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bg1"/>
                </a:solidFill>
              </a:rPr>
              <a:t>1932 FORD CUSTOM 2 DOOR REMOVABLE HARDTOP</a:t>
            </a:r>
          </a:p>
          <a:p>
            <a:r>
              <a:rPr lang="en-US" sz="1200" b="1" dirty="0" smtClean="0">
                <a:solidFill>
                  <a:schemeClr val="bg1"/>
                </a:solidFill>
              </a:rPr>
              <a:t>This '32 has been a combined effort over two owners and 10 years to complete with a build cost just south of $125,000. Impeccable attention to detail is shown throughout this one-off custom. Features a Chevy 502cid big block and Turbo 400 transmission.</a:t>
            </a:r>
            <a:endParaRPr lang="en-US" b="1" dirty="0">
              <a:solidFill>
                <a:schemeClr val="bg1"/>
              </a:solidFill>
            </a:endParaRPr>
          </a:p>
        </p:txBody>
      </p:sp>
      <p:sp>
        <p:nvSpPr>
          <p:cNvPr id="28" name="Rectangle 27"/>
          <p:cNvSpPr/>
          <p:nvPr/>
        </p:nvSpPr>
        <p:spPr>
          <a:xfrm>
            <a:off x="1981200" y="5867400"/>
            <a:ext cx="5219700" cy="990600"/>
          </a:xfrm>
          <a:prstGeom prst="rect">
            <a:avLst/>
          </a:prstGeom>
          <a:ln>
            <a:solidFill>
              <a:schemeClr val="tx1">
                <a:lumMod val="65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bg1"/>
                </a:solidFill>
              </a:rPr>
              <a:t>1968 PONTIAC GTO 2 DOOR HARDTOP</a:t>
            </a:r>
          </a:p>
          <a:p>
            <a:r>
              <a:rPr lang="en-US" sz="1200" b="1" dirty="0" smtClean="0">
                <a:solidFill>
                  <a:schemeClr val="bg1"/>
                </a:solidFill>
              </a:rPr>
              <a:t>Meridian Turquoise inside and out. Original matching numbers car. 400cid, Turbo 400 transmission, power steering, power brakes, factory air conditioning, rally wheels, hood tachometer and Firestone wide ovals. Frame-off restoration.</a:t>
            </a:r>
            <a:endParaRPr lang="en-US" b="1" dirty="0">
              <a:solidFill>
                <a:schemeClr val="bg1"/>
              </a:solidFill>
            </a:endParaRPr>
          </a:p>
        </p:txBody>
      </p:sp>
      <p:sp>
        <p:nvSpPr>
          <p:cNvPr id="32" name="Rectangle 31"/>
          <p:cNvSpPr/>
          <p:nvPr/>
        </p:nvSpPr>
        <p:spPr>
          <a:xfrm>
            <a:off x="7720642" y="4783127"/>
            <a:ext cx="1121252" cy="202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rPr>
              <a:t>$47,300</a:t>
            </a:r>
            <a:endParaRPr lang="en-US" sz="1400" b="1" dirty="0">
              <a:solidFill>
                <a:srgbClr val="FF0000"/>
              </a:solidFill>
            </a:endParaRPr>
          </a:p>
        </p:txBody>
      </p:sp>
      <p:sp>
        <p:nvSpPr>
          <p:cNvPr id="33" name="Rectangle 32"/>
          <p:cNvSpPr/>
          <p:nvPr/>
        </p:nvSpPr>
        <p:spPr>
          <a:xfrm>
            <a:off x="7724170" y="5105400"/>
            <a:ext cx="11430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BID NOW</a:t>
            </a:r>
            <a:endParaRPr lang="en-US" b="1" dirty="0">
              <a:solidFill>
                <a:srgbClr val="FF0000"/>
              </a:solidFill>
            </a:endParaRPr>
          </a:p>
        </p:txBody>
      </p:sp>
      <p:sp>
        <p:nvSpPr>
          <p:cNvPr id="34" name="Rectangle 33"/>
          <p:cNvSpPr/>
          <p:nvPr/>
        </p:nvSpPr>
        <p:spPr>
          <a:xfrm>
            <a:off x="7707433" y="5451894"/>
            <a:ext cx="1143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20 HOURS, 09 MINS</a:t>
            </a:r>
            <a:endParaRPr lang="en-US" sz="800" b="1" dirty="0">
              <a:solidFill>
                <a:srgbClr val="FF0000"/>
              </a:solidFill>
            </a:endParaRPr>
          </a:p>
        </p:txBody>
      </p:sp>
      <p:sp>
        <p:nvSpPr>
          <p:cNvPr id="35" name="Rectangle 34"/>
          <p:cNvSpPr/>
          <p:nvPr/>
        </p:nvSpPr>
        <p:spPr>
          <a:xfrm>
            <a:off x="7725034" y="5938036"/>
            <a:ext cx="1117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rPr>
              <a:t>$35,200</a:t>
            </a:r>
            <a:endParaRPr lang="en-US" sz="1400" b="1" dirty="0">
              <a:solidFill>
                <a:srgbClr val="FF0000"/>
              </a:solidFill>
            </a:endParaRPr>
          </a:p>
        </p:txBody>
      </p:sp>
      <p:sp>
        <p:nvSpPr>
          <p:cNvPr id="36" name="Rectangle 35"/>
          <p:cNvSpPr/>
          <p:nvPr/>
        </p:nvSpPr>
        <p:spPr>
          <a:xfrm>
            <a:off x="7707433" y="6251822"/>
            <a:ext cx="11430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BID NOW</a:t>
            </a:r>
            <a:endParaRPr lang="en-US" b="1" dirty="0">
              <a:solidFill>
                <a:srgbClr val="FF0000"/>
              </a:solidFill>
            </a:endParaRPr>
          </a:p>
        </p:txBody>
      </p:sp>
      <p:sp>
        <p:nvSpPr>
          <p:cNvPr id="37" name="Rectangle 36"/>
          <p:cNvSpPr/>
          <p:nvPr/>
        </p:nvSpPr>
        <p:spPr>
          <a:xfrm>
            <a:off x="7699155" y="6565608"/>
            <a:ext cx="1143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23 HOURS, 59 MINS</a:t>
            </a:r>
            <a:endParaRPr lang="en-US" sz="800" b="1" dirty="0">
              <a:solidFill>
                <a:srgbClr val="FF0000"/>
              </a:solidFill>
            </a:endParaRPr>
          </a:p>
        </p:txBody>
      </p:sp>
      <p:pic>
        <p:nvPicPr>
          <p:cNvPr id="38" name="Picture 37" descr="BarrettJacksonChromeLogo_186.jpg">
            <a:hlinkClick r:id="rId10"/>
          </p:cNvPr>
          <p:cNvPicPr>
            <a:picLocks noChangeAspect="1"/>
          </p:cNvPicPr>
          <p:nvPr/>
        </p:nvPicPr>
        <p:blipFill>
          <a:blip r:embed="rId11" cstate="print"/>
          <a:stretch>
            <a:fillRect/>
          </a:stretch>
        </p:blipFill>
        <p:spPr>
          <a:xfrm>
            <a:off x="4953000" y="533400"/>
            <a:ext cx="3899916" cy="1062136"/>
          </a:xfrm>
          <a:prstGeom prst="rect">
            <a:avLst/>
          </a:prstGeom>
        </p:spPr>
      </p:pic>
      <p:sp>
        <p:nvSpPr>
          <p:cNvPr id="3" name="Rectangle 2"/>
          <p:cNvSpPr/>
          <p:nvPr/>
        </p:nvSpPr>
        <p:spPr>
          <a:xfrm>
            <a:off x="7604482" y="4724400"/>
            <a:ext cx="1371600" cy="990600"/>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p:cNvSpPr/>
          <p:nvPr/>
        </p:nvSpPr>
        <p:spPr>
          <a:xfrm>
            <a:off x="7604482" y="3575628"/>
            <a:ext cx="1371600" cy="985568"/>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p:cNvSpPr/>
          <p:nvPr/>
        </p:nvSpPr>
        <p:spPr>
          <a:xfrm>
            <a:off x="7614938" y="2286000"/>
            <a:ext cx="1371600" cy="1066800"/>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p:cNvSpPr/>
          <p:nvPr/>
        </p:nvSpPr>
        <p:spPr>
          <a:xfrm>
            <a:off x="7609870" y="5865876"/>
            <a:ext cx="1366212" cy="992124"/>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27.jpg">
            <a:hlinkClick r:id="rId4" action="ppaction://hlinksldjump"/>
          </p:cNvPr>
          <p:cNvPicPr>
            <a:picLocks noChangeAspect="1"/>
          </p:cNvPicPr>
          <p:nvPr/>
        </p:nvPicPr>
        <p:blipFill>
          <a:blip r:embed="rId5" cstate="print"/>
          <a:stretch>
            <a:fillRect/>
          </a:stretch>
        </p:blipFill>
        <p:spPr>
          <a:xfrm>
            <a:off x="153838" y="2243137"/>
            <a:ext cx="1422400" cy="1066800"/>
          </a:xfrm>
          <a:prstGeom prst="rect">
            <a:avLst/>
          </a:prstGeom>
        </p:spPr>
      </p:pic>
      <p:pic>
        <p:nvPicPr>
          <p:cNvPr id="11" name="Picture 10" descr="30.jpg"/>
          <p:cNvPicPr>
            <a:picLocks noChangeAspect="1"/>
          </p:cNvPicPr>
          <p:nvPr/>
        </p:nvPicPr>
        <p:blipFill>
          <a:blip r:embed="rId6" cstate="print"/>
          <a:stretch>
            <a:fillRect/>
          </a:stretch>
        </p:blipFill>
        <p:spPr>
          <a:xfrm>
            <a:off x="152401" y="3502455"/>
            <a:ext cx="1447799" cy="965682"/>
          </a:xfrm>
          <a:prstGeom prst="rect">
            <a:avLst/>
          </a:prstGeom>
        </p:spPr>
      </p:pic>
      <p:pic>
        <p:nvPicPr>
          <p:cNvPr id="12" name="Picture 11" descr="46.jpg"/>
          <p:cNvPicPr>
            <a:picLocks noChangeAspect="1"/>
          </p:cNvPicPr>
          <p:nvPr/>
        </p:nvPicPr>
        <p:blipFill>
          <a:blip r:embed="rId7" cstate="print"/>
          <a:stretch>
            <a:fillRect/>
          </a:stretch>
        </p:blipFill>
        <p:spPr>
          <a:xfrm>
            <a:off x="152400" y="4660655"/>
            <a:ext cx="1447800" cy="961339"/>
          </a:xfrm>
          <a:prstGeom prst="rect">
            <a:avLst/>
          </a:prstGeom>
        </p:spPr>
      </p:pic>
      <p:pic>
        <p:nvPicPr>
          <p:cNvPr id="17" name="Picture 16" descr="710.jpg"/>
          <p:cNvPicPr>
            <a:picLocks noChangeAspect="1"/>
          </p:cNvPicPr>
          <p:nvPr/>
        </p:nvPicPr>
        <p:blipFill>
          <a:blip r:embed="rId8" cstate="print"/>
          <a:stretch>
            <a:fillRect/>
          </a:stretch>
        </p:blipFill>
        <p:spPr>
          <a:xfrm>
            <a:off x="152400" y="5812004"/>
            <a:ext cx="1487442" cy="992124"/>
          </a:xfrm>
          <a:prstGeom prst="rect">
            <a:avLst/>
          </a:prstGeom>
        </p:spPr>
      </p:pic>
      <p:sp>
        <p:nvSpPr>
          <p:cNvPr id="19" name="Rectangle 18"/>
          <p:cNvSpPr/>
          <p:nvPr/>
        </p:nvSpPr>
        <p:spPr>
          <a:xfrm>
            <a:off x="1937589" y="2243137"/>
            <a:ext cx="5257800" cy="1066800"/>
          </a:xfrm>
          <a:prstGeom prst="rect">
            <a:avLst/>
          </a:prstGeom>
          <a:ln>
            <a:solidFill>
              <a:schemeClr val="tx1">
                <a:lumMod val="65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bg1"/>
                </a:solidFill>
              </a:rPr>
              <a:t>1927 CHEVY CUSTOM T-BUCKET ROADSTER</a:t>
            </a:r>
          </a:p>
          <a:p>
            <a:r>
              <a:rPr lang="en-US" sz="1200" b="1" dirty="0" smtClean="0">
                <a:solidFill>
                  <a:schemeClr val="bg1"/>
                </a:solidFill>
              </a:rPr>
              <a:t>Big block, 3-speed automatic transmission, custom interior, chrome headers and side pipes, fiberglass tub, disc brakes, chrome wheels, Mickey Thompson tires, carbon fiber dash, a real head turner.</a:t>
            </a:r>
            <a:endParaRPr lang="en-US" b="1" dirty="0">
              <a:solidFill>
                <a:schemeClr val="bg1"/>
              </a:solidFill>
            </a:endParaRPr>
          </a:p>
        </p:txBody>
      </p:sp>
      <p:sp>
        <p:nvSpPr>
          <p:cNvPr id="20" name="Rectangle 19"/>
          <p:cNvSpPr/>
          <p:nvPr/>
        </p:nvSpPr>
        <p:spPr>
          <a:xfrm>
            <a:off x="7709916" y="2294148"/>
            <a:ext cx="1143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rPr>
              <a:t>$7,600</a:t>
            </a:r>
            <a:endParaRPr lang="en-US" sz="1400" b="1" dirty="0">
              <a:solidFill>
                <a:srgbClr val="FF0000"/>
              </a:solidFill>
            </a:endParaRPr>
          </a:p>
        </p:txBody>
      </p:sp>
      <p:sp>
        <p:nvSpPr>
          <p:cNvPr id="21" name="Rectangle 20">
            <a:hlinkClick r:id="rId9" action="ppaction://hlinksldjump"/>
          </p:cNvPr>
          <p:cNvSpPr/>
          <p:nvPr/>
        </p:nvSpPr>
        <p:spPr>
          <a:xfrm>
            <a:off x="7729107" y="2667000"/>
            <a:ext cx="11430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BID NOW</a:t>
            </a:r>
            <a:endParaRPr lang="en-US" b="1" dirty="0">
              <a:solidFill>
                <a:srgbClr val="FF0000"/>
              </a:solidFill>
            </a:endParaRPr>
          </a:p>
        </p:txBody>
      </p:sp>
      <p:sp>
        <p:nvSpPr>
          <p:cNvPr id="22" name="Rectangle 21"/>
          <p:cNvSpPr/>
          <p:nvPr/>
        </p:nvSpPr>
        <p:spPr>
          <a:xfrm>
            <a:off x="7757200" y="2964503"/>
            <a:ext cx="1114907"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17 HOURS, 29 MINS</a:t>
            </a:r>
            <a:endParaRPr lang="en-US" sz="800" b="1" dirty="0">
              <a:solidFill>
                <a:srgbClr val="FF0000"/>
              </a:solidFill>
            </a:endParaRPr>
          </a:p>
        </p:txBody>
      </p:sp>
      <p:sp>
        <p:nvSpPr>
          <p:cNvPr id="23" name="Rectangle 22"/>
          <p:cNvSpPr/>
          <p:nvPr/>
        </p:nvSpPr>
        <p:spPr>
          <a:xfrm>
            <a:off x="1937589" y="3498610"/>
            <a:ext cx="5257800" cy="969527"/>
          </a:xfrm>
          <a:prstGeom prst="rect">
            <a:avLst/>
          </a:prstGeom>
          <a:ln>
            <a:solidFill>
              <a:schemeClr val="tx1">
                <a:lumMod val="65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bg1"/>
                </a:solidFill>
              </a:rPr>
              <a:t>1929 FORD CUSTOM</a:t>
            </a:r>
          </a:p>
          <a:p>
            <a:r>
              <a:rPr lang="en-US" sz="1200" b="1" dirty="0" smtClean="0">
                <a:solidFill>
                  <a:schemeClr val="bg1"/>
                </a:solidFill>
              </a:rPr>
              <a:t>All-steel Street Rod, hundreds of body </a:t>
            </a:r>
            <a:r>
              <a:rPr lang="en-US" sz="1200" b="1" dirty="0" err="1" smtClean="0">
                <a:solidFill>
                  <a:schemeClr val="bg1"/>
                </a:solidFill>
              </a:rPr>
              <a:t>mods</a:t>
            </a:r>
            <a:r>
              <a:rPr lang="en-US" sz="1200" b="1" dirty="0" smtClean="0">
                <a:solidFill>
                  <a:schemeClr val="bg1"/>
                </a:solidFill>
              </a:rPr>
              <a:t>, lift-off hardtop, 350/350hp, boxed frame, chrome dropped axle, American Racing </a:t>
            </a:r>
            <a:r>
              <a:rPr lang="en-US" sz="1200" b="1" dirty="0" err="1" smtClean="0">
                <a:solidFill>
                  <a:schemeClr val="bg1"/>
                </a:solidFill>
              </a:rPr>
              <a:t>Torq</a:t>
            </a:r>
            <a:r>
              <a:rPr lang="en-US" sz="1200" b="1" dirty="0" smtClean="0">
                <a:solidFill>
                  <a:schemeClr val="bg1"/>
                </a:solidFill>
              </a:rPr>
              <a:t> Thrust wheels and custom interior.</a:t>
            </a:r>
            <a:endParaRPr lang="en-US" b="1" dirty="0">
              <a:solidFill>
                <a:schemeClr val="bg1"/>
              </a:solidFill>
            </a:endParaRPr>
          </a:p>
        </p:txBody>
      </p:sp>
      <p:sp>
        <p:nvSpPr>
          <p:cNvPr id="24" name="Rectangle 23"/>
          <p:cNvSpPr/>
          <p:nvPr/>
        </p:nvSpPr>
        <p:spPr>
          <a:xfrm>
            <a:off x="7757200" y="3571553"/>
            <a:ext cx="1117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rPr>
              <a:t>$5,600</a:t>
            </a:r>
            <a:endParaRPr lang="en-US" sz="1400" b="1" dirty="0">
              <a:solidFill>
                <a:srgbClr val="FF0000"/>
              </a:solidFill>
            </a:endParaRPr>
          </a:p>
        </p:txBody>
      </p:sp>
      <p:sp>
        <p:nvSpPr>
          <p:cNvPr id="25" name="Rectangle 24"/>
          <p:cNvSpPr/>
          <p:nvPr/>
        </p:nvSpPr>
        <p:spPr>
          <a:xfrm>
            <a:off x="7709916" y="3874309"/>
            <a:ext cx="11430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BID NOW</a:t>
            </a:r>
            <a:endParaRPr lang="en-US" b="1" dirty="0">
              <a:solidFill>
                <a:srgbClr val="FF0000"/>
              </a:solidFill>
            </a:endParaRPr>
          </a:p>
        </p:txBody>
      </p:sp>
      <p:sp>
        <p:nvSpPr>
          <p:cNvPr id="26" name="Rectangle 25"/>
          <p:cNvSpPr/>
          <p:nvPr/>
        </p:nvSpPr>
        <p:spPr>
          <a:xfrm>
            <a:off x="7729107" y="4164125"/>
            <a:ext cx="1143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19 HOURS, 53 MINS</a:t>
            </a:r>
            <a:endParaRPr lang="en-US" sz="800" b="1" dirty="0">
              <a:solidFill>
                <a:srgbClr val="FF0000"/>
              </a:solidFill>
            </a:endParaRPr>
          </a:p>
        </p:txBody>
      </p:sp>
      <p:sp>
        <p:nvSpPr>
          <p:cNvPr id="27" name="Rectangle 26"/>
          <p:cNvSpPr/>
          <p:nvPr/>
        </p:nvSpPr>
        <p:spPr>
          <a:xfrm>
            <a:off x="1941902" y="4656810"/>
            <a:ext cx="5257800" cy="965184"/>
          </a:xfrm>
          <a:prstGeom prst="rect">
            <a:avLst/>
          </a:prstGeom>
          <a:ln>
            <a:solidFill>
              <a:schemeClr val="tx1">
                <a:lumMod val="65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bg1"/>
                </a:solidFill>
              </a:rPr>
              <a:t>1932 FORD CUSTOM 2 DOOR REMOVABLE HARDTOP</a:t>
            </a:r>
          </a:p>
          <a:p>
            <a:r>
              <a:rPr lang="en-US" sz="1200" b="1" dirty="0" smtClean="0">
                <a:solidFill>
                  <a:schemeClr val="bg1"/>
                </a:solidFill>
              </a:rPr>
              <a:t>This '32 has been a combined effort over two owners and 10 years to complete with a build cost just south of $125,000. Impeccable attention to detail is shown throughout this one-off custom. Features a Chevy 502cid big block and Turbo 400 transmission.</a:t>
            </a:r>
            <a:endParaRPr lang="en-US" b="1" dirty="0">
              <a:solidFill>
                <a:schemeClr val="bg1"/>
              </a:solidFill>
            </a:endParaRPr>
          </a:p>
        </p:txBody>
      </p:sp>
      <p:sp>
        <p:nvSpPr>
          <p:cNvPr id="28" name="Rectangle 27"/>
          <p:cNvSpPr/>
          <p:nvPr/>
        </p:nvSpPr>
        <p:spPr>
          <a:xfrm>
            <a:off x="1937589" y="5810046"/>
            <a:ext cx="5257800" cy="994082"/>
          </a:xfrm>
          <a:prstGeom prst="rect">
            <a:avLst/>
          </a:prstGeom>
          <a:ln>
            <a:solidFill>
              <a:schemeClr val="tx1">
                <a:lumMod val="65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bg1"/>
                </a:solidFill>
              </a:rPr>
              <a:t>1968 PONTIAC GTO 2 DOOR HARDTOP</a:t>
            </a:r>
          </a:p>
          <a:p>
            <a:r>
              <a:rPr lang="en-US" sz="1200" b="1" dirty="0" smtClean="0">
                <a:solidFill>
                  <a:schemeClr val="bg1"/>
                </a:solidFill>
              </a:rPr>
              <a:t>Meridian Turquoise inside and out. Original matching numbers car. 400cid, Turbo 400 transmission, power steering, power brakes, factory air conditioning, rally wheels, hood tachometer and Firestone wide ovals. Frame-off restoration.</a:t>
            </a:r>
            <a:endParaRPr lang="en-US" b="1" dirty="0">
              <a:solidFill>
                <a:schemeClr val="bg1"/>
              </a:solidFill>
            </a:endParaRPr>
          </a:p>
        </p:txBody>
      </p:sp>
      <p:sp>
        <p:nvSpPr>
          <p:cNvPr id="32" name="Rectangle 31"/>
          <p:cNvSpPr/>
          <p:nvPr/>
        </p:nvSpPr>
        <p:spPr>
          <a:xfrm>
            <a:off x="7732056" y="4724400"/>
            <a:ext cx="1117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rPr>
              <a:t>$7,300</a:t>
            </a:r>
            <a:endParaRPr lang="en-US" sz="1400" b="1" dirty="0">
              <a:solidFill>
                <a:srgbClr val="FF0000"/>
              </a:solidFill>
            </a:endParaRPr>
          </a:p>
        </p:txBody>
      </p:sp>
      <p:sp>
        <p:nvSpPr>
          <p:cNvPr id="33" name="Rectangle 32"/>
          <p:cNvSpPr/>
          <p:nvPr/>
        </p:nvSpPr>
        <p:spPr>
          <a:xfrm>
            <a:off x="7706656" y="5029200"/>
            <a:ext cx="11430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BID NOW</a:t>
            </a:r>
            <a:endParaRPr lang="en-US" b="1" dirty="0">
              <a:solidFill>
                <a:srgbClr val="FF0000"/>
              </a:solidFill>
            </a:endParaRPr>
          </a:p>
        </p:txBody>
      </p:sp>
      <p:sp>
        <p:nvSpPr>
          <p:cNvPr id="34" name="Rectangle 33"/>
          <p:cNvSpPr/>
          <p:nvPr/>
        </p:nvSpPr>
        <p:spPr>
          <a:xfrm>
            <a:off x="7706656" y="5334000"/>
            <a:ext cx="1143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20 HOURS, 09 MINS</a:t>
            </a:r>
            <a:endParaRPr lang="en-US" sz="800" b="1" dirty="0">
              <a:solidFill>
                <a:srgbClr val="FF0000"/>
              </a:solidFill>
            </a:endParaRPr>
          </a:p>
        </p:txBody>
      </p:sp>
      <p:sp>
        <p:nvSpPr>
          <p:cNvPr id="35" name="Rectangle 34"/>
          <p:cNvSpPr/>
          <p:nvPr/>
        </p:nvSpPr>
        <p:spPr>
          <a:xfrm>
            <a:off x="7732317" y="5873346"/>
            <a:ext cx="1117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rPr>
              <a:t>$2,200</a:t>
            </a:r>
            <a:endParaRPr lang="en-US" sz="1400" b="1" dirty="0">
              <a:solidFill>
                <a:srgbClr val="FF0000"/>
              </a:solidFill>
            </a:endParaRPr>
          </a:p>
        </p:txBody>
      </p:sp>
      <p:sp>
        <p:nvSpPr>
          <p:cNvPr id="36" name="Rectangle 35"/>
          <p:cNvSpPr/>
          <p:nvPr/>
        </p:nvSpPr>
        <p:spPr>
          <a:xfrm>
            <a:off x="7706656" y="6188656"/>
            <a:ext cx="11430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BID NOW</a:t>
            </a:r>
            <a:endParaRPr lang="en-US" b="1" dirty="0">
              <a:solidFill>
                <a:srgbClr val="FF0000"/>
              </a:solidFill>
            </a:endParaRPr>
          </a:p>
        </p:txBody>
      </p:sp>
      <p:sp>
        <p:nvSpPr>
          <p:cNvPr id="37" name="Rectangle 36"/>
          <p:cNvSpPr/>
          <p:nvPr/>
        </p:nvSpPr>
        <p:spPr>
          <a:xfrm>
            <a:off x="7706656" y="6504582"/>
            <a:ext cx="1143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23 HOURS, 59 MINS</a:t>
            </a:r>
            <a:endParaRPr lang="en-US" sz="800" b="1" dirty="0">
              <a:solidFill>
                <a:srgbClr val="FF0000"/>
              </a:solidFill>
            </a:endParaRPr>
          </a:p>
        </p:txBody>
      </p:sp>
      <p:pic>
        <p:nvPicPr>
          <p:cNvPr id="38" name="Picture 37" descr="BarrettJacksonChromeLogo_186.jpg">
            <a:hlinkClick r:id="rId10"/>
          </p:cNvPr>
          <p:cNvPicPr>
            <a:picLocks noChangeAspect="1"/>
          </p:cNvPicPr>
          <p:nvPr/>
        </p:nvPicPr>
        <p:blipFill>
          <a:blip r:embed="rId11" cstate="print"/>
          <a:stretch>
            <a:fillRect/>
          </a:stretch>
        </p:blipFill>
        <p:spPr>
          <a:xfrm>
            <a:off x="4953000" y="533400"/>
            <a:ext cx="3899916" cy="1062136"/>
          </a:xfrm>
          <a:prstGeom prst="rect">
            <a:avLst/>
          </a:prstGeom>
        </p:spPr>
      </p:pic>
      <p:sp>
        <p:nvSpPr>
          <p:cNvPr id="29" name="Rectangle 28"/>
          <p:cNvSpPr/>
          <p:nvPr/>
        </p:nvSpPr>
        <p:spPr>
          <a:xfrm>
            <a:off x="7614807" y="2243137"/>
            <a:ext cx="1371600" cy="1066800"/>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p:cNvSpPr/>
          <p:nvPr/>
        </p:nvSpPr>
        <p:spPr>
          <a:xfrm>
            <a:off x="7614807" y="3493128"/>
            <a:ext cx="1371600" cy="975009"/>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p:cNvSpPr/>
          <p:nvPr/>
        </p:nvSpPr>
        <p:spPr>
          <a:xfrm>
            <a:off x="7614807" y="4663549"/>
            <a:ext cx="1371600" cy="958446"/>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p:cNvSpPr/>
          <p:nvPr/>
        </p:nvSpPr>
        <p:spPr>
          <a:xfrm>
            <a:off x="7614807" y="5817406"/>
            <a:ext cx="1371600" cy="986721"/>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sp>
        <p:nvSpPr>
          <p:cNvPr id="11" name="Rectangle 10">
            <a:hlinkClick r:id="" action="ppaction://hlinkshowjump?jump=lastslideviewed" highlightClick="1"/>
            <a:hlinkHover r:id="" action="ppaction://noaction" highlightClick="1"/>
          </p:cNvPr>
          <p:cNvSpPr/>
          <p:nvPr/>
        </p:nvSpPr>
        <p:spPr>
          <a:xfrm>
            <a:off x="571500" y="634365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12" name="Rectangle 11">
            <a:hlinkClick r:id="rId6" action="ppaction://hlinksldjump" highlightClick="1"/>
            <a:hlinkHover r:id="" action="ppaction://noaction" highlightClick="1"/>
          </p:cNvPr>
          <p:cNvSpPr/>
          <p:nvPr/>
        </p:nvSpPr>
        <p:spPr>
          <a:xfrm>
            <a:off x="7581899" y="634365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19" name="Rectangle 18">
            <a:hlinkClick r:id="rId7" action="ppaction://hlinksldjump" highlightClick="1"/>
            <a:hlinkHover r:id="" action="ppaction://noaction" highlightClick="1"/>
          </p:cNvPr>
          <p:cNvSpPr/>
          <p:nvPr/>
        </p:nvSpPr>
        <p:spPr>
          <a:xfrm>
            <a:off x="152400" y="2198554"/>
            <a:ext cx="4137890" cy="2068646"/>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3600" b="1" dirty="0" smtClean="0">
                <a:solidFill>
                  <a:srgbClr val="FF0000"/>
                </a:solidFill>
              </a:rPr>
              <a:t>CONGRATULATIONS</a:t>
            </a:r>
          </a:p>
          <a:p>
            <a:pPr algn="ctr"/>
            <a:endParaRPr lang="en-US" b="1" dirty="0">
              <a:solidFill>
                <a:schemeClr val="bg1"/>
              </a:solidFill>
            </a:endParaRPr>
          </a:p>
          <a:p>
            <a:pPr algn="ctr"/>
            <a:r>
              <a:rPr lang="en-US" b="1" dirty="0" smtClean="0">
                <a:solidFill>
                  <a:schemeClr val="bg1"/>
                </a:solidFill>
              </a:rPr>
              <a:t>YOU HAVE LISTED YOUR VEHICLE WITH </a:t>
            </a:r>
          </a:p>
          <a:p>
            <a:pPr algn="ctr"/>
            <a:endParaRPr lang="en-US" sz="2800" b="1" dirty="0" smtClean="0">
              <a:solidFill>
                <a:schemeClr val="bg1"/>
              </a:solidFill>
            </a:endParaRPr>
          </a:p>
          <a:p>
            <a:pPr algn="ctr"/>
            <a:endParaRPr lang="en-US" sz="2800" b="1" dirty="0">
              <a:solidFill>
                <a:schemeClr val="bg1"/>
              </a:solidFill>
            </a:endParaRPr>
          </a:p>
        </p:txBody>
      </p:sp>
      <p:sp>
        <p:nvSpPr>
          <p:cNvPr id="20" name="Rectangle 19">
            <a:hlinkClick r:id="rId8" action="ppaction://hlinksldjump" highlightClick="1"/>
            <a:hlinkHover r:id="" action="ppaction://noaction" highlightClick="1"/>
          </p:cNvPr>
          <p:cNvSpPr/>
          <p:nvPr/>
        </p:nvSpPr>
        <p:spPr>
          <a:xfrm>
            <a:off x="152400" y="4357058"/>
            <a:ext cx="4137889" cy="1891342"/>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3600" b="1" dirty="0">
                <a:solidFill>
                  <a:srgbClr val="FF0000"/>
                </a:solidFill>
              </a:rPr>
              <a:t>CONGRATULATIONS</a:t>
            </a:r>
          </a:p>
          <a:p>
            <a:pPr algn="ctr"/>
            <a:endParaRPr lang="en-US" b="1" dirty="0">
              <a:solidFill>
                <a:schemeClr val="bg1"/>
              </a:solidFill>
            </a:endParaRPr>
          </a:p>
          <a:p>
            <a:pPr algn="ctr"/>
            <a:r>
              <a:rPr lang="en-US" b="1" dirty="0">
                <a:solidFill>
                  <a:schemeClr val="bg1"/>
                </a:solidFill>
              </a:rPr>
              <a:t>YOU HAVE </a:t>
            </a:r>
            <a:r>
              <a:rPr lang="en-US" b="1" dirty="0" smtClean="0">
                <a:solidFill>
                  <a:schemeClr val="bg1"/>
                </a:solidFill>
              </a:rPr>
              <a:t>RECEIVED A MILE MARKER</a:t>
            </a:r>
            <a:endParaRPr lang="en-US" b="1" dirty="0">
              <a:solidFill>
                <a:schemeClr val="bg1"/>
              </a:solidFill>
            </a:endParaRPr>
          </a:p>
          <a:p>
            <a:pPr algn="ctr"/>
            <a:endParaRPr lang="en-US" sz="2800" b="1" dirty="0">
              <a:solidFill>
                <a:schemeClr val="bg1"/>
              </a:solidFill>
            </a:endParaRPr>
          </a:p>
          <a:p>
            <a:pPr algn="ctr"/>
            <a:endParaRPr lang="en-US" sz="2800" b="1" dirty="0">
              <a:solidFill>
                <a:srgbClr val="FF0000"/>
              </a:solidFill>
            </a:endParaRPr>
          </a:p>
        </p:txBody>
      </p:sp>
      <p:sp>
        <p:nvSpPr>
          <p:cNvPr id="23" name="Rectangle 22">
            <a:hlinkClick r:id="rId9" action="ppaction://hlinksldjump" highlightClick="1"/>
            <a:hlinkHover r:id="" action="ppaction://noaction" highlightClick="1"/>
          </p:cNvPr>
          <p:cNvSpPr/>
          <p:nvPr/>
        </p:nvSpPr>
        <p:spPr>
          <a:xfrm>
            <a:off x="3048000" y="6338258"/>
            <a:ext cx="2667000" cy="291142"/>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GO TO MY GARAGE</a:t>
            </a:r>
            <a:endParaRPr lang="en-US" b="1" dirty="0">
              <a:solidFill>
                <a:srgbClr val="FF0000"/>
              </a:solidFill>
            </a:endParaRPr>
          </a:p>
        </p:txBody>
      </p:sp>
      <p:sp>
        <p:nvSpPr>
          <p:cNvPr id="24" name="Rectangle 23">
            <a:hlinkClick r:id="rId10" action="ppaction://hlinksldjump" highlightClick="1"/>
            <a:hlinkHover r:id="" action="ppaction://noaction" highlightClick="1"/>
          </p:cNvPr>
          <p:cNvSpPr/>
          <p:nvPr/>
        </p:nvSpPr>
        <p:spPr>
          <a:xfrm>
            <a:off x="381000" y="5867400"/>
            <a:ext cx="3657599" cy="295275"/>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GO TO MY PROFILE</a:t>
            </a:r>
            <a:endParaRPr lang="en-US" b="1" dirty="0">
              <a:solidFill>
                <a:srgbClr val="FF0000"/>
              </a:solidFill>
            </a:endParaRPr>
          </a:p>
        </p:txBody>
      </p:sp>
      <p:pic>
        <p:nvPicPr>
          <p:cNvPr id="2" name="Picture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66800" y="3570102"/>
            <a:ext cx="2299716" cy="626324"/>
          </a:xfrm>
          <a:prstGeom prst="rect">
            <a:avLst/>
          </a:prstGeom>
        </p:spPr>
      </p:pic>
      <p:pic>
        <p:nvPicPr>
          <p:cNvPr id="25" name="Picture 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943600" y="2461232"/>
            <a:ext cx="1606424" cy="1543289"/>
          </a:xfrm>
          <a:prstGeom prst="rect">
            <a:avLst/>
          </a:prstGeom>
        </p:spPr>
      </p:pic>
      <p:sp>
        <p:nvSpPr>
          <p:cNvPr id="26" name="Rectangle 25"/>
          <p:cNvSpPr/>
          <p:nvPr/>
        </p:nvSpPr>
        <p:spPr>
          <a:xfrm>
            <a:off x="5943600" y="4532859"/>
            <a:ext cx="1606424" cy="153974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CA" dirty="0" smtClean="0">
                <a:solidFill>
                  <a:schemeClr val="bg1"/>
                </a:solidFill>
              </a:rPr>
              <a:t>MILE MARKER</a:t>
            </a:r>
            <a:endParaRPr lang="en-CA" dirty="0">
              <a:solidFill>
                <a:schemeClr val="bg1"/>
              </a:solidFill>
            </a:endParaRPr>
          </a:p>
        </p:txBody>
      </p:sp>
    </p:spTree>
    <p:extLst>
      <p:ext uri="{BB962C8B-B14F-4D97-AF65-F5344CB8AC3E}">
        <p14:creationId xmlns:p14="http://schemas.microsoft.com/office/powerpoint/2010/main" val="2842517212"/>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11" name="Picture 10" descr="50.jpg"/>
          <p:cNvPicPr>
            <a:picLocks noChangeAspect="1"/>
          </p:cNvPicPr>
          <p:nvPr/>
        </p:nvPicPr>
        <p:blipFill>
          <a:blip r:embed="rId4" cstate="print"/>
          <a:stretch>
            <a:fillRect/>
          </a:stretch>
        </p:blipFill>
        <p:spPr>
          <a:xfrm>
            <a:off x="257355" y="2200965"/>
            <a:ext cx="2057400" cy="1618848"/>
          </a:xfrm>
          <a:prstGeom prst="rect">
            <a:avLst/>
          </a:prstGeom>
        </p:spPr>
      </p:pic>
      <p:sp>
        <p:nvSpPr>
          <p:cNvPr id="12" name="Rectangle 11"/>
          <p:cNvSpPr/>
          <p:nvPr/>
        </p:nvSpPr>
        <p:spPr>
          <a:xfrm>
            <a:off x="2514600" y="2589628"/>
            <a:ext cx="6400800" cy="8382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bg1"/>
                </a:solidFill>
              </a:rPr>
              <a:t>1932 FORD CUSTOM ROADSTER - </a:t>
            </a:r>
            <a:r>
              <a:rPr lang="en-US" sz="1100" dirty="0">
                <a:solidFill>
                  <a:schemeClr val="bg1"/>
                </a:solidFill>
              </a:rPr>
              <a:t>Over ninety percent of the car is one-off parts. The body is all steel. Received three awards at the America's Most Beautiful Roadster Show in 2010, "Outstanding Engineering", "Achievement Award" and "Outstanding Paint."</a:t>
            </a:r>
            <a:r>
              <a:rPr lang="en-US" sz="1100" dirty="0" smtClean="0">
                <a:solidFill>
                  <a:schemeClr val="bg1"/>
                </a:solidFill>
              </a:rPr>
              <a:t> </a:t>
            </a:r>
            <a:endParaRPr lang="en-US" sz="1100" b="1" dirty="0">
              <a:solidFill>
                <a:schemeClr val="bg1"/>
              </a:solidFill>
            </a:endParaRPr>
          </a:p>
        </p:txBody>
      </p:sp>
      <p:pic>
        <p:nvPicPr>
          <p:cNvPr id="26" name="Picture 25" descr="742.jpg"/>
          <p:cNvPicPr>
            <a:picLocks noChangeAspect="1"/>
          </p:cNvPicPr>
          <p:nvPr/>
        </p:nvPicPr>
        <p:blipFill>
          <a:blip r:embed="rId5" cstate="print"/>
          <a:stretch>
            <a:fillRect/>
          </a:stretch>
        </p:blipFill>
        <p:spPr>
          <a:xfrm>
            <a:off x="270407" y="4153230"/>
            <a:ext cx="2026539" cy="1409370"/>
          </a:xfrm>
          <a:prstGeom prst="rect">
            <a:avLst/>
          </a:prstGeom>
        </p:spPr>
      </p:pic>
      <p:sp>
        <p:nvSpPr>
          <p:cNvPr id="27" name="TextBox 26">
            <a:hlinkClick r:id="rId6" action="ppaction://hlinksldjump"/>
          </p:cNvPr>
          <p:cNvSpPr txBox="1"/>
          <p:nvPr/>
        </p:nvSpPr>
        <p:spPr>
          <a:xfrm>
            <a:off x="3071091" y="4064553"/>
            <a:ext cx="1219200" cy="276999"/>
          </a:xfrm>
          <a:prstGeom prst="rect">
            <a:avLst/>
          </a:prstGeom>
          <a:ln>
            <a:solidFill>
              <a:schemeClr val="tx1"/>
            </a:solidFill>
          </a:ln>
        </p:spPr>
        <p:style>
          <a:lnRef idx="0">
            <a:scrgbClr r="0" g="0" b="0"/>
          </a:lnRef>
          <a:fillRef idx="1003">
            <a:schemeClr val="lt2"/>
          </a:fillRef>
          <a:effectRef idx="0">
            <a:scrgbClr r="0" g="0" b="0"/>
          </a:effectRef>
          <a:fontRef idx="major"/>
        </p:style>
        <p:txBody>
          <a:bodyPr wrap="square" rtlCol="0">
            <a:spAutoFit/>
          </a:bodyPr>
          <a:lstStyle/>
          <a:p>
            <a:pPr algn="ctr"/>
            <a:r>
              <a:rPr lang="en-US" sz="1200" b="1" dirty="0" smtClean="0">
                <a:solidFill>
                  <a:srgbClr val="C00000"/>
                </a:solidFill>
              </a:rPr>
              <a:t>CURRENT BID</a:t>
            </a:r>
            <a:endParaRPr lang="en-US" sz="1200" b="1" dirty="0">
              <a:solidFill>
                <a:srgbClr val="C00000"/>
              </a:solidFill>
            </a:endParaRPr>
          </a:p>
        </p:txBody>
      </p:sp>
      <p:sp>
        <p:nvSpPr>
          <p:cNvPr id="28" name="Rectangle 27"/>
          <p:cNvSpPr/>
          <p:nvPr/>
        </p:nvSpPr>
        <p:spPr>
          <a:xfrm>
            <a:off x="2514600" y="4438815"/>
            <a:ext cx="6338316" cy="8382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bg1"/>
                </a:solidFill>
              </a:rPr>
              <a:t>1969 FORD MUSTANG 428 CJ “R” - </a:t>
            </a:r>
            <a:r>
              <a:rPr lang="en-US" sz="1100" dirty="0">
                <a:solidFill>
                  <a:schemeClr val="bg1"/>
                </a:solidFill>
              </a:rPr>
              <a:t>White with white interior, C-6 automatic, factory "R" Code with date code correct 428cid Cobra Jet, Ram Air Shaker Hood, air conditioning, sport deck rear seat, power steering and brakes, tilt-away wheel, speed control, AM radio, tinted glass and </a:t>
            </a:r>
            <a:r>
              <a:rPr lang="en-US" sz="1100" dirty="0" err="1">
                <a:solidFill>
                  <a:schemeClr val="bg1"/>
                </a:solidFill>
              </a:rPr>
              <a:t>tach</a:t>
            </a:r>
            <a:r>
              <a:rPr lang="en-US" sz="1100" dirty="0">
                <a:solidFill>
                  <a:schemeClr val="bg1"/>
                </a:solidFill>
              </a:rPr>
              <a:t>.</a:t>
            </a:r>
            <a:r>
              <a:rPr lang="en-US" sz="1100" dirty="0" smtClean="0">
                <a:solidFill>
                  <a:schemeClr val="bg1"/>
                </a:solidFill>
              </a:rPr>
              <a:t> </a:t>
            </a:r>
            <a:endParaRPr lang="en-US" sz="1100" b="1" dirty="0">
              <a:solidFill>
                <a:schemeClr val="bg1"/>
              </a:solidFill>
            </a:endParaRPr>
          </a:p>
        </p:txBody>
      </p:sp>
      <p:pic>
        <p:nvPicPr>
          <p:cNvPr id="33" name="Picture 32" descr="BarrettJacksonChromeLogo_186.jpg">
            <a:hlinkClick r:id="rId7"/>
          </p:cNvPr>
          <p:cNvPicPr>
            <a:picLocks noChangeAspect="1"/>
          </p:cNvPicPr>
          <p:nvPr/>
        </p:nvPicPr>
        <p:blipFill>
          <a:blip r:embed="rId8" cstate="print"/>
          <a:stretch>
            <a:fillRect/>
          </a:stretch>
        </p:blipFill>
        <p:spPr>
          <a:xfrm>
            <a:off x="4953000" y="533400"/>
            <a:ext cx="3899916" cy="1062136"/>
          </a:xfrm>
          <a:prstGeom prst="rect">
            <a:avLst/>
          </a:prstGeom>
        </p:spPr>
      </p:pic>
      <p:sp>
        <p:nvSpPr>
          <p:cNvPr id="34" name="TextBox 33"/>
          <p:cNvSpPr txBox="1"/>
          <p:nvPr/>
        </p:nvSpPr>
        <p:spPr>
          <a:xfrm>
            <a:off x="7063508" y="2200965"/>
            <a:ext cx="1318491" cy="276999"/>
          </a:xfrm>
          <a:prstGeom prst="rect">
            <a:avLst/>
          </a:prstGeom>
          <a:ln>
            <a:solidFill>
              <a:schemeClr val="tx1"/>
            </a:solidFill>
          </a:ln>
        </p:spPr>
        <p:style>
          <a:lnRef idx="0">
            <a:scrgbClr r="0" g="0" b="0"/>
          </a:lnRef>
          <a:fillRef idx="1003">
            <a:schemeClr val="lt2"/>
          </a:fillRef>
          <a:effectRef idx="0">
            <a:scrgbClr r="0" g="0" b="0"/>
          </a:effectRef>
          <a:fontRef idx="major"/>
        </p:style>
        <p:txBody>
          <a:bodyPr wrap="square" rtlCol="0">
            <a:spAutoFit/>
          </a:bodyPr>
          <a:lstStyle/>
          <a:p>
            <a:pPr algn="ctr"/>
            <a:r>
              <a:rPr lang="en-US" sz="1200" b="1" dirty="0" smtClean="0">
                <a:solidFill>
                  <a:srgbClr val="C00000"/>
                </a:solidFill>
              </a:rPr>
              <a:t>24 hours, 0 </a:t>
            </a:r>
            <a:r>
              <a:rPr lang="en-US" sz="1200" b="1" dirty="0" err="1" smtClean="0">
                <a:solidFill>
                  <a:srgbClr val="C00000"/>
                </a:solidFill>
              </a:rPr>
              <a:t>mins</a:t>
            </a:r>
            <a:endParaRPr lang="en-US" sz="1200" b="1" dirty="0">
              <a:solidFill>
                <a:srgbClr val="C00000"/>
              </a:solidFill>
            </a:endParaRPr>
          </a:p>
        </p:txBody>
      </p:sp>
      <p:sp>
        <p:nvSpPr>
          <p:cNvPr id="35" name="TextBox 34"/>
          <p:cNvSpPr txBox="1"/>
          <p:nvPr/>
        </p:nvSpPr>
        <p:spPr>
          <a:xfrm>
            <a:off x="3071091" y="2200965"/>
            <a:ext cx="1219200" cy="276999"/>
          </a:xfrm>
          <a:prstGeom prst="rect">
            <a:avLst/>
          </a:prstGeom>
          <a:ln>
            <a:solidFill>
              <a:schemeClr val="tx1"/>
            </a:solidFill>
          </a:ln>
        </p:spPr>
        <p:style>
          <a:lnRef idx="0">
            <a:scrgbClr r="0" g="0" b="0"/>
          </a:lnRef>
          <a:fillRef idx="1003">
            <a:schemeClr val="lt2"/>
          </a:fillRef>
          <a:effectRef idx="0">
            <a:scrgbClr r="0" g="0" b="0"/>
          </a:effectRef>
          <a:fontRef idx="major"/>
        </p:style>
        <p:txBody>
          <a:bodyPr wrap="square" rtlCol="0">
            <a:spAutoFit/>
          </a:bodyPr>
          <a:lstStyle/>
          <a:p>
            <a:pPr algn="ctr"/>
            <a:r>
              <a:rPr lang="en-US" sz="1200" b="1" dirty="0" smtClean="0">
                <a:solidFill>
                  <a:srgbClr val="C00000"/>
                </a:solidFill>
              </a:rPr>
              <a:t>CURRENT BID</a:t>
            </a:r>
            <a:endParaRPr lang="en-US" sz="1200" b="1" dirty="0">
              <a:solidFill>
                <a:srgbClr val="C00000"/>
              </a:solidFill>
            </a:endParaRPr>
          </a:p>
        </p:txBody>
      </p:sp>
      <p:sp>
        <p:nvSpPr>
          <p:cNvPr id="36" name="TextBox 35">
            <a:hlinkClick r:id="rId6" action="ppaction://hlinksldjump"/>
          </p:cNvPr>
          <p:cNvSpPr txBox="1"/>
          <p:nvPr/>
        </p:nvSpPr>
        <p:spPr>
          <a:xfrm>
            <a:off x="7063508" y="4071668"/>
            <a:ext cx="1312741" cy="262771"/>
          </a:xfrm>
          <a:prstGeom prst="rect">
            <a:avLst/>
          </a:prstGeom>
          <a:ln>
            <a:solidFill>
              <a:schemeClr val="tx1"/>
            </a:solidFill>
          </a:ln>
        </p:spPr>
        <p:style>
          <a:lnRef idx="0">
            <a:scrgbClr r="0" g="0" b="0"/>
          </a:lnRef>
          <a:fillRef idx="1003">
            <a:schemeClr val="lt2"/>
          </a:fillRef>
          <a:effectRef idx="0">
            <a:scrgbClr r="0" g="0" b="0"/>
          </a:effectRef>
          <a:fontRef idx="major"/>
        </p:style>
        <p:txBody>
          <a:bodyPr wrap="square" rtlCol="0">
            <a:spAutoFit/>
          </a:bodyPr>
          <a:lstStyle/>
          <a:p>
            <a:pPr algn="ctr"/>
            <a:r>
              <a:rPr lang="en-US" sz="1100" b="1" dirty="0" smtClean="0">
                <a:solidFill>
                  <a:srgbClr val="C00000"/>
                </a:solidFill>
              </a:rPr>
              <a:t>11 hours, 36 </a:t>
            </a:r>
            <a:r>
              <a:rPr lang="en-US" sz="1100" b="1" dirty="0" err="1" smtClean="0">
                <a:solidFill>
                  <a:srgbClr val="C00000"/>
                </a:solidFill>
              </a:rPr>
              <a:t>mins</a:t>
            </a:r>
            <a:endParaRPr lang="en-US" sz="1100" b="1" dirty="0">
              <a:solidFill>
                <a:srgbClr val="C00000"/>
              </a:solidFill>
            </a:endParaRPr>
          </a:p>
        </p:txBody>
      </p:sp>
      <p:pic>
        <p:nvPicPr>
          <p:cNvPr id="38" name="Picture 37" descr="DUPONT REGISTRY.jpg">
            <a:hlinkClick r:id="rId9"/>
          </p:cNvPr>
          <p:cNvPicPr>
            <a:picLocks noChangeAspect="1"/>
          </p:cNvPicPr>
          <p:nvPr/>
        </p:nvPicPr>
        <p:blipFill>
          <a:blip r:embed="rId10" cstate="print"/>
          <a:stretch>
            <a:fillRect/>
          </a:stretch>
        </p:blipFill>
        <p:spPr>
          <a:xfrm>
            <a:off x="0" y="5943600"/>
            <a:ext cx="9144000" cy="747211"/>
          </a:xfrm>
          <a:prstGeom prst="rect">
            <a:avLst/>
          </a:prstGeom>
        </p:spPr>
      </p:pic>
      <p:sp>
        <p:nvSpPr>
          <p:cNvPr id="39" name="Rectangle 38">
            <a:hlinkClick r:id="" action="ppaction://hlinkshowjump?jump=lastslideviewed" highlightClick="1"/>
            <a:hlinkHover r:id="" action="ppaction://noaction" highlightClick="1"/>
          </p:cNvPr>
          <p:cNvSpPr/>
          <p:nvPr/>
        </p:nvSpPr>
        <p:spPr>
          <a:xfrm>
            <a:off x="468745"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40" name="Rectangle 39">
            <a:hlinkClick r:id="rId11" action="ppaction://hlinksldjump" highlightClick="1"/>
            <a:hlinkHover r:id="" action="ppaction://noaction" highlightClick="1"/>
          </p:cNvPr>
          <p:cNvSpPr/>
          <p:nvPr/>
        </p:nvSpPr>
        <p:spPr>
          <a:xfrm>
            <a:off x="76962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20" name="TextBox 19"/>
          <p:cNvSpPr txBox="1"/>
          <p:nvPr/>
        </p:nvSpPr>
        <p:spPr>
          <a:xfrm>
            <a:off x="4343400" y="2200964"/>
            <a:ext cx="1219200" cy="276999"/>
          </a:xfrm>
          <a:prstGeom prst="rect">
            <a:avLst/>
          </a:prstGeom>
          <a:ln>
            <a:solidFill>
              <a:schemeClr val="tx1"/>
            </a:solidFill>
          </a:ln>
        </p:spPr>
        <p:style>
          <a:lnRef idx="0">
            <a:scrgbClr r="0" g="0" b="0"/>
          </a:lnRef>
          <a:fillRef idx="1003">
            <a:schemeClr val="lt2"/>
          </a:fillRef>
          <a:effectRef idx="0">
            <a:scrgbClr r="0" g="0" b="0"/>
          </a:effectRef>
          <a:fontRef idx="major"/>
        </p:style>
        <p:txBody>
          <a:bodyPr wrap="square" rtlCol="0">
            <a:spAutoFit/>
          </a:bodyPr>
          <a:lstStyle/>
          <a:p>
            <a:pPr algn="ctr"/>
            <a:r>
              <a:rPr lang="en-US" sz="1200" b="1" dirty="0" smtClean="0">
                <a:solidFill>
                  <a:srgbClr val="C00000"/>
                </a:solidFill>
              </a:rPr>
              <a:t>$0</a:t>
            </a:r>
            <a:endParaRPr lang="en-US" sz="1200" b="1" dirty="0">
              <a:solidFill>
                <a:srgbClr val="C00000"/>
              </a:solidFill>
            </a:endParaRPr>
          </a:p>
        </p:txBody>
      </p:sp>
      <p:sp>
        <p:nvSpPr>
          <p:cNvPr id="21" name="TextBox 20">
            <a:hlinkClick r:id="rId6" action="ppaction://hlinksldjump"/>
          </p:cNvPr>
          <p:cNvSpPr txBox="1"/>
          <p:nvPr/>
        </p:nvSpPr>
        <p:spPr>
          <a:xfrm>
            <a:off x="4343400" y="4064553"/>
            <a:ext cx="1219200" cy="276999"/>
          </a:xfrm>
          <a:prstGeom prst="rect">
            <a:avLst/>
          </a:prstGeom>
          <a:ln>
            <a:solidFill>
              <a:schemeClr val="tx1"/>
            </a:solidFill>
          </a:ln>
        </p:spPr>
        <p:style>
          <a:lnRef idx="0">
            <a:scrgbClr r="0" g="0" b="0"/>
          </a:lnRef>
          <a:fillRef idx="1003">
            <a:schemeClr val="lt2"/>
          </a:fillRef>
          <a:effectRef idx="0">
            <a:scrgbClr r="0" g="0" b="0"/>
          </a:effectRef>
          <a:fontRef idx="major"/>
        </p:style>
        <p:txBody>
          <a:bodyPr wrap="square" rtlCol="0">
            <a:spAutoFit/>
          </a:bodyPr>
          <a:lstStyle/>
          <a:p>
            <a:pPr algn="ctr"/>
            <a:r>
              <a:rPr lang="en-US" sz="1200" b="1" dirty="0" smtClean="0">
                <a:solidFill>
                  <a:srgbClr val="C00000"/>
                </a:solidFill>
              </a:rPr>
              <a:t>$3,400</a:t>
            </a:r>
            <a:endParaRPr lang="en-US" sz="1200" b="1"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arage door.jpg"/>
          <p:cNvPicPr>
            <a:picLocks noChangeAspect="1"/>
          </p:cNvPicPr>
          <p:nvPr/>
        </p:nvPicPr>
        <p:blipFill>
          <a:blip r:embed="rId3" cstate="print"/>
          <a:stretch>
            <a:fillRect/>
          </a:stretch>
        </p:blipFill>
        <p:spPr>
          <a:xfrm>
            <a:off x="5105400" y="2209800"/>
            <a:ext cx="3036125" cy="2641600"/>
          </a:xfrm>
          <a:prstGeom prst="rect">
            <a:avLst/>
          </a:prstGeom>
        </p:spPr>
      </p:pic>
      <p:sp>
        <p:nvSpPr>
          <p:cNvPr id="7" name="TextBox 6">
            <a:hlinkClick r:id="rId4" action="ppaction://hlinksldjump"/>
          </p:cNvPr>
          <p:cNvSpPr txBox="1"/>
          <p:nvPr/>
        </p:nvSpPr>
        <p:spPr>
          <a:xfrm>
            <a:off x="5785338" y="3124200"/>
            <a:ext cx="1834662" cy="369332"/>
          </a:xfrm>
          <a:prstGeom prst="rect">
            <a:avLst/>
          </a:prstGeom>
          <a:noFill/>
        </p:spPr>
        <p:txBody>
          <a:bodyPr wrap="square" rtlCol="0">
            <a:spAutoFit/>
          </a:bodyPr>
          <a:lstStyle/>
          <a:p>
            <a:pPr algn="ctr"/>
            <a:r>
              <a:rPr lang="en-US" b="1" dirty="0" smtClean="0">
                <a:solidFill>
                  <a:srgbClr val="FF0000"/>
                </a:solidFill>
                <a:latin typeface="Arial Black" pitchFamily="34" charset="0"/>
              </a:rPr>
              <a:t>REGISTER</a:t>
            </a:r>
            <a:endParaRPr lang="en-US" b="1" dirty="0">
              <a:solidFill>
                <a:srgbClr val="FF0000"/>
              </a:solidFill>
              <a:latin typeface="Arial Black" pitchFamily="34"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8" name="Rectangle 7"/>
          <p:cNvSpPr/>
          <p:nvPr/>
        </p:nvSpPr>
        <p:spPr>
          <a:xfrm>
            <a:off x="1219200" y="2209800"/>
            <a:ext cx="3048000" cy="2687782"/>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524000" y="2514600"/>
            <a:ext cx="2514600" cy="276999"/>
          </a:xfrm>
          <a:prstGeom prst="rect">
            <a:avLst/>
          </a:prstGeom>
          <a:noFill/>
        </p:spPr>
        <p:txBody>
          <a:bodyPr wrap="square" rtlCol="0">
            <a:spAutoFit/>
          </a:bodyPr>
          <a:lstStyle/>
          <a:p>
            <a:r>
              <a:rPr lang="en-US" sz="1200" b="1" dirty="0" smtClean="0">
                <a:solidFill>
                  <a:srgbClr val="FF0000"/>
                </a:solidFill>
              </a:rPr>
              <a:t>USER ID:</a:t>
            </a:r>
            <a:endParaRPr lang="en-US" sz="1200" b="1" dirty="0">
              <a:solidFill>
                <a:srgbClr val="FF0000"/>
              </a:solidFill>
            </a:endParaRPr>
          </a:p>
        </p:txBody>
      </p:sp>
      <p:sp>
        <p:nvSpPr>
          <p:cNvPr id="15" name="TextBox 14"/>
          <p:cNvSpPr txBox="1"/>
          <p:nvPr/>
        </p:nvSpPr>
        <p:spPr>
          <a:xfrm>
            <a:off x="2505456" y="2819399"/>
            <a:ext cx="762000" cy="2139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800" b="1" dirty="0" smtClean="0">
                <a:solidFill>
                  <a:schemeClr val="accent1"/>
                </a:solidFill>
              </a:rPr>
              <a:t>FORGOT ID?</a:t>
            </a:r>
            <a:endParaRPr lang="en-US" sz="800" b="1" dirty="0">
              <a:solidFill>
                <a:schemeClr val="accent1"/>
              </a:solidFill>
            </a:endParaRPr>
          </a:p>
        </p:txBody>
      </p:sp>
      <p:sp>
        <p:nvSpPr>
          <p:cNvPr id="17" name="TextBox 16"/>
          <p:cNvSpPr txBox="1"/>
          <p:nvPr/>
        </p:nvSpPr>
        <p:spPr>
          <a:xfrm>
            <a:off x="2505456" y="2562999"/>
            <a:ext cx="1524000" cy="184666"/>
          </a:xfrm>
          <a:prstGeom prst="rect">
            <a:avLst/>
          </a:prstGeom>
          <a:solidFill>
            <a:schemeClr val="tx1">
              <a:lumMod val="95000"/>
            </a:schemeClr>
          </a:solidFill>
        </p:spPr>
        <p:txBody>
          <a:bodyPr wrap="square" rtlCol="0">
            <a:spAutoFit/>
          </a:bodyPr>
          <a:lstStyle/>
          <a:p>
            <a:endParaRPr lang="en-US" sz="600" dirty="0">
              <a:latin typeface="+mj-lt"/>
            </a:endParaRPr>
          </a:p>
        </p:txBody>
      </p:sp>
      <p:sp>
        <p:nvSpPr>
          <p:cNvPr id="18" name="TextBox 17"/>
          <p:cNvSpPr txBox="1"/>
          <p:nvPr/>
        </p:nvSpPr>
        <p:spPr>
          <a:xfrm>
            <a:off x="1524000" y="3200400"/>
            <a:ext cx="1524000" cy="276999"/>
          </a:xfrm>
          <a:prstGeom prst="rect">
            <a:avLst/>
          </a:prstGeom>
          <a:noFill/>
        </p:spPr>
        <p:txBody>
          <a:bodyPr wrap="square" rtlCol="0">
            <a:spAutoFit/>
          </a:bodyPr>
          <a:lstStyle/>
          <a:p>
            <a:r>
              <a:rPr lang="en-US" sz="1200" b="1" dirty="0" smtClean="0">
                <a:solidFill>
                  <a:srgbClr val="FF0000"/>
                </a:solidFill>
                <a:latin typeface="+mj-lt"/>
              </a:rPr>
              <a:t>PASSWORD:</a:t>
            </a:r>
            <a:endParaRPr lang="en-US" sz="1200" b="1" dirty="0">
              <a:solidFill>
                <a:srgbClr val="FF0000"/>
              </a:solidFill>
              <a:latin typeface="+mj-lt"/>
            </a:endParaRPr>
          </a:p>
        </p:txBody>
      </p:sp>
      <p:sp>
        <p:nvSpPr>
          <p:cNvPr id="19" name="TextBox 18"/>
          <p:cNvSpPr txBox="1"/>
          <p:nvPr/>
        </p:nvSpPr>
        <p:spPr>
          <a:xfrm>
            <a:off x="2514600" y="3229687"/>
            <a:ext cx="1524000" cy="184666"/>
          </a:xfrm>
          <a:prstGeom prst="rect">
            <a:avLst/>
          </a:prstGeom>
          <a:solidFill>
            <a:schemeClr val="tx1">
              <a:lumMod val="95000"/>
            </a:schemeClr>
          </a:solidFill>
        </p:spPr>
        <p:txBody>
          <a:bodyPr wrap="square" rtlCol="0">
            <a:spAutoFit/>
          </a:bodyPr>
          <a:lstStyle/>
          <a:p>
            <a:endParaRPr lang="en-US" sz="600" dirty="0">
              <a:latin typeface="+mj-lt"/>
            </a:endParaRPr>
          </a:p>
        </p:txBody>
      </p:sp>
      <p:sp>
        <p:nvSpPr>
          <p:cNvPr id="20" name="TextBox 19"/>
          <p:cNvSpPr txBox="1"/>
          <p:nvPr/>
        </p:nvSpPr>
        <p:spPr>
          <a:xfrm>
            <a:off x="2514600" y="3478882"/>
            <a:ext cx="1143000" cy="21544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800" b="1" dirty="0" smtClean="0">
                <a:solidFill>
                  <a:schemeClr val="accent1"/>
                </a:solidFill>
              </a:rPr>
              <a:t>FORGOT PASSWORD?</a:t>
            </a:r>
            <a:endParaRPr lang="en-US" sz="800" b="1" dirty="0">
              <a:solidFill>
                <a:schemeClr val="accent1"/>
              </a:solidFill>
            </a:endParaRPr>
          </a:p>
        </p:txBody>
      </p:sp>
      <p:sp>
        <p:nvSpPr>
          <p:cNvPr id="21" name="TextBox 20">
            <a:hlinkClick r:id="rId6" action="ppaction://hlinksldjump" highlightClick="1"/>
            <a:hlinkHover r:id="" action="ppaction://noaction" highlightClick="1"/>
          </p:cNvPr>
          <p:cNvSpPr txBox="1"/>
          <p:nvPr/>
        </p:nvSpPr>
        <p:spPr>
          <a:xfrm>
            <a:off x="1524000" y="4114800"/>
            <a:ext cx="2438400" cy="276999"/>
          </a:xfrm>
          <a:prstGeom prst="rect">
            <a:avLst/>
          </a:prstGeom>
          <a:ln/>
        </p:spPr>
        <p:style>
          <a:lnRef idx="1">
            <a:schemeClr val="dk1"/>
          </a:lnRef>
          <a:fillRef idx="1003">
            <a:schemeClr val="dk1"/>
          </a:fillRef>
          <a:effectRef idx="1">
            <a:schemeClr val="dk1"/>
          </a:effectRef>
          <a:fontRef idx="minor">
            <a:schemeClr val="dk1"/>
          </a:fontRef>
        </p:style>
        <p:txBody>
          <a:bodyPr wrap="square" rtlCol="0">
            <a:spAutoFit/>
          </a:bodyPr>
          <a:lstStyle/>
          <a:p>
            <a:pPr algn="ctr"/>
            <a:r>
              <a:rPr lang="en-US" sz="1200" b="1" dirty="0" smtClean="0">
                <a:solidFill>
                  <a:srgbClr val="FF0000"/>
                </a:solidFill>
                <a:latin typeface="Arial Black" pitchFamily="34" charset="0"/>
              </a:rPr>
              <a:t>FEED YOUR OBSESSION</a:t>
            </a:r>
            <a:endParaRPr lang="en-US" sz="1200" b="1" dirty="0">
              <a:solidFill>
                <a:srgbClr val="FF0000"/>
              </a:solidFill>
              <a:latin typeface="Arial Black" pitchFamily="34" charset="0"/>
            </a:endParaRPr>
          </a:p>
        </p:txBody>
      </p:sp>
      <p:pic>
        <p:nvPicPr>
          <p:cNvPr id="22" name="Picture 21" descr="BRIDGESTONE.png">
            <a:hlinkClick r:id="rId7"/>
          </p:cNvPr>
          <p:cNvPicPr>
            <a:picLocks noChangeAspect="1"/>
          </p:cNvPicPr>
          <p:nvPr/>
        </p:nvPicPr>
        <p:blipFill>
          <a:blip r:embed="rId8" cstate="print"/>
          <a:stretch>
            <a:fillRect/>
          </a:stretch>
        </p:blipFill>
        <p:spPr>
          <a:xfrm>
            <a:off x="3048000" y="5524500"/>
            <a:ext cx="3352800" cy="1028700"/>
          </a:xfrm>
          <a:prstGeom prst="rect">
            <a:avLst/>
          </a:prstGeom>
        </p:spPr>
      </p:pic>
      <p:pic>
        <p:nvPicPr>
          <p:cNvPr id="14" name="Picture 13" descr="BarrettJacksonChromeLogo_186.jpg">
            <a:hlinkClick r:id="rId9"/>
          </p:cNvPr>
          <p:cNvPicPr>
            <a:picLocks noChangeAspect="1"/>
          </p:cNvPicPr>
          <p:nvPr/>
        </p:nvPicPr>
        <p:blipFill>
          <a:blip r:embed="rId10" cstate="print"/>
          <a:stretch>
            <a:fillRect/>
          </a:stretch>
        </p:blipFill>
        <p:spPr>
          <a:xfrm>
            <a:off x="4953000" y="533400"/>
            <a:ext cx="3899916" cy="106213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pic>
        <p:nvPicPr>
          <p:cNvPr id="11" name="Picture 10" descr="CAR QUEST.jpg"/>
          <p:cNvPicPr>
            <a:picLocks noChangeAspect="1"/>
          </p:cNvPicPr>
          <p:nvPr/>
        </p:nvPicPr>
        <p:blipFill>
          <a:blip r:embed="rId6" cstate="print"/>
          <a:stretch>
            <a:fillRect/>
          </a:stretch>
        </p:blipFill>
        <p:spPr>
          <a:xfrm>
            <a:off x="152400" y="2262276"/>
            <a:ext cx="2177068" cy="1992773"/>
          </a:xfrm>
          <a:prstGeom prst="rect">
            <a:avLst/>
          </a:prstGeom>
        </p:spPr>
      </p:pic>
      <p:sp>
        <p:nvSpPr>
          <p:cNvPr id="12" name="TextBox 11"/>
          <p:cNvSpPr txBox="1"/>
          <p:nvPr/>
        </p:nvSpPr>
        <p:spPr>
          <a:xfrm>
            <a:off x="6720829" y="4333799"/>
            <a:ext cx="914400" cy="246221"/>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en-US" sz="1000" b="1" dirty="0" smtClean="0">
                <a:solidFill>
                  <a:schemeClr val="bg1"/>
                </a:solidFill>
              </a:rPr>
              <a:t>DRIVETRAIN</a:t>
            </a:r>
            <a:endParaRPr lang="en-US" sz="1000" b="1" dirty="0">
              <a:solidFill>
                <a:schemeClr val="bg1"/>
              </a:solidFill>
            </a:endParaRPr>
          </a:p>
        </p:txBody>
      </p:sp>
      <p:pic>
        <p:nvPicPr>
          <p:cNvPr id="17" name="Picture 16" descr="742.jpg">
            <a:hlinkClick r:id="rId7" action="ppaction://hlinksldjump" highlightClick="1"/>
            <a:hlinkHover r:id="" action="ppaction://noaction" highlightClick="1"/>
          </p:cNvPr>
          <p:cNvPicPr>
            <a:picLocks noChangeAspect="1"/>
          </p:cNvPicPr>
          <p:nvPr/>
        </p:nvPicPr>
        <p:blipFill>
          <a:blip r:embed="rId8" cstate="print"/>
          <a:stretch>
            <a:fillRect/>
          </a:stretch>
        </p:blipFill>
        <p:spPr>
          <a:xfrm>
            <a:off x="2454477" y="2215320"/>
            <a:ext cx="4038600" cy="3211808"/>
          </a:xfrm>
          <a:prstGeom prst="rect">
            <a:avLst/>
          </a:prstGeom>
        </p:spPr>
      </p:pic>
      <p:sp>
        <p:nvSpPr>
          <p:cNvPr id="18" name="Rectangle 17"/>
          <p:cNvSpPr/>
          <p:nvPr/>
        </p:nvSpPr>
        <p:spPr>
          <a:xfrm>
            <a:off x="6724029" y="4645342"/>
            <a:ext cx="914400" cy="2286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sz="1000" dirty="0" smtClean="0">
                <a:solidFill>
                  <a:schemeClr val="bg1"/>
                </a:solidFill>
              </a:rPr>
              <a:t>ENGINE  54%</a:t>
            </a:r>
          </a:p>
        </p:txBody>
      </p:sp>
      <p:sp>
        <p:nvSpPr>
          <p:cNvPr id="19" name="Rectangle 18"/>
          <p:cNvSpPr/>
          <p:nvPr/>
        </p:nvSpPr>
        <p:spPr>
          <a:xfrm>
            <a:off x="6627008" y="5186825"/>
            <a:ext cx="1175641" cy="237031"/>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200" b="1" dirty="0" smtClean="0">
                <a:solidFill>
                  <a:srgbClr val="C00000"/>
                </a:solidFill>
              </a:rPr>
              <a:t>$2,400</a:t>
            </a:r>
            <a:endParaRPr lang="en-US" sz="1200" b="1" dirty="0">
              <a:solidFill>
                <a:srgbClr val="C00000"/>
              </a:solidFill>
            </a:endParaRPr>
          </a:p>
        </p:txBody>
      </p:sp>
      <p:sp>
        <p:nvSpPr>
          <p:cNvPr id="20" name="Rectangle 19">
            <a:hlinkClick r:id="" action="ppaction://noaction" highlightClick="1"/>
            <a:hlinkHover r:id="" action="ppaction://noaction" highlightClick="1"/>
          </p:cNvPr>
          <p:cNvSpPr/>
          <p:nvPr/>
        </p:nvSpPr>
        <p:spPr>
          <a:xfrm>
            <a:off x="7811572" y="5190128"/>
            <a:ext cx="1175641" cy="247868"/>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CONFIRM</a:t>
            </a:r>
            <a:endParaRPr lang="en-US" sz="1200" b="1" dirty="0">
              <a:solidFill>
                <a:srgbClr val="FF0000"/>
              </a:solidFill>
            </a:endParaRPr>
          </a:p>
        </p:txBody>
      </p:sp>
      <p:sp>
        <p:nvSpPr>
          <p:cNvPr id="21" name="Rectangle 20">
            <a:hlinkClick r:id="" action="ppaction://hlinkshowjump?jump=lastslideviewed" highlightClick="1"/>
            <a:hlinkHover r:id="" action="ppaction://noaction" highlightClick="1"/>
          </p:cNvPr>
          <p:cNvSpPr/>
          <p:nvPr/>
        </p:nvSpPr>
        <p:spPr>
          <a:xfrm>
            <a:off x="457200" y="64008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22" name="Rectangle 21">
            <a:hlinkClick r:id="rId9" action="ppaction://hlinksldjump" highlightClick="1"/>
            <a:hlinkHover r:id="" action="ppaction://noaction" highlightClick="1"/>
          </p:cNvPr>
          <p:cNvSpPr/>
          <p:nvPr/>
        </p:nvSpPr>
        <p:spPr>
          <a:xfrm>
            <a:off x="76962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23" name="Rectangle 22"/>
          <p:cNvSpPr/>
          <p:nvPr/>
        </p:nvSpPr>
        <p:spPr>
          <a:xfrm>
            <a:off x="1828800" y="5663300"/>
            <a:ext cx="5486400" cy="8382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bg1"/>
                </a:solidFill>
              </a:rPr>
              <a:t>1969 FORD MUSTANG 428 CJ “R” - </a:t>
            </a:r>
            <a:r>
              <a:rPr lang="en-US" sz="1100" dirty="0">
                <a:solidFill>
                  <a:schemeClr val="bg1"/>
                </a:solidFill>
              </a:rPr>
              <a:t>White with white interior, C-6 automatic, factory "R" Code with date code correct 428cid Cobra Jet, Ram Air Shaker Hood, air conditioning, sport deck rear seat, power steering and brakes, tilt-away wheel, speed control, AM radio, tinted glass and </a:t>
            </a:r>
            <a:r>
              <a:rPr lang="en-US" sz="1100" dirty="0" err="1">
                <a:solidFill>
                  <a:schemeClr val="bg1"/>
                </a:solidFill>
              </a:rPr>
              <a:t>tach</a:t>
            </a:r>
            <a:r>
              <a:rPr lang="en-US" sz="1100" dirty="0">
                <a:solidFill>
                  <a:schemeClr val="bg1"/>
                </a:solidFill>
              </a:rPr>
              <a:t>.</a:t>
            </a:r>
            <a:r>
              <a:rPr lang="en-US" sz="1100" dirty="0" smtClean="0">
                <a:solidFill>
                  <a:schemeClr val="bg1"/>
                </a:solidFill>
              </a:rPr>
              <a:t> </a:t>
            </a:r>
            <a:endParaRPr lang="en-US" sz="1100" b="1" dirty="0">
              <a:solidFill>
                <a:schemeClr val="bg1"/>
              </a:solidFill>
            </a:endParaRPr>
          </a:p>
        </p:txBody>
      </p:sp>
      <p:sp>
        <p:nvSpPr>
          <p:cNvPr id="25" name="TextBox 24"/>
          <p:cNvSpPr txBox="1"/>
          <p:nvPr/>
        </p:nvSpPr>
        <p:spPr>
          <a:xfrm>
            <a:off x="6625013" y="2250814"/>
            <a:ext cx="1828800" cy="261610"/>
          </a:xfrm>
          <a:prstGeom prst="rect">
            <a:avLst/>
          </a:prstGeom>
          <a:solidFill>
            <a:schemeClr val="bg1"/>
          </a:solidFill>
        </p:spPr>
        <p:txBody>
          <a:bodyPr wrap="square" rtlCol="0">
            <a:spAutoFit/>
          </a:bodyPr>
          <a:lstStyle/>
          <a:p>
            <a:r>
              <a:rPr lang="en-US" sz="1100" b="1" dirty="0" smtClean="0">
                <a:solidFill>
                  <a:srgbClr val="C00000"/>
                </a:solidFill>
              </a:rPr>
              <a:t>LOYALTY POINTS:  </a:t>
            </a:r>
            <a:r>
              <a:rPr lang="en-US" sz="1100" b="1" dirty="0" smtClean="0"/>
              <a:t>37</a:t>
            </a:r>
            <a:endParaRPr lang="en-US" sz="1100" b="1" dirty="0"/>
          </a:p>
        </p:txBody>
      </p:sp>
      <p:sp>
        <p:nvSpPr>
          <p:cNvPr id="26" name="TextBox 25"/>
          <p:cNvSpPr txBox="1"/>
          <p:nvPr/>
        </p:nvSpPr>
        <p:spPr>
          <a:xfrm>
            <a:off x="6618086" y="2621989"/>
            <a:ext cx="2216727" cy="261610"/>
          </a:xfrm>
          <a:prstGeom prst="rect">
            <a:avLst/>
          </a:prstGeom>
          <a:solidFill>
            <a:schemeClr val="bg1"/>
          </a:solidFill>
          <a:ln>
            <a:noFill/>
          </a:ln>
        </p:spPr>
        <p:txBody>
          <a:bodyPr wrap="square" rtlCol="0">
            <a:spAutoFit/>
          </a:bodyPr>
          <a:lstStyle/>
          <a:p>
            <a:r>
              <a:rPr lang="en-US" sz="1100" b="1" dirty="0" smtClean="0">
                <a:solidFill>
                  <a:srgbClr val="C00000"/>
                </a:solidFill>
              </a:rPr>
              <a:t>POINTSFOR THIS PURCHASE:  </a:t>
            </a:r>
            <a:r>
              <a:rPr lang="en-US" sz="1100" b="1" dirty="0" smtClean="0"/>
              <a:t>37</a:t>
            </a:r>
            <a:endParaRPr lang="en-US" sz="1100" b="1" dirty="0"/>
          </a:p>
        </p:txBody>
      </p:sp>
      <p:sp>
        <p:nvSpPr>
          <p:cNvPr id="27" name="TextBox 26"/>
          <p:cNvSpPr txBox="1"/>
          <p:nvPr/>
        </p:nvSpPr>
        <p:spPr>
          <a:xfrm>
            <a:off x="6625013" y="2993422"/>
            <a:ext cx="2209800" cy="261610"/>
          </a:xfrm>
          <a:prstGeom prst="rect">
            <a:avLst/>
          </a:prstGeom>
          <a:solidFill>
            <a:schemeClr val="bg1"/>
          </a:solidFill>
          <a:ln>
            <a:noFill/>
          </a:ln>
        </p:spPr>
        <p:txBody>
          <a:bodyPr wrap="square" rtlCol="0">
            <a:spAutoFit/>
          </a:bodyPr>
          <a:lstStyle/>
          <a:p>
            <a:r>
              <a:rPr lang="en-US" sz="1100" b="1" dirty="0" smtClean="0">
                <a:solidFill>
                  <a:srgbClr val="C00000"/>
                </a:solidFill>
              </a:rPr>
              <a:t>NUMBER OF PURCHASES:  </a:t>
            </a:r>
            <a:r>
              <a:rPr lang="en-US" sz="1100" b="1" dirty="0" smtClean="0"/>
              <a:t>26</a:t>
            </a:r>
            <a:endParaRPr lang="en-US" sz="1100" b="1" dirty="0"/>
          </a:p>
        </p:txBody>
      </p:sp>
      <p:sp>
        <p:nvSpPr>
          <p:cNvPr id="28" name="TextBox 27"/>
          <p:cNvSpPr txBox="1"/>
          <p:nvPr/>
        </p:nvSpPr>
        <p:spPr>
          <a:xfrm>
            <a:off x="6638729" y="3365381"/>
            <a:ext cx="2209800" cy="261610"/>
          </a:xfrm>
          <a:prstGeom prst="rect">
            <a:avLst/>
          </a:prstGeom>
          <a:solidFill>
            <a:schemeClr val="bg1"/>
          </a:solidFill>
          <a:ln>
            <a:noFill/>
          </a:ln>
        </p:spPr>
        <p:txBody>
          <a:bodyPr wrap="square" rtlCol="0">
            <a:spAutoFit/>
          </a:bodyPr>
          <a:lstStyle/>
          <a:p>
            <a:r>
              <a:rPr lang="en-US" sz="1100" b="1" dirty="0" smtClean="0">
                <a:solidFill>
                  <a:srgbClr val="C00000"/>
                </a:solidFill>
              </a:rPr>
              <a:t>DISCOUNT:  </a:t>
            </a:r>
            <a:r>
              <a:rPr lang="en-US" sz="1100" b="1" dirty="0" smtClean="0"/>
              <a:t>2%</a:t>
            </a:r>
            <a:endParaRPr lang="en-US" sz="1100" b="1" dirty="0"/>
          </a:p>
        </p:txBody>
      </p:sp>
      <p:sp>
        <p:nvSpPr>
          <p:cNvPr id="29" name="TextBox 28"/>
          <p:cNvSpPr txBox="1"/>
          <p:nvPr/>
        </p:nvSpPr>
        <p:spPr>
          <a:xfrm>
            <a:off x="225893" y="4628079"/>
            <a:ext cx="2161206" cy="276999"/>
          </a:xfrm>
          <a:prstGeom prst="rect">
            <a:avLst/>
          </a:prstGeom>
          <a:solidFill>
            <a:schemeClr val="bg1"/>
          </a:solidFill>
          <a:ln>
            <a:noFill/>
          </a:ln>
        </p:spPr>
        <p:txBody>
          <a:bodyPr wrap="square" rtlCol="0">
            <a:spAutoFit/>
          </a:bodyPr>
          <a:lstStyle/>
          <a:p>
            <a:r>
              <a:rPr lang="en-US" sz="1200" b="1" dirty="0" smtClean="0">
                <a:solidFill>
                  <a:srgbClr val="C00000"/>
                </a:solidFill>
              </a:rPr>
              <a:t>TIME TO COMPLETE:  </a:t>
            </a:r>
            <a:r>
              <a:rPr lang="en-US" sz="1200" b="1" dirty="0" smtClean="0"/>
              <a:t>3 HOURS</a:t>
            </a:r>
            <a:endParaRPr lang="en-US" sz="1200" b="1" dirty="0"/>
          </a:p>
        </p:txBody>
      </p:sp>
      <p:sp>
        <p:nvSpPr>
          <p:cNvPr id="30" name="TextBox 29">
            <a:hlinkClick r:id="rId10" action="ppaction://hlinksldjump" highlightClick="1"/>
            <a:hlinkHover r:id="" action="ppaction://noaction" highlightClick="1"/>
          </p:cNvPr>
          <p:cNvSpPr txBox="1"/>
          <p:nvPr/>
        </p:nvSpPr>
        <p:spPr>
          <a:xfrm>
            <a:off x="225893" y="5015918"/>
            <a:ext cx="2024163" cy="276999"/>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200" b="1" dirty="0" smtClean="0">
                <a:solidFill>
                  <a:srgbClr val="FF0000"/>
                </a:solidFill>
              </a:rPr>
              <a:t>COMPLETE NOW:  1 TOKEN</a:t>
            </a:r>
            <a:endParaRPr lang="en-US" sz="1200" b="1" dirty="0">
              <a:solidFill>
                <a:srgbClr val="FF0000"/>
              </a:solidFill>
            </a:endParaRPr>
          </a:p>
        </p:txBody>
      </p:sp>
      <p:sp>
        <p:nvSpPr>
          <p:cNvPr id="2" name="Rectangle 1"/>
          <p:cNvSpPr/>
          <p:nvPr/>
        </p:nvSpPr>
        <p:spPr>
          <a:xfrm>
            <a:off x="152400" y="4607979"/>
            <a:ext cx="2187625" cy="815877"/>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p:cNvSpPr/>
          <p:nvPr/>
        </p:nvSpPr>
        <p:spPr>
          <a:xfrm>
            <a:off x="6618086" y="2215320"/>
            <a:ext cx="2369127" cy="1460956"/>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6624540" y="3917304"/>
            <a:ext cx="2362673" cy="1035228"/>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TextBox 31"/>
          <p:cNvSpPr txBox="1"/>
          <p:nvPr/>
        </p:nvSpPr>
        <p:spPr>
          <a:xfrm>
            <a:off x="6719803" y="3991478"/>
            <a:ext cx="914400" cy="276999"/>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en-US" sz="1200" b="1" dirty="0" smtClean="0">
                <a:solidFill>
                  <a:srgbClr val="FF0000"/>
                </a:solidFill>
              </a:rPr>
              <a:t>CURRENT</a:t>
            </a:r>
            <a:endParaRPr lang="en-US" sz="1200" b="1" dirty="0">
              <a:solidFill>
                <a:srgbClr val="FF0000"/>
              </a:solidFill>
            </a:endParaRPr>
          </a:p>
        </p:txBody>
      </p:sp>
      <p:sp>
        <p:nvSpPr>
          <p:cNvPr id="33" name="TextBox 32"/>
          <p:cNvSpPr txBox="1"/>
          <p:nvPr/>
        </p:nvSpPr>
        <p:spPr>
          <a:xfrm>
            <a:off x="7992387" y="4333799"/>
            <a:ext cx="914400" cy="246221"/>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en-US" sz="1000" b="1" dirty="0" smtClean="0">
                <a:solidFill>
                  <a:schemeClr val="bg1"/>
                </a:solidFill>
              </a:rPr>
              <a:t>DRIVETRAIN</a:t>
            </a:r>
            <a:endParaRPr lang="en-US" sz="1000" b="1" dirty="0">
              <a:solidFill>
                <a:schemeClr val="bg1"/>
              </a:solidFill>
            </a:endParaRPr>
          </a:p>
        </p:txBody>
      </p:sp>
      <p:sp>
        <p:nvSpPr>
          <p:cNvPr id="34" name="Rectangle 33"/>
          <p:cNvSpPr/>
          <p:nvPr/>
        </p:nvSpPr>
        <p:spPr>
          <a:xfrm>
            <a:off x="7996613" y="4645342"/>
            <a:ext cx="914400" cy="2286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sz="1000" dirty="0" smtClean="0">
                <a:solidFill>
                  <a:schemeClr val="bg1"/>
                </a:solidFill>
              </a:rPr>
              <a:t>ENGINE  64%</a:t>
            </a:r>
          </a:p>
        </p:txBody>
      </p:sp>
      <p:sp>
        <p:nvSpPr>
          <p:cNvPr id="35" name="TextBox 34"/>
          <p:cNvSpPr txBox="1"/>
          <p:nvPr/>
        </p:nvSpPr>
        <p:spPr>
          <a:xfrm>
            <a:off x="7992387" y="3991478"/>
            <a:ext cx="914400" cy="276999"/>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en-US" sz="1200" b="1" dirty="0" smtClean="0">
                <a:solidFill>
                  <a:srgbClr val="FF0000"/>
                </a:solidFill>
              </a:rPr>
              <a:t>UPGRADED</a:t>
            </a:r>
            <a:endParaRPr lang="en-US" sz="1200" b="1"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pic>
        <p:nvPicPr>
          <p:cNvPr id="11" name="Picture 10" descr="CAR QUEST.jpg"/>
          <p:cNvPicPr>
            <a:picLocks noChangeAspect="1"/>
          </p:cNvPicPr>
          <p:nvPr/>
        </p:nvPicPr>
        <p:blipFill>
          <a:blip r:embed="rId6" cstate="print"/>
          <a:stretch>
            <a:fillRect/>
          </a:stretch>
        </p:blipFill>
        <p:spPr>
          <a:xfrm>
            <a:off x="152400" y="2262276"/>
            <a:ext cx="2177068" cy="1992773"/>
          </a:xfrm>
          <a:prstGeom prst="rect">
            <a:avLst/>
          </a:prstGeom>
        </p:spPr>
      </p:pic>
      <p:sp>
        <p:nvSpPr>
          <p:cNvPr id="12" name="TextBox 11"/>
          <p:cNvSpPr txBox="1"/>
          <p:nvPr/>
        </p:nvSpPr>
        <p:spPr>
          <a:xfrm>
            <a:off x="6720828" y="4333799"/>
            <a:ext cx="975371" cy="246221"/>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en-US" sz="1000" b="1" dirty="0" smtClean="0">
                <a:solidFill>
                  <a:schemeClr val="bg1"/>
                </a:solidFill>
              </a:rPr>
              <a:t>BODY</a:t>
            </a:r>
            <a:endParaRPr lang="en-US" sz="1000" b="1" dirty="0">
              <a:solidFill>
                <a:schemeClr val="bg1"/>
              </a:solidFill>
            </a:endParaRPr>
          </a:p>
        </p:txBody>
      </p:sp>
      <p:sp>
        <p:nvSpPr>
          <p:cNvPr id="18" name="Rectangle 17"/>
          <p:cNvSpPr/>
          <p:nvPr/>
        </p:nvSpPr>
        <p:spPr>
          <a:xfrm>
            <a:off x="6724029" y="4645342"/>
            <a:ext cx="972170" cy="259736"/>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sz="1000" dirty="0" smtClean="0">
                <a:solidFill>
                  <a:schemeClr val="bg1"/>
                </a:solidFill>
              </a:rPr>
              <a:t>PANELS  6%</a:t>
            </a:r>
          </a:p>
        </p:txBody>
      </p:sp>
      <p:sp>
        <p:nvSpPr>
          <p:cNvPr id="19" name="Rectangle 18"/>
          <p:cNvSpPr/>
          <p:nvPr/>
        </p:nvSpPr>
        <p:spPr>
          <a:xfrm>
            <a:off x="6627008" y="5186825"/>
            <a:ext cx="1175641" cy="237031"/>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200" b="1" dirty="0" smtClean="0">
                <a:solidFill>
                  <a:srgbClr val="C00000"/>
                </a:solidFill>
              </a:rPr>
              <a:t>$21,500</a:t>
            </a:r>
            <a:endParaRPr lang="en-US" sz="1200" b="1" dirty="0">
              <a:solidFill>
                <a:srgbClr val="C00000"/>
              </a:solidFill>
            </a:endParaRPr>
          </a:p>
        </p:txBody>
      </p:sp>
      <p:sp>
        <p:nvSpPr>
          <p:cNvPr id="20" name="Rectangle 19">
            <a:hlinkClick r:id="" action="ppaction://noaction" highlightClick="1"/>
            <a:hlinkHover r:id="" action="ppaction://noaction" highlightClick="1"/>
          </p:cNvPr>
          <p:cNvSpPr/>
          <p:nvPr/>
        </p:nvSpPr>
        <p:spPr>
          <a:xfrm>
            <a:off x="7811572" y="5190128"/>
            <a:ext cx="1175641" cy="247868"/>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CONFIRM</a:t>
            </a:r>
            <a:endParaRPr lang="en-US" sz="1200" b="1" dirty="0">
              <a:solidFill>
                <a:srgbClr val="FF0000"/>
              </a:solidFill>
            </a:endParaRPr>
          </a:p>
        </p:txBody>
      </p:sp>
      <p:sp>
        <p:nvSpPr>
          <p:cNvPr id="21" name="Rectangle 20">
            <a:hlinkClick r:id="" action="ppaction://hlinkshowjump?jump=lastslideviewed" highlightClick="1"/>
            <a:hlinkHover r:id="" action="ppaction://noaction" highlightClick="1"/>
          </p:cNvPr>
          <p:cNvSpPr/>
          <p:nvPr/>
        </p:nvSpPr>
        <p:spPr>
          <a:xfrm>
            <a:off x="457200" y="64008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22" name="Rectangle 21">
            <a:hlinkClick r:id="rId7" action="ppaction://hlinksldjump" highlightClick="1"/>
            <a:hlinkHover r:id="" action="ppaction://noaction" highlightClick="1"/>
          </p:cNvPr>
          <p:cNvSpPr/>
          <p:nvPr/>
        </p:nvSpPr>
        <p:spPr>
          <a:xfrm>
            <a:off x="76962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23" name="Rectangle 22"/>
          <p:cNvSpPr/>
          <p:nvPr/>
        </p:nvSpPr>
        <p:spPr>
          <a:xfrm>
            <a:off x="1828800" y="5663300"/>
            <a:ext cx="5486400" cy="8382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a:solidFill>
                  <a:schemeClr val="bg1"/>
                </a:solidFill>
              </a:rPr>
              <a:t>1932 FORD CUSTOM ROADSTER - </a:t>
            </a:r>
            <a:r>
              <a:rPr lang="en-CA" sz="1100" b="1" dirty="0">
                <a:solidFill>
                  <a:schemeClr val="bg1"/>
                </a:solidFill>
              </a:rPr>
              <a:t>Over ninety percent of the car is one-off parts. The body is all steel. Received three awards at the America's Most Beautiful Roadster Show in 2010, "Outstanding Engineering", "Achievement Award" and "Outstanding Paint." </a:t>
            </a:r>
            <a:r>
              <a:rPr lang="en-US" sz="1100" b="1" dirty="0">
                <a:solidFill>
                  <a:schemeClr val="bg1"/>
                </a:solidFill>
              </a:rPr>
              <a:t> </a:t>
            </a:r>
          </a:p>
        </p:txBody>
      </p:sp>
      <p:sp>
        <p:nvSpPr>
          <p:cNvPr id="25" name="TextBox 24"/>
          <p:cNvSpPr txBox="1"/>
          <p:nvPr/>
        </p:nvSpPr>
        <p:spPr>
          <a:xfrm>
            <a:off x="6625013" y="2250814"/>
            <a:ext cx="1828800" cy="261610"/>
          </a:xfrm>
          <a:prstGeom prst="rect">
            <a:avLst/>
          </a:prstGeom>
          <a:solidFill>
            <a:schemeClr val="bg1"/>
          </a:solidFill>
        </p:spPr>
        <p:txBody>
          <a:bodyPr wrap="square" rtlCol="0">
            <a:spAutoFit/>
          </a:bodyPr>
          <a:lstStyle/>
          <a:p>
            <a:r>
              <a:rPr lang="en-US" sz="1100" b="1" dirty="0" smtClean="0">
                <a:solidFill>
                  <a:srgbClr val="C00000"/>
                </a:solidFill>
              </a:rPr>
              <a:t>LOYALTY POINTS:  </a:t>
            </a:r>
            <a:r>
              <a:rPr lang="en-US" sz="1100" b="1" dirty="0" smtClean="0"/>
              <a:t>37</a:t>
            </a:r>
            <a:endParaRPr lang="en-US" sz="1100" b="1" dirty="0"/>
          </a:p>
        </p:txBody>
      </p:sp>
      <p:sp>
        <p:nvSpPr>
          <p:cNvPr id="26" name="TextBox 25"/>
          <p:cNvSpPr txBox="1"/>
          <p:nvPr/>
        </p:nvSpPr>
        <p:spPr>
          <a:xfrm>
            <a:off x="6618086" y="2621989"/>
            <a:ext cx="2216727" cy="261610"/>
          </a:xfrm>
          <a:prstGeom prst="rect">
            <a:avLst/>
          </a:prstGeom>
          <a:solidFill>
            <a:schemeClr val="bg1"/>
          </a:solidFill>
          <a:ln>
            <a:noFill/>
          </a:ln>
        </p:spPr>
        <p:txBody>
          <a:bodyPr wrap="square" rtlCol="0">
            <a:spAutoFit/>
          </a:bodyPr>
          <a:lstStyle/>
          <a:p>
            <a:r>
              <a:rPr lang="en-US" sz="1100" b="1" dirty="0" smtClean="0">
                <a:solidFill>
                  <a:srgbClr val="C00000"/>
                </a:solidFill>
              </a:rPr>
              <a:t>POINTSFOR THIS PURCHASE:  </a:t>
            </a:r>
            <a:r>
              <a:rPr lang="en-US" sz="1100" b="1" dirty="0" smtClean="0"/>
              <a:t>37</a:t>
            </a:r>
            <a:endParaRPr lang="en-US" sz="1100" b="1" dirty="0"/>
          </a:p>
        </p:txBody>
      </p:sp>
      <p:sp>
        <p:nvSpPr>
          <p:cNvPr id="27" name="TextBox 26"/>
          <p:cNvSpPr txBox="1"/>
          <p:nvPr/>
        </p:nvSpPr>
        <p:spPr>
          <a:xfrm>
            <a:off x="6625013" y="2993422"/>
            <a:ext cx="2209800" cy="261610"/>
          </a:xfrm>
          <a:prstGeom prst="rect">
            <a:avLst/>
          </a:prstGeom>
          <a:solidFill>
            <a:schemeClr val="bg1"/>
          </a:solidFill>
          <a:ln>
            <a:noFill/>
          </a:ln>
        </p:spPr>
        <p:txBody>
          <a:bodyPr wrap="square" rtlCol="0">
            <a:spAutoFit/>
          </a:bodyPr>
          <a:lstStyle/>
          <a:p>
            <a:r>
              <a:rPr lang="en-US" sz="1100" b="1" dirty="0" smtClean="0">
                <a:solidFill>
                  <a:srgbClr val="C00000"/>
                </a:solidFill>
              </a:rPr>
              <a:t>NUMBER OF PURCHASES:  </a:t>
            </a:r>
            <a:r>
              <a:rPr lang="en-US" sz="1100" b="1" dirty="0" smtClean="0"/>
              <a:t>26</a:t>
            </a:r>
            <a:endParaRPr lang="en-US" sz="1100" b="1" dirty="0"/>
          </a:p>
        </p:txBody>
      </p:sp>
      <p:sp>
        <p:nvSpPr>
          <p:cNvPr id="28" name="TextBox 27"/>
          <p:cNvSpPr txBox="1"/>
          <p:nvPr/>
        </p:nvSpPr>
        <p:spPr>
          <a:xfrm>
            <a:off x="6638729" y="3365381"/>
            <a:ext cx="2209800" cy="261610"/>
          </a:xfrm>
          <a:prstGeom prst="rect">
            <a:avLst/>
          </a:prstGeom>
          <a:solidFill>
            <a:schemeClr val="bg1"/>
          </a:solidFill>
          <a:ln>
            <a:noFill/>
          </a:ln>
        </p:spPr>
        <p:txBody>
          <a:bodyPr wrap="square" rtlCol="0">
            <a:spAutoFit/>
          </a:bodyPr>
          <a:lstStyle/>
          <a:p>
            <a:r>
              <a:rPr lang="en-US" sz="1100" b="1" dirty="0" smtClean="0">
                <a:solidFill>
                  <a:srgbClr val="C00000"/>
                </a:solidFill>
              </a:rPr>
              <a:t>DISCOUNT:  </a:t>
            </a:r>
            <a:r>
              <a:rPr lang="en-US" sz="1100" b="1" dirty="0" smtClean="0"/>
              <a:t>2%</a:t>
            </a:r>
            <a:endParaRPr lang="en-US" sz="1100" b="1" dirty="0"/>
          </a:p>
        </p:txBody>
      </p:sp>
      <p:sp>
        <p:nvSpPr>
          <p:cNvPr id="29" name="TextBox 28"/>
          <p:cNvSpPr txBox="1"/>
          <p:nvPr/>
        </p:nvSpPr>
        <p:spPr>
          <a:xfrm>
            <a:off x="225893" y="4628079"/>
            <a:ext cx="2161206" cy="276999"/>
          </a:xfrm>
          <a:prstGeom prst="rect">
            <a:avLst/>
          </a:prstGeom>
          <a:solidFill>
            <a:schemeClr val="bg1"/>
          </a:solidFill>
          <a:ln>
            <a:noFill/>
          </a:ln>
        </p:spPr>
        <p:txBody>
          <a:bodyPr wrap="square" rtlCol="0">
            <a:spAutoFit/>
          </a:bodyPr>
          <a:lstStyle/>
          <a:p>
            <a:r>
              <a:rPr lang="en-US" sz="1200" b="1" dirty="0" smtClean="0">
                <a:solidFill>
                  <a:srgbClr val="C00000"/>
                </a:solidFill>
              </a:rPr>
              <a:t>TIME TO COMPLETE:  </a:t>
            </a:r>
            <a:r>
              <a:rPr lang="en-US" sz="1200" b="1" dirty="0" smtClean="0"/>
              <a:t>6 HOURS</a:t>
            </a:r>
            <a:endParaRPr lang="en-US" sz="1200" b="1" dirty="0"/>
          </a:p>
        </p:txBody>
      </p:sp>
      <p:sp>
        <p:nvSpPr>
          <p:cNvPr id="30" name="TextBox 29">
            <a:hlinkClick r:id="rId8" action="ppaction://hlinksldjump" highlightClick="1"/>
            <a:hlinkHover r:id="" action="ppaction://noaction" highlightClick="1"/>
          </p:cNvPr>
          <p:cNvSpPr txBox="1"/>
          <p:nvPr/>
        </p:nvSpPr>
        <p:spPr>
          <a:xfrm>
            <a:off x="225893" y="5015918"/>
            <a:ext cx="2024163" cy="276999"/>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200" b="1" dirty="0" smtClean="0">
                <a:solidFill>
                  <a:srgbClr val="FF0000"/>
                </a:solidFill>
              </a:rPr>
              <a:t>COMPLETE NOW:  2 TOKENS</a:t>
            </a:r>
            <a:endParaRPr lang="en-US" sz="1200" b="1" dirty="0">
              <a:solidFill>
                <a:srgbClr val="FF0000"/>
              </a:solidFill>
            </a:endParaRPr>
          </a:p>
        </p:txBody>
      </p:sp>
      <p:sp>
        <p:nvSpPr>
          <p:cNvPr id="2" name="Rectangle 1"/>
          <p:cNvSpPr/>
          <p:nvPr/>
        </p:nvSpPr>
        <p:spPr>
          <a:xfrm>
            <a:off x="152400" y="4607979"/>
            <a:ext cx="2187625" cy="815877"/>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p:cNvSpPr/>
          <p:nvPr/>
        </p:nvSpPr>
        <p:spPr>
          <a:xfrm>
            <a:off x="6618086" y="2215320"/>
            <a:ext cx="2369127" cy="1460956"/>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6624540" y="3917304"/>
            <a:ext cx="2362673" cy="1035228"/>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TextBox 31"/>
          <p:cNvSpPr txBox="1"/>
          <p:nvPr/>
        </p:nvSpPr>
        <p:spPr>
          <a:xfrm>
            <a:off x="6719803" y="3991478"/>
            <a:ext cx="976396" cy="276999"/>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en-US" sz="1200" b="1" dirty="0" smtClean="0">
                <a:solidFill>
                  <a:srgbClr val="FF0000"/>
                </a:solidFill>
              </a:rPr>
              <a:t>CURRENT</a:t>
            </a:r>
            <a:endParaRPr lang="en-US" sz="1200" b="1" dirty="0">
              <a:solidFill>
                <a:srgbClr val="FF0000"/>
              </a:solidFill>
            </a:endParaRPr>
          </a:p>
        </p:txBody>
      </p:sp>
      <p:sp>
        <p:nvSpPr>
          <p:cNvPr id="33" name="TextBox 32"/>
          <p:cNvSpPr txBox="1"/>
          <p:nvPr/>
        </p:nvSpPr>
        <p:spPr>
          <a:xfrm>
            <a:off x="7915367" y="4333799"/>
            <a:ext cx="986374" cy="246221"/>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en-US" sz="1000" b="1" dirty="0" smtClean="0">
                <a:solidFill>
                  <a:schemeClr val="bg1"/>
                </a:solidFill>
              </a:rPr>
              <a:t>BODY</a:t>
            </a:r>
            <a:endParaRPr lang="en-US" sz="1000" b="1" dirty="0">
              <a:solidFill>
                <a:schemeClr val="bg1"/>
              </a:solidFill>
            </a:endParaRPr>
          </a:p>
        </p:txBody>
      </p:sp>
      <p:sp>
        <p:nvSpPr>
          <p:cNvPr id="34" name="Rectangle 33"/>
          <p:cNvSpPr/>
          <p:nvPr/>
        </p:nvSpPr>
        <p:spPr>
          <a:xfrm>
            <a:off x="7920413" y="4645342"/>
            <a:ext cx="990600" cy="259736"/>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sz="1000" dirty="0" smtClean="0">
                <a:solidFill>
                  <a:schemeClr val="bg1"/>
                </a:solidFill>
              </a:rPr>
              <a:t>PANELS  </a:t>
            </a:r>
            <a:r>
              <a:rPr lang="en-US" sz="1000" dirty="0">
                <a:solidFill>
                  <a:schemeClr val="bg1"/>
                </a:solidFill>
              </a:rPr>
              <a:t>4</a:t>
            </a:r>
            <a:r>
              <a:rPr lang="en-US" sz="1000" dirty="0" smtClean="0">
                <a:solidFill>
                  <a:schemeClr val="bg1"/>
                </a:solidFill>
              </a:rPr>
              <a:t>4%</a:t>
            </a:r>
          </a:p>
        </p:txBody>
      </p:sp>
      <p:sp>
        <p:nvSpPr>
          <p:cNvPr id="35" name="TextBox 34"/>
          <p:cNvSpPr txBox="1"/>
          <p:nvPr/>
        </p:nvSpPr>
        <p:spPr>
          <a:xfrm>
            <a:off x="7920413" y="3991478"/>
            <a:ext cx="986374" cy="276999"/>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en-US" sz="1200" b="1" dirty="0" smtClean="0">
                <a:solidFill>
                  <a:srgbClr val="FF0000"/>
                </a:solidFill>
              </a:rPr>
              <a:t>UPGRADED</a:t>
            </a:r>
            <a:endParaRPr lang="en-US" sz="1200" b="1" dirty="0">
              <a:solidFill>
                <a:srgbClr val="FF0000"/>
              </a:solidFill>
            </a:endParaRPr>
          </a:p>
        </p:txBody>
      </p:sp>
      <p:sp>
        <p:nvSpPr>
          <p:cNvPr id="4" name="Rectangle 3"/>
          <p:cNvSpPr/>
          <p:nvPr/>
        </p:nvSpPr>
        <p:spPr>
          <a:xfrm>
            <a:off x="2438400" y="2250814"/>
            <a:ext cx="4103486" cy="3192454"/>
          </a:xfrm>
          <a:prstGeom prst="rect">
            <a:avLst/>
          </a:prstGeom>
          <a:blipFill dpi="0" rotWithShape="1">
            <a:blip r:embed="rId9">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497525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sp>
        <p:nvSpPr>
          <p:cNvPr id="21" name="Rectangle 20">
            <a:hlinkClick r:id="" action="ppaction://hlinkshowjump?jump=lastslideviewed" highlightClick="1"/>
            <a:hlinkHover r:id="" action="ppaction://noaction" highlightClick="1"/>
          </p:cNvPr>
          <p:cNvSpPr/>
          <p:nvPr/>
        </p:nvSpPr>
        <p:spPr>
          <a:xfrm>
            <a:off x="457200" y="64008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22" name="Rectangle 21">
            <a:hlinkClick r:id="rId6" action="ppaction://hlinksldjump" highlightClick="1"/>
            <a:hlinkHover r:id="" action="ppaction://noaction" highlightClick="1"/>
          </p:cNvPr>
          <p:cNvSpPr/>
          <p:nvPr/>
        </p:nvSpPr>
        <p:spPr>
          <a:xfrm>
            <a:off x="76962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pic>
        <p:nvPicPr>
          <p:cNvPr id="42" name="Picture 41" descr="JACK DANIELS.gif">
            <a:hlinkClick r:id="rId7"/>
          </p:cNvPr>
          <p:cNvPicPr>
            <a:picLocks noChangeAspect="1"/>
          </p:cNvPicPr>
          <p:nvPr/>
        </p:nvPicPr>
        <p:blipFill>
          <a:blip r:embed="rId8" cstate="print"/>
          <a:stretch>
            <a:fillRect/>
          </a:stretch>
        </p:blipFill>
        <p:spPr>
          <a:xfrm>
            <a:off x="4038600" y="6019800"/>
            <a:ext cx="1143000" cy="666750"/>
          </a:xfrm>
          <a:prstGeom prst="rect">
            <a:avLst/>
          </a:prstGeom>
        </p:spPr>
      </p:pic>
      <p:pic>
        <p:nvPicPr>
          <p:cNvPr id="17" name="Picture 16" descr="742.jpg"/>
          <p:cNvPicPr>
            <a:picLocks noChangeAspect="1"/>
          </p:cNvPicPr>
          <p:nvPr/>
        </p:nvPicPr>
        <p:blipFill>
          <a:blip r:embed="rId9" cstate="print"/>
          <a:stretch>
            <a:fillRect/>
          </a:stretch>
        </p:blipFill>
        <p:spPr>
          <a:xfrm>
            <a:off x="1905000" y="2057400"/>
            <a:ext cx="5425616" cy="38862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sp>
        <p:nvSpPr>
          <p:cNvPr id="21" name="Rectangle 20">
            <a:hlinkClick r:id="" action="ppaction://hlinkshowjump?jump=lastslideviewed" highlightClick="1"/>
            <a:hlinkHover r:id="" action="ppaction://noaction" highlightClick="1"/>
          </p:cNvPr>
          <p:cNvSpPr/>
          <p:nvPr/>
        </p:nvSpPr>
        <p:spPr>
          <a:xfrm>
            <a:off x="457200" y="64008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22" name="Rectangle 21">
            <a:hlinkClick r:id="rId6" action="ppaction://hlinksldjump" highlightClick="1"/>
            <a:hlinkHover r:id="" action="ppaction://noaction" highlightClick="1"/>
          </p:cNvPr>
          <p:cNvSpPr/>
          <p:nvPr/>
        </p:nvSpPr>
        <p:spPr>
          <a:xfrm>
            <a:off x="76962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pic>
        <p:nvPicPr>
          <p:cNvPr id="42" name="Picture 41" descr="JACK DANIELS.gif">
            <a:hlinkClick r:id="rId7"/>
          </p:cNvPr>
          <p:cNvPicPr>
            <a:picLocks noChangeAspect="1"/>
          </p:cNvPicPr>
          <p:nvPr/>
        </p:nvPicPr>
        <p:blipFill>
          <a:blip r:embed="rId8" cstate="print"/>
          <a:stretch>
            <a:fillRect/>
          </a:stretch>
        </p:blipFill>
        <p:spPr>
          <a:xfrm>
            <a:off x="4038600" y="6019800"/>
            <a:ext cx="1143000" cy="666750"/>
          </a:xfrm>
          <a:prstGeom prst="rect">
            <a:avLst/>
          </a:prstGeom>
        </p:spPr>
      </p:pic>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28800" y="2202307"/>
            <a:ext cx="5486400" cy="3659429"/>
          </a:xfrm>
          <a:prstGeom prst="rect">
            <a:avLst/>
          </a:prstGeom>
        </p:spPr>
      </p:pic>
    </p:spTree>
    <p:extLst>
      <p:ext uri="{BB962C8B-B14F-4D97-AF65-F5344CB8AC3E}">
        <p14:creationId xmlns:p14="http://schemas.microsoft.com/office/powerpoint/2010/main" val="21552079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sp>
        <p:nvSpPr>
          <p:cNvPr id="21" name="Rectangle 20">
            <a:hlinkClick r:id="" action="ppaction://hlinkshowjump?jump=lastslideviewed" highlightClick="1"/>
            <a:hlinkHover r:id="" action="ppaction://noaction" highlightClick="1"/>
          </p:cNvPr>
          <p:cNvSpPr/>
          <p:nvPr/>
        </p:nvSpPr>
        <p:spPr>
          <a:xfrm>
            <a:off x="457200" y="64008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22" name="Rectangle 21">
            <a:hlinkClick r:id="rId6" action="ppaction://hlinksldjump" highlightClick="1"/>
            <a:hlinkHover r:id="" action="ppaction://noaction" highlightClick="1"/>
          </p:cNvPr>
          <p:cNvSpPr/>
          <p:nvPr/>
        </p:nvSpPr>
        <p:spPr>
          <a:xfrm>
            <a:off x="76962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pic>
        <p:nvPicPr>
          <p:cNvPr id="42" name="Picture 41" descr="JACK DANIELS.gif">
            <a:hlinkClick r:id="rId7"/>
          </p:cNvPr>
          <p:cNvPicPr>
            <a:picLocks noChangeAspect="1"/>
          </p:cNvPicPr>
          <p:nvPr/>
        </p:nvPicPr>
        <p:blipFill>
          <a:blip r:embed="rId8" cstate="print"/>
          <a:stretch>
            <a:fillRect/>
          </a:stretch>
        </p:blipFill>
        <p:spPr>
          <a:xfrm>
            <a:off x="4038600" y="6019800"/>
            <a:ext cx="1143000" cy="666750"/>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06022" y="2123510"/>
            <a:ext cx="5131955" cy="3848966"/>
          </a:xfrm>
          <a:prstGeom prst="rect">
            <a:avLst/>
          </a:prstGeom>
        </p:spPr>
      </p:pic>
    </p:spTree>
    <p:extLst>
      <p:ext uri="{BB962C8B-B14F-4D97-AF65-F5344CB8AC3E}">
        <p14:creationId xmlns:p14="http://schemas.microsoft.com/office/powerpoint/2010/main" val="2389607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sp>
        <p:nvSpPr>
          <p:cNvPr id="19" name="Rectangle 18"/>
          <p:cNvSpPr/>
          <p:nvPr/>
        </p:nvSpPr>
        <p:spPr>
          <a:xfrm>
            <a:off x="979713" y="4862548"/>
            <a:ext cx="838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C00000"/>
                </a:solidFill>
              </a:rPr>
              <a:t>$24,000</a:t>
            </a:r>
            <a:endParaRPr lang="en-US" sz="1200" b="1" dirty="0">
              <a:solidFill>
                <a:srgbClr val="C00000"/>
              </a:solidFill>
            </a:endParaRPr>
          </a:p>
        </p:txBody>
      </p:sp>
      <p:sp>
        <p:nvSpPr>
          <p:cNvPr id="20" name="Rectangle 19">
            <a:hlinkClick r:id="rId6" action="ppaction://hlinksldjump" highlightClick="1"/>
            <a:hlinkHover r:id="" action="ppaction://noaction" highlightClick="1"/>
          </p:cNvPr>
          <p:cNvSpPr/>
          <p:nvPr/>
        </p:nvSpPr>
        <p:spPr>
          <a:xfrm>
            <a:off x="146431" y="4533886"/>
            <a:ext cx="2504765" cy="285098"/>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2000" b="1" dirty="0" smtClean="0">
                <a:solidFill>
                  <a:srgbClr val="FF0000"/>
                </a:solidFill>
              </a:rPr>
              <a:t>BID NOW</a:t>
            </a:r>
            <a:endParaRPr lang="en-US" sz="2000" b="1" dirty="0">
              <a:solidFill>
                <a:srgbClr val="FF0000"/>
              </a:solidFill>
            </a:endParaRPr>
          </a:p>
        </p:txBody>
      </p:sp>
      <p:sp>
        <p:nvSpPr>
          <p:cNvPr id="21" name="Rectangle 20">
            <a:hlinkClick r:id="" action="ppaction://hlinkshowjump?jump=lastslideviewed" highlightClick="1"/>
            <a:hlinkHover r:id="" action="ppaction://noaction" highlightClick="1"/>
          </p:cNvPr>
          <p:cNvSpPr/>
          <p:nvPr/>
        </p:nvSpPr>
        <p:spPr>
          <a:xfrm>
            <a:off x="457200" y="64008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22" name="Rectangle 21">
            <a:hlinkClick r:id="rId7" action="ppaction://hlinksldjump" highlightClick="1"/>
            <a:hlinkHover r:id="" action="ppaction://noaction" highlightClick="1"/>
          </p:cNvPr>
          <p:cNvSpPr/>
          <p:nvPr/>
        </p:nvSpPr>
        <p:spPr>
          <a:xfrm>
            <a:off x="76962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25" name="TextBox 24"/>
          <p:cNvSpPr txBox="1"/>
          <p:nvPr/>
        </p:nvSpPr>
        <p:spPr>
          <a:xfrm>
            <a:off x="152400" y="2220179"/>
            <a:ext cx="1828800" cy="276999"/>
          </a:xfrm>
          <a:prstGeom prst="rect">
            <a:avLst/>
          </a:prstGeom>
          <a:solidFill>
            <a:schemeClr val="bg1"/>
          </a:solidFill>
        </p:spPr>
        <p:txBody>
          <a:bodyPr wrap="square" rtlCol="0">
            <a:spAutoFit/>
          </a:bodyPr>
          <a:lstStyle/>
          <a:p>
            <a:r>
              <a:rPr lang="en-US" sz="1200" b="1" dirty="0" smtClean="0">
                <a:solidFill>
                  <a:srgbClr val="C00000"/>
                </a:solidFill>
              </a:rPr>
              <a:t>CLASS OF CAR:  </a:t>
            </a:r>
            <a:r>
              <a:rPr lang="en-US" sz="1200" b="1" dirty="0" smtClean="0"/>
              <a:t>RARE CAR</a:t>
            </a:r>
            <a:endParaRPr lang="en-US" sz="1200" b="1" dirty="0"/>
          </a:p>
        </p:txBody>
      </p:sp>
      <p:sp>
        <p:nvSpPr>
          <p:cNvPr id="26" name="TextBox 25"/>
          <p:cNvSpPr txBox="1"/>
          <p:nvPr/>
        </p:nvSpPr>
        <p:spPr>
          <a:xfrm>
            <a:off x="152400" y="2524979"/>
            <a:ext cx="2216727" cy="276999"/>
          </a:xfrm>
          <a:prstGeom prst="rect">
            <a:avLst/>
          </a:prstGeom>
          <a:solidFill>
            <a:schemeClr val="bg1"/>
          </a:solidFill>
          <a:ln>
            <a:noFill/>
          </a:ln>
        </p:spPr>
        <p:txBody>
          <a:bodyPr wrap="square" rtlCol="0">
            <a:spAutoFit/>
          </a:bodyPr>
          <a:lstStyle/>
          <a:p>
            <a:r>
              <a:rPr lang="en-US" sz="1200" b="1" dirty="0" smtClean="0">
                <a:solidFill>
                  <a:srgbClr val="C00000"/>
                </a:solidFill>
              </a:rPr>
              <a:t>OWNED BY:  </a:t>
            </a:r>
            <a:r>
              <a:rPr lang="en-US" sz="1200" b="1" dirty="0" smtClean="0"/>
              <a:t>JIM CASTLE</a:t>
            </a:r>
            <a:endParaRPr lang="en-US" sz="1200" b="1" dirty="0"/>
          </a:p>
        </p:txBody>
      </p:sp>
      <p:sp>
        <p:nvSpPr>
          <p:cNvPr id="27" name="TextBox 26"/>
          <p:cNvSpPr txBox="1"/>
          <p:nvPr/>
        </p:nvSpPr>
        <p:spPr>
          <a:xfrm>
            <a:off x="152400" y="2829779"/>
            <a:ext cx="2209800" cy="276999"/>
          </a:xfrm>
          <a:prstGeom prst="rect">
            <a:avLst/>
          </a:prstGeom>
          <a:solidFill>
            <a:schemeClr val="bg1"/>
          </a:solidFill>
          <a:ln>
            <a:noFill/>
          </a:ln>
        </p:spPr>
        <p:txBody>
          <a:bodyPr wrap="square" rtlCol="0">
            <a:spAutoFit/>
          </a:bodyPr>
          <a:lstStyle/>
          <a:p>
            <a:r>
              <a:rPr lang="en-US" sz="1200" b="1" dirty="0" smtClean="0">
                <a:solidFill>
                  <a:srgbClr val="C00000"/>
                </a:solidFill>
              </a:rPr>
              <a:t>NUMBER OF TIMES SOLD:  </a:t>
            </a:r>
            <a:r>
              <a:rPr lang="en-US" sz="1200" b="1" dirty="0" smtClean="0"/>
              <a:t>3</a:t>
            </a:r>
            <a:endParaRPr lang="en-US" sz="1200" b="1" dirty="0"/>
          </a:p>
        </p:txBody>
      </p:sp>
      <p:sp>
        <p:nvSpPr>
          <p:cNvPr id="28" name="TextBox 27"/>
          <p:cNvSpPr txBox="1"/>
          <p:nvPr/>
        </p:nvSpPr>
        <p:spPr>
          <a:xfrm>
            <a:off x="152400" y="3134579"/>
            <a:ext cx="2590800" cy="276999"/>
          </a:xfrm>
          <a:prstGeom prst="rect">
            <a:avLst/>
          </a:prstGeom>
          <a:solidFill>
            <a:schemeClr val="bg1"/>
          </a:solidFill>
          <a:ln>
            <a:noFill/>
          </a:ln>
        </p:spPr>
        <p:txBody>
          <a:bodyPr wrap="square" rtlCol="0">
            <a:spAutoFit/>
          </a:bodyPr>
          <a:lstStyle/>
          <a:p>
            <a:r>
              <a:rPr lang="en-US" sz="1200" b="1" dirty="0" smtClean="0">
                <a:solidFill>
                  <a:srgbClr val="C00000"/>
                </a:solidFill>
              </a:rPr>
              <a:t>HIGHEST SELLING PRICE:   </a:t>
            </a:r>
            <a:r>
              <a:rPr lang="en-US" sz="1200" b="1" dirty="0" smtClean="0"/>
              <a:t>$43,000</a:t>
            </a:r>
            <a:endParaRPr lang="en-US" sz="1200" b="1" dirty="0"/>
          </a:p>
        </p:txBody>
      </p:sp>
      <p:sp>
        <p:nvSpPr>
          <p:cNvPr id="29" name="TextBox 28"/>
          <p:cNvSpPr txBox="1"/>
          <p:nvPr/>
        </p:nvSpPr>
        <p:spPr>
          <a:xfrm>
            <a:off x="165100" y="3441343"/>
            <a:ext cx="2438400" cy="276999"/>
          </a:xfrm>
          <a:prstGeom prst="rect">
            <a:avLst/>
          </a:prstGeom>
          <a:solidFill>
            <a:schemeClr val="bg1"/>
          </a:solidFill>
          <a:ln>
            <a:noFill/>
          </a:ln>
        </p:spPr>
        <p:txBody>
          <a:bodyPr wrap="square" rtlCol="0">
            <a:spAutoFit/>
          </a:bodyPr>
          <a:lstStyle/>
          <a:p>
            <a:r>
              <a:rPr lang="en-US" sz="1200" b="1" dirty="0" smtClean="0">
                <a:solidFill>
                  <a:srgbClr val="C00000"/>
                </a:solidFill>
              </a:rPr>
              <a:t>LOWEST SELLING PRICE:   </a:t>
            </a:r>
            <a:r>
              <a:rPr lang="en-US" sz="1200" b="1" dirty="0" smtClean="0"/>
              <a:t>$1,500</a:t>
            </a:r>
            <a:endParaRPr lang="en-US" sz="1200" b="1" dirty="0"/>
          </a:p>
        </p:txBody>
      </p:sp>
      <p:sp>
        <p:nvSpPr>
          <p:cNvPr id="30" name="TextBox 29">
            <a:hlinkClick r:id="rId8" action="ppaction://hlinksldjump" highlightClick="1"/>
            <a:hlinkHover r:id="" action="ppaction://noaction" highlightClick="1"/>
          </p:cNvPr>
          <p:cNvSpPr txBox="1"/>
          <p:nvPr/>
        </p:nvSpPr>
        <p:spPr>
          <a:xfrm>
            <a:off x="3429000" y="5158554"/>
            <a:ext cx="2209800" cy="276999"/>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200" b="1" dirty="0" smtClean="0">
                <a:solidFill>
                  <a:srgbClr val="FF0000"/>
                </a:solidFill>
              </a:rPr>
              <a:t>GO BACK TO AUCTIONS</a:t>
            </a:r>
            <a:endParaRPr lang="en-US" sz="1200" b="1" dirty="0">
              <a:solidFill>
                <a:srgbClr val="FF0000"/>
              </a:solidFill>
            </a:endParaRPr>
          </a:p>
        </p:txBody>
      </p:sp>
      <p:pic>
        <p:nvPicPr>
          <p:cNvPr id="31" name="Picture 30" descr="27.jpg">
            <a:hlinkClick r:id="rId9" action="ppaction://hlinksldjump" highlightClick="1"/>
            <a:hlinkHover r:id="" action="ppaction://noaction" highlightClick="1"/>
          </p:cNvPr>
          <p:cNvPicPr>
            <a:picLocks noChangeAspect="1"/>
          </p:cNvPicPr>
          <p:nvPr/>
        </p:nvPicPr>
        <p:blipFill>
          <a:blip r:embed="rId10" cstate="print"/>
          <a:stretch>
            <a:fillRect/>
          </a:stretch>
        </p:blipFill>
        <p:spPr>
          <a:xfrm>
            <a:off x="2755900" y="2151984"/>
            <a:ext cx="3556000" cy="2667000"/>
          </a:xfrm>
          <a:prstGeom prst="rect">
            <a:avLst/>
          </a:prstGeom>
        </p:spPr>
      </p:pic>
      <p:sp>
        <p:nvSpPr>
          <p:cNvPr id="32" name="Rectangle 31"/>
          <p:cNvSpPr/>
          <p:nvPr/>
        </p:nvSpPr>
        <p:spPr>
          <a:xfrm>
            <a:off x="883865" y="5091148"/>
            <a:ext cx="1092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17 HOURS, 29 MINS</a:t>
            </a:r>
            <a:endParaRPr lang="en-US" sz="800" b="1" dirty="0">
              <a:solidFill>
                <a:srgbClr val="FF0000"/>
              </a:solidFill>
            </a:endParaRPr>
          </a:p>
        </p:txBody>
      </p:sp>
      <p:sp>
        <p:nvSpPr>
          <p:cNvPr id="33" name="Rectangle 32"/>
          <p:cNvSpPr/>
          <p:nvPr/>
        </p:nvSpPr>
        <p:spPr>
          <a:xfrm>
            <a:off x="1905000" y="5791200"/>
            <a:ext cx="5257800" cy="1066800"/>
          </a:xfrm>
          <a:prstGeom prst="rect">
            <a:avLst/>
          </a:prstGeom>
          <a:ln>
            <a:solidFill>
              <a:schemeClr val="tx1">
                <a:lumMod val="65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bg1"/>
                </a:solidFill>
              </a:rPr>
              <a:t>1927 CHEVY CUSTOM T-BUCKET ROADSTER</a:t>
            </a:r>
          </a:p>
          <a:p>
            <a:r>
              <a:rPr lang="en-US" sz="1200" b="1" dirty="0" smtClean="0">
                <a:solidFill>
                  <a:schemeClr val="bg1"/>
                </a:solidFill>
              </a:rPr>
              <a:t>Big block, 3-speed automatic transmission, custom interior, chrome headers and side pipes, fiberglass tub, disc brakes, chrome wheels, Mickey Thompson tires, carbon fiber dash, a real head turner.</a:t>
            </a:r>
            <a:endParaRPr lang="en-US" b="1" dirty="0">
              <a:solidFill>
                <a:schemeClr val="bg1"/>
              </a:solidFill>
            </a:endParaRPr>
          </a:p>
        </p:txBody>
      </p:sp>
      <p:sp>
        <p:nvSpPr>
          <p:cNvPr id="34" name="TextBox 33"/>
          <p:cNvSpPr txBox="1"/>
          <p:nvPr/>
        </p:nvSpPr>
        <p:spPr>
          <a:xfrm>
            <a:off x="6553200" y="2450370"/>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DRIVETRAIN</a:t>
            </a:r>
            <a:endParaRPr lang="en-US" sz="1000" b="1" dirty="0">
              <a:solidFill>
                <a:srgbClr val="FF0000"/>
              </a:solidFill>
            </a:endParaRPr>
          </a:p>
        </p:txBody>
      </p:sp>
      <p:sp>
        <p:nvSpPr>
          <p:cNvPr id="35" name="TextBox 34"/>
          <p:cNvSpPr txBox="1"/>
          <p:nvPr/>
        </p:nvSpPr>
        <p:spPr>
          <a:xfrm>
            <a:off x="6553134" y="3354288"/>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BODY</a:t>
            </a:r>
            <a:endParaRPr lang="en-US" sz="1000" b="1" dirty="0">
              <a:solidFill>
                <a:srgbClr val="FF0000"/>
              </a:solidFill>
            </a:endParaRPr>
          </a:p>
        </p:txBody>
      </p:sp>
      <p:sp>
        <p:nvSpPr>
          <p:cNvPr id="36" name="TextBox 35"/>
          <p:cNvSpPr txBox="1"/>
          <p:nvPr/>
        </p:nvSpPr>
        <p:spPr>
          <a:xfrm>
            <a:off x="6553134" y="4266013"/>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INTERIOR</a:t>
            </a:r>
            <a:endParaRPr lang="en-US" sz="1000" b="1" dirty="0">
              <a:solidFill>
                <a:srgbClr val="FF0000"/>
              </a:solidFill>
            </a:endParaRPr>
          </a:p>
        </p:txBody>
      </p:sp>
      <p:sp>
        <p:nvSpPr>
          <p:cNvPr id="37" name="TextBox 36"/>
          <p:cNvSpPr txBox="1"/>
          <p:nvPr/>
        </p:nvSpPr>
        <p:spPr>
          <a:xfrm>
            <a:off x="6553134" y="5171672"/>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DOCUMENTS</a:t>
            </a:r>
            <a:endParaRPr lang="en-US" sz="1000" b="1" dirty="0">
              <a:solidFill>
                <a:srgbClr val="FF0000"/>
              </a:solidFill>
            </a:endParaRPr>
          </a:p>
        </p:txBody>
      </p:sp>
      <p:sp>
        <p:nvSpPr>
          <p:cNvPr id="38" name="Rectangle 37">
            <a:hlinkClick r:id="rId11" action="ppaction://hlinksldjump"/>
          </p:cNvPr>
          <p:cNvSpPr/>
          <p:nvPr/>
        </p:nvSpPr>
        <p:spPr>
          <a:xfrm>
            <a:off x="7610764" y="2154381"/>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FFFF00"/>
                </a:solidFill>
              </a:rPr>
              <a:t>ENGINE  54%</a:t>
            </a:r>
          </a:p>
          <a:p>
            <a:r>
              <a:rPr lang="en-US" sz="900" b="1" dirty="0" smtClean="0">
                <a:solidFill>
                  <a:srgbClr val="FFFF00"/>
                </a:solidFill>
              </a:rPr>
              <a:t>TRANSMISSION  66%</a:t>
            </a:r>
          </a:p>
          <a:p>
            <a:r>
              <a:rPr lang="en-US" sz="900" b="1" dirty="0" smtClean="0">
                <a:solidFill>
                  <a:srgbClr val="66FF33"/>
                </a:solidFill>
              </a:rPr>
              <a:t>DRIVE AXEL  87%</a:t>
            </a:r>
          </a:p>
          <a:p>
            <a:r>
              <a:rPr lang="en-US" sz="900" dirty="0" smtClean="0">
                <a:solidFill>
                  <a:srgbClr val="FFFF00"/>
                </a:solidFill>
              </a:rPr>
              <a:t>EXHAUST  </a:t>
            </a:r>
            <a:r>
              <a:rPr lang="en-US" sz="900" b="1" dirty="0" smtClean="0">
                <a:solidFill>
                  <a:srgbClr val="FFFF00"/>
                </a:solidFill>
              </a:rPr>
              <a:t>69%</a:t>
            </a:r>
          </a:p>
          <a:p>
            <a:r>
              <a:rPr lang="en-US" sz="900" b="1" dirty="0" smtClean="0">
                <a:solidFill>
                  <a:srgbClr val="FF0000"/>
                </a:solidFill>
              </a:rPr>
              <a:t>FUEL SYSTEM  14%</a:t>
            </a:r>
            <a:endParaRPr lang="en-US" sz="900" b="1" dirty="0">
              <a:solidFill>
                <a:srgbClr val="FF0000"/>
              </a:solidFill>
            </a:endParaRPr>
          </a:p>
        </p:txBody>
      </p:sp>
      <p:sp>
        <p:nvSpPr>
          <p:cNvPr id="39" name="Rectangle 38">
            <a:hlinkClick r:id="rId11" action="ppaction://hlinksldjump"/>
          </p:cNvPr>
          <p:cNvSpPr/>
          <p:nvPr/>
        </p:nvSpPr>
        <p:spPr>
          <a:xfrm>
            <a:off x="7619999" y="3059544"/>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66FF33"/>
                </a:solidFill>
              </a:rPr>
              <a:t>CHASIS  84%</a:t>
            </a:r>
          </a:p>
          <a:p>
            <a:r>
              <a:rPr lang="en-US" sz="900" b="1" dirty="0" smtClean="0">
                <a:solidFill>
                  <a:srgbClr val="FF0000"/>
                </a:solidFill>
              </a:rPr>
              <a:t>BODY PANELS  16%</a:t>
            </a:r>
          </a:p>
          <a:p>
            <a:r>
              <a:rPr lang="en-US" sz="900" dirty="0" smtClean="0">
                <a:solidFill>
                  <a:srgbClr val="66FF33"/>
                </a:solidFill>
              </a:rPr>
              <a:t>PAINT  89%</a:t>
            </a:r>
          </a:p>
          <a:p>
            <a:r>
              <a:rPr lang="en-US" sz="900" b="1" dirty="0" smtClean="0">
                <a:solidFill>
                  <a:srgbClr val="FF0000"/>
                </a:solidFill>
              </a:rPr>
              <a:t>CHROME 19%</a:t>
            </a:r>
          </a:p>
          <a:p>
            <a:r>
              <a:rPr lang="en-US" sz="900" b="1" dirty="0" smtClean="0">
                <a:solidFill>
                  <a:srgbClr val="FFFF00"/>
                </a:solidFill>
              </a:rPr>
              <a:t>GLASS  54%</a:t>
            </a:r>
            <a:endParaRPr lang="en-US" sz="900" b="1" dirty="0">
              <a:solidFill>
                <a:srgbClr val="FFFF00"/>
              </a:solidFill>
            </a:endParaRPr>
          </a:p>
        </p:txBody>
      </p:sp>
      <p:sp>
        <p:nvSpPr>
          <p:cNvPr id="40" name="Rectangle 39">
            <a:hlinkClick r:id="rId11" action="ppaction://hlinksldjump"/>
          </p:cNvPr>
          <p:cNvSpPr/>
          <p:nvPr/>
        </p:nvSpPr>
        <p:spPr>
          <a:xfrm>
            <a:off x="7623703" y="3964707"/>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FF0000"/>
                </a:solidFill>
              </a:rPr>
              <a:t>SEATS 14%</a:t>
            </a:r>
          </a:p>
          <a:p>
            <a:r>
              <a:rPr lang="en-US" sz="900" dirty="0" smtClean="0">
                <a:solidFill>
                  <a:srgbClr val="66FF33"/>
                </a:solidFill>
              </a:rPr>
              <a:t>CARPET  76%</a:t>
            </a:r>
          </a:p>
          <a:p>
            <a:r>
              <a:rPr lang="en-US" sz="900" dirty="0" smtClean="0">
                <a:solidFill>
                  <a:srgbClr val="66FF33"/>
                </a:solidFill>
              </a:rPr>
              <a:t>DASH  87%</a:t>
            </a:r>
          </a:p>
          <a:p>
            <a:r>
              <a:rPr lang="en-US" sz="900" b="1" dirty="0" smtClean="0">
                <a:solidFill>
                  <a:srgbClr val="FF0000"/>
                </a:solidFill>
              </a:rPr>
              <a:t>DOOR PANELS  19%</a:t>
            </a:r>
          </a:p>
          <a:p>
            <a:r>
              <a:rPr lang="en-US" sz="900" b="1" dirty="0" smtClean="0">
                <a:solidFill>
                  <a:srgbClr val="FFFF00"/>
                </a:solidFill>
              </a:rPr>
              <a:t>HEADLINER 54%</a:t>
            </a:r>
            <a:endParaRPr lang="en-US" sz="900" b="1" dirty="0">
              <a:solidFill>
                <a:srgbClr val="FFFF00"/>
              </a:solidFill>
            </a:endParaRPr>
          </a:p>
        </p:txBody>
      </p:sp>
      <p:sp>
        <p:nvSpPr>
          <p:cNvPr id="41" name="Rectangle 40">
            <a:hlinkClick r:id="rId11" action="ppaction://hlinksldjump"/>
          </p:cNvPr>
          <p:cNvSpPr/>
          <p:nvPr/>
        </p:nvSpPr>
        <p:spPr>
          <a:xfrm>
            <a:off x="7624226" y="4875066"/>
            <a:ext cx="1291173"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FF0000"/>
                </a:solidFill>
              </a:rPr>
              <a:t>OWNERSHIP  14%</a:t>
            </a:r>
          </a:p>
          <a:p>
            <a:r>
              <a:rPr lang="en-US" sz="900" b="1" dirty="0" smtClean="0">
                <a:solidFill>
                  <a:srgbClr val="66FF33"/>
                </a:solidFill>
              </a:rPr>
              <a:t>BUILD SHEET  96%</a:t>
            </a:r>
          </a:p>
          <a:p>
            <a:r>
              <a:rPr lang="en-US" sz="900" b="1" dirty="0" smtClean="0">
                <a:solidFill>
                  <a:srgbClr val="FF0000"/>
                </a:solidFill>
              </a:rPr>
              <a:t>MATCHING #’S  17%</a:t>
            </a:r>
          </a:p>
          <a:p>
            <a:r>
              <a:rPr lang="en-US" sz="900" b="1" dirty="0" smtClean="0">
                <a:solidFill>
                  <a:srgbClr val="66FF33"/>
                </a:solidFill>
              </a:rPr>
              <a:t>HISTORY REPORT 89%</a:t>
            </a:r>
          </a:p>
          <a:p>
            <a:r>
              <a:rPr lang="en-US" sz="900" b="1" dirty="0" smtClean="0">
                <a:solidFill>
                  <a:srgbClr val="FF0000"/>
                </a:solidFill>
              </a:rPr>
              <a:t>RESTORATION  4%</a:t>
            </a:r>
            <a:endParaRPr lang="en-US" sz="900" b="1" dirty="0">
              <a:solidFill>
                <a:srgbClr val="FF0000"/>
              </a:solidFill>
            </a:endParaRPr>
          </a:p>
        </p:txBody>
      </p:sp>
      <p:sp>
        <p:nvSpPr>
          <p:cNvPr id="2" name="Rectangle 1"/>
          <p:cNvSpPr/>
          <p:nvPr/>
        </p:nvSpPr>
        <p:spPr>
          <a:xfrm>
            <a:off x="152400" y="2151301"/>
            <a:ext cx="2514600" cy="1699856"/>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p:cNvSpPr/>
          <p:nvPr/>
        </p:nvSpPr>
        <p:spPr>
          <a:xfrm>
            <a:off x="146431" y="4041868"/>
            <a:ext cx="2511725" cy="301306"/>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rgbClr val="FF0000"/>
                </a:solidFill>
              </a:rPr>
              <a:t>CURRENT BID:  $22,000</a:t>
            </a:r>
            <a:endParaRPr lang="en-CA" sz="1600" dirty="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sp>
        <p:nvSpPr>
          <p:cNvPr id="11" name="Rectangle 10"/>
          <p:cNvSpPr/>
          <p:nvPr/>
        </p:nvSpPr>
        <p:spPr>
          <a:xfrm>
            <a:off x="2743200" y="2133600"/>
            <a:ext cx="3581400" cy="2895600"/>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HOME VEHICLE IF SELECTED FROM CARS OWNED</a:t>
            </a:r>
          </a:p>
          <a:p>
            <a:pPr algn="ctr"/>
            <a:r>
              <a:rPr lang="en-US" b="1" dirty="0" smtClean="0">
                <a:solidFill>
                  <a:srgbClr val="FFFF00"/>
                </a:solidFill>
              </a:rPr>
              <a:t>OR</a:t>
            </a:r>
          </a:p>
          <a:p>
            <a:pPr algn="ctr"/>
            <a:r>
              <a:rPr lang="en-US" b="1" dirty="0" smtClean="0">
                <a:solidFill>
                  <a:srgbClr val="FFFF00"/>
                </a:solidFill>
              </a:rPr>
              <a:t>EMPTY LOOKING GARAGE</a:t>
            </a:r>
          </a:p>
          <a:p>
            <a:pPr algn="ctr"/>
            <a:r>
              <a:rPr lang="en-US" b="1" dirty="0" smtClean="0">
                <a:solidFill>
                  <a:srgbClr val="FFFF00"/>
                </a:solidFill>
              </a:rPr>
              <a:t>IF NOT SELECTED</a:t>
            </a:r>
            <a:endParaRPr lang="en-US" b="1" dirty="0">
              <a:solidFill>
                <a:srgbClr val="FFFF00"/>
              </a:solidFill>
            </a:endParaRPr>
          </a:p>
        </p:txBody>
      </p:sp>
      <p:sp>
        <p:nvSpPr>
          <p:cNvPr id="12" name="Rectangle 11">
            <a:hlinkClick r:id="rId7" action="ppaction://hlinksldjump" highlightClick="1"/>
            <a:hlinkHover r:id="" action="ppaction://noaction" highlightClick="1"/>
          </p:cNvPr>
          <p:cNvSpPr/>
          <p:nvPr/>
        </p:nvSpPr>
        <p:spPr>
          <a:xfrm>
            <a:off x="381000" y="2136475"/>
            <a:ext cx="1905000" cy="1295400"/>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00"/>
                </a:solidFill>
              </a:rPr>
              <a:t>PURCHASE AUTO GARAGE</a:t>
            </a:r>
            <a:endParaRPr lang="en-US" sz="1050" b="1" dirty="0">
              <a:solidFill>
                <a:srgbClr val="FFFF00"/>
              </a:solidFill>
            </a:endParaRPr>
          </a:p>
        </p:txBody>
      </p:sp>
      <p:sp>
        <p:nvSpPr>
          <p:cNvPr id="17" name="Rectangle 16">
            <a:hlinkClick r:id="rId9" action="ppaction://hlinksldjump" highlightClick="1"/>
            <a:hlinkHover r:id="" action="ppaction://noaction" highlightClick="1"/>
          </p:cNvPr>
          <p:cNvSpPr/>
          <p:nvPr/>
        </p:nvSpPr>
        <p:spPr>
          <a:xfrm>
            <a:off x="381000" y="3733800"/>
            <a:ext cx="1905000" cy="1295400"/>
          </a:xfrm>
          <a:prstGeom prst="rect">
            <a:avLst/>
          </a:prstGeom>
          <a:blipFill dpi="0" rotWithShape="1">
            <a:blip r:embed="rId10">
              <a:extLst>
                <a:ext uri="{28A0092B-C50C-407E-A947-70E740481C1C}">
                  <a14:useLocalDpi xmlns:a14="http://schemas.microsoft.com/office/drawing/2010/main" val="0"/>
                </a:ext>
              </a:extLst>
            </a:blip>
            <a:srcRect/>
            <a:stretch>
              <a:fillRect/>
            </a:stretch>
          </a:bli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00"/>
                </a:solidFill>
              </a:rPr>
              <a:t>PURCHASE INTERIOR SHOP</a:t>
            </a:r>
            <a:endParaRPr lang="en-US" sz="1600" b="1" dirty="0">
              <a:solidFill>
                <a:srgbClr val="FFFF00"/>
              </a:solidFill>
            </a:endParaRPr>
          </a:p>
        </p:txBody>
      </p:sp>
      <p:sp>
        <p:nvSpPr>
          <p:cNvPr id="18" name="Rectangle 17">
            <a:hlinkClick r:id="rId11" action="ppaction://hlinksldjump" highlightClick="1"/>
            <a:hlinkHover r:id="" action="ppaction://noaction" highlightClick="1"/>
          </p:cNvPr>
          <p:cNvSpPr/>
          <p:nvPr/>
        </p:nvSpPr>
        <p:spPr>
          <a:xfrm>
            <a:off x="6781800" y="2286000"/>
            <a:ext cx="1905000" cy="1295400"/>
          </a:xfrm>
          <a:prstGeom prst="rect">
            <a:avLst/>
          </a:prstGeom>
          <a:blipFill dpi="0" rotWithShape="1">
            <a:blip r:embed="rId12">
              <a:extLst>
                <a:ext uri="{28A0092B-C50C-407E-A947-70E740481C1C}">
                  <a14:useLocalDpi xmlns:a14="http://schemas.microsoft.com/office/drawing/2010/main" val="0"/>
                </a:ext>
              </a:extLst>
            </a:blip>
            <a:srcRect/>
            <a:stretch>
              <a:fillRect/>
            </a:stretch>
          </a:bli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00"/>
                </a:solidFill>
              </a:rPr>
              <a:t>PURCHASE BODY SHOP</a:t>
            </a:r>
            <a:endParaRPr lang="en-US" sz="1600" b="1" dirty="0">
              <a:solidFill>
                <a:srgbClr val="FFFF00"/>
              </a:solidFill>
            </a:endParaRPr>
          </a:p>
        </p:txBody>
      </p:sp>
      <p:sp>
        <p:nvSpPr>
          <p:cNvPr id="19" name="Rectangle 18">
            <a:hlinkClick r:id="rId13" action="ppaction://hlinksldjump" highlightClick="1"/>
            <a:hlinkHover r:id="" action="ppaction://noaction" highlightClick="1"/>
          </p:cNvPr>
          <p:cNvSpPr/>
          <p:nvPr/>
        </p:nvSpPr>
        <p:spPr>
          <a:xfrm>
            <a:off x="6781800" y="3733800"/>
            <a:ext cx="1905000" cy="1295400"/>
          </a:xfrm>
          <a:prstGeom prst="rect">
            <a:avLst/>
          </a:prstGeom>
          <a:blipFill dpi="0" rotWithShape="1">
            <a:blip r:embed="rId14">
              <a:extLst>
                <a:ext uri="{28A0092B-C50C-407E-A947-70E740481C1C}">
                  <a14:useLocalDpi xmlns:a14="http://schemas.microsoft.com/office/drawing/2010/main" val="0"/>
                </a:ext>
              </a:extLst>
            </a:blip>
            <a:srcRect/>
            <a:stretch>
              <a:fillRect/>
            </a:stretch>
          </a:bli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00"/>
                </a:solidFill>
              </a:rPr>
              <a:t>PURCHASE DOCUMENTATION CENTER</a:t>
            </a:r>
            <a:endParaRPr lang="en-US" sz="1600" b="1" dirty="0">
              <a:solidFill>
                <a:srgbClr val="FFFF00"/>
              </a:solidFill>
            </a:endParaRPr>
          </a:p>
        </p:txBody>
      </p:sp>
      <p:sp>
        <p:nvSpPr>
          <p:cNvPr id="20" name="Rectangle 19">
            <a:hlinkClick r:id="rId15" action="ppaction://hlinksldjump" highlightClick="1"/>
            <a:hlinkHover r:id="" action="ppaction://noaction" highlightClick="1"/>
          </p:cNvPr>
          <p:cNvSpPr/>
          <p:nvPr/>
        </p:nvSpPr>
        <p:spPr>
          <a:xfrm>
            <a:off x="3657600" y="5181600"/>
            <a:ext cx="1905000" cy="1295400"/>
          </a:xfrm>
          <a:prstGeom prst="rect">
            <a:avLst/>
          </a:prstGeom>
          <a:blipFill dpi="0" rotWithShape="1">
            <a:blip r:embed="rId16">
              <a:extLst>
                <a:ext uri="{28A0092B-C50C-407E-A947-70E740481C1C}">
                  <a14:useLocalDpi xmlns:a14="http://schemas.microsoft.com/office/drawing/2010/main" val="0"/>
                </a:ext>
              </a:extLst>
            </a:blip>
            <a:srcRect/>
            <a:stretch>
              <a:fillRect/>
            </a:stretch>
          </a:bli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00"/>
                </a:solidFill>
              </a:rPr>
              <a:t>PURCHASE              MUSEUM</a:t>
            </a:r>
            <a:endParaRPr lang="en-US" sz="1600" b="1" dirty="0">
              <a:solidFill>
                <a:srgbClr val="FFFF00"/>
              </a:solidFill>
            </a:endParaRPr>
          </a:p>
        </p:txBody>
      </p:sp>
      <p:sp>
        <p:nvSpPr>
          <p:cNvPr id="21" name="Rectangle 20">
            <a:hlinkClick r:id="" action="ppaction://hlinkshowjump?jump=lastslideviewed" highlightClick="1"/>
            <a:hlinkHover r:id="" action="ppaction://noaction" highlightClick="1"/>
          </p:cNvPr>
          <p:cNvSpPr/>
          <p:nvPr/>
        </p:nvSpPr>
        <p:spPr>
          <a:xfrm>
            <a:off x="8382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22" name="Rectangle 21">
            <a:hlinkClick r:id="rId17" action="ppaction://hlinksldjump" highlightClick="1"/>
            <a:hlinkHover r:id="" action="ppaction://noaction" highlightClick="1"/>
          </p:cNvPr>
          <p:cNvSpPr/>
          <p:nvPr/>
        </p:nvSpPr>
        <p:spPr>
          <a:xfrm>
            <a:off x="72390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17" name="Picture 16" descr="NAPA.png">
            <a:hlinkClick r:id="rId4"/>
          </p:cNvPr>
          <p:cNvPicPr>
            <a:picLocks noChangeAspect="1"/>
          </p:cNvPicPr>
          <p:nvPr/>
        </p:nvPicPr>
        <p:blipFill>
          <a:blip r:embed="rId5" cstate="print"/>
          <a:stretch>
            <a:fillRect/>
          </a:stretch>
        </p:blipFill>
        <p:spPr>
          <a:xfrm>
            <a:off x="3276600" y="5791200"/>
            <a:ext cx="2425397" cy="736508"/>
          </a:xfrm>
          <a:prstGeom prst="rect">
            <a:avLst/>
          </a:prstGeom>
        </p:spPr>
      </p:pic>
      <p:sp>
        <p:nvSpPr>
          <p:cNvPr id="18" name="Rectangle 17"/>
          <p:cNvSpPr/>
          <p:nvPr/>
        </p:nvSpPr>
        <p:spPr>
          <a:xfrm>
            <a:off x="2743200" y="2514600"/>
            <a:ext cx="3657600" cy="2895600"/>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19" name="Rectangle 18">
            <a:hlinkClick r:id="rId7" action="ppaction://hlinksldjump" highlightClick="1"/>
            <a:hlinkHover r:id="" action="ppaction://noaction" highlightClick="1"/>
          </p:cNvPr>
          <p:cNvSpPr/>
          <p:nvPr/>
        </p:nvSpPr>
        <p:spPr>
          <a:xfrm>
            <a:off x="152400" y="5118340"/>
            <a:ext cx="25146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NEXT LEVEL</a:t>
            </a:r>
            <a:endParaRPr lang="en-US" b="1" dirty="0">
              <a:solidFill>
                <a:srgbClr val="FF0000"/>
              </a:solidFill>
            </a:endParaRPr>
          </a:p>
        </p:txBody>
      </p:sp>
      <p:sp>
        <p:nvSpPr>
          <p:cNvPr id="20" name="Rectangle 19">
            <a:hlinkClick r:id="rId8" action="ppaction://hlinksldjump" highlightClick="1"/>
            <a:hlinkHover r:id="" action="ppaction://noaction" highlightClick="1"/>
          </p:cNvPr>
          <p:cNvSpPr/>
          <p:nvPr/>
        </p:nvSpPr>
        <p:spPr>
          <a:xfrm>
            <a:off x="152400" y="2514600"/>
            <a:ext cx="25146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EXPAND BUSINESS</a:t>
            </a:r>
            <a:endParaRPr lang="en-US" b="1" dirty="0">
              <a:solidFill>
                <a:srgbClr val="FF0000"/>
              </a:solidFill>
            </a:endParaRPr>
          </a:p>
        </p:txBody>
      </p:sp>
      <p:sp>
        <p:nvSpPr>
          <p:cNvPr id="21" name="Rectangle 20"/>
          <p:cNvSpPr/>
          <p:nvPr/>
        </p:nvSpPr>
        <p:spPr>
          <a:xfrm>
            <a:off x="152400" y="3352800"/>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SIZE OF GARAGE</a:t>
            </a:r>
            <a:endParaRPr lang="en-US" b="1" dirty="0">
              <a:solidFill>
                <a:schemeClr val="bg1"/>
              </a:solidFill>
            </a:endParaRPr>
          </a:p>
        </p:txBody>
      </p:sp>
      <p:sp>
        <p:nvSpPr>
          <p:cNvPr id="27" name="Rectangle 26">
            <a:hlinkClick r:id="rId8" action="ppaction://hlinksldjump" highlightClick="1"/>
            <a:hlinkHover r:id="" action="ppaction://noaction" highlightClick="1"/>
          </p:cNvPr>
          <p:cNvSpPr/>
          <p:nvPr/>
        </p:nvSpPr>
        <p:spPr>
          <a:xfrm>
            <a:off x="6477000" y="2514600"/>
            <a:ext cx="25146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UPGRADE EQUIP</a:t>
            </a:r>
            <a:endParaRPr lang="en-US" b="1" dirty="0">
              <a:solidFill>
                <a:srgbClr val="FF0000"/>
              </a:solidFill>
            </a:endParaRPr>
          </a:p>
        </p:txBody>
      </p:sp>
      <p:sp>
        <p:nvSpPr>
          <p:cNvPr id="28" name="Rectangle 27">
            <a:hlinkClick r:id="rId9" action="ppaction://hlinksldjump" highlightClick="1"/>
            <a:hlinkHover r:id="" action="ppaction://noaction" highlightClick="1"/>
          </p:cNvPr>
          <p:cNvSpPr/>
          <p:nvPr/>
        </p:nvSpPr>
        <p:spPr>
          <a:xfrm>
            <a:off x="6553200" y="5105400"/>
            <a:ext cx="24384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PURCHASE TOKENS</a:t>
            </a:r>
            <a:endParaRPr lang="en-US" b="1" dirty="0">
              <a:solidFill>
                <a:srgbClr val="FF0000"/>
              </a:solidFill>
            </a:endParaRPr>
          </a:p>
        </p:txBody>
      </p:sp>
      <p:sp>
        <p:nvSpPr>
          <p:cNvPr id="32" name="Rectangle 31"/>
          <p:cNvSpPr/>
          <p:nvPr/>
        </p:nvSpPr>
        <p:spPr>
          <a:xfrm>
            <a:off x="6477000" y="4267200"/>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EXP TO NEXT LEVL</a:t>
            </a:r>
            <a:endParaRPr lang="en-US" b="1" dirty="0">
              <a:solidFill>
                <a:schemeClr val="bg1"/>
              </a:solidFill>
            </a:endParaRPr>
          </a:p>
        </p:txBody>
      </p:sp>
      <p:pic>
        <p:nvPicPr>
          <p:cNvPr id="25" name="Picture 24" descr="BarrettJacksonChromeLogo_186.jpg">
            <a:hlinkClick r:id="rId10"/>
          </p:cNvPr>
          <p:cNvPicPr>
            <a:picLocks noChangeAspect="1"/>
          </p:cNvPicPr>
          <p:nvPr/>
        </p:nvPicPr>
        <p:blipFill>
          <a:blip r:embed="rId11" cstate="print"/>
          <a:stretch>
            <a:fillRect/>
          </a:stretch>
        </p:blipFill>
        <p:spPr>
          <a:xfrm>
            <a:off x="4953000" y="533400"/>
            <a:ext cx="3899916" cy="1062136"/>
          </a:xfrm>
          <a:prstGeom prst="rect">
            <a:avLst/>
          </a:prstGeom>
        </p:spPr>
      </p:pic>
      <p:sp>
        <p:nvSpPr>
          <p:cNvPr id="26" name="Rectangle 25">
            <a:hlinkClick r:id="" action="ppaction://hlinkshowjump?jump=lastslideviewed" highlightClick="1"/>
            <a:hlinkHover r:id="" action="ppaction://noaction" highlightClick="1"/>
          </p:cNvPr>
          <p:cNvSpPr/>
          <p:nvPr/>
        </p:nvSpPr>
        <p:spPr>
          <a:xfrm>
            <a:off x="9906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33" name="Rectangle 32">
            <a:hlinkClick r:id="rId12" action="ppaction://hlinksldjump" highlightClick="1"/>
            <a:hlinkHover r:id="" action="ppaction://noaction" highlightClick="1"/>
          </p:cNvPr>
          <p:cNvSpPr/>
          <p:nvPr/>
        </p:nvSpPr>
        <p:spPr>
          <a:xfrm>
            <a:off x="72390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34" name="Rectangle 33"/>
          <p:cNvSpPr/>
          <p:nvPr/>
        </p:nvSpPr>
        <p:spPr>
          <a:xfrm>
            <a:off x="152400" y="4280140"/>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EXP TO NEXT LEVEL</a:t>
            </a:r>
            <a:endParaRPr lang="en-US" b="1" dirty="0">
              <a:solidFill>
                <a:schemeClr val="bg1"/>
              </a:solidFill>
            </a:endParaRPr>
          </a:p>
        </p:txBody>
      </p:sp>
      <p:sp>
        <p:nvSpPr>
          <p:cNvPr id="35" name="Rectangle 34"/>
          <p:cNvSpPr/>
          <p:nvPr/>
        </p:nvSpPr>
        <p:spPr>
          <a:xfrm>
            <a:off x="6477000" y="3352800"/>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CURRENT LEVEL</a:t>
            </a:r>
            <a:endParaRPr lang="en-US" b="1" dirty="0">
              <a:solidFill>
                <a:schemeClr val="bg1"/>
              </a:solidFill>
            </a:endParaRPr>
          </a:p>
        </p:txBody>
      </p:sp>
      <p:pic>
        <p:nvPicPr>
          <p:cNvPr id="2" name="Picture 1">
            <a:hlinkClick r:id="rId13" action="ppaction://hlinksldjump"/>
          </p:cNvPr>
          <p:cNvPicPr>
            <a:picLocks noChangeAspect="1"/>
          </p:cNvPicPr>
          <p:nvPr/>
        </p:nvPicPr>
        <p:blipFill>
          <a:blip r:embed="rId14"/>
          <a:stretch>
            <a:fillRect/>
          </a:stretch>
        </p:blipFill>
        <p:spPr>
          <a:xfrm>
            <a:off x="6353436" y="5529370"/>
            <a:ext cx="2761727" cy="8779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17" name="Picture 16" descr="NAPA.png">
            <a:hlinkClick r:id="rId4"/>
          </p:cNvPr>
          <p:cNvPicPr>
            <a:picLocks noChangeAspect="1"/>
          </p:cNvPicPr>
          <p:nvPr/>
        </p:nvPicPr>
        <p:blipFill>
          <a:blip r:embed="rId5" cstate="print"/>
          <a:stretch>
            <a:fillRect/>
          </a:stretch>
        </p:blipFill>
        <p:spPr>
          <a:xfrm>
            <a:off x="3276600" y="5791200"/>
            <a:ext cx="2425397" cy="736508"/>
          </a:xfrm>
          <a:prstGeom prst="rect">
            <a:avLst/>
          </a:prstGeom>
        </p:spPr>
      </p:pic>
      <p:sp>
        <p:nvSpPr>
          <p:cNvPr id="18" name="Rectangle 17"/>
          <p:cNvSpPr/>
          <p:nvPr/>
        </p:nvSpPr>
        <p:spPr>
          <a:xfrm>
            <a:off x="2743200" y="2514600"/>
            <a:ext cx="3657600" cy="2895600"/>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19" name="Rectangle 18">
            <a:hlinkClick r:id="rId7" action="ppaction://hlinksldjump" highlightClick="1"/>
            <a:hlinkHover r:id="" action="ppaction://noaction" highlightClick="1"/>
          </p:cNvPr>
          <p:cNvSpPr/>
          <p:nvPr/>
        </p:nvSpPr>
        <p:spPr>
          <a:xfrm>
            <a:off x="152400" y="5118340"/>
            <a:ext cx="25146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NEXT LEVEL</a:t>
            </a:r>
            <a:endParaRPr lang="en-US" b="1" dirty="0">
              <a:solidFill>
                <a:srgbClr val="FF0000"/>
              </a:solidFill>
            </a:endParaRPr>
          </a:p>
        </p:txBody>
      </p:sp>
      <p:sp>
        <p:nvSpPr>
          <p:cNvPr id="20" name="Rectangle 19">
            <a:hlinkClick r:id="rId8" action="ppaction://hlinksldjump" highlightClick="1"/>
            <a:hlinkHover r:id="" action="ppaction://noaction" highlightClick="1"/>
          </p:cNvPr>
          <p:cNvSpPr/>
          <p:nvPr/>
        </p:nvSpPr>
        <p:spPr>
          <a:xfrm>
            <a:off x="152400" y="2514600"/>
            <a:ext cx="25146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EXPAND BUSINESS</a:t>
            </a:r>
            <a:endParaRPr lang="en-US" b="1" dirty="0">
              <a:solidFill>
                <a:srgbClr val="FF0000"/>
              </a:solidFill>
            </a:endParaRPr>
          </a:p>
        </p:txBody>
      </p:sp>
      <p:sp>
        <p:nvSpPr>
          <p:cNvPr id="21" name="Rectangle 20"/>
          <p:cNvSpPr/>
          <p:nvPr/>
        </p:nvSpPr>
        <p:spPr>
          <a:xfrm>
            <a:off x="152400" y="3352800"/>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 OF SPACES</a:t>
            </a:r>
            <a:endParaRPr lang="en-US" b="1" dirty="0">
              <a:solidFill>
                <a:schemeClr val="bg1"/>
              </a:solidFill>
            </a:endParaRPr>
          </a:p>
        </p:txBody>
      </p:sp>
      <p:sp>
        <p:nvSpPr>
          <p:cNvPr id="27" name="Rectangle 26">
            <a:hlinkClick r:id="rId8" action="ppaction://hlinksldjump" highlightClick="1"/>
            <a:hlinkHover r:id="" action="ppaction://noaction" highlightClick="1"/>
          </p:cNvPr>
          <p:cNvSpPr/>
          <p:nvPr/>
        </p:nvSpPr>
        <p:spPr>
          <a:xfrm>
            <a:off x="6477000" y="2514600"/>
            <a:ext cx="25146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UPGRADE ATTRACTIONS</a:t>
            </a:r>
            <a:endParaRPr lang="en-US" b="1" dirty="0">
              <a:solidFill>
                <a:srgbClr val="FF0000"/>
              </a:solidFill>
            </a:endParaRPr>
          </a:p>
        </p:txBody>
      </p:sp>
      <p:sp>
        <p:nvSpPr>
          <p:cNvPr id="28" name="Rectangle 27">
            <a:hlinkClick r:id="" action="ppaction://noaction" highlightClick="1"/>
            <a:hlinkHover r:id="" action="ppaction://noaction" highlightClick="1"/>
          </p:cNvPr>
          <p:cNvSpPr/>
          <p:nvPr/>
        </p:nvSpPr>
        <p:spPr>
          <a:xfrm>
            <a:off x="6553200" y="5105400"/>
            <a:ext cx="24384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PURCHASE TOKENS</a:t>
            </a:r>
            <a:endParaRPr lang="en-US" b="1" dirty="0">
              <a:solidFill>
                <a:srgbClr val="FF0000"/>
              </a:solidFill>
            </a:endParaRPr>
          </a:p>
        </p:txBody>
      </p:sp>
      <p:sp>
        <p:nvSpPr>
          <p:cNvPr id="32" name="Rectangle 31"/>
          <p:cNvSpPr/>
          <p:nvPr/>
        </p:nvSpPr>
        <p:spPr>
          <a:xfrm>
            <a:off x="6477000" y="4267200"/>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EXP TO NEXT LEVL</a:t>
            </a:r>
            <a:endParaRPr lang="en-US" b="1" dirty="0">
              <a:solidFill>
                <a:schemeClr val="bg1"/>
              </a:solidFill>
            </a:endParaRPr>
          </a:p>
        </p:txBody>
      </p:sp>
      <p:pic>
        <p:nvPicPr>
          <p:cNvPr id="25" name="Picture 24" descr="BarrettJacksonChromeLogo_186.jpg">
            <a:hlinkClick r:id="rId9"/>
          </p:cNvPr>
          <p:cNvPicPr>
            <a:picLocks noChangeAspect="1"/>
          </p:cNvPicPr>
          <p:nvPr/>
        </p:nvPicPr>
        <p:blipFill>
          <a:blip r:embed="rId10" cstate="print"/>
          <a:stretch>
            <a:fillRect/>
          </a:stretch>
        </p:blipFill>
        <p:spPr>
          <a:xfrm>
            <a:off x="4953000" y="533400"/>
            <a:ext cx="3899916" cy="1062136"/>
          </a:xfrm>
          <a:prstGeom prst="rect">
            <a:avLst/>
          </a:prstGeom>
        </p:spPr>
      </p:pic>
      <p:sp>
        <p:nvSpPr>
          <p:cNvPr id="26" name="Rectangle 25">
            <a:hlinkClick r:id="" action="ppaction://hlinkshowjump?jump=lastslideviewed" highlightClick="1"/>
            <a:hlinkHover r:id="" action="ppaction://noaction" highlightClick="1"/>
          </p:cNvPr>
          <p:cNvSpPr/>
          <p:nvPr/>
        </p:nvSpPr>
        <p:spPr>
          <a:xfrm>
            <a:off x="9906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33" name="Rectangle 32">
            <a:hlinkClick r:id="rId11" action="ppaction://hlinksldjump" highlightClick="1"/>
            <a:hlinkHover r:id="" action="ppaction://noaction" highlightClick="1"/>
          </p:cNvPr>
          <p:cNvSpPr/>
          <p:nvPr/>
        </p:nvSpPr>
        <p:spPr>
          <a:xfrm>
            <a:off x="72390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34" name="Rectangle 33"/>
          <p:cNvSpPr/>
          <p:nvPr/>
        </p:nvSpPr>
        <p:spPr>
          <a:xfrm>
            <a:off x="152400" y="4280140"/>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EXP TO NEXT LEVEL</a:t>
            </a:r>
            <a:endParaRPr lang="en-US" b="1" dirty="0">
              <a:solidFill>
                <a:schemeClr val="bg1"/>
              </a:solidFill>
            </a:endParaRPr>
          </a:p>
        </p:txBody>
      </p:sp>
      <p:sp>
        <p:nvSpPr>
          <p:cNvPr id="35" name="Rectangle 34"/>
          <p:cNvSpPr/>
          <p:nvPr/>
        </p:nvSpPr>
        <p:spPr>
          <a:xfrm>
            <a:off x="6477000" y="3352800"/>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CURRENT LEVEL</a:t>
            </a:r>
            <a:endParaRPr lang="en-US" b="1" dirty="0">
              <a:solidFill>
                <a:schemeClr val="bg1"/>
              </a:solidFill>
            </a:endParaRPr>
          </a:p>
        </p:txBody>
      </p:sp>
    </p:spTree>
    <p:extLst>
      <p:ext uri="{BB962C8B-B14F-4D97-AF65-F5344CB8AC3E}">
        <p14:creationId xmlns:p14="http://schemas.microsoft.com/office/powerpoint/2010/main" val="2662048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17" name="Picture 16" descr="NAPA.png">
            <a:hlinkClick r:id="rId4"/>
          </p:cNvPr>
          <p:cNvPicPr>
            <a:picLocks noChangeAspect="1"/>
          </p:cNvPicPr>
          <p:nvPr/>
        </p:nvPicPr>
        <p:blipFill>
          <a:blip r:embed="rId5" cstate="print"/>
          <a:stretch>
            <a:fillRect/>
          </a:stretch>
        </p:blipFill>
        <p:spPr>
          <a:xfrm>
            <a:off x="3276600" y="6070646"/>
            <a:ext cx="2425397" cy="736508"/>
          </a:xfrm>
          <a:prstGeom prst="rect">
            <a:avLst/>
          </a:prstGeom>
        </p:spPr>
      </p:pic>
      <p:sp>
        <p:nvSpPr>
          <p:cNvPr id="18" name="Rectangle 17"/>
          <p:cNvSpPr/>
          <p:nvPr/>
        </p:nvSpPr>
        <p:spPr>
          <a:xfrm>
            <a:off x="2749037" y="2655008"/>
            <a:ext cx="3657600" cy="2895600"/>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19" name="Rectangle 18">
            <a:hlinkClick r:id="" action="ppaction://noaction" highlightClick="1"/>
            <a:hlinkHover r:id="" action="ppaction://noaction" highlightClick="1"/>
          </p:cNvPr>
          <p:cNvSpPr/>
          <p:nvPr/>
        </p:nvSpPr>
        <p:spPr>
          <a:xfrm>
            <a:off x="130158" y="5242636"/>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NUMBER OF BAYS AT NEXT LVL</a:t>
            </a:r>
            <a:endParaRPr lang="en-US" sz="1400" b="1" dirty="0">
              <a:solidFill>
                <a:schemeClr val="bg1"/>
              </a:solidFill>
            </a:endParaRPr>
          </a:p>
        </p:txBody>
      </p:sp>
      <p:sp>
        <p:nvSpPr>
          <p:cNvPr id="20" name="Rectangle 19">
            <a:hlinkClick r:id="rId7" action="ppaction://hlinksldjump" highlightClick="1"/>
            <a:hlinkHover r:id="" action="ppaction://noaction" highlightClick="1"/>
          </p:cNvPr>
          <p:cNvSpPr/>
          <p:nvPr/>
        </p:nvSpPr>
        <p:spPr>
          <a:xfrm>
            <a:off x="3231998" y="2214557"/>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TYPE OF BUSINESS</a:t>
            </a:r>
            <a:endParaRPr lang="en-US" sz="1400" b="1" dirty="0">
              <a:solidFill>
                <a:schemeClr val="bg1"/>
              </a:solidFill>
            </a:endParaRPr>
          </a:p>
        </p:txBody>
      </p:sp>
      <p:sp>
        <p:nvSpPr>
          <p:cNvPr id="21" name="Rectangle 20"/>
          <p:cNvSpPr/>
          <p:nvPr/>
        </p:nvSpPr>
        <p:spPr>
          <a:xfrm>
            <a:off x="152400" y="2655008"/>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NUMBER OF BAYS</a:t>
            </a:r>
            <a:endParaRPr lang="en-US" sz="1400" b="1" dirty="0">
              <a:solidFill>
                <a:schemeClr val="bg1"/>
              </a:solidFill>
            </a:endParaRPr>
          </a:p>
        </p:txBody>
      </p:sp>
      <p:sp>
        <p:nvSpPr>
          <p:cNvPr id="27" name="Rectangle 26">
            <a:hlinkClick r:id="rId8" action="ppaction://hlinksldjump" highlightClick="1"/>
            <a:hlinkHover r:id="" action="ppaction://noaction" highlightClick="1"/>
          </p:cNvPr>
          <p:cNvSpPr/>
          <p:nvPr/>
        </p:nvSpPr>
        <p:spPr>
          <a:xfrm>
            <a:off x="6454758" y="3950408"/>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EQUIPMENT LEVEL</a:t>
            </a:r>
            <a:endParaRPr lang="en-US" sz="1400" b="1" dirty="0">
              <a:solidFill>
                <a:schemeClr val="bg1"/>
              </a:solidFill>
            </a:endParaRPr>
          </a:p>
        </p:txBody>
      </p:sp>
      <p:sp>
        <p:nvSpPr>
          <p:cNvPr id="32" name="Rectangle 31"/>
          <p:cNvSpPr/>
          <p:nvPr/>
        </p:nvSpPr>
        <p:spPr>
          <a:xfrm>
            <a:off x="6454758" y="5221070"/>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EXP TO NEXT LEVL</a:t>
            </a:r>
            <a:endParaRPr lang="en-US" sz="1400" b="1" dirty="0">
              <a:solidFill>
                <a:schemeClr val="bg1"/>
              </a:solidFill>
            </a:endParaRPr>
          </a:p>
        </p:txBody>
      </p:sp>
      <p:pic>
        <p:nvPicPr>
          <p:cNvPr id="25" name="Picture 24" descr="BarrettJacksonChromeLogo_186.jpg">
            <a:hlinkClick r:id="rId9"/>
          </p:cNvPr>
          <p:cNvPicPr>
            <a:picLocks noChangeAspect="1"/>
          </p:cNvPicPr>
          <p:nvPr/>
        </p:nvPicPr>
        <p:blipFill>
          <a:blip r:embed="rId10" cstate="print"/>
          <a:stretch>
            <a:fillRect/>
          </a:stretch>
        </p:blipFill>
        <p:spPr>
          <a:xfrm>
            <a:off x="4953000" y="533400"/>
            <a:ext cx="3899916" cy="1062136"/>
          </a:xfrm>
          <a:prstGeom prst="rect">
            <a:avLst/>
          </a:prstGeom>
        </p:spPr>
      </p:pic>
      <p:sp>
        <p:nvSpPr>
          <p:cNvPr id="26" name="Rectangle 25">
            <a:hlinkClick r:id="" action="ppaction://hlinkshowjump?jump=lastslideviewed" highlightClick="1"/>
            <a:hlinkHover r:id="" action="ppaction://noaction" highlightClick="1"/>
          </p:cNvPr>
          <p:cNvSpPr/>
          <p:nvPr/>
        </p:nvSpPr>
        <p:spPr>
          <a:xfrm>
            <a:off x="9906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33" name="Rectangle 32">
            <a:hlinkClick r:id="rId11" action="ppaction://hlinksldjump" highlightClick="1"/>
            <a:hlinkHover r:id="" action="ppaction://noaction" highlightClick="1"/>
          </p:cNvPr>
          <p:cNvSpPr/>
          <p:nvPr/>
        </p:nvSpPr>
        <p:spPr>
          <a:xfrm>
            <a:off x="72390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34" name="Rectangle 33"/>
          <p:cNvSpPr/>
          <p:nvPr/>
        </p:nvSpPr>
        <p:spPr>
          <a:xfrm>
            <a:off x="130158" y="3950408"/>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NUMBER OF BAYS ALLOWED</a:t>
            </a:r>
            <a:endParaRPr lang="en-US" sz="1400" b="1" dirty="0">
              <a:solidFill>
                <a:schemeClr val="bg1"/>
              </a:solidFill>
            </a:endParaRPr>
          </a:p>
        </p:txBody>
      </p:sp>
      <p:sp>
        <p:nvSpPr>
          <p:cNvPr id="22" name="Rectangle 21">
            <a:hlinkClick r:id="rId12" action="ppaction://hlinksldjump" highlightClick="1"/>
            <a:hlinkHover r:id="" action="ppaction://noaction" highlightClick="1"/>
          </p:cNvPr>
          <p:cNvSpPr/>
          <p:nvPr/>
        </p:nvSpPr>
        <p:spPr>
          <a:xfrm>
            <a:off x="2743200" y="5657197"/>
            <a:ext cx="36576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CONFIRM PURCHASE OF BUSINESS</a:t>
            </a:r>
            <a:endParaRPr lang="en-US" b="1" dirty="0">
              <a:solidFill>
                <a:srgbClr val="FF0000"/>
              </a:solidFill>
            </a:endParaRPr>
          </a:p>
        </p:txBody>
      </p:sp>
      <p:sp>
        <p:nvSpPr>
          <p:cNvPr id="23" name="Rectangle 22">
            <a:hlinkClick r:id="rId8" action="ppaction://hlinksldjump" highlightClick="1"/>
            <a:hlinkHover r:id="" action="ppaction://noaction" highlightClick="1"/>
          </p:cNvPr>
          <p:cNvSpPr/>
          <p:nvPr/>
        </p:nvSpPr>
        <p:spPr>
          <a:xfrm>
            <a:off x="6454758" y="2655008"/>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 OF SIMILAR BUSINESSES</a:t>
            </a:r>
            <a:endParaRPr lang="en-US" sz="1400" b="1" dirty="0">
              <a:solidFill>
                <a:schemeClr val="bg1"/>
              </a:solidFill>
            </a:endParaRPr>
          </a:p>
        </p:txBody>
      </p:sp>
    </p:spTree>
    <p:extLst>
      <p:ext uri="{BB962C8B-B14F-4D97-AF65-F5344CB8AC3E}">
        <p14:creationId xmlns:p14="http://schemas.microsoft.com/office/powerpoint/2010/main" val="3695805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arage door.jpg"/>
          <p:cNvPicPr>
            <a:picLocks noChangeAspect="1"/>
          </p:cNvPicPr>
          <p:nvPr/>
        </p:nvPicPr>
        <p:blipFill>
          <a:blip r:embed="rId3" cstate="print"/>
          <a:stretch>
            <a:fillRect/>
          </a:stretch>
        </p:blipFill>
        <p:spPr>
          <a:xfrm>
            <a:off x="838200" y="2209800"/>
            <a:ext cx="3036125" cy="2641600"/>
          </a:xfrm>
          <a:prstGeom prst="rect">
            <a:avLst/>
          </a:prstGeom>
        </p:spPr>
      </p:pic>
      <p:sp>
        <p:nvSpPr>
          <p:cNvPr id="12" name="TextBox 11"/>
          <p:cNvSpPr txBox="1"/>
          <p:nvPr/>
        </p:nvSpPr>
        <p:spPr>
          <a:xfrm>
            <a:off x="1524000" y="3200400"/>
            <a:ext cx="1676400" cy="369332"/>
          </a:xfrm>
          <a:prstGeom prst="rect">
            <a:avLst/>
          </a:prstGeom>
          <a:noFill/>
        </p:spPr>
        <p:txBody>
          <a:bodyPr wrap="square" rtlCol="0">
            <a:spAutoFit/>
          </a:bodyPr>
          <a:lstStyle/>
          <a:p>
            <a:pPr algn="ctr"/>
            <a:r>
              <a:rPr lang="en-US" b="1" dirty="0" smtClean="0">
                <a:solidFill>
                  <a:srgbClr val="FF0000"/>
                </a:solidFill>
                <a:latin typeface="Arial Black" pitchFamily="34" charset="0"/>
              </a:rPr>
              <a:t>LOGIN</a:t>
            </a:r>
            <a:endParaRPr lang="en-US" b="1" dirty="0">
              <a:solidFill>
                <a:srgbClr val="FF0000"/>
              </a:solidFill>
              <a:latin typeface="Arial Black" pitchFamily="34" charset="0"/>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8" name="Rectangle 7"/>
          <p:cNvSpPr/>
          <p:nvPr/>
        </p:nvSpPr>
        <p:spPr>
          <a:xfrm>
            <a:off x="5334000" y="2209800"/>
            <a:ext cx="2895600" cy="2667000"/>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400495" y="2496822"/>
            <a:ext cx="1295400" cy="230832"/>
          </a:xfrm>
          <a:prstGeom prst="rect">
            <a:avLst/>
          </a:prstGeom>
          <a:noFill/>
          <a:ln>
            <a:noFill/>
          </a:ln>
        </p:spPr>
        <p:txBody>
          <a:bodyPr wrap="square" rtlCol="0">
            <a:spAutoFit/>
          </a:bodyPr>
          <a:lstStyle/>
          <a:p>
            <a:r>
              <a:rPr lang="en-US" sz="900" b="1" dirty="0" smtClean="0">
                <a:solidFill>
                  <a:srgbClr val="FF0000"/>
                </a:solidFill>
              </a:rPr>
              <a:t>ADDRESS:</a:t>
            </a:r>
            <a:endParaRPr lang="en-US" sz="900" b="1" dirty="0">
              <a:solidFill>
                <a:srgbClr val="FF0000"/>
              </a:solidFill>
            </a:endParaRPr>
          </a:p>
        </p:txBody>
      </p:sp>
      <p:sp>
        <p:nvSpPr>
          <p:cNvPr id="14" name="TextBox 13"/>
          <p:cNvSpPr txBox="1"/>
          <p:nvPr/>
        </p:nvSpPr>
        <p:spPr>
          <a:xfrm>
            <a:off x="5400495" y="2254357"/>
            <a:ext cx="1295400" cy="230832"/>
          </a:xfrm>
          <a:prstGeom prst="rect">
            <a:avLst/>
          </a:prstGeom>
          <a:noFill/>
        </p:spPr>
        <p:txBody>
          <a:bodyPr wrap="square" rtlCol="0">
            <a:spAutoFit/>
          </a:bodyPr>
          <a:lstStyle/>
          <a:p>
            <a:r>
              <a:rPr lang="en-US" sz="900" b="1" dirty="0" smtClean="0">
                <a:solidFill>
                  <a:srgbClr val="FF0000"/>
                </a:solidFill>
              </a:rPr>
              <a:t>NAME:</a:t>
            </a:r>
            <a:endParaRPr lang="en-US" sz="900" b="1" dirty="0">
              <a:solidFill>
                <a:srgbClr val="FF0000"/>
              </a:solidFill>
            </a:endParaRPr>
          </a:p>
        </p:txBody>
      </p:sp>
      <p:sp>
        <p:nvSpPr>
          <p:cNvPr id="15" name="TextBox 14"/>
          <p:cNvSpPr txBox="1"/>
          <p:nvPr/>
        </p:nvSpPr>
        <p:spPr>
          <a:xfrm>
            <a:off x="5400495" y="2714687"/>
            <a:ext cx="1295400" cy="230832"/>
          </a:xfrm>
          <a:prstGeom prst="rect">
            <a:avLst/>
          </a:prstGeom>
          <a:noFill/>
        </p:spPr>
        <p:txBody>
          <a:bodyPr wrap="square" rtlCol="0">
            <a:spAutoFit/>
          </a:bodyPr>
          <a:lstStyle/>
          <a:p>
            <a:r>
              <a:rPr lang="en-US" sz="900" b="1" dirty="0" smtClean="0">
                <a:solidFill>
                  <a:srgbClr val="FF0000"/>
                </a:solidFill>
              </a:rPr>
              <a:t>CITY:</a:t>
            </a:r>
            <a:endParaRPr lang="en-US" sz="900" b="1" dirty="0">
              <a:solidFill>
                <a:srgbClr val="FF0000"/>
              </a:solidFill>
            </a:endParaRPr>
          </a:p>
        </p:txBody>
      </p:sp>
      <p:sp>
        <p:nvSpPr>
          <p:cNvPr id="16" name="TextBox 15"/>
          <p:cNvSpPr txBox="1"/>
          <p:nvPr/>
        </p:nvSpPr>
        <p:spPr>
          <a:xfrm>
            <a:off x="5400495" y="2960393"/>
            <a:ext cx="1295400" cy="230832"/>
          </a:xfrm>
          <a:prstGeom prst="rect">
            <a:avLst/>
          </a:prstGeom>
          <a:noFill/>
        </p:spPr>
        <p:txBody>
          <a:bodyPr wrap="square" rtlCol="0">
            <a:spAutoFit/>
          </a:bodyPr>
          <a:lstStyle/>
          <a:p>
            <a:r>
              <a:rPr lang="en-US" sz="900" b="1" dirty="0" smtClean="0">
                <a:solidFill>
                  <a:srgbClr val="FF0000"/>
                </a:solidFill>
              </a:rPr>
              <a:t>STATE/PROV:</a:t>
            </a:r>
            <a:endParaRPr lang="en-US" sz="900" b="1" dirty="0">
              <a:solidFill>
                <a:srgbClr val="FF0000"/>
              </a:solidFill>
            </a:endParaRPr>
          </a:p>
        </p:txBody>
      </p:sp>
      <p:sp>
        <p:nvSpPr>
          <p:cNvPr id="17" name="TextBox 16"/>
          <p:cNvSpPr txBox="1"/>
          <p:nvPr/>
        </p:nvSpPr>
        <p:spPr>
          <a:xfrm>
            <a:off x="5410200" y="3190109"/>
            <a:ext cx="1295400" cy="230832"/>
          </a:xfrm>
          <a:prstGeom prst="rect">
            <a:avLst/>
          </a:prstGeom>
          <a:noFill/>
        </p:spPr>
        <p:txBody>
          <a:bodyPr wrap="square" rtlCol="0">
            <a:spAutoFit/>
          </a:bodyPr>
          <a:lstStyle/>
          <a:p>
            <a:r>
              <a:rPr lang="en-US" sz="900" b="1" dirty="0" smtClean="0">
                <a:solidFill>
                  <a:srgbClr val="FF0000"/>
                </a:solidFill>
              </a:rPr>
              <a:t>COUNTRY:</a:t>
            </a:r>
            <a:endParaRPr lang="en-US" sz="900" b="1" dirty="0">
              <a:solidFill>
                <a:srgbClr val="FF0000"/>
              </a:solidFill>
            </a:endParaRPr>
          </a:p>
        </p:txBody>
      </p:sp>
      <p:sp>
        <p:nvSpPr>
          <p:cNvPr id="18" name="TextBox 17"/>
          <p:cNvSpPr txBox="1"/>
          <p:nvPr/>
        </p:nvSpPr>
        <p:spPr>
          <a:xfrm>
            <a:off x="5410200" y="3410027"/>
            <a:ext cx="1295400" cy="230832"/>
          </a:xfrm>
          <a:prstGeom prst="rect">
            <a:avLst/>
          </a:prstGeom>
          <a:noFill/>
        </p:spPr>
        <p:txBody>
          <a:bodyPr wrap="square" rtlCol="0">
            <a:spAutoFit/>
          </a:bodyPr>
          <a:lstStyle/>
          <a:p>
            <a:r>
              <a:rPr lang="en-US" sz="900" b="1" dirty="0" smtClean="0">
                <a:solidFill>
                  <a:srgbClr val="FF0000"/>
                </a:solidFill>
              </a:rPr>
              <a:t>ZIP/POSTAL:</a:t>
            </a:r>
            <a:endParaRPr lang="en-US" sz="900" b="1" dirty="0">
              <a:solidFill>
                <a:srgbClr val="FF0000"/>
              </a:solidFill>
            </a:endParaRPr>
          </a:p>
        </p:txBody>
      </p:sp>
      <p:sp>
        <p:nvSpPr>
          <p:cNvPr id="19" name="TextBox 18"/>
          <p:cNvSpPr txBox="1"/>
          <p:nvPr/>
        </p:nvSpPr>
        <p:spPr>
          <a:xfrm>
            <a:off x="5435585" y="3631787"/>
            <a:ext cx="1295400" cy="230832"/>
          </a:xfrm>
          <a:prstGeom prst="rect">
            <a:avLst/>
          </a:prstGeom>
          <a:noFill/>
        </p:spPr>
        <p:txBody>
          <a:bodyPr wrap="square" rtlCol="0">
            <a:spAutoFit/>
          </a:bodyPr>
          <a:lstStyle/>
          <a:p>
            <a:r>
              <a:rPr lang="en-US" sz="900" b="1" dirty="0" smtClean="0">
                <a:solidFill>
                  <a:srgbClr val="FF0000"/>
                </a:solidFill>
              </a:rPr>
              <a:t>D.O.B.:</a:t>
            </a:r>
            <a:endParaRPr lang="en-US" sz="900" b="1" dirty="0">
              <a:solidFill>
                <a:srgbClr val="FF0000"/>
              </a:solidFill>
            </a:endParaRPr>
          </a:p>
        </p:txBody>
      </p:sp>
      <p:sp>
        <p:nvSpPr>
          <p:cNvPr id="20" name="TextBox 19"/>
          <p:cNvSpPr txBox="1"/>
          <p:nvPr/>
        </p:nvSpPr>
        <p:spPr>
          <a:xfrm>
            <a:off x="5435585" y="3902583"/>
            <a:ext cx="1295400" cy="230832"/>
          </a:xfrm>
          <a:prstGeom prst="rect">
            <a:avLst/>
          </a:prstGeom>
          <a:noFill/>
        </p:spPr>
        <p:txBody>
          <a:bodyPr wrap="square" rtlCol="0">
            <a:spAutoFit/>
          </a:bodyPr>
          <a:lstStyle/>
          <a:p>
            <a:r>
              <a:rPr lang="en-US" sz="900" b="1" dirty="0" smtClean="0">
                <a:solidFill>
                  <a:srgbClr val="FF0000"/>
                </a:solidFill>
              </a:rPr>
              <a:t>USERNAME:</a:t>
            </a:r>
            <a:endParaRPr lang="en-US" sz="900" b="1" dirty="0">
              <a:solidFill>
                <a:srgbClr val="FF0000"/>
              </a:solidFill>
            </a:endParaRPr>
          </a:p>
        </p:txBody>
      </p:sp>
      <p:sp>
        <p:nvSpPr>
          <p:cNvPr id="21" name="TextBox 20"/>
          <p:cNvSpPr txBox="1"/>
          <p:nvPr/>
        </p:nvSpPr>
        <p:spPr>
          <a:xfrm>
            <a:off x="5400495" y="4130108"/>
            <a:ext cx="1295400" cy="230832"/>
          </a:xfrm>
          <a:prstGeom prst="rect">
            <a:avLst/>
          </a:prstGeom>
          <a:noFill/>
        </p:spPr>
        <p:txBody>
          <a:bodyPr wrap="square" rtlCol="0">
            <a:spAutoFit/>
          </a:bodyPr>
          <a:lstStyle/>
          <a:p>
            <a:r>
              <a:rPr lang="en-US" sz="900" b="1" dirty="0" smtClean="0">
                <a:solidFill>
                  <a:srgbClr val="FF0000"/>
                </a:solidFill>
              </a:rPr>
              <a:t>PASSWORD:</a:t>
            </a:r>
            <a:endParaRPr lang="en-US" sz="900" b="1" dirty="0">
              <a:solidFill>
                <a:srgbClr val="FF0000"/>
              </a:solidFill>
            </a:endParaRPr>
          </a:p>
        </p:txBody>
      </p:sp>
      <p:sp>
        <p:nvSpPr>
          <p:cNvPr id="22" name="TextBox 21"/>
          <p:cNvSpPr txBox="1"/>
          <p:nvPr/>
        </p:nvSpPr>
        <p:spPr>
          <a:xfrm>
            <a:off x="5410200" y="4341441"/>
            <a:ext cx="1295400" cy="230832"/>
          </a:xfrm>
          <a:prstGeom prst="rect">
            <a:avLst/>
          </a:prstGeom>
          <a:noFill/>
        </p:spPr>
        <p:txBody>
          <a:bodyPr wrap="square" rtlCol="0">
            <a:spAutoFit/>
          </a:bodyPr>
          <a:lstStyle/>
          <a:p>
            <a:r>
              <a:rPr lang="en-US" sz="900" b="1" dirty="0" smtClean="0">
                <a:solidFill>
                  <a:srgbClr val="FF0000"/>
                </a:solidFill>
              </a:rPr>
              <a:t>CONFIRM PASSWORD:</a:t>
            </a:r>
            <a:endParaRPr lang="en-US" sz="900" b="1" dirty="0">
              <a:solidFill>
                <a:srgbClr val="FF0000"/>
              </a:solidFill>
            </a:endParaRPr>
          </a:p>
        </p:txBody>
      </p:sp>
      <p:sp>
        <p:nvSpPr>
          <p:cNvPr id="24" name="TextBox 23"/>
          <p:cNvSpPr txBox="1"/>
          <p:nvPr/>
        </p:nvSpPr>
        <p:spPr>
          <a:xfrm>
            <a:off x="6602802" y="2253541"/>
            <a:ext cx="1600200" cy="215444"/>
          </a:xfrm>
          <a:prstGeom prst="rect">
            <a:avLst/>
          </a:prstGeom>
          <a:solidFill>
            <a:schemeClr val="tx1">
              <a:lumMod val="95000"/>
            </a:schemeClr>
          </a:solidFill>
        </p:spPr>
        <p:txBody>
          <a:bodyPr wrap="square" rtlCol="0">
            <a:spAutoFit/>
          </a:bodyPr>
          <a:lstStyle/>
          <a:p>
            <a:endParaRPr lang="en-US" sz="800" dirty="0"/>
          </a:p>
        </p:txBody>
      </p:sp>
      <p:sp>
        <p:nvSpPr>
          <p:cNvPr id="25" name="TextBox 24"/>
          <p:cNvSpPr txBox="1"/>
          <p:nvPr/>
        </p:nvSpPr>
        <p:spPr>
          <a:xfrm>
            <a:off x="6602802" y="2489656"/>
            <a:ext cx="1600200" cy="215444"/>
          </a:xfrm>
          <a:prstGeom prst="rect">
            <a:avLst/>
          </a:prstGeom>
          <a:solidFill>
            <a:schemeClr val="tx1">
              <a:lumMod val="95000"/>
            </a:schemeClr>
          </a:solidFill>
        </p:spPr>
        <p:txBody>
          <a:bodyPr wrap="square" rtlCol="0">
            <a:spAutoFit/>
          </a:bodyPr>
          <a:lstStyle/>
          <a:p>
            <a:endParaRPr lang="en-US" sz="800" dirty="0"/>
          </a:p>
        </p:txBody>
      </p:sp>
      <p:pic>
        <p:nvPicPr>
          <p:cNvPr id="34" name="Picture 33" descr="AUTOZONE.gif">
            <a:hlinkClick r:id="rId5"/>
          </p:cNvPr>
          <p:cNvPicPr>
            <a:picLocks noChangeAspect="1"/>
          </p:cNvPicPr>
          <p:nvPr/>
        </p:nvPicPr>
        <p:blipFill>
          <a:blip r:embed="rId6" cstate="print"/>
          <a:stretch>
            <a:fillRect/>
          </a:stretch>
        </p:blipFill>
        <p:spPr>
          <a:xfrm>
            <a:off x="2795120" y="5491064"/>
            <a:ext cx="3769783" cy="990600"/>
          </a:xfrm>
          <a:prstGeom prst="rect">
            <a:avLst/>
          </a:prstGeom>
        </p:spPr>
      </p:pic>
      <p:sp>
        <p:nvSpPr>
          <p:cNvPr id="35" name="TextBox 34">
            <a:hlinkClick r:id="rId7" action="ppaction://hlinksldjump" highlightClick="1"/>
            <a:hlinkHover r:id="" action="ppaction://noaction" highlightClick="1"/>
          </p:cNvPr>
          <p:cNvSpPr txBox="1"/>
          <p:nvPr/>
        </p:nvSpPr>
        <p:spPr>
          <a:xfrm>
            <a:off x="7169146" y="4595529"/>
            <a:ext cx="914400" cy="246221"/>
          </a:xfrm>
          <a:prstGeom prst="rect">
            <a:avLst/>
          </a:prstGeom>
          <a:ln/>
        </p:spPr>
        <p:style>
          <a:lnRef idx="1">
            <a:schemeClr val="dk1"/>
          </a:lnRef>
          <a:fillRef idx="1003">
            <a:schemeClr val="dk1"/>
          </a:fillRef>
          <a:effectRef idx="1">
            <a:schemeClr val="dk1"/>
          </a:effectRef>
          <a:fontRef idx="minor">
            <a:schemeClr val="dk1"/>
          </a:fontRef>
        </p:style>
        <p:txBody>
          <a:bodyPr wrap="square" rtlCol="0">
            <a:spAutoFit/>
          </a:bodyPr>
          <a:lstStyle/>
          <a:p>
            <a:pPr algn="ctr"/>
            <a:r>
              <a:rPr lang="en-US" sz="1000" b="1" dirty="0" smtClean="0">
                <a:solidFill>
                  <a:srgbClr val="FF0000"/>
                </a:solidFill>
              </a:rPr>
              <a:t>SUBMIT</a:t>
            </a:r>
            <a:endParaRPr lang="en-US" sz="1000" b="1" dirty="0">
              <a:solidFill>
                <a:srgbClr val="FF0000"/>
              </a:solidFill>
            </a:endParaRPr>
          </a:p>
        </p:txBody>
      </p:sp>
      <p:pic>
        <p:nvPicPr>
          <p:cNvPr id="33" name="Picture 32" descr="BarrettJacksonChromeLogo_186.jpg">
            <a:hlinkClick r:id="rId8"/>
          </p:cNvPr>
          <p:cNvPicPr>
            <a:picLocks noChangeAspect="1"/>
          </p:cNvPicPr>
          <p:nvPr/>
        </p:nvPicPr>
        <p:blipFill>
          <a:blip r:embed="rId9" cstate="print"/>
          <a:stretch>
            <a:fillRect/>
          </a:stretch>
        </p:blipFill>
        <p:spPr>
          <a:xfrm>
            <a:off x="4953000" y="533400"/>
            <a:ext cx="3899916" cy="1062136"/>
          </a:xfrm>
          <a:prstGeom prst="rect">
            <a:avLst/>
          </a:prstGeom>
        </p:spPr>
      </p:pic>
      <p:sp>
        <p:nvSpPr>
          <p:cNvPr id="36" name="Rectangle 35"/>
          <p:cNvSpPr/>
          <p:nvPr/>
        </p:nvSpPr>
        <p:spPr>
          <a:xfrm>
            <a:off x="5443717" y="4642131"/>
            <a:ext cx="152400" cy="1524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51492" y="4629887"/>
            <a:ext cx="1371600" cy="16464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00" dirty="0" smtClean="0">
                <a:solidFill>
                  <a:schemeClr val="bg1"/>
                </a:solidFill>
              </a:rPr>
              <a:t>AGREE TO TERMS AND CONDITIONS</a:t>
            </a:r>
            <a:endParaRPr lang="en-US" sz="600" dirty="0">
              <a:solidFill>
                <a:schemeClr val="bg1"/>
              </a:solidFill>
            </a:endParaRPr>
          </a:p>
        </p:txBody>
      </p:sp>
      <p:sp>
        <p:nvSpPr>
          <p:cNvPr id="38" name="TextBox 37"/>
          <p:cNvSpPr txBox="1"/>
          <p:nvPr/>
        </p:nvSpPr>
        <p:spPr>
          <a:xfrm>
            <a:off x="6598143" y="2728268"/>
            <a:ext cx="1600200" cy="215444"/>
          </a:xfrm>
          <a:prstGeom prst="rect">
            <a:avLst/>
          </a:prstGeom>
          <a:solidFill>
            <a:schemeClr val="tx1">
              <a:lumMod val="95000"/>
            </a:schemeClr>
          </a:solidFill>
        </p:spPr>
        <p:txBody>
          <a:bodyPr wrap="square" rtlCol="0">
            <a:spAutoFit/>
          </a:bodyPr>
          <a:lstStyle/>
          <a:p>
            <a:endParaRPr lang="en-US" sz="800" dirty="0"/>
          </a:p>
        </p:txBody>
      </p:sp>
      <p:sp>
        <p:nvSpPr>
          <p:cNvPr id="39" name="TextBox 38"/>
          <p:cNvSpPr txBox="1"/>
          <p:nvPr/>
        </p:nvSpPr>
        <p:spPr>
          <a:xfrm>
            <a:off x="6597611" y="2956868"/>
            <a:ext cx="1600200" cy="215444"/>
          </a:xfrm>
          <a:prstGeom prst="rect">
            <a:avLst/>
          </a:prstGeom>
          <a:solidFill>
            <a:schemeClr val="tx1">
              <a:lumMod val="95000"/>
            </a:schemeClr>
          </a:solidFill>
        </p:spPr>
        <p:txBody>
          <a:bodyPr wrap="square" rtlCol="0">
            <a:spAutoFit/>
          </a:bodyPr>
          <a:lstStyle/>
          <a:p>
            <a:endParaRPr lang="en-US" sz="800" dirty="0"/>
          </a:p>
        </p:txBody>
      </p:sp>
      <p:sp>
        <p:nvSpPr>
          <p:cNvPr id="40" name="TextBox 39"/>
          <p:cNvSpPr txBox="1"/>
          <p:nvPr/>
        </p:nvSpPr>
        <p:spPr>
          <a:xfrm>
            <a:off x="6606037" y="3194478"/>
            <a:ext cx="1600200" cy="215444"/>
          </a:xfrm>
          <a:prstGeom prst="rect">
            <a:avLst/>
          </a:prstGeom>
          <a:solidFill>
            <a:schemeClr val="tx1">
              <a:lumMod val="95000"/>
            </a:schemeClr>
          </a:solidFill>
        </p:spPr>
        <p:txBody>
          <a:bodyPr wrap="square" rtlCol="0">
            <a:spAutoFit/>
          </a:bodyPr>
          <a:lstStyle/>
          <a:p>
            <a:endParaRPr lang="en-US" sz="800" dirty="0"/>
          </a:p>
        </p:txBody>
      </p:sp>
      <p:sp>
        <p:nvSpPr>
          <p:cNvPr id="41" name="TextBox 40"/>
          <p:cNvSpPr txBox="1"/>
          <p:nvPr/>
        </p:nvSpPr>
        <p:spPr>
          <a:xfrm>
            <a:off x="6595095" y="3427224"/>
            <a:ext cx="1600200" cy="215444"/>
          </a:xfrm>
          <a:prstGeom prst="rect">
            <a:avLst/>
          </a:prstGeom>
          <a:solidFill>
            <a:schemeClr val="tx1">
              <a:lumMod val="95000"/>
            </a:schemeClr>
          </a:solidFill>
        </p:spPr>
        <p:txBody>
          <a:bodyPr wrap="square" rtlCol="0">
            <a:spAutoFit/>
          </a:bodyPr>
          <a:lstStyle/>
          <a:p>
            <a:endParaRPr lang="en-US" sz="800" dirty="0"/>
          </a:p>
        </p:txBody>
      </p:sp>
      <p:sp>
        <p:nvSpPr>
          <p:cNvPr id="42" name="TextBox 41"/>
          <p:cNvSpPr txBox="1"/>
          <p:nvPr/>
        </p:nvSpPr>
        <p:spPr>
          <a:xfrm>
            <a:off x="6602802" y="3659172"/>
            <a:ext cx="1600200" cy="215444"/>
          </a:xfrm>
          <a:prstGeom prst="rect">
            <a:avLst/>
          </a:prstGeom>
          <a:solidFill>
            <a:schemeClr val="tx1">
              <a:lumMod val="95000"/>
            </a:schemeClr>
          </a:solidFill>
        </p:spPr>
        <p:txBody>
          <a:bodyPr wrap="square" rtlCol="0">
            <a:spAutoFit/>
          </a:bodyPr>
          <a:lstStyle/>
          <a:p>
            <a:endParaRPr lang="en-US" sz="800" dirty="0"/>
          </a:p>
        </p:txBody>
      </p:sp>
      <p:sp>
        <p:nvSpPr>
          <p:cNvPr id="43" name="TextBox 42"/>
          <p:cNvSpPr txBox="1"/>
          <p:nvPr/>
        </p:nvSpPr>
        <p:spPr>
          <a:xfrm>
            <a:off x="6602802" y="3888932"/>
            <a:ext cx="1600200" cy="215444"/>
          </a:xfrm>
          <a:prstGeom prst="rect">
            <a:avLst/>
          </a:prstGeom>
          <a:solidFill>
            <a:schemeClr val="tx1">
              <a:lumMod val="95000"/>
            </a:schemeClr>
          </a:solidFill>
        </p:spPr>
        <p:txBody>
          <a:bodyPr wrap="square" rtlCol="0">
            <a:spAutoFit/>
          </a:bodyPr>
          <a:lstStyle/>
          <a:p>
            <a:endParaRPr lang="en-US" sz="800" dirty="0"/>
          </a:p>
        </p:txBody>
      </p:sp>
      <p:sp>
        <p:nvSpPr>
          <p:cNvPr id="44" name="TextBox 43"/>
          <p:cNvSpPr txBox="1"/>
          <p:nvPr/>
        </p:nvSpPr>
        <p:spPr>
          <a:xfrm>
            <a:off x="6606275" y="4118027"/>
            <a:ext cx="1600200" cy="215444"/>
          </a:xfrm>
          <a:prstGeom prst="rect">
            <a:avLst/>
          </a:prstGeom>
          <a:solidFill>
            <a:schemeClr val="tx1">
              <a:lumMod val="95000"/>
            </a:schemeClr>
          </a:solidFill>
        </p:spPr>
        <p:txBody>
          <a:bodyPr wrap="square" rtlCol="0">
            <a:spAutoFit/>
          </a:bodyPr>
          <a:lstStyle/>
          <a:p>
            <a:endParaRPr lang="en-US" sz="800" dirty="0"/>
          </a:p>
        </p:txBody>
      </p:sp>
      <p:sp>
        <p:nvSpPr>
          <p:cNvPr id="45" name="TextBox 44"/>
          <p:cNvSpPr txBox="1"/>
          <p:nvPr/>
        </p:nvSpPr>
        <p:spPr>
          <a:xfrm>
            <a:off x="6606037" y="4349135"/>
            <a:ext cx="1600200" cy="215444"/>
          </a:xfrm>
          <a:prstGeom prst="rect">
            <a:avLst/>
          </a:prstGeom>
          <a:solidFill>
            <a:schemeClr val="tx1">
              <a:lumMod val="95000"/>
            </a:schemeClr>
          </a:solidFill>
        </p:spPr>
        <p:txBody>
          <a:bodyPr wrap="square" rtlCol="0">
            <a:spAutoFit/>
          </a:bodyPr>
          <a:lstStyle/>
          <a:p>
            <a:endParaRPr lang="en-US" sz="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17" name="Picture 16" descr="NAPA.png">
            <a:hlinkClick r:id="rId4"/>
          </p:cNvPr>
          <p:cNvPicPr>
            <a:picLocks noChangeAspect="1"/>
          </p:cNvPicPr>
          <p:nvPr/>
        </p:nvPicPr>
        <p:blipFill>
          <a:blip r:embed="rId5" cstate="print"/>
          <a:stretch>
            <a:fillRect/>
          </a:stretch>
        </p:blipFill>
        <p:spPr>
          <a:xfrm>
            <a:off x="3276600" y="6070646"/>
            <a:ext cx="2425397" cy="736508"/>
          </a:xfrm>
          <a:prstGeom prst="rect">
            <a:avLst/>
          </a:prstGeom>
        </p:spPr>
      </p:pic>
      <p:sp>
        <p:nvSpPr>
          <p:cNvPr id="18" name="Rectangle 17"/>
          <p:cNvSpPr/>
          <p:nvPr/>
        </p:nvSpPr>
        <p:spPr>
          <a:xfrm>
            <a:off x="2749037" y="2655008"/>
            <a:ext cx="3657600" cy="2895600"/>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19" name="Rectangle 18">
            <a:hlinkClick r:id="" action="ppaction://noaction" highlightClick="1"/>
            <a:hlinkHover r:id="" action="ppaction://noaction" highlightClick="1"/>
          </p:cNvPr>
          <p:cNvSpPr/>
          <p:nvPr/>
        </p:nvSpPr>
        <p:spPr>
          <a:xfrm>
            <a:off x="130158" y="5242636"/>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NUMBER OF BAYS AT NEXT LVL</a:t>
            </a:r>
            <a:endParaRPr lang="en-US" sz="1400" b="1" dirty="0">
              <a:solidFill>
                <a:schemeClr val="bg1"/>
              </a:solidFill>
            </a:endParaRPr>
          </a:p>
        </p:txBody>
      </p:sp>
      <p:sp>
        <p:nvSpPr>
          <p:cNvPr id="20" name="Rectangle 19">
            <a:hlinkClick r:id="rId7" action="ppaction://hlinksldjump" highlightClick="1"/>
            <a:hlinkHover r:id="" action="ppaction://noaction" highlightClick="1"/>
          </p:cNvPr>
          <p:cNvSpPr/>
          <p:nvPr/>
        </p:nvSpPr>
        <p:spPr>
          <a:xfrm>
            <a:off x="3231998" y="2214557"/>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INTERIOR SHOP</a:t>
            </a:r>
            <a:endParaRPr lang="en-US" sz="1400" b="1" dirty="0">
              <a:solidFill>
                <a:schemeClr val="bg1"/>
              </a:solidFill>
            </a:endParaRPr>
          </a:p>
        </p:txBody>
      </p:sp>
      <p:sp>
        <p:nvSpPr>
          <p:cNvPr id="21" name="Rectangle 20"/>
          <p:cNvSpPr/>
          <p:nvPr/>
        </p:nvSpPr>
        <p:spPr>
          <a:xfrm>
            <a:off x="152400" y="2655008"/>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NUMBER OF BAYS</a:t>
            </a:r>
            <a:endParaRPr lang="en-US" sz="1400" b="1" dirty="0">
              <a:solidFill>
                <a:schemeClr val="bg1"/>
              </a:solidFill>
            </a:endParaRPr>
          </a:p>
        </p:txBody>
      </p:sp>
      <p:sp>
        <p:nvSpPr>
          <p:cNvPr id="27" name="Rectangle 26">
            <a:hlinkClick r:id="rId8" action="ppaction://hlinksldjump" highlightClick="1"/>
            <a:hlinkHover r:id="" action="ppaction://noaction" highlightClick="1"/>
          </p:cNvPr>
          <p:cNvSpPr/>
          <p:nvPr/>
        </p:nvSpPr>
        <p:spPr>
          <a:xfrm>
            <a:off x="6454758" y="3950408"/>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EQUIPMENT LEVEL</a:t>
            </a:r>
            <a:endParaRPr lang="en-US" sz="1400" b="1" dirty="0">
              <a:solidFill>
                <a:schemeClr val="bg1"/>
              </a:solidFill>
            </a:endParaRPr>
          </a:p>
        </p:txBody>
      </p:sp>
      <p:sp>
        <p:nvSpPr>
          <p:cNvPr id="32" name="Rectangle 31"/>
          <p:cNvSpPr/>
          <p:nvPr/>
        </p:nvSpPr>
        <p:spPr>
          <a:xfrm>
            <a:off x="6454758" y="5221070"/>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EXP TO NEXT LEVL</a:t>
            </a:r>
            <a:endParaRPr lang="en-US" sz="1400" b="1" dirty="0">
              <a:solidFill>
                <a:schemeClr val="bg1"/>
              </a:solidFill>
            </a:endParaRPr>
          </a:p>
        </p:txBody>
      </p:sp>
      <p:pic>
        <p:nvPicPr>
          <p:cNvPr id="25" name="Picture 24" descr="BarrettJacksonChromeLogo_186.jpg">
            <a:hlinkClick r:id="rId9"/>
          </p:cNvPr>
          <p:cNvPicPr>
            <a:picLocks noChangeAspect="1"/>
          </p:cNvPicPr>
          <p:nvPr/>
        </p:nvPicPr>
        <p:blipFill>
          <a:blip r:embed="rId10" cstate="print"/>
          <a:stretch>
            <a:fillRect/>
          </a:stretch>
        </p:blipFill>
        <p:spPr>
          <a:xfrm>
            <a:off x="4953000" y="533400"/>
            <a:ext cx="3899916" cy="1062136"/>
          </a:xfrm>
          <a:prstGeom prst="rect">
            <a:avLst/>
          </a:prstGeom>
        </p:spPr>
      </p:pic>
      <p:sp>
        <p:nvSpPr>
          <p:cNvPr id="26" name="Rectangle 25">
            <a:hlinkClick r:id="" action="ppaction://hlinkshowjump?jump=lastslideviewed" highlightClick="1"/>
            <a:hlinkHover r:id="" action="ppaction://noaction" highlightClick="1"/>
          </p:cNvPr>
          <p:cNvSpPr/>
          <p:nvPr/>
        </p:nvSpPr>
        <p:spPr>
          <a:xfrm>
            <a:off x="9906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33" name="Rectangle 32">
            <a:hlinkClick r:id="rId11" action="ppaction://hlinksldjump" highlightClick="1"/>
            <a:hlinkHover r:id="" action="ppaction://noaction" highlightClick="1"/>
          </p:cNvPr>
          <p:cNvSpPr/>
          <p:nvPr/>
        </p:nvSpPr>
        <p:spPr>
          <a:xfrm>
            <a:off x="72390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34" name="Rectangle 33"/>
          <p:cNvSpPr/>
          <p:nvPr/>
        </p:nvSpPr>
        <p:spPr>
          <a:xfrm>
            <a:off x="130158" y="3950408"/>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NUMBER OF BAYS ALLOWED</a:t>
            </a:r>
            <a:endParaRPr lang="en-US" sz="1400" b="1" dirty="0">
              <a:solidFill>
                <a:schemeClr val="bg1"/>
              </a:solidFill>
            </a:endParaRPr>
          </a:p>
        </p:txBody>
      </p:sp>
      <p:sp>
        <p:nvSpPr>
          <p:cNvPr id="22" name="Rectangle 21">
            <a:hlinkClick r:id="rId12" action="ppaction://hlinksldjump" highlightClick="1"/>
            <a:hlinkHover r:id="" action="ppaction://noaction" highlightClick="1"/>
          </p:cNvPr>
          <p:cNvSpPr/>
          <p:nvPr/>
        </p:nvSpPr>
        <p:spPr>
          <a:xfrm>
            <a:off x="2743200" y="5657197"/>
            <a:ext cx="36576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CONFIRM PURCHASE OF BUSINESS</a:t>
            </a:r>
            <a:endParaRPr lang="en-US" b="1" dirty="0">
              <a:solidFill>
                <a:srgbClr val="FF0000"/>
              </a:solidFill>
            </a:endParaRPr>
          </a:p>
        </p:txBody>
      </p:sp>
      <p:sp>
        <p:nvSpPr>
          <p:cNvPr id="23" name="Rectangle 22">
            <a:hlinkClick r:id="rId8" action="ppaction://hlinksldjump" highlightClick="1"/>
            <a:hlinkHover r:id="" action="ppaction://noaction" highlightClick="1"/>
          </p:cNvPr>
          <p:cNvSpPr/>
          <p:nvPr/>
        </p:nvSpPr>
        <p:spPr>
          <a:xfrm>
            <a:off x="6454758" y="2655008"/>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 OF SIMILAR BUSINESSES</a:t>
            </a:r>
            <a:endParaRPr lang="en-US" sz="1400" b="1" dirty="0">
              <a:solidFill>
                <a:schemeClr val="bg1"/>
              </a:solidFill>
            </a:endParaRPr>
          </a:p>
        </p:txBody>
      </p:sp>
    </p:spTree>
    <p:extLst>
      <p:ext uri="{BB962C8B-B14F-4D97-AF65-F5344CB8AC3E}">
        <p14:creationId xmlns:p14="http://schemas.microsoft.com/office/powerpoint/2010/main" val="2444747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17" name="Picture 16" descr="NAPA.png">
            <a:hlinkClick r:id="rId4"/>
          </p:cNvPr>
          <p:cNvPicPr>
            <a:picLocks noChangeAspect="1"/>
          </p:cNvPicPr>
          <p:nvPr/>
        </p:nvPicPr>
        <p:blipFill>
          <a:blip r:embed="rId5" cstate="print"/>
          <a:stretch>
            <a:fillRect/>
          </a:stretch>
        </p:blipFill>
        <p:spPr>
          <a:xfrm>
            <a:off x="3276600" y="6070646"/>
            <a:ext cx="2425397" cy="736508"/>
          </a:xfrm>
          <a:prstGeom prst="rect">
            <a:avLst/>
          </a:prstGeom>
        </p:spPr>
      </p:pic>
      <p:sp>
        <p:nvSpPr>
          <p:cNvPr id="18" name="Rectangle 17"/>
          <p:cNvSpPr/>
          <p:nvPr/>
        </p:nvSpPr>
        <p:spPr>
          <a:xfrm>
            <a:off x="2749037" y="2655008"/>
            <a:ext cx="3657600" cy="2895600"/>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19" name="Rectangle 18">
            <a:hlinkClick r:id="" action="ppaction://noaction" highlightClick="1"/>
            <a:hlinkHover r:id="" action="ppaction://noaction" highlightClick="1"/>
          </p:cNvPr>
          <p:cNvSpPr/>
          <p:nvPr/>
        </p:nvSpPr>
        <p:spPr>
          <a:xfrm>
            <a:off x="130158" y="5242636"/>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NUMBER OF BAYS AT NEXT LVL</a:t>
            </a:r>
            <a:endParaRPr lang="en-US" sz="1400" b="1" dirty="0">
              <a:solidFill>
                <a:schemeClr val="bg1"/>
              </a:solidFill>
            </a:endParaRPr>
          </a:p>
        </p:txBody>
      </p:sp>
      <p:sp>
        <p:nvSpPr>
          <p:cNvPr id="20" name="Rectangle 19">
            <a:hlinkClick r:id="rId7" action="ppaction://hlinksldjump" highlightClick="1"/>
            <a:hlinkHover r:id="" action="ppaction://noaction" highlightClick="1"/>
          </p:cNvPr>
          <p:cNvSpPr/>
          <p:nvPr/>
        </p:nvSpPr>
        <p:spPr>
          <a:xfrm>
            <a:off x="3231998" y="2214557"/>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BODY SHOP</a:t>
            </a:r>
            <a:endParaRPr lang="en-US" sz="1400" b="1" dirty="0">
              <a:solidFill>
                <a:schemeClr val="bg1"/>
              </a:solidFill>
            </a:endParaRPr>
          </a:p>
        </p:txBody>
      </p:sp>
      <p:sp>
        <p:nvSpPr>
          <p:cNvPr id="21" name="Rectangle 20"/>
          <p:cNvSpPr/>
          <p:nvPr/>
        </p:nvSpPr>
        <p:spPr>
          <a:xfrm>
            <a:off x="152400" y="2655008"/>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NUMBER OF BAYS</a:t>
            </a:r>
            <a:endParaRPr lang="en-US" sz="1400" b="1" dirty="0">
              <a:solidFill>
                <a:schemeClr val="bg1"/>
              </a:solidFill>
            </a:endParaRPr>
          </a:p>
        </p:txBody>
      </p:sp>
      <p:sp>
        <p:nvSpPr>
          <p:cNvPr id="27" name="Rectangle 26">
            <a:hlinkClick r:id="rId8" action="ppaction://hlinksldjump" highlightClick="1"/>
            <a:hlinkHover r:id="" action="ppaction://noaction" highlightClick="1"/>
          </p:cNvPr>
          <p:cNvSpPr/>
          <p:nvPr/>
        </p:nvSpPr>
        <p:spPr>
          <a:xfrm>
            <a:off x="6454758" y="3950408"/>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EQUIPMENT LEVEL</a:t>
            </a:r>
            <a:endParaRPr lang="en-US" sz="1400" b="1" dirty="0">
              <a:solidFill>
                <a:schemeClr val="bg1"/>
              </a:solidFill>
            </a:endParaRPr>
          </a:p>
        </p:txBody>
      </p:sp>
      <p:sp>
        <p:nvSpPr>
          <p:cNvPr id="32" name="Rectangle 31"/>
          <p:cNvSpPr/>
          <p:nvPr/>
        </p:nvSpPr>
        <p:spPr>
          <a:xfrm>
            <a:off x="6454758" y="5221070"/>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EXP TO NEXT LEVL</a:t>
            </a:r>
            <a:endParaRPr lang="en-US" sz="1400" b="1" dirty="0">
              <a:solidFill>
                <a:schemeClr val="bg1"/>
              </a:solidFill>
            </a:endParaRPr>
          </a:p>
        </p:txBody>
      </p:sp>
      <p:pic>
        <p:nvPicPr>
          <p:cNvPr id="25" name="Picture 24" descr="BarrettJacksonChromeLogo_186.jpg">
            <a:hlinkClick r:id="rId9"/>
          </p:cNvPr>
          <p:cNvPicPr>
            <a:picLocks noChangeAspect="1"/>
          </p:cNvPicPr>
          <p:nvPr/>
        </p:nvPicPr>
        <p:blipFill>
          <a:blip r:embed="rId10" cstate="print"/>
          <a:stretch>
            <a:fillRect/>
          </a:stretch>
        </p:blipFill>
        <p:spPr>
          <a:xfrm>
            <a:off x="4953000" y="533400"/>
            <a:ext cx="3899916" cy="1062136"/>
          </a:xfrm>
          <a:prstGeom prst="rect">
            <a:avLst/>
          </a:prstGeom>
        </p:spPr>
      </p:pic>
      <p:sp>
        <p:nvSpPr>
          <p:cNvPr id="26" name="Rectangle 25">
            <a:hlinkClick r:id="" action="ppaction://hlinkshowjump?jump=lastslideviewed" highlightClick="1"/>
            <a:hlinkHover r:id="" action="ppaction://noaction" highlightClick="1"/>
          </p:cNvPr>
          <p:cNvSpPr/>
          <p:nvPr/>
        </p:nvSpPr>
        <p:spPr>
          <a:xfrm>
            <a:off x="9906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33" name="Rectangle 32">
            <a:hlinkClick r:id="rId11" action="ppaction://hlinksldjump" highlightClick="1"/>
            <a:hlinkHover r:id="" action="ppaction://noaction" highlightClick="1"/>
          </p:cNvPr>
          <p:cNvSpPr/>
          <p:nvPr/>
        </p:nvSpPr>
        <p:spPr>
          <a:xfrm>
            <a:off x="72390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34" name="Rectangle 33"/>
          <p:cNvSpPr/>
          <p:nvPr/>
        </p:nvSpPr>
        <p:spPr>
          <a:xfrm>
            <a:off x="130158" y="3950408"/>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NUMBER OF BAYS ALLOWED</a:t>
            </a:r>
            <a:endParaRPr lang="en-US" sz="1400" b="1" dirty="0">
              <a:solidFill>
                <a:schemeClr val="bg1"/>
              </a:solidFill>
            </a:endParaRPr>
          </a:p>
        </p:txBody>
      </p:sp>
      <p:sp>
        <p:nvSpPr>
          <p:cNvPr id="22" name="Rectangle 21">
            <a:hlinkClick r:id="rId12" action="ppaction://hlinksldjump" highlightClick="1"/>
            <a:hlinkHover r:id="" action="ppaction://noaction" highlightClick="1"/>
          </p:cNvPr>
          <p:cNvSpPr/>
          <p:nvPr/>
        </p:nvSpPr>
        <p:spPr>
          <a:xfrm>
            <a:off x="2743200" y="5657197"/>
            <a:ext cx="36576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CONFIRM PURCHASE OF BUSINESS</a:t>
            </a:r>
            <a:endParaRPr lang="en-US" b="1" dirty="0">
              <a:solidFill>
                <a:srgbClr val="FF0000"/>
              </a:solidFill>
            </a:endParaRPr>
          </a:p>
        </p:txBody>
      </p:sp>
      <p:sp>
        <p:nvSpPr>
          <p:cNvPr id="23" name="Rectangle 22">
            <a:hlinkClick r:id="rId8" action="ppaction://hlinksldjump" highlightClick="1"/>
            <a:hlinkHover r:id="" action="ppaction://noaction" highlightClick="1"/>
          </p:cNvPr>
          <p:cNvSpPr/>
          <p:nvPr/>
        </p:nvSpPr>
        <p:spPr>
          <a:xfrm>
            <a:off x="6454758" y="2655008"/>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 OF SIMILAR BUSINESSES</a:t>
            </a:r>
            <a:endParaRPr lang="en-US" sz="1400" b="1" dirty="0">
              <a:solidFill>
                <a:schemeClr val="bg1"/>
              </a:solidFill>
            </a:endParaRPr>
          </a:p>
        </p:txBody>
      </p:sp>
    </p:spTree>
    <p:extLst>
      <p:ext uri="{BB962C8B-B14F-4D97-AF65-F5344CB8AC3E}">
        <p14:creationId xmlns:p14="http://schemas.microsoft.com/office/powerpoint/2010/main" val="28752843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17" name="Picture 16" descr="NAPA.png">
            <a:hlinkClick r:id="rId4"/>
          </p:cNvPr>
          <p:cNvPicPr>
            <a:picLocks noChangeAspect="1"/>
          </p:cNvPicPr>
          <p:nvPr/>
        </p:nvPicPr>
        <p:blipFill>
          <a:blip r:embed="rId5" cstate="print"/>
          <a:stretch>
            <a:fillRect/>
          </a:stretch>
        </p:blipFill>
        <p:spPr>
          <a:xfrm>
            <a:off x="3276600" y="6070646"/>
            <a:ext cx="2425397" cy="736508"/>
          </a:xfrm>
          <a:prstGeom prst="rect">
            <a:avLst/>
          </a:prstGeom>
        </p:spPr>
      </p:pic>
      <p:sp>
        <p:nvSpPr>
          <p:cNvPr id="18" name="Rectangle 17"/>
          <p:cNvSpPr/>
          <p:nvPr/>
        </p:nvSpPr>
        <p:spPr>
          <a:xfrm>
            <a:off x="2743200" y="2630270"/>
            <a:ext cx="3657600" cy="2895600"/>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19" name="Rectangle 18">
            <a:hlinkClick r:id="" action="ppaction://noaction" highlightClick="1"/>
            <a:hlinkHover r:id="" action="ppaction://noaction" highlightClick="1"/>
          </p:cNvPr>
          <p:cNvSpPr/>
          <p:nvPr/>
        </p:nvSpPr>
        <p:spPr>
          <a:xfrm>
            <a:off x="130158" y="5242636"/>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 OF EMPLOYEES AT NEXT LVL</a:t>
            </a:r>
            <a:endParaRPr lang="en-US" sz="1400" b="1" dirty="0">
              <a:solidFill>
                <a:schemeClr val="bg1"/>
              </a:solidFill>
            </a:endParaRPr>
          </a:p>
        </p:txBody>
      </p:sp>
      <p:sp>
        <p:nvSpPr>
          <p:cNvPr id="20" name="Rectangle 19">
            <a:hlinkClick r:id="rId7" action="ppaction://hlinksldjump" highlightClick="1"/>
            <a:hlinkHover r:id="" action="ppaction://noaction" highlightClick="1"/>
          </p:cNvPr>
          <p:cNvSpPr/>
          <p:nvPr/>
        </p:nvSpPr>
        <p:spPr>
          <a:xfrm>
            <a:off x="3231998" y="2214557"/>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DOCUMENTATION CENTER</a:t>
            </a:r>
            <a:endParaRPr lang="en-US" sz="1400" b="1" dirty="0">
              <a:solidFill>
                <a:schemeClr val="bg1"/>
              </a:solidFill>
            </a:endParaRPr>
          </a:p>
        </p:txBody>
      </p:sp>
      <p:sp>
        <p:nvSpPr>
          <p:cNvPr id="21" name="Rectangle 20"/>
          <p:cNvSpPr/>
          <p:nvPr/>
        </p:nvSpPr>
        <p:spPr>
          <a:xfrm>
            <a:off x="152400" y="2655008"/>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NUMBER OF EMPLOYEES</a:t>
            </a:r>
            <a:endParaRPr lang="en-US" sz="1400" b="1" dirty="0">
              <a:solidFill>
                <a:schemeClr val="bg1"/>
              </a:solidFill>
            </a:endParaRPr>
          </a:p>
        </p:txBody>
      </p:sp>
      <p:sp>
        <p:nvSpPr>
          <p:cNvPr id="27" name="Rectangle 26">
            <a:hlinkClick r:id="rId8" action="ppaction://hlinksldjump" highlightClick="1"/>
            <a:hlinkHover r:id="" action="ppaction://noaction" highlightClick="1"/>
          </p:cNvPr>
          <p:cNvSpPr/>
          <p:nvPr/>
        </p:nvSpPr>
        <p:spPr>
          <a:xfrm>
            <a:off x="6454758" y="3950408"/>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DATABASE</a:t>
            </a:r>
            <a:endParaRPr lang="en-US" sz="1400" b="1" dirty="0">
              <a:solidFill>
                <a:schemeClr val="bg1"/>
              </a:solidFill>
            </a:endParaRPr>
          </a:p>
        </p:txBody>
      </p:sp>
      <p:sp>
        <p:nvSpPr>
          <p:cNvPr id="32" name="Rectangle 31"/>
          <p:cNvSpPr/>
          <p:nvPr/>
        </p:nvSpPr>
        <p:spPr>
          <a:xfrm>
            <a:off x="6454758" y="5221070"/>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EXP TO NEXT LEVL</a:t>
            </a:r>
            <a:endParaRPr lang="en-US" sz="1400" b="1" dirty="0">
              <a:solidFill>
                <a:schemeClr val="bg1"/>
              </a:solidFill>
            </a:endParaRPr>
          </a:p>
        </p:txBody>
      </p:sp>
      <p:pic>
        <p:nvPicPr>
          <p:cNvPr id="25" name="Picture 24" descr="BarrettJacksonChromeLogo_186.jpg">
            <a:hlinkClick r:id="rId9"/>
          </p:cNvPr>
          <p:cNvPicPr>
            <a:picLocks noChangeAspect="1"/>
          </p:cNvPicPr>
          <p:nvPr/>
        </p:nvPicPr>
        <p:blipFill>
          <a:blip r:embed="rId10" cstate="print"/>
          <a:stretch>
            <a:fillRect/>
          </a:stretch>
        </p:blipFill>
        <p:spPr>
          <a:xfrm>
            <a:off x="4953000" y="533400"/>
            <a:ext cx="3899916" cy="1062136"/>
          </a:xfrm>
          <a:prstGeom prst="rect">
            <a:avLst/>
          </a:prstGeom>
        </p:spPr>
      </p:pic>
      <p:sp>
        <p:nvSpPr>
          <p:cNvPr id="26" name="Rectangle 25">
            <a:hlinkClick r:id="" action="ppaction://hlinkshowjump?jump=lastslideviewed" highlightClick="1"/>
            <a:hlinkHover r:id="" action="ppaction://noaction" highlightClick="1"/>
          </p:cNvPr>
          <p:cNvSpPr/>
          <p:nvPr/>
        </p:nvSpPr>
        <p:spPr>
          <a:xfrm>
            <a:off x="9906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33" name="Rectangle 32">
            <a:hlinkClick r:id="rId11" action="ppaction://hlinksldjump" highlightClick="1"/>
            <a:hlinkHover r:id="" action="ppaction://noaction" highlightClick="1"/>
          </p:cNvPr>
          <p:cNvSpPr/>
          <p:nvPr/>
        </p:nvSpPr>
        <p:spPr>
          <a:xfrm>
            <a:off x="72390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34" name="Rectangle 33"/>
          <p:cNvSpPr/>
          <p:nvPr/>
        </p:nvSpPr>
        <p:spPr>
          <a:xfrm>
            <a:off x="130158" y="3950408"/>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 OF EMPLOYEES ALLOWED</a:t>
            </a:r>
            <a:endParaRPr lang="en-US" sz="1400" b="1" dirty="0">
              <a:solidFill>
                <a:schemeClr val="bg1"/>
              </a:solidFill>
            </a:endParaRPr>
          </a:p>
        </p:txBody>
      </p:sp>
      <p:sp>
        <p:nvSpPr>
          <p:cNvPr id="22" name="Rectangle 21">
            <a:hlinkClick r:id="rId12" action="ppaction://hlinksldjump" highlightClick="1"/>
            <a:hlinkHover r:id="" action="ppaction://noaction" highlightClick="1"/>
          </p:cNvPr>
          <p:cNvSpPr/>
          <p:nvPr/>
        </p:nvSpPr>
        <p:spPr>
          <a:xfrm>
            <a:off x="2743200" y="5657197"/>
            <a:ext cx="36576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CONFIRM PURCHASE OF BUSINESS</a:t>
            </a:r>
            <a:endParaRPr lang="en-US" b="1" dirty="0">
              <a:solidFill>
                <a:srgbClr val="FF0000"/>
              </a:solidFill>
            </a:endParaRPr>
          </a:p>
        </p:txBody>
      </p:sp>
      <p:sp>
        <p:nvSpPr>
          <p:cNvPr id="23" name="Rectangle 22">
            <a:hlinkClick r:id="rId8" action="ppaction://hlinksldjump" highlightClick="1"/>
            <a:hlinkHover r:id="" action="ppaction://noaction" highlightClick="1"/>
          </p:cNvPr>
          <p:cNvSpPr/>
          <p:nvPr/>
        </p:nvSpPr>
        <p:spPr>
          <a:xfrm>
            <a:off x="6454758" y="2655008"/>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 OF SIMILAR BUSINESSES</a:t>
            </a:r>
            <a:endParaRPr lang="en-US" sz="1400" b="1" dirty="0">
              <a:solidFill>
                <a:schemeClr val="bg1"/>
              </a:solidFill>
            </a:endParaRPr>
          </a:p>
        </p:txBody>
      </p:sp>
    </p:spTree>
    <p:extLst>
      <p:ext uri="{BB962C8B-B14F-4D97-AF65-F5344CB8AC3E}">
        <p14:creationId xmlns:p14="http://schemas.microsoft.com/office/powerpoint/2010/main" val="31912499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17" name="Picture 16" descr="NAPA.png">
            <a:hlinkClick r:id="rId4"/>
          </p:cNvPr>
          <p:cNvPicPr>
            <a:picLocks noChangeAspect="1"/>
          </p:cNvPicPr>
          <p:nvPr/>
        </p:nvPicPr>
        <p:blipFill>
          <a:blip r:embed="rId5" cstate="print"/>
          <a:stretch>
            <a:fillRect/>
          </a:stretch>
        </p:blipFill>
        <p:spPr>
          <a:xfrm>
            <a:off x="3276600" y="6070646"/>
            <a:ext cx="2425397" cy="736508"/>
          </a:xfrm>
          <a:prstGeom prst="rect">
            <a:avLst/>
          </a:prstGeom>
        </p:spPr>
      </p:pic>
      <p:sp>
        <p:nvSpPr>
          <p:cNvPr id="18" name="Rectangle 17"/>
          <p:cNvSpPr/>
          <p:nvPr/>
        </p:nvSpPr>
        <p:spPr>
          <a:xfrm>
            <a:off x="2749037" y="2655008"/>
            <a:ext cx="3657600" cy="2895600"/>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19" name="Rectangle 18">
            <a:hlinkClick r:id="" action="ppaction://noaction" highlightClick="1"/>
            <a:hlinkHover r:id="" action="ppaction://noaction" highlightClick="1"/>
          </p:cNvPr>
          <p:cNvSpPr/>
          <p:nvPr/>
        </p:nvSpPr>
        <p:spPr>
          <a:xfrm>
            <a:off x="130158" y="5242636"/>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 OF VISITORS AT NEXT LVL</a:t>
            </a:r>
            <a:endParaRPr lang="en-US" sz="1400" b="1" dirty="0">
              <a:solidFill>
                <a:schemeClr val="bg1"/>
              </a:solidFill>
            </a:endParaRPr>
          </a:p>
        </p:txBody>
      </p:sp>
      <p:sp>
        <p:nvSpPr>
          <p:cNvPr id="20" name="Rectangle 19">
            <a:hlinkClick r:id="rId7" action="ppaction://hlinksldjump" highlightClick="1"/>
            <a:hlinkHover r:id="" action="ppaction://noaction" highlightClick="1"/>
          </p:cNvPr>
          <p:cNvSpPr/>
          <p:nvPr/>
        </p:nvSpPr>
        <p:spPr>
          <a:xfrm>
            <a:off x="3231998" y="2214557"/>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MUSEUM</a:t>
            </a:r>
            <a:endParaRPr lang="en-US" sz="1400" b="1" dirty="0">
              <a:solidFill>
                <a:schemeClr val="bg1"/>
              </a:solidFill>
            </a:endParaRPr>
          </a:p>
        </p:txBody>
      </p:sp>
      <p:sp>
        <p:nvSpPr>
          <p:cNvPr id="21" name="Rectangle 20"/>
          <p:cNvSpPr/>
          <p:nvPr/>
        </p:nvSpPr>
        <p:spPr>
          <a:xfrm>
            <a:off x="152400" y="2655008"/>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NUMBER OF VEHICLES</a:t>
            </a:r>
            <a:endParaRPr lang="en-US" sz="1400" b="1" dirty="0">
              <a:solidFill>
                <a:schemeClr val="bg1"/>
              </a:solidFill>
            </a:endParaRPr>
          </a:p>
        </p:txBody>
      </p:sp>
      <p:sp>
        <p:nvSpPr>
          <p:cNvPr id="27" name="Rectangle 26">
            <a:hlinkClick r:id="rId8" action="ppaction://hlinksldjump" highlightClick="1"/>
            <a:hlinkHover r:id="" action="ppaction://noaction" highlightClick="1"/>
          </p:cNvPr>
          <p:cNvSpPr/>
          <p:nvPr/>
        </p:nvSpPr>
        <p:spPr>
          <a:xfrm>
            <a:off x="6454758" y="3950408"/>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ATTRACTION LEVEL</a:t>
            </a:r>
            <a:endParaRPr lang="en-US" sz="1400" b="1" dirty="0">
              <a:solidFill>
                <a:schemeClr val="bg1"/>
              </a:solidFill>
            </a:endParaRPr>
          </a:p>
        </p:txBody>
      </p:sp>
      <p:sp>
        <p:nvSpPr>
          <p:cNvPr id="32" name="Rectangle 31"/>
          <p:cNvSpPr/>
          <p:nvPr/>
        </p:nvSpPr>
        <p:spPr>
          <a:xfrm>
            <a:off x="6454758" y="5221070"/>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EXP TO NEXT LEVL</a:t>
            </a:r>
            <a:endParaRPr lang="en-US" sz="1400" b="1" dirty="0">
              <a:solidFill>
                <a:schemeClr val="bg1"/>
              </a:solidFill>
            </a:endParaRPr>
          </a:p>
        </p:txBody>
      </p:sp>
      <p:pic>
        <p:nvPicPr>
          <p:cNvPr id="25" name="Picture 24" descr="BarrettJacksonChromeLogo_186.jpg">
            <a:hlinkClick r:id="rId9"/>
          </p:cNvPr>
          <p:cNvPicPr>
            <a:picLocks noChangeAspect="1"/>
          </p:cNvPicPr>
          <p:nvPr/>
        </p:nvPicPr>
        <p:blipFill>
          <a:blip r:embed="rId10" cstate="print"/>
          <a:stretch>
            <a:fillRect/>
          </a:stretch>
        </p:blipFill>
        <p:spPr>
          <a:xfrm>
            <a:off x="4953000" y="533400"/>
            <a:ext cx="3899916" cy="1062136"/>
          </a:xfrm>
          <a:prstGeom prst="rect">
            <a:avLst/>
          </a:prstGeom>
        </p:spPr>
      </p:pic>
      <p:sp>
        <p:nvSpPr>
          <p:cNvPr id="26" name="Rectangle 25">
            <a:hlinkClick r:id="" action="ppaction://hlinkshowjump?jump=lastslideviewed" highlightClick="1"/>
            <a:hlinkHover r:id="" action="ppaction://noaction" highlightClick="1"/>
          </p:cNvPr>
          <p:cNvSpPr/>
          <p:nvPr/>
        </p:nvSpPr>
        <p:spPr>
          <a:xfrm>
            <a:off x="9906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33" name="Rectangle 32">
            <a:hlinkClick r:id="rId11" action="ppaction://hlinksldjump" highlightClick="1"/>
            <a:hlinkHover r:id="" action="ppaction://noaction" highlightClick="1"/>
          </p:cNvPr>
          <p:cNvSpPr/>
          <p:nvPr/>
        </p:nvSpPr>
        <p:spPr>
          <a:xfrm>
            <a:off x="72390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34" name="Rectangle 33"/>
          <p:cNvSpPr/>
          <p:nvPr/>
        </p:nvSpPr>
        <p:spPr>
          <a:xfrm>
            <a:off x="130158" y="3950408"/>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 OF VISITORS ALLOWED</a:t>
            </a:r>
            <a:endParaRPr lang="en-US" sz="1400" b="1" dirty="0">
              <a:solidFill>
                <a:schemeClr val="bg1"/>
              </a:solidFill>
            </a:endParaRPr>
          </a:p>
        </p:txBody>
      </p:sp>
      <p:sp>
        <p:nvSpPr>
          <p:cNvPr id="22" name="Rectangle 21">
            <a:hlinkClick r:id="rId12" action="ppaction://hlinksldjump" highlightClick="1"/>
            <a:hlinkHover r:id="" action="ppaction://noaction" highlightClick="1"/>
          </p:cNvPr>
          <p:cNvSpPr/>
          <p:nvPr/>
        </p:nvSpPr>
        <p:spPr>
          <a:xfrm>
            <a:off x="2743200" y="5657197"/>
            <a:ext cx="36576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CONFIRM PURCHASE OF BUSINESS</a:t>
            </a:r>
            <a:endParaRPr lang="en-US" b="1" dirty="0">
              <a:solidFill>
                <a:srgbClr val="FF0000"/>
              </a:solidFill>
            </a:endParaRPr>
          </a:p>
        </p:txBody>
      </p:sp>
      <p:sp>
        <p:nvSpPr>
          <p:cNvPr id="23" name="Rectangle 22">
            <a:hlinkClick r:id="rId8" action="ppaction://hlinksldjump" highlightClick="1"/>
            <a:hlinkHover r:id="" action="ppaction://noaction" highlightClick="1"/>
          </p:cNvPr>
          <p:cNvSpPr/>
          <p:nvPr/>
        </p:nvSpPr>
        <p:spPr>
          <a:xfrm>
            <a:off x="6454758" y="2655008"/>
            <a:ext cx="2514600" cy="3048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400" b="1" dirty="0" smtClean="0">
                <a:solidFill>
                  <a:schemeClr val="bg1"/>
                </a:solidFill>
              </a:rPr>
              <a:t># OF SIMILAR BUSINESSES</a:t>
            </a:r>
            <a:endParaRPr lang="en-US" sz="1400" b="1" dirty="0">
              <a:solidFill>
                <a:schemeClr val="bg1"/>
              </a:solidFill>
            </a:endParaRPr>
          </a:p>
        </p:txBody>
      </p:sp>
    </p:spTree>
    <p:extLst>
      <p:ext uri="{BB962C8B-B14F-4D97-AF65-F5344CB8AC3E}">
        <p14:creationId xmlns:p14="http://schemas.microsoft.com/office/powerpoint/2010/main" val="1744946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sp>
        <p:nvSpPr>
          <p:cNvPr id="11" name="Rectangle 10">
            <a:hlinkClick r:id="" action="ppaction://hlinkshowjump?jump=lastslideviewed" highlightClick="1"/>
            <a:hlinkHover r:id="" action="ppaction://noaction" highlightClick="1"/>
          </p:cNvPr>
          <p:cNvSpPr/>
          <p:nvPr/>
        </p:nvSpPr>
        <p:spPr>
          <a:xfrm>
            <a:off x="571500" y="634365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12" name="Rectangle 11">
            <a:hlinkClick r:id="rId6" action="ppaction://hlinksldjump" highlightClick="1"/>
            <a:hlinkHover r:id="" action="ppaction://noaction" highlightClick="1"/>
          </p:cNvPr>
          <p:cNvSpPr/>
          <p:nvPr/>
        </p:nvSpPr>
        <p:spPr>
          <a:xfrm>
            <a:off x="7581899" y="634365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19" name="Rectangle 18">
            <a:hlinkClick r:id="rId7" action="ppaction://hlinksldjump" highlightClick="1"/>
            <a:hlinkHover r:id="" action="ppaction://noaction" highlightClick="1"/>
          </p:cNvPr>
          <p:cNvSpPr/>
          <p:nvPr/>
        </p:nvSpPr>
        <p:spPr>
          <a:xfrm>
            <a:off x="152400" y="2198554"/>
            <a:ext cx="4137890" cy="2068646"/>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3600" b="1" dirty="0" smtClean="0">
                <a:solidFill>
                  <a:srgbClr val="FF0000"/>
                </a:solidFill>
              </a:rPr>
              <a:t>CONGRATULATIONS</a:t>
            </a:r>
          </a:p>
          <a:p>
            <a:pPr algn="ctr"/>
            <a:endParaRPr lang="en-US" b="1" dirty="0">
              <a:solidFill>
                <a:schemeClr val="bg1"/>
              </a:solidFill>
            </a:endParaRPr>
          </a:p>
          <a:p>
            <a:pPr algn="ctr"/>
            <a:r>
              <a:rPr lang="en-US" b="1" dirty="0" smtClean="0">
                <a:solidFill>
                  <a:schemeClr val="bg1"/>
                </a:solidFill>
              </a:rPr>
              <a:t>YOU JUST PURCHASED A </a:t>
            </a:r>
          </a:p>
          <a:p>
            <a:pPr algn="ctr"/>
            <a:r>
              <a:rPr lang="en-US" b="1" dirty="0" smtClean="0">
                <a:solidFill>
                  <a:schemeClr val="bg1"/>
                </a:solidFill>
              </a:rPr>
              <a:t>BUSINESS</a:t>
            </a:r>
          </a:p>
          <a:p>
            <a:pPr algn="ctr"/>
            <a:endParaRPr lang="en-US" sz="2800" b="1" dirty="0" smtClean="0">
              <a:solidFill>
                <a:schemeClr val="bg1"/>
              </a:solidFill>
            </a:endParaRPr>
          </a:p>
          <a:p>
            <a:pPr algn="ctr"/>
            <a:endParaRPr lang="en-US" sz="2800" b="1" dirty="0">
              <a:solidFill>
                <a:schemeClr val="bg1"/>
              </a:solidFill>
            </a:endParaRPr>
          </a:p>
        </p:txBody>
      </p:sp>
      <p:sp>
        <p:nvSpPr>
          <p:cNvPr id="20" name="Rectangle 19">
            <a:hlinkClick r:id="rId8" action="ppaction://hlinksldjump" highlightClick="1"/>
            <a:hlinkHover r:id="" action="ppaction://noaction" highlightClick="1"/>
          </p:cNvPr>
          <p:cNvSpPr/>
          <p:nvPr/>
        </p:nvSpPr>
        <p:spPr>
          <a:xfrm>
            <a:off x="152400" y="4357058"/>
            <a:ext cx="4137889" cy="1891342"/>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3600" b="1" dirty="0">
                <a:solidFill>
                  <a:srgbClr val="FF0000"/>
                </a:solidFill>
              </a:rPr>
              <a:t>CONGRATULATIONS</a:t>
            </a:r>
          </a:p>
          <a:p>
            <a:pPr algn="ctr"/>
            <a:endParaRPr lang="en-US" b="1" dirty="0">
              <a:solidFill>
                <a:schemeClr val="bg1"/>
              </a:solidFill>
            </a:endParaRPr>
          </a:p>
          <a:p>
            <a:pPr algn="ctr"/>
            <a:r>
              <a:rPr lang="en-US" b="1" dirty="0">
                <a:solidFill>
                  <a:schemeClr val="bg1"/>
                </a:solidFill>
              </a:rPr>
              <a:t>YOU HAVE </a:t>
            </a:r>
            <a:r>
              <a:rPr lang="en-US" b="1" dirty="0" smtClean="0">
                <a:solidFill>
                  <a:schemeClr val="bg1"/>
                </a:solidFill>
              </a:rPr>
              <a:t>RECEIVED A MILE MARKER</a:t>
            </a:r>
            <a:endParaRPr lang="en-US" b="1" dirty="0">
              <a:solidFill>
                <a:schemeClr val="bg1"/>
              </a:solidFill>
            </a:endParaRPr>
          </a:p>
          <a:p>
            <a:pPr algn="ctr"/>
            <a:endParaRPr lang="en-US" sz="2800" b="1" dirty="0">
              <a:solidFill>
                <a:schemeClr val="bg1"/>
              </a:solidFill>
            </a:endParaRPr>
          </a:p>
          <a:p>
            <a:pPr algn="ctr"/>
            <a:endParaRPr lang="en-US" sz="2800" b="1" dirty="0">
              <a:solidFill>
                <a:srgbClr val="FF0000"/>
              </a:solidFill>
            </a:endParaRPr>
          </a:p>
        </p:txBody>
      </p:sp>
      <p:sp>
        <p:nvSpPr>
          <p:cNvPr id="23" name="Rectangle 22">
            <a:hlinkClick r:id="rId9" action="ppaction://hlinksldjump" highlightClick="1"/>
            <a:hlinkHover r:id="" action="ppaction://noaction" highlightClick="1"/>
          </p:cNvPr>
          <p:cNvSpPr/>
          <p:nvPr/>
        </p:nvSpPr>
        <p:spPr>
          <a:xfrm>
            <a:off x="3048000" y="6338258"/>
            <a:ext cx="2667000" cy="291142"/>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UPGRADE NOW</a:t>
            </a:r>
            <a:endParaRPr lang="en-US" b="1" dirty="0">
              <a:solidFill>
                <a:srgbClr val="FF0000"/>
              </a:solidFill>
            </a:endParaRPr>
          </a:p>
        </p:txBody>
      </p:sp>
      <p:sp>
        <p:nvSpPr>
          <p:cNvPr id="24" name="Rectangle 23">
            <a:hlinkClick r:id="rId10" action="ppaction://hlinksldjump" highlightClick="1"/>
            <a:hlinkHover r:id="" action="ppaction://noaction" highlightClick="1"/>
          </p:cNvPr>
          <p:cNvSpPr/>
          <p:nvPr/>
        </p:nvSpPr>
        <p:spPr>
          <a:xfrm>
            <a:off x="381000" y="5867400"/>
            <a:ext cx="3657599" cy="295275"/>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GO TO MY PROFILE</a:t>
            </a:r>
            <a:endParaRPr lang="en-US" b="1" dirty="0">
              <a:solidFill>
                <a:srgbClr val="FF0000"/>
              </a:solidFill>
            </a:endParaRPr>
          </a:p>
        </p:txBody>
      </p:sp>
      <p:pic>
        <p:nvPicPr>
          <p:cNvPr id="18" name="Picture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43600" y="2461232"/>
            <a:ext cx="1606424" cy="1543289"/>
          </a:xfrm>
          <a:prstGeom prst="rect">
            <a:avLst/>
          </a:prstGeom>
        </p:spPr>
      </p:pic>
      <p:sp>
        <p:nvSpPr>
          <p:cNvPr id="21" name="Rectangle 20">
            <a:hlinkClick r:id="rId12" action="ppaction://hlinksldjump" highlightClick="1"/>
            <a:hlinkHover r:id="" action="ppaction://noaction" highlightClick="1"/>
          </p:cNvPr>
          <p:cNvSpPr/>
          <p:nvPr/>
        </p:nvSpPr>
        <p:spPr>
          <a:xfrm>
            <a:off x="380999" y="3883264"/>
            <a:ext cx="3657599" cy="295275"/>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GO TO MY BUSINESS</a:t>
            </a:r>
            <a:endParaRPr lang="en-US" b="1" dirty="0">
              <a:solidFill>
                <a:srgbClr val="FF0000"/>
              </a:solidFill>
            </a:endParaRPr>
          </a:p>
        </p:txBody>
      </p:sp>
      <p:sp>
        <p:nvSpPr>
          <p:cNvPr id="3" name="Rectangle 2"/>
          <p:cNvSpPr/>
          <p:nvPr/>
        </p:nvSpPr>
        <p:spPr>
          <a:xfrm>
            <a:off x="5943600" y="4532859"/>
            <a:ext cx="1606424" cy="153974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CA" dirty="0" smtClean="0">
                <a:solidFill>
                  <a:schemeClr val="bg1"/>
                </a:solidFill>
              </a:rPr>
              <a:t>MILE MARKER</a:t>
            </a:r>
            <a:endParaRPr lang="en-CA" dirty="0">
              <a:solidFill>
                <a:schemeClr val="bg1"/>
              </a:solidFill>
            </a:endParaRPr>
          </a:p>
        </p:txBody>
      </p:sp>
    </p:spTree>
    <p:extLst>
      <p:ext uri="{BB962C8B-B14F-4D97-AF65-F5344CB8AC3E}">
        <p14:creationId xmlns:p14="http://schemas.microsoft.com/office/powerpoint/2010/main" val="1291451058"/>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sp>
        <p:nvSpPr>
          <p:cNvPr id="11" name="Rectangle 10">
            <a:hlinkClick r:id="" action="ppaction://hlinkshowjump?jump=lastslideviewed" highlightClick="1"/>
            <a:hlinkHover r:id="" action="ppaction://noaction" highlightClick="1"/>
          </p:cNvPr>
          <p:cNvSpPr/>
          <p:nvPr/>
        </p:nvSpPr>
        <p:spPr>
          <a:xfrm>
            <a:off x="571500" y="634365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12" name="Rectangle 11">
            <a:hlinkClick r:id="rId6" action="ppaction://hlinksldjump" highlightClick="1"/>
            <a:hlinkHover r:id="" action="ppaction://noaction" highlightClick="1"/>
          </p:cNvPr>
          <p:cNvSpPr/>
          <p:nvPr/>
        </p:nvSpPr>
        <p:spPr>
          <a:xfrm>
            <a:off x="7581899" y="634365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19" name="Rectangle 18">
            <a:hlinkClick r:id="rId7" action="ppaction://hlinksldjump" highlightClick="1"/>
            <a:hlinkHover r:id="" action="ppaction://noaction" highlightClick="1"/>
          </p:cNvPr>
          <p:cNvSpPr/>
          <p:nvPr/>
        </p:nvSpPr>
        <p:spPr>
          <a:xfrm>
            <a:off x="152400" y="2198554"/>
            <a:ext cx="4137890" cy="2068646"/>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3600" b="1" dirty="0" smtClean="0">
                <a:solidFill>
                  <a:srgbClr val="FF0000"/>
                </a:solidFill>
              </a:rPr>
              <a:t>CONGRATULATIONS</a:t>
            </a:r>
          </a:p>
          <a:p>
            <a:pPr algn="ctr"/>
            <a:endParaRPr lang="en-US" b="1" dirty="0">
              <a:solidFill>
                <a:schemeClr val="bg1"/>
              </a:solidFill>
            </a:endParaRPr>
          </a:p>
          <a:p>
            <a:pPr algn="ctr"/>
            <a:r>
              <a:rPr lang="en-US" b="1" dirty="0" smtClean="0">
                <a:solidFill>
                  <a:schemeClr val="bg1"/>
                </a:solidFill>
              </a:rPr>
              <a:t>YOU JUST PURCHASED A </a:t>
            </a:r>
          </a:p>
          <a:p>
            <a:pPr algn="ctr"/>
            <a:r>
              <a:rPr lang="en-US" b="1" dirty="0" smtClean="0">
                <a:solidFill>
                  <a:schemeClr val="bg1"/>
                </a:solidFill>
              </a:rPr>
              <a:t>BUSINESS</a:t>
            </a:r>
          </a:p>
          <a:p>
            <a:pPr algn="ctr"/>
            <a:endParaRPr lang="en-US" sz="2800" b="1" dirty="0" smtClean="0">
              <a:solidFill>
                <a:schemeClr val="bg1"/>
              </a:solidFill>
            </a:endParaRPr>
          </a:p>
          <a:p>
            <a:pPr algn="ctr"/>
            <a:endParaRPr lang="en-US" sz="2800" b="1" dirty="0">
              <a:solidFill>
                <a:schemeClr val="bg1"/>
              </a:solidFill>
            </a:endParaRPr>
          </a:p>
        </p:txBody>
      </p:sp>
      <p:sp>
        <p:nvSpPr>
          <p:cNvPr id="20" name="Rectangle 19">
            <a:hlinkClick r:id="rId8" action="ppaction://hlinksldjump" highlightClick="1"/>
            <a:hlinkHover r:id="" action="ppaction://noaction" highlightClick="1"/>
          </p:cNvPr>
          <p:cNvSpPr/>
          <p:nvPr/>
        </p:nvSpPr>
        <p:spPr>
          <a:xfrm>
            <a:off x="152400" y="4357058"/>
            <a:ext cx="4137889" cy="1891342"/>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3600" b="1" dirty="0">
                <a:solidFill>
                  <a:srgbClr val="FF0000"/>
                </a:solidFill>
              </a:rPr>
              <a:t>CONGRATULATIONS</a:t>
            </a:r>
          </a:p>
          <a:p>
            <a:pPr algn="ctr"/>
            <a:endParaRPr lang="en-US" b="1" dirty="0">
              <a:solidFill>
                <a:schemeClr val="bg1"/>
              </a:solidFill>
            </a:endParaRPr>
          </a:p>
          <a:p>
            <a:pPr algn="ctr"/>
            <a:r>
              <a:rPr lang="en-US" b="1" dirty="0">
                <a:solidFill>
                  <a:schemeClr val="bg1"/>
                </a:solidFill>
              </a:rPr>
              <a:t>YOU HAVE </a:t>
            </a:r>
            <a:r>
              <a:rPr lang="en-US" b="1" dirty="0" smtClean="0">
                <a:solidFill>
                  <a:schemeClr val="bg1"/>
                </a:solidFill>
              </a:rPr>
              <a:t>RECEIVED A MILE MARKER</a:t>
            </a:r>
            <a:endParaRPr lang="en-US" b="1" dirty="0">
              <a:solidFill>
                <a:schemeClr val="bg1"/>
              </a:solidFill>
            </a:endParaRPr>
          </a:p>
          <a:p>
            <a:pPr algn="ctr"/>
            <a:endParaRPr lang="en-US" sz="2800" b="1" dirty="0">
              <a:solidFill>
                <a:schemeClr val="bg1"/>
              </a:solidFill>
            </a:endParaRPr>
          </a:p>
          <a:p>
            <a:pPr algn="ctr"/>
            <a:endParaRPr lang="en-US" sz="2800" b="1" dirty="0">
              <a:solidFill>
                <a:srgbClr val="FF0000"/>
              </a:solidFill>
            </a:endParaRPr>
          </a:p>
        </p:txBody>
      </p:sp>
      <p:sp>
        <p:nvSpPr>
          <p:cNvPr id="23" name="Rectangle 22">
            <a:hlinkClick r:id="rId9" action="ppaction://hlinksldjump" highlightClick="1"/>
            <a:hlinkHover r:id="" action="ppaction://noaction" highlightClick="1"/>
          </p:cNvPr>
          <p:cNvSpPr/>
          <p:nvPr/>
        </p:nvSpPr>
        <p:spPr>
          <a:xfrm>
            <a:off x="3048000" y="6338258"/>
            <a:ext cx="2667000" cy="291142"/>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UPGRADE NOW</a:t>
            </a:r>
            <a:endParaRPr lang="en-US" b="1" dirty="0">
              <a:solidFill>
                <a:srgbClr val="FF0000"/>
              </a:solidFill>
            </a:endParaRPr>
          </a:p>
        </p:txBody>
      </p:sp>
      <p:sp>
        <p:nvSpPr>
          <p:cNvPr id="24" name="Rectangle 23">
            <a:hlinkClick r:id="rId10" action="ppaction://hlinksldjump" highlightClick="1"/>
            <a:hlinkHover r:id="" action="ppaction://noaction" highlightClick="1"/>
          </p:cNvPr>
          <p:cNvSpPr/>
          <p:nvPr/>
        </p:nvSpPr>
        <p:spPr>
          <a:xfrm>
            <a:off x="381000" y="5867400"/>
            <a:ext cx="3657599" cy="295275"/>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GO TO MY PROFILE</a:t>
            </a:r>
            <a:endParaRPr lang="en-US" b="1" dirty="0">
              <a:solidFill>
                <a:srgbClr val="FF0000"/>
              </a:solidFill>
            </a:endParaRPr>
          </a:p>
        </p:txBody>
      </p:sp>
      <p:pic>
        <p:nvPicPr>
          <p:cNvPr id="18" name="Picture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43600" y="2461232"/>
            <a:ext cx="1606424" cy="1543289"/>
          </a:xfrm>
          <a:prstGeom prst="rect">
            <a:avLst/>
          </a:prstGeom>
        </p:spPr>
      </p:pic>
      <p:sp>
        <p:nvSpPr>
          <p:cNvPr id="21" name="Rectangle 20">
            <a:hlinkClick r:id="rId12" action="ppaction://hlinksldjump" highlightClick="1"/>
            <a:hlinkHover r:id="" action="ppaction://noaction" highlightClick="1"/>
          </p:cNvPr>
          <p:cNvSpPr/>
          <p:nvPr/>
        </p:nvSpPr>
        <p:spPr>
          <a:xfrm>
            <a:off x="380999" y="3883264"/>
            <a:ext cx="3657599" cy="295275"/>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GO TO MY BUSINESS</a:t>
            </a:r>
            <a:endParaRPr lang="en-US" b="1" dirty="0">
              <a:solidFill>
                <a:srgbClr val="FF0000"/>
              </a:solidFill>
            </a:endParaRPr>
          </a:p>
        </p:txBody>
      </p:sp>
      <p:sp>
        <p:nvSpPr>
          <p:cNvPr id="3" name="Rectangle 2"/>
          <p:cNvSpPr/>
          <p:nvPr/>
        </p:nvSpPr>
        <p:spPr>
          <a:xfrm>
            <a:off x="5943600" y="4532859"/>
            <a:ext cx="1606424" cy="153974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CA" dirty="0" smtClean="0">
                <a:solidFill>
                  <a:schemeClr val="bg1"/>
                </a:solidFill>
              </a:rPr>
              <a:t>MILE MARKER</a:t>
            </a:r>
            <a:endParaRPr lang="en-CA" dirty="0">
              <a:solidFill>
                <a:schemeClr val="bg1"/>
              </a:solidFill>
            </a:endParaRPr>
          </a:p>
        </p:txBody>
      </p:sp>
    </p:spTree>
    <p:extLst>
      <p:ext uri="{BB962C8B-B14F-4D97-AF65-F5344CB8AC3E}">
        <p14:creationId xmlns:p14="http://schemas.microsoft.com/office/powerpoint/2010/main" val="3725377896"/>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sp>
        <p:nvSpPr>
          <p:cNvPr id="11" name="Rectangle 10">
            <a:hlinkClick r:id="" action="ppaction://hlinkshowjump?jump=lastslideviewed" highlightClick="1"/>
            <a:hlinkHover r:id="" action="ppaction://noaction" highlightClick="1"/>
          </p:cNvPr>
          <p:cNvSpPr/>
          <p:nvPr/>
        </p:nvSpPr>
        <p:spPr>
          <a:xfrm>
            <a:off x="571500" y="634365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12" name="Rectangle 11">
            <a:hlinkClick r:id="rId6" action="ppaction://hlinksldjump" highlightClick="1"/>
            <a:hlinkHover r:id="" action="ppaction://noaction" highlightClick="1"/>
          </p:cNvPr>
          <p:cNvSpPr/>
          <p:nvPr/>
        </p:nvSpPr>
        <p:spPr>
          <a:xfrm>
            <a:off x="7581899" y="634365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19" name="Rectangle 18">
            <a:hlinkClick r:id="rId7" action="ppaction://hlinksldjump" highlightClick="1"/>
            <a:hlinkHover r:id="" action="ppaction://noaction" highlightClick="1"/>
          </p:cNvPr>
          <p:cNvSpPr/>
          <p:nvPr/>
        </p:nvSpPr>
        <p:spPr>
          <a:xfrm>
            <a:off x="152400" y="2198554"/>
            <a:ext cx="4137890" cy="2068646"/>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3600" b="1" dirty="0" smtClean="0">
                <a:solidFill>
                  <a:srgbClr val="FF0000"/>
                </a:solidFill>
              </a:rPr>
              <a:t>CONGRATULATIONS</a:t>
            </a:r>
          </a:p>
          <a:p>
            <a:pPr algn="ctr"/>
            <a:endParaRPr lang="en-US" b="1" dirty="0">
              <a:solidFill>
                <a:schemeClr val="bg1"/>
              </a:solidFill>
            </a:endParaRPr>
          </a:p>
          <a:p>
            <a:pPr algn="ctr"/>
            <a:r>
              <a:rPr lang="en-US" b="1" dirty="0" smtClean="0">
                <a:solidFill>
                  <a:schemeClr val="bg1"/>
                </a:solidFill>
              </a:rPr>
              <a:t>YOU JUST UPGRADED YOUR EQUIPMENT</a:t>
            </a:r>
          </a:p>
          <a:p>
            <a:pPr algn="ctr"/>
            <a:endParaRPr lang="en-US" sz="2800" b="1" dirty="0" smtClean="0">
              <a:solidFill>
                <a:schemeClr val="bg1"/>
              </a:solidFill>
            </a:endParaRPr>
          </a:p>
          <a:p>
            <a:pPr algn="ctr"/>
            <a:endParaRPr lang="en-US" sz="2800" b="1" dirty="0">
              <a:solidFill>
                <a:schemeClr val="bg1"/>
              </a:solidFill>
            </a:endParaRPr>
          </a:p>
        </p:txBody>
      </p:sp>
      <p:sp>
        <p:nvSpPr>
          <p:cNvPr id="20" name="Rectangle 19">
            <a:hlinkClick r:id="rId8" action="ppaction://hlinksldjump" highlightClick="1"/>
            <a:hlinkHover r:id="" action="ppaction://noaction" highlightClick="1"/>
          </p:cNvPr>
          <p:cNvSpPr/>
          <p:nvPr/>
        </p:nvSpPr>
        <p:spPr>
          <a:xfrm>
            <a:off x="152400" y="4357058"/>
            <a:ext cx="4137889" cy="1891342"/>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3600" b="1" dirty="0">
                <a:solidFill>
                  <a:srgbClr val="FF0000"/>
                </a:solidFill>
              </a:rPr>
              <a:t>CONGRATULATIONS</a:t>
            </a:r>
          </a:p>
          <a:p>
            <a:pPr algn="ctr"/>
            <a:endParaRPr lang="en-US" b="1" dirty="0">
              <a:solidFill>
                <a:schemeClr val="bg1"/>
              </a:solidFill>
            </a:endParaRPr>
          </a:p>
          <a:p>
            <a:pPr algn="ctr"/>
            <a:r>
              <a:rPr lang="en-US" b="1" dirty="0">
                <a:solidFill>
                  <a:schemeClr val="bg1"/>
                </a:solidFill>
              </a:rPr>
              <a:t>YOU HAVE </a:t>
            </a:r>
            <a:r>
              <a:rPr lang="en-US" b="1" dirty="0" smtClean="0">
                <a:solidFill>
                  <a:schemeClr val="bg1"/>
                </a:solidFill>
              </a:rPr>
              <a:t>RECEIVED A MILE MARKER</a:t>
            </a:r>
            <a:endParaRPr lang="en-US" b="1" dirty="0">
              <a:solidFill>
                <a:schemeClr val="bg1"/>
              </a:solidFill>
            </a:endParaRPr>
          </a:p>
          <a:p>
            <a:pPr algn="ctr"/>
            <a:endParaRPr lang="en-US" sz="2800" b="1" dirty="0">
              <a:solidFill>
                <a:schemeClr val="bg1"/>
              </a:solidFill>
            </a:endParaRPr>
          </a:p>
          <a:p>
            <a:pPr algn="ctr"/>
            <a:endParaRPr lang="en-US" sz="2800" b="1" dirty="0">
              <a:solidFill>
                <a:srgbClr val="FF0000"/>
              </a:solidFill>
            </a:endParaRPr>
          </a:p>
        </p:txBody>
      </p:sp>
      <p:sp>
        <p:nvSpPr>
          <p:cNvPr id="23" name="Rectangle 22">
            <a:hlinkClick r:id="rId9" action="ppaction://hlinksldjump" highlightClick="1"/>
            <a:hlinkHover r:id="" action="ppaction://noaction" highlightClick="1"/>
          </p:cNvPr>
          <p:cNvSpPr/>
          <p:nvPr/>
        </p:nvSpPr>
        <p:spPr>
          <a:xfrm>
            <a:off x="3048000" y="6338258"/>
            <a:ext cx="2667000" cy="291142"/>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UPGRADE NOW</a:t>
            </a:r>
            <a:endParaRPr lang="en-US" b="1" dirty="0">
              <a:solidFill>
                <a:srgbClr val="FF0000"/>
              </a:solidFill>
            </a:endParaRPr>
          </a:p>
        </p:txBody>
      </p:sp>
      <p:sp>
        <p:nvSpPr>
          <p:cNvPr id="24" name="Rectangle 23">
            <a:hlinkClick r:id="rId10" action="ppaction://hlinksldjump" highlightClick="1"/>
            <a:hlinkHover r:id="" action="ppaction://noaction" highlightClick="1"/>
          </p:cNvPr>
          <p:cNvSpPr/>
          <p:nvPr/>
        </p:nvSpPr>
        <p:spPr>
          <a:xfrm>
            <a:off x="381000" y="5867400"/>
            <a:ext cx="3657599" cy="295275"/>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GO TO MY PROFILE</a:t>
            </a:r>
            <a:endParaRPr lang="en-US" b="1" dirty="0">
              <a:solidFill>
                <a:srgbClr val="FF0000"/>
              </a:solidFill>
            </a:endParaRPr>
          </a:p>
        </p:txBody>
      </p:sp>
      <p:pic>
        <p:nvPicPr>
          <p:cNvPr id="18" name="Picture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43600" y="2461232"/>
            <a:ext cx="1606424" cy="1543289"/>
          </a:xfrm>
          <a:prstGeom prst="rect">
            <a:avLst/>
          </a:prstGeom>
        </p:spPr>
      </p:pic>
      <p:sp>
        <p:nvSpPr>
          <p:cNvPr id="21" name="Rectangle 20">
            <a:hlinkClick r:id="rId12" action="ppaction://hlinksldjump" highlightClick="1"/>
            <a:hlinkHover r:id="" action="ppaction://noaction" highlightClick="1"/>
          </p:cNvPr>
          <p:cNvSpPr/>
          <p:nvPr/>
        </p:nvSpPr>
        <p:spPr>
          <a:xfrm>
            <a:off x="380999" y="3883264"/>
            <a:ext cx="3657599" cy="295275"/>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GO TO MY BUSINESS</a:t>
            </a:r>
            <a:endParaRPr lang="en-US" b="1" dirty="0">
              <a:solidFill>
                <a:srgbClr val="FF0000"/>
              </a:solidFill>
            </a:endParaRPr>
          </a:p>
        </p:txBody>
      </p:sp>
      <p:sp>
        <p:nvSpPr>
          <p:cNvPr id="3" name="Rectangle 2"/>
          <p:cNvSpPr/>
          <p:nvPr/>
        </p:nvSpPr>
        <p:spPr>
          <a:xfrm>
            <a:off x="5943600" y="4532859"/>
            <a:ext cx="1606424" cy="153974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CA" dirty="0" smtClean="0">
                <a:solidFill>
                  <a:schemeClr val="bg1"/>
                </a:solidFill>
              </a:rPr>
              <a:t>MILE MARKER</a:t>
            </a:r>
            <a:endParaRPr lang="en-CA" dirty="0">
              <a:solidFill>
                <a:schemeClr val="bg1"/>
              </a:solidFill>
            </a:endParaRPr>
          </a:p>
        </p:txBody>
      </p:sp>
    </p:spTree>
    <p:extLst>
      <p:ext uri="{BB962C8B-B14F-4D97-AF65-F5344CB8AC3E}">
        <p14:creationId xmlns:p14="http://schemas.microsoft.com/office/powerpoint/2010/main" val="2845661719"/>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sp>
        <p:nvSpPr>
          <p:cNvPr id="11" name="Rectangle 10">
            <a:hlinkClick r:id="" action="ppaction://hlinkshowjump?jump=lastslideviewed" highlightClick="1"/>
            <a:hlinkHover r:id="" action="ppaction://noaction" highlightClick="1"/>
          </p:cNvPr>
          <p:cNvSpPr/>
          <p:nvPr/>
        </p:nvSpPr>
        <p:spPr>
          <a:xfrm>
            <a:off x="571500" y="634365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12" name="Rectangle 11">
            <a:hlinkClick r:id="rId6" action="ppaction://hlinksldjump" highlightClick="1"/>
            <a:hlinkHover r:id="" action="ppaction://noaction" highlightClick="1"/>
          </p:cNvPr>
          <p:cNvSpPr/>
          <p:nvPr/>
        </p:nvSpPr>
        <p:spPr>
          <a:xfrm>
            <a:off x="7581899" y="634365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19" name="Rectangle 18">
            <a:hlinkClick r:id="rId7" action="ppaction://hlinksldjump" highlightClick="1"/>
            <a:hlinkHover r:id="" action="ppaction://noaction" highlightClick="1"/>
          </p:cNvPr>
          <p:cNvSpPr/>
          <p:nvPr/>
        </p:nvSpPr>
        <p:spPr>
          <a:xfrm>
            <a:off x="152400" y="2198554"/>
            <a:ext cx="4137890" cy="2068646"/>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3600" b="1" dirty="0" smtClean="0">
                <a:solidFill>
                  <a:srgbClr val="FF0000"/>
                </a:solidFill>
              </a:rPr>
              <a:t>CONGRATULATIONS</a:t>
            </a:r>
          </a:p>
          <a:p>
            <a:pPr algn="ctr"/>
            <a:endParaRPr lang="en-US" b="1" dirty="0">
              <a:solidFill>
                <a:schemeClr val="bg1"/>
              </a:solidFill>
            </a:endParaRPr>
          </a:p>
          <a:p>
            <a:pPr algn="ctr"/>
            <a:r>
              <a:rPr lang="en-US" b="1" dirty="0" smtClean="0">
                <a:solidFill>
                  <a:schemeClr val="bg1"/>
                </a:solidFill>
              </a:rPr>
              <a:t>YOU JUST REACHED THE NEXT LEVEL</a:t>
            </a:r>
          </a:p>
          <a:p>
            <a:pPr algn="ctr"/>
            <a:r>
              <a:rPr lang="en-US" b="1" dirty="0" smtClean="0">
                <a:solidFill>
                  <a:schemeClr val="bg1"/>
                </a:solidFill>
              </a:rPr>
              <a:t>WITH YOU BUSINESS</a:t>
            </a:r>
          </a:p>
          <a:p>
            <a:pPr algn="ctr"/>
            <a:endParaRPr lang="en-US" sz="2800" b="1" dirty="0" smtClean="0">
              <a:solidFill>
                <a:schemeClr val="bg1"/>
              </a:solidFill>
            </a:endParaRPr>
          </a:p>
          <a:p>
            <a:pPr algn="ctr"/>
            <a:endParaRPr lang="en-US" sz="2800" b="1" dirty="0">
              <a:solidFill>
                <a:schemeClr val="bg1"/>
              </a:solidFill>
            </a:endParaRPr>
          </a:p>
        </p:txBody>
      </p:sp>
      <p:sp>
        <p:nvSpPr>
          <p:cNvPr id="20" name="Rectangle 19">
            <a:hlinkClick r:id="rId8" action="ppaction://hlinksldjump" highlightClick="1"/>
            <a:hlinkHover r:id="" action="ppaction://noaction" highlightClick="1"/>
          </p:cNvPr>
          <p:cNvSpPr/>
          <p:nvPr/>
        </p:nvSpPr>
        <p:spPr>
          <a:xfrm>
            <a:off x="152400" y="4357058"/>
            <a:ext cx="4137889" cy="1891342"/>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3600" b="1" dirty="0">
                <a:solidFill>
                  <a:srgbClr val="FF0000"/>
                </a:solidFill>
              </a:rPr>
              <a:t>CONGRATULATIONS</a:t>
            </a:r>
          </a:p>
          <a:p>
            <a:pPr algn="ctr"/>
            <a:endParaRPr lang="en-US" b="1" dirty="0">
              <a:solidFill>
                <a:schemeClr val="bg1"/>
              </a:solidFill>
            </a:endParaRPr>
          </a:p>
          <a:p>
            <a:pPr algn="ctr"/>
            <a:r>
              <a:rPr lang="en-US" b="1" dirty="0">
                <a:solidFill>
                  <a:schemeClr val="bg1"/>
                </a:solidFill>
              </a:rPr>
              <a:t>YOU HAVE </a:t>
            </a:r>
            <a:r>
              <a:rPr lang="en-US" b="1" dirty="0" smtClean="0">
                <a:solidFill>
                  <a:schemeClr val="bg1"/>
                </a:solidFill>
              </a:rPr>
              <a:t>RECEIVED A MILE MARKER</a:t>
            </a:r>
            <a:endParaRPr lang="en-US" b="1" dirty="0">
              <a:solidFill>
                <a:schemeClr val="bg1"/>
              </a:solidFill>
            </a:endParaRPr>
          </a:p>
          <a:p>
            <a:pPr algn="ctr"/>
            <a:endParaRPr lang="en-US" sz="2800" b="1" dirty="0">
              <a:solidFill>
                <a:schemeClr val="bg1"/>
              </a:solidFill>
            </a:endParaRPr>
          </a:p>
          <a:p>
            <a:pPr algn="ctr"/>
            <a:endParaRPr lang="en-US" sz="2800" b="1" dirty="0">
              <a:solidFill>
                <a:srgbClr val="FF0000"/>
              </a:solidFill>
            </a:endParaRPr>
          </a:p>
        </p:txBody>
      </p:sp>
      <p:sp>
        <p:nvSpPr>
          <p:cNvPr id="23" name="Rectangle 22">
            <a:hlinkClick r:id="rId9" action="ppaction://hlinksldjump" highlightClick="1"/>
            <a:hlinkHover r:id="" action="ppaction://noaction" highlightClick="1"/>
          </p:cNvPr>
          <p:cNvSpPr/>
          <p:nvPr/>
        </p:nvSpPr>
        <p:spPr>
          <a:xfrm>
            <a:off x="3048000" y="6338258"/>
            <a:ext cx="2667000" cy="291142"/>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UPGRADE NOW</a:t>
            </a:r>
            <a:endParaRPr lang="en-US" b="1" dirty="0">
              <a:solidFill>
                <a:srgbClr val="FF0000"/>
              </a:solidFill>
            </a:endParaRPr>
          </a:p>
        </p:txBody>
      </p:sp>
      <p:sp>
        <p:nvSpPr>
          <p:cNvPr id="24" name="Rectangle 23">
            <a:hlinkClick r:id="rId10" action="ppaction://hlinksldjump" highlightClick="1"/>
            <a:hlinkHover r:id="" action="ppaction://noaction" highlightClick="1"/>
          </p:cNvPr>
          <p:cNvSpPr/>
          <p:nvPr/>
        </p:nvSpPr>
        <p:spPr>
          <a:xfrm>
            <a:off x="381000" y="5867400"/>
            <a:ext cx="3657599" cy="295275"/>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GO TO MY PROFILE</a:t>
            </a:r>
            <a:endParaRPr lang="en-US" b="1" dirty="0">
              <a:solidFill>
                <a:srgbClr val="FF0000"/>
              </a:solidFill>
            </a:endParaRPr>
          </a:p>
        </p:txBody>
      </p:sp>
      <p:pic>
        <p:nvPicPr>
          <p:cNvPr id="18" name="Picture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43600" y="2461232"/>
            <a:ext cx="1606424" cy="1543289"/>
          </a:xfrm>
          <a:prstGeom prst="rect">
            <a:avLst/>
          </a:prstGeom>
        </p:spPr>
      </p:pic>
      <p:sp>
        <p:nvSpPr>
          <p:cNvPr id="21" name="Rectangle 20">
            <a:hlinkClick r:id="rId12" action="ppaction://hlinksldjump" highlightClick="1"/>
            <a:hlinkHover r:id="" action="ppaction://noaction" highlightClick="1"/>
          </p:cNvPr>
          <p:cNvSpPr/>
          <p:nvPr/>
        </p:nvSpPr>
        <p:spPr>
          <a:xfrm>
            <a:off x="380999" y="3883264"/>
            <a:ext cx="3657599" cy="295275"/>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GO TO MY BUSINESS</a:t>
            </a:r>
            <a:endParaRPr lang="en-US" b="1" dirty="0">
              <a:solidFill>
                <a:srgbClr val="FF0000"/>
              </a:solidFill>
            </a:endParaRPr>
          </a:p>
        </p:txBody>
      </p:sp>
      <p:sp>
        <p:nvSpPr>
          <p:cNvPr id="3" name="Rectangle 2"/>
          <p:cNvSpPr/>
          <p:nvPr/>
        </p:nvSpPr>
        <p:spPr>
          <a:xfrm>
            <a:off x="5943600" y="4532859"/>
            <a:ext cx="1606424" cy="153974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CA" dirty="0" smtClean="0">
                <a:solidFill>
                  <a:schemeClr val="bg1"/>
                </a:solidFill>
              </a:rPr>
              <a:t>MILE MARKER</a:t>
            </a:r>
            <a:endParaRPr lang="en-CA" dirty="0">
              <a:solidFill>
                <a:schemeClr val="bg1"/>
              </a:solidFill>
            </a:endParaRPr>
          </a:p>
        </p:txBody>
      </p:sp>
    </p:spTree>
    <p:extLst>
      <p:ext uri="{BB962C8B-B14F-4D97-AF65-F5344CB8AC3E}">
        <p14:creationId xmlns:p14="http://schemas.microsoft.com/office/powerpoint/2010/main" val="1702303427"/>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sp>
        <p:nvSpPr>
          <p:cNvPr id="11" name="Rectangle 10">
            <a:hlinkClick r:id="" action="ppaction://hlinkshowjump?jump=lastslideviewed" highlightClick="1"/>
            <a:hlinkHover r:id="" action="ppaction://noaction" highlightClick="1"/>
          </p:cNvPr>
          <p:cNvSpPr/>
          <p:nvPr/>
        </p:nvSpPr>
        <p:spPr>
          <a:xfrm>
            <a:off x="571500" y="634365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12" name="Rectangle 11">
            <a:hlinkClick r:id="rId6" action="ppaction://hlinksldjump" highlightClick="1"/>
            <a:hlinkHover r:id="" action="ppaction://noaction" highlightClick="1"/>
          </p:cNvPr>
          <p:cNvSpPr/>
          <p:nvPr/>
        </p:nvSpPr>
        <p:spPr>
          <a:xfrm>
            <a:off x="7581899" y="634365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19" name="Rectangle 18">
            <a:hlinkClick r:id="rId7" action="ppaction://hlinksldjump" highlightClick="1"/>
            <a:hlinkHover r:id="" action="ppaction://noaction" highlightClick="1"/>
          </p:cNvPr>
          <p:cNvSpPr/>
          <p:nvPr/>
        </p:nvSpPr>
        <p:spPr>
          <a:xfrm>
            <a:off x="152400" y="2198554"/>
            <a:ext cx="4137890" cy="2068646"/>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3600" b="1" dirty="0" smtClean="0">
                <a:solidFill>
                  <a:srgbClr val="FF0000"/>
                </a:solidFill>
              </a:rPr>
              <a:t>CONGRATULATIONS</a:t>
            </a:r>
          </a:p>
          <a:p>
            <a:pPr algn="ctr"/>
            <a:endParaRPr lang="en-US" b="1" dirty="0">
              <a:solidFill>
                <a:schemeClr val="bg1"/>
              </a:solidFill>
            </a:endParaRPr>
          </a:p>
          <a:p>
            <a:pPr algn="ctr"/>
            <a:r>
              <a:rPr lang="en-US" b="1" dirty="0" smtClean="0">
                <a:solidFill>
                  <a:schemeClr val="bg1"/>
                </a:solidFill>
              </a:rPr>
              <a:t>YOU JUST COLLECTED</a:t>
            </a:r>
          </a:p>
          <a:p>
            <a:pPr algn="ctr"/>
            <a:r>
              <a:rPr lang="en-US" b="1" dirty="0" smtClean="0">
                <a:solidFill>
                  <a:schemeClr val="bg1"/>
                </a:solidFill>
              </a:rPr>
              <a:t>$24,000</a:t>
            </a:r>
            <a:endParaRPr lang="en-US" b="1" dirty="0" smtClean="0">
              <a:solidFill>
                <a:srgbClr val="66FF33"/>
              </a:solidFill>
            </a:endParaRPr>
          </a:p>
          <a:p>
            <a:pPr algn="ctr"/>
            <a:endParaRPr lang="en-US" sz="2800" b="1" dirty="0" smtClean="0">
              <a:solidFill>
                <a:schemeClr val="bg1"/>
              </a:solidFill>
            </a:endParaRPr>
          </a:p>
          <a:p>
            <a:pPr algn="ctr"/>
            <a:endParaRPr lang="en-US" sz="2800" b="1" dirty="0">
              <a:solidFill>
                <a:schemeClr val="bg1"/>
              </a:solidFill>
            </a:endParaRPr>
          </a:p>
        </p:txBody>
      </p:sp>
      <p:sp>
        <p:nvSpPr>
          <p:cNvPr id="20" name="Rectangle 19">
            <a:hlinkClick r:id="rId8" action="ppaction://hlinksldjump" highlightClick="1"/>
            <a:hlinkHover r:id="" action="ppaction://noaction" highlightClick="1"/>
          </p:cNvPr>
          <p:cNvSpPr/>
          <p:nvPr/>
        </p:nvSpPr>
        <p:spPr>
          <a:xfrm>
            <a:off x="152400" y="4357058"/>
            <a:ext cx="4137889" cy="1891342"/>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3600" b="1" dirty="0">
                <a:solidFill>
                  <a:srgbClr val="FF0000"/>
                </a:solidFill>
              </a:rPr>
              <a:t>CONGRATULATIONS</a:t>
            </a:r>
          </a:p>
          <a:p>
            <a:pPr algn="ctr"/>
            <a:endParaRPr lang="en-US" b="1" dirty="0">
              <a:solidFill>
                <a:schemeClr val="bg1"/>
              </a:solidFill>
            </a:endParaRPr>
          </a:p>
          <a:p>
            <a:pPr algn="ctr"/>
            <a:r>
              <a:rPr lang="en-US" b="1" dirty="0">
                <a:solidFill>
                  <a:schemeClr val="bg1"/>
                </a:solidFill>
              </a:rPr>
              <a:t>YOU HAVE </a:t>
            </a:r>
            <a:r>
              <a:rPr lang="en-US" b="1" dirty="0" smtClean="0">
                <a:solidFill>
                  <a:schemeClr val="bg1"/>
                </a:solidFill>
              </a:rPr>
              <a:t>RECEIVED A MILE MARKER</a:t>
            </a:r>
            <a:endParaRPr lang="en-US" b="1" dirty="0">
              <a:solidFill>
                <a:schemeClr val="bg1"/>
              </a:solidFill>
            </a:endParaRPr>
          </a:p>
          <a:p>
            <a:pPr algn="ctr"/>
            <a:endParaRPr lang="en-US" sz="2800" b="1" dirty="0">
              <a:solidFill>
                <a:schemeClr val="bg1"/>
              </a:solidFill>
            </a:endParaRPr>
          </a:p>
          <a:p>
            <a:pPr algn="ctr"/>
            <a:endParaRPr lang="en-US" sz="2800" b="1" dirty="0">
              <a:solidFill>
                <a:srgbClr val="FF0000"/>
              </a:solidFill>
            </a:endParaRPr>
          </a:p>
        </p:txBody>
      </p:sp>
      <p:sp>
        <p:nvSpPr>
          <p:cNvPr id="23" name="Rectangle 22">
            <a:hlinkClick r:id="rId9" action="ppaction://hlinksldjump" highlightClick="1"/>
            <a:hlinkHover r:id="" action="ppaction://noaction" highlightClick="1"/>
          </p:cNvPr>
          <p:cNvSpPr/>
          <p:nvPr/>
        </p:nvSpPr>
        <p:spPr>
          <a:xfrm>
            <a:off x="3048000" y="6338258"/>
            <a:ext cx="2667000" cy="291142"/>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UPGRADE NOW</a:t>
            </a:r>
            <a:endParaRPr lang="en-US" b="1" dirty="0">
              <a:solidFill>
                <a:srgbClr val="FF0000"/>
              </a:solidFill>
            </a:endParaRPr>
          </a:p>
        </p:txBody>
      </p:sp>
      <p:sp>
        <p:nvSpPr>
          <p:cNvPr id="24" name="Rectangle 23">
            <a:hlinkClick r:id="rId10" action="ppaction://hlinksldjump" highlightClick="1"/>
            <a:hlinkHover r:id="" action="ppaction://noaction" highlightClick="1"/>
          </p:cNvPr>
          <p:cNvSpPr/>
          <p:nvPr/>
        </p:nvSpPr>
        <p:spPr>
          <a:xfrm>
            <a:off x="381000" y="5867400"/>
            <a:ext cx="3657599" cy="295275"/>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GO TO MY PROFILE</a:t>
            </a:r>
            <a:endParaRPr lang="en-US" b="1" dirty="0">
              <a:solidFill>
                <a:srgbClr val="FF0000"/>
              </a:solidFill>
            </a:endParaRPr>
          </a:p>
        </p:txBody>
      </p:sp>
      <p:pic>
        <p:nvPicPr>
          <p:cNvPr id="18" name="Picture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43600" y="2461232"/>
            <a:ext cx="1606424" cy="1543289"/>
          </a:xfrm>
          <a:prstGeom prst="rect">
            <a:avLst/>
          </a:prstGeom>
        </p:spPr>
      </p:pic>
      <p:sp>
        <p:nvSpPr>
          <p:cNvPr id="21" name="Rectangle 20">
            <a:hlinkClick r:id="rId12" action="ppaction://hlinksldjump" highlightClick="1"/>
            <a:hlinkHover r:id="" action="ppaction://noaction" highlightClick="1"/>
          </p:cNvPr>
          <p:cNvSpPr/>
          <p:nvPr/>
        </p:nvSpPr>
        <p:spPr>
          <a:xfrm>
            <a:off x="380999" y="3883264"/>
            <a:ext cx="3657599" cy="295275"/>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GO TO MY BUSINESS</a:t>
            </a:r>
            <a:endParaRPr lang="en-US" b="1" dirty="0">
              <a:solidFill>
                <a:srgbClr val="FF0000"/>
              </a:solidFill>
            </a:endParaRPr>
          </a:p>
        </p:txBody>
      </p:sp>
      <p:sp>
        <p:nvSpPr>
          <p:cNvPr id="3" name="Rectangle 2"/>
          <p:cNvSpPr/>
          <p:nvPr/>
        </p:nvSpPr>
        <p:spPr>
          <a:xfrm>
            <a:off x="5943600" y="4532859"/>
            <a:ext cx="1606424" cy="153974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CA" dirty="0" smtClean="0">
                <a:solidFill>
                  <a:schemeClr val="bg1"/>
                </a:solidFill>
              </a:rPr>
              <a:t>MILE MARKER</a:t>
            </a:r>
            <a:endParaRPr lang="en-CA" dirty="0">
              <a:solidFill>
                <a:schemeClr val="bg1"/>
              </a:solidFill>
            </a:endParaRPr>
          </a:p>
        </p:txBody>
      </p:sp>
    </p:spTree>
    <p:extLst>
      <p:ext uri="{BB962C8B-B14F-4D97-AF65-F5344CB8AC3E}">
        <p14:creationId xmlns:p14="http://schemas.microsoft.com/office/powerpoint/2010/main" val="2462829739"/>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sp>
        <p:nvSpPr>
          <p:cNvPr id="11" name="Rectangle 10">
            <a:hlinkClick r:id="" action="ppaction://hlinkshowjump?jump=lastslideviewed" highlightClick="1"/>
            <a:hlinkHover r:id="" action="ppaction://noaction" highlightClick="1"/>
          </p:cNvPr>
          <p:cNvSpPr/>
          <p:nvPr/>
        </p:nvSpPr>
        <p:spPr>
          <a:xfrm>
            <a:off x="571500" y="634365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12" name="Rectangle 11">
            <a:hlinkClick r:id="rId6" action="ppaction://hlinksldjump" highlightClick="1"/>
            <a:hlinkHover r:id="" action="ppaction://noaction" highlightClick="1"/>
          </p:cNvPr>
          <p:cNvSpPr/>
          <p:nvPr/>
        </p:nvSpPr>
        <p:spPr>
          <a:xfrm>
            <a:off x="7581899" y="634365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19" name="Rectangle 18">
            <a:hlinkClick r:id="rId7" action="ppaction://hlinksldjump" highlightClick="1"/>
            <a:hlinkHover r:id="" action="ppaction://noaction" highlightClick="1"/>
          </p:cNvPr>
          <p:cNvSpPr/>
          <p:nvPr/>
        </p:nvSpPr>
        <p:spPr>
          <a:xfrm>
            <a:off x="152400" y="2198554"/>
            <a:ext cx="4137890" cy="2068646"/>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3600" b="1" dirty="0" smtClean="0">
                <a:solidFill>
                  <a:srgbClr val="FF0000"/>
                </a:solidFill>
              </a:rPr>
              <a:t>CONGRATULATIONS</a:t>
            </a:r>
          </a:p>
          <a:p>
            <a:pPr algn="ctr"/>
            <a:endParaRPr lang="en-US" b="1" dirty="0">
              <a:solidFill>
                <a:schemeClr val="bg1"/>
              </a:solidFill>
            </a:endParaRPr>
          </a:p>
          <a:p>
            <a:pPr algn="ctr"/>
            <a:r>
              <a:rPr lang="en-US" b="1" dirty="0" smtClean="0">
                <a:solidFill>
                  <a:schemeClr val="bg1"/>
                </a:solidFill>
              </a:rPr>
              <a:t>YOU JUST PLACED A BID OF</a:t>
            </a:r>
          </a:p>
          <a:p>
            <a:pPr algn="ctr"/>
            <a:r>
              <a:rPr lang="en-US" b="1" dirty="0" smtClean="0">
                <a:solidFill>
                  <a:schemeClr val="bg1"/>
                </a:solidFill>
              </a:rPr>
              <a:t>$24,000</a:t>
            </a:r>
            <a:endParaRPr lang="en-US" b="1" dirty="0" smtClean="0">
              <a:solidFill>
                <a:srgbClr val="66FF33"/>
              </a:solidFill>
            </a:endParaRPr>
          </a:p>
          <a:p>
            <a:pPr algn="ctr"/>
            <a:endParaRPr lang="en-US" sz="2800" b="1" dirty="0" smtClean="0">
              <a:solidFill>
                <a:schemeClr val="bg1"/>
              </a:solidFill>
            </a:endParaRPr>
          </a:p>
          <a:p>
            <a:pPr algn="ctr"/>
            <a:endParaRPr lang="en-US" sz="2800" b="1" dirty="0">
              <a:solidFill>
                <a:schemeClr val="bg1"/>
              </a:solidFill>
            </a:endParaRPr>
          </a:p>
        </p:txBody>
      </p:sp>
      <p:sp>
        <p:nvSpPr>
          <p:cNvPr id="20" name="Rectangle 19">
            <a:hlinkClick r:id="rId8" action="ppaction://hlinksldjump" highlightClick="1"/>
            <a:hlinkHover r:id="" action="ppaction://noaction" highlightClick="1"/>
          </p:cNvPr>
          <p:cNvSpPr/>
          <p:nvPr/>
        </p:nvSpPr>
        <p:spPr>
          <a:xfrm>
            <a:off x="152400" y="4357058"/>
            <a:ext cx="4137889" cy="1891342"/>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3600" b="1" dirty="0">
                <a:solidFill>
                  <a:srgbClr val="FF0000"/>
                </a:solidFill>
              </a:rPr>
              <a:t>CONGRATULATIONS</a:t>
            </a:r>
          </a:p>
          <a:p>
            <a:pPr algn="ctr"/>
            <a:endParaRPr lang="en-US" b="1" dirty="0">
              <a:solidFill>
                <a:schemeClr val="bg1"/>
              </a:solidFill>
            </a:endParaRPr>
          </a:p>
          <a:p>
            <a:pPr algn="ctr"/>
            <a:r>
              <a:rPr lang="en-US" b="1" dirty="0">
                <a:solidFill>
                  <a:schemeClr val="bg1"/>
                </a:solidFill>
              </a:rPr>
              <a:t>YOU HAVE </a:t>
            </a:r>
            <a:r>
              <a:rPr lang="en-US" b="1" dirty="0" smtClean="0">
                <a:solidFill>
                  <a:schemeClr val="bg1"/>
                </a:solidFill>
              </a:rPr>
              <a:t>RECEIVED A MILE MARKER</a:t>
            </a:r>
            <a:endParaRPr lang="en-US" b="1" dirty="0">
              <a:solidFill>
                <a:schemeClr val="bg1"/>
              </a:solidFill>
            </a:endParaRPr>
          </a:p>
          <a:p>
            <a:pPr algn="ctr"/>
            <a:endParaRPr lang="en-US" sz="2800" b="1" dirty="0">
              <a:solidFill>
                <a:schemeClr val="bg1"/>
              </a:solidFill>
            </a:endParaRPr>
          </a:p>
          <a:p>
            <a:pPr algn="ctr"/>
            <a:endParaRPr lang="en-US" sz="2800" b="1" dirty="0">
              <a:solidFill>
                <a:srgbClr val="FF0000"/>
              </a:solidFill>
            </a:endParaRPr>
          </a:p>
        </p:txBody>
      </p:sp>
      <p:sp>
        <p:nvSpPr>
          <p:cNvPr id="23" name="Rectangle 22">
            <a:hlinkClick r:id="rId9" action="ppaction://hlinksldjump" highlightClick="1"/>
            <a:hlinkHover r:id="" action="ppaction://noaction" highlightClick="1"/>
          </p:cNvPr>
          <p:cNvSpPr/>
          <p:nvPr/>
        </p:nvSpPr>
        <p:spPr>
          <a:xfrm>
            <a:off x="3048000" y="6338258"/>
            <a:ext cx="2667000" cy="291142"/>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MY BUSINESS</a:t>
            </a:r>
            <a:endParaRPr lang="en-US" b="1" dirty="0">
              <a:solidFill>
                <a:srgbClr val="FF0000"/>
              </a:solidFill>
            </a:endParaRPr>
          </a:p>
        </p:txBody>
      </p:sp>
      <p:sp>
        <p:nvSpPr>
          <p:cNvPr id="24" name="Rectangle 23">
            <a:hlinkClick r:id="rId10" action="ppaction://hlinksldjump" highlightClick="1"/>
            <a:hlinkHover r:id="" action="ppaction://noaction" highlightClick="1"/>
          </p:cNvPr>
          <p:cNvSpPr/>
          <p:nvPr/>
        </p:nvSpPr>
        <p:spPr>
          <a:xfrm>
            <a:off x="381000" y="5867400"/>
            <a:ext cx="3657599" cy="295275"/>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GO TO MY PROFILE</a:t>
            </a:r>
            <a:endParaRPr lang="en-US" b="1" dirty="0">
              <a:solidFill>
                <a:srgbClr val="FF0000"/>
              </a:solidFill>
            </a:endParaRPr>
          </a:p>
        </p:txBody>
      </p:sp>
      <p:pic>
        <p:nvPicPr>
          <p:cNvPr id="18" name="Picture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43600" y="2461232"/>
            <a:ext cx="1606424" cy="1543289"/>
          </a:xfrm>
          <a:prstGeom prst="rect">
            <a:avLst/>
          </a:prstGeom>
        </p:spPr>
      </p:pic>
      <p:sp>
        <p:nvSpPr>
          <p:cNvPr id="21" name="Rectangle 20">
            <a:hlinkClick r:id="rId12" action="ppaction://hlinksldjump" highlightClick="1"/>
            <a:hlinkHover r:id="" action="ppaction://noaction" highlightClick="1"/>
          </p:cNvPr>
          <p:cNvSpPr/>
          <p:nvPr/>
        </p:nvSpPr>
        <p:spPr>
          <a:xfrm>
            <a:off x="380999" y="3883264"/>
            <a:ext cx="3657599" cy="295275"/>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GO TO MY GARAGE</a:t>
            </a:r>
            <a:endParaRPr lang="en-US" b="1" dirty="0">
              <a:solidFill>
                <a:srgbClr val="FF0000"/>
              </a:solidFill>
            </a:endParaRPr>
          </a:p>
        </p:txBody>
      </p:sp>
      <p:sp>
        <p:nvSpPr>
          <p:cNvPr id="3" name="Rectangle 2"/>
          <p:cNvSpPr/>
          <p:nvPr/>
        </p:nvSpPr>
        <p:spPr>
          <a:xfrm>
            <a:off x="5943600" y="4532859"/>
            <a:ext cx="1606424" cy="153974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CA" dirty="0" smtClean="0">
                <a:solidFill>
                  <a:schemeClr val="bg1"/>
                </a:solidFill>
              </a:rPr>
              <a:t>MILE MARKER</a:t>
            </a:r>
            <a:endParaRPr lang="en-CA" dirty="0">
              <a:solidFill>
                <a:schemeClr val="bg1"/>
              </a:solidFill>
            </a:endParaRPr>
          </a:p>
        </p:txBody>
      </p:sp>
    </p:spTree>
    <p:extLst>
      <p:ext uri="{BB962C8B-B14F-4D97-AF65-F5344CB8AC3E}">
        <p14:creationId xmlns:p14="http://schemas.microsoft.com/office/powerpoint/2010/main" val="2786813246"/>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6200"/>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17" name="Picture 16" descr="NAPA.png">
            <a:hlinkClick r:id="rId4"/>
          </p:cNvPr>
          <p:cNvPicPr>
            <a:picLocks noChangeAspect="1"/>
          </p:cNvPicPr>
          <p:nvPr/>
        </p:nvPicPr>
        <p:blipFill>
          <a:blip r:embed="rId5" cstate="print"/>
          <a:stretch>
            <a:fillRect/>
          </a:stretch>
        </p:blipFill>
        <p:spPr>
          <a:xfrm>
            <a:off x="3276600" y="5791200"/>
            <a:ext cx="2425397" cy="736508"/>
          </a:xfrm>
          <a:prstGeom prst="rect">
            <a:avLst/>
          </a:prstGeom>
        </p:spPr>
      </p:pic>
      <p:sp>
        <p:nvSpPr>
          <p:cNvPr id="19" name="Rectangle 18">
            <a:hlinkClick r:id="rId6" action="ppaction://hlinksldjump" highlightClick="1"/>
            <a:hlinkHover r:id="" action="ppaction://noaction" highlightClick="1"/>
          </p:cNvPr>
          <p:cNvSpPr/>
          <p:nvPr/>
        </p:nvSpPr>
        <p:spPr>
          <a:xfrm>
            <a:off x="152400" y="3048000"/>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r>
              <a:rPr lang="en-US" b="1" dirty="0" smtClean="0">
                <a:solidFill>
                  <a:srgbClr val="FF0000"/>
                </a:solidFill>
              </a:rPr>
              <a:t>MY PROJECTS</a:t>
            </a:r>
            <a:endParaRPr lang="en-US" b="1" dirty="0">
              <a:solidFill>
                <a:srgbClr val="FF0000"/>
              </a:solidFill>
            </a:endParaRPr>
          </a:p>
        </p:txBody>
      </p:sp>
      <p:sp>
        <p:nvSpPr>
          <p:cNvPr id="20" name="Rectangle 19">
            <a:hlinkClick r:id="rId7" action="ppaction://hlinksldjump" highlightClick="1"/>
            <a:hlinkHover r:id="" action="ppaction://noaction" highlightClick="1"/>
          </p:cNvPr>
          <p:cNvSpPr/>
          <p:nvPr/>
        </p:nvSpPr>
        <p:spPr>
          <a:xfrm>
            <a:off x="139460" y="2545136"/>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r>
              <a:rPr lang="en-US" b="1" dirty="0" smtClean="0">
                <a:solidFill>
                  <a:srgbClr val="FF0000"/>
                </a:solidFill>
              </a:rPr>
              <a:t>MY VEHICLES</a:t>
            </a:r>
            <a:endParaRPr lang="en-US" b="1" dirty="0">
              <a:solidFill>
                <a:srgbClr val="FF0000"/>
              </a:solidFill>
            </a:endParaRPr>
          </a:p>
        </p:txBody>
      </p:sp>
      <p:sp>
        <p:nvSpPr>
          <p:cNvPr id="21" name="Rectangle 20">
            <a:hlinkClick r:id="rId8" action="ppaction://hlinksldjump" highlightClick="1"/>
            <a:hlinkHover r:id="" action="ppaction://noaction" highlightClick="1"/>
          </p:cNvPr>
          <p:cNvSpPr/>
          <p:nvPr/>
        </p:nvSpPr>
        <p:spPr>
          <a:xfrm>
            <a:off x="152400" y="3556879"/>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r>
              <a:rPr lang="en-US" b="1" dirty="0" smtClean="0">
                <a:solidFill>
                  <a:srgbClr val="FF0000"/>
                </a:solidFill>
              </a:rPr>
              <a:t>MY GARAGE</a:t>
            </a:r>
            <a:endParaRPr lang="en-US" b="1" dirty="0">
              <a:solidFill>
                <a:srgbClr val="FF0000"/>
              </a:solidFill>
            </a:endParaRPr>
          </a:p>
        </p:txBody>
      </p:sp>
      <p:sp>
        <p:nvSpPr>
          <p:cNvPr id="22" name="Rectangle 21">
            <a:hlinkClick r:id="rId9" action="ppaction://hlinksldjump" highlightClick="1"/>
            <a:hlinkHover r:id="" action="ppaction://noaction" highlightClick="1"/>
          </p:cNvPr>
          <p:cNvSpPr/>
          <p:nvPr/>
        </p:nvSpPr>
        <p:spPr>
          <a:xfrm>
            <a:off x="152400" y="4072923"/>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r>
              <a:rPr lang="en-US" b="1" dirty="0" smtClean="0">
                <a:solidFill>
                  <a:srgbClr val="FF0000"/>
                </a:solidFill>
              </a:rPr>
              <a:t>GO TO AUCTION</a:t>
            </a:r>
            <a:endParaRPr lang="en-US" b="1" dirty="0">
              <a:solidFill>
                <a:srgbClr val="FF0000"/>
              </a:solidFill>
            </a:endParaRPr>
          </a:p>
        </p:txBody>
      </p:sp>
      <p:sp>
        <p:nvSpPr>
          <p:cNvPr id="23" name="Rectangle 22">
            <a:hlinkClick r:id="rId10" action="ppaction://hlinksldjump" highlightClick="1"/>
            <a:hlinkHover r:id="" action="ppaction://noaction" highlightClick="1"/>
          </p:cNvPr>
          <p:cNvSpPr/>
          <p:nvPr/>
        </p:nvSpPr>
        <p:spPr>
          <a:xfrm>
            <a:off x="139460" y="4590057"/>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r>
              <a:rPr lang="en-US" b="1" dirty="0" smtClean="0">
                <a:solidFill>
                  <a:srgbClr val="FF0000"/>
                </a:solidFill>
              </a:rPr>
              <a:t>SELECT PARTS SUPPLY</a:t>
            </a:r>
            <a:endParaRPr lang="en-US" b="1" dirty="0">
              <a:solidFill>
                <a:srgbClr val="FF0000"/>
              </a:solidFill>
            </a:endParaRPr>
          </a:p>
        </p:txBody>
      </p:sp>
      <p:sp>
        <p:nvSpPr>
          <p:cNvPr id="24" name="Rectangle 23">
            <a:hlinkClick r:id="rId11" action="ppaction://hlinksldjump" highlightClick="1"/>
            <a:hlinkHover r:id="" action="ppaction://noaction" highlightClick="1"/>
          </p:cNvPr>
          <p:cNvSpPr/>
          <p:nvPr/>
        </p:nvSpPr>
        <p:spPr>
          <a:xfrm>
            <a:off x="119331" y="5108413"/>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r>
              <a:rPr lang="en-US" b="1" dirty="0" smtClean="0">
                <a:solidFill>
                  <a:srgbClr val="FF0000"/>
                </a:solidFill>
              </a:rPr>
              <a:t>BUY UPGRADES</a:t>
            </a:r>
            <a:endParaRPr lang="en-US" b="1" dirty="0">
              <a:solidFill>
                <a:srgbClr val="FF0000"/>
              </a:solidFill>
            </a:endParaRPr>
          </a:p>
        </p:txBody>
      </p:sp>
      <p:sp>
        <p:nvSpPr>
          <p:cNvPr id="27" name="Rectangle 26">
            <a:hlinkClick r:id="rId12" action="ppaction://hlinksldjump" highlightClick="1"/>
            <a:hlinkHover r:id="" action="ppaction://noaction" highlightClick="1"/>
          </p:cNvPr>
          <p:cNvSpPr/>
          <p:nvPr/>
        </p:nvSpPr>
        <p:spPr>
          <a:xfrm>
            <a:off x="6629400" y="2542575"/>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r"/>
            <a:r>
              <a:rPr lang="en-US" b="1" dirty="0" smtClean="0">
                <a:solidFill>
                  <a:srgbClr val="FF0000"/>
                </a:solidFill>
              </a:rPr>
              <a:t>MY PROFILE</a:t>
            </a:r>
            <a:endParaRPr lang="en-US" b="1" dirty="0">
              <a:solidFill>
                <a:srgbClr val="FF0000"/>
              </a:solidFill>
            </a:endParaRPr>
          </a:p>
        </p:txBody>
      </p:sp>
      <p:sp>
        <p:nvSpPr>
          <p:cNvPr id="28" name="Rectangle 27">
            <a:hlinkClick r:id="rId13" action="ppaction://hlinksldjump" highlightClick="1"/>
            <a:hlinkHover r:id="" action="ppaction://noaction" highlightClick="1"/>
          </p:cNvPr>
          <p:cNvSpPr/>
          <p:nvPr/>
        </p:nvSpPr>
        <p:spPr>
          <a:xfrm>
            <a:off x="6629400" y="3041686"/>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r"/>
            <a:r>
              <a:rPr lang="en-US" b="1" dirty="0" smtClean="0">
                <a:solidFill>
                  <a:srgbClr val="FF0000"/>
                </a:solidFill>
              </a:rPr>
              <a:t>MY MESSAGES</a:t>
            </a:r>
            <a:endParaRPr lang="en-US" b="1" dirty="0">
              <a:solidFill>
                <a:srgbClr val="FF0000"/>
              </a:solidFill>
            </a:endParaRPr>
          </a:p>
        </p:txBody>
      </p:sp>
      <p:sp>
        <p:nvSpPr>
          <p:cNvPr id="29" name="Rectangle 28">
            <a:hlinkClick r:id="rId14" action="ppaction://hlinksldjump" highlightClick="1"/>
            <a:hlinkHover r:id="" action="ppaction://noaction" highlightClick="1"/>
          </p:cNvPr>
          <p:cNvSpPr/>
          <p:nvPr/>
        </p:nvSpPr>
        <p:spPr>
          <a:xfrm>
            <a:off x="6629400" y="3556879"/>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r"/>
            <a:r>
              <a:rPr lang="en-US" b="1" dirty="0" smtClean="0">
                <a:solidFill>
                  <a:srgbClr val="FF0000"/>
                </a:solidFill>
              </a:rPr>
              <a:t>RANKINGS</a:t>
            </a:r>
            <a:endParaRPr lang="en-US" b="1" dirty="0">
              <a:solidFill>
                <a:srgbClr val="FF0000"/>
              </a:solidFill>
            </a:endParaRPr>
          </a:p>
        </p:txBody>
      </p:sp>
      <p:sp>
        <p:nvSpPr>
          <p:cNvPr id="30" name="Rectangle 29">
            <a:hlinkClick r:id="rId15" action="ppaction://hlinksldjump" highlightClick="1"/>
            <a:hlinkHover r:id="" action="ppaction://noaction" highlightClick="1"/>
          </p:cNvPr>
          <p:cNvSpPr/>
          <p:nvPr/>
        </p:nvSpPr>
        <p:spPr>
          <a:xfrm>
            <a:off x="6629400" y="4072072"/>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r"/>
            <a:r>
              <a:rPr lang="en-US" b="1" dirty="0" smtClean="0">
                <a:solidFill>
                  <a:srgbClr val="FF0000"/>
                </a:solidFill>
              </a:rPr>
              <a:t>SEARCH</a:t>
            </a:r>
            <a:endParaRPr lang="en-US" b="1" dirty="0">
              <a:solidFill>
                <a:srgbClr val="FF0000"/>
              </a:solidFill>
            </a:endParaRPr>
          </a:p>
        </p:txBody>
      </p:sp>
      <p:sp>
        <p:nvSpPr>
          <p:cNvPr id="31" name="Rectangle 30">
            <a:hlinkClick r:id="rId16" action="ppaction://hlinksldjump" highlightClick="1"/>
            <a:hlinkHover r:id="" action="ppaction://noaction" highlightClick="1"/>
          </p:cNvPr>
          <p:cNvSpPr/>
          <p:nvPr/>
        </p:nvSpPr>
        <p:spPr>
          <a:xfrm>
            <a:off x="6629400" y="4584737"/>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r"/>
            <a:r>
              <a:rPr lang="en-US" b="1" dirty="0" smtClean="0">
                <a:solidFill>
                  <a:srgbClr val="FF0000"/>
                </a:solidFill>
              </a:rPr>
              <a:t>BUY BUSINESS</a:t>
            </a:r>
            <a:endParaRPr lang="en-US" b="1" dirty="0">
              <a:solidFill>
                <a:srgbClr val="FF0000"/>
              </a:solidFill>
            </a:endParaRPr>
          </a:p>
        </p:txBody>
      </p:sp>
      <p:sp>
        <p:nvSpPr>
          <p:cNvPr id="32" name="Rectangle 31">
            <a:hlinkClick r:id="rId17" action="ppaction://hlinksldjump" highlightClick="1"/>
            <a:hlinkHover r:id="" action="ppaction://noaction" highlightClick="1"/>
          </p:cNvPr>
          <p:cNvSpPr/>
          <p:nvPr/>
        </p:nvSpPr>
        <p:spPr>
          <a:xfrm>
            <a:off x="6629400" y="5105399"/>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r"/>
            <a:r>
              <a:rPr lang="en-US" b="1" dirty="0" smtClean="0">
                <a:solidFill>
                  <a:srgbClr val="FF0000"/>
                </a:solidFill>
              </a:rPr>
              <a:t>FAQ/TUTORIAL</a:t>
            </a:r>
            <a:endParaRPr lang="en-US" b="1" dirty="0">
              <a:solidFill>
                <a:srgbClr val="FF0000"/>
              </a:solidFill>
            </a:endParaRPr>
          </a:p>
        </p:txBody>
      </p:sp>
      <p:pic>
        <p:nvPicPr>
          <p:cNvPr id="25" name="Picture 24" descr="BarrettJacksonChromeLogo_186.jpg">
            <a:hlinkClick r:id="rId18"/>
          </p:cNvPr>
          <p:cNvPicPr>
            <a:picLocks noChangeAspect="1"/>
          </p:cNvPicPr>
          <p:nvPr/>
        </p:nvPicPr>
        <p:blipFill>
          <a:blip r:embed="rId19" cstate="print"/>
          <a:stretch>
            <a:fillRect/>
          </a:stretch>
        </p:blipFill>
        <p:spPr>
          <a:xfrm>
            <a:off x="4953000" y="533400"/>
            <a:ext cx="3899916" cy="1062136"/>
          </a:xfrm>
          <a:prstGeom prst="rect">
            <a:avLst/>
          </a:prstGeom>
        </p:spPr>
      </p:pic>
      <p:sp>
        <p:nvSpPr>
          <p:cNvPr id="26" name="Rectangle 25"/>
          <p:cNvSpPr/>
          <p:nvPr/>
        </p:nvSpPr>
        <p:spPr>
          <a:xfrm>
            <a:off x="152400" y="2133600"/>
            <a:ext cx="8839200" cy="228600"/>
          </a:xfrm>
          <a:prstGeom prst="rect">
            <a:avLst/>
          </a:prstGeom>
          <a:solidFill>
            <a:srgbClr val="BDFCB2"/>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ADAM JUST PURCHASED 1932 FORD CUSTOM ROADSTER…..JIM JUST PURCHASED 1956 FORD THUNDE</a:t>
            </a:r>
            <a:endParaRPr lang="en-US" sz="1600" b="1" dirty="0">
              <a:solidFill>
                <a:schemeClr val="bg1"/>
              </a:solidFill>
            </a:endParaRPr>
          </a:p>
        </p:txBody>
      </p:sp>
      <p:sp>
        <p:nvSpPr>
          <p:cNvPr id="34" name="Rectangle 33"/>
          <p:cNvSpPr/>
          <p:nvPr/>
        </p:nvSpPr>
        <p:spPr>
          <a:xfrm rot="1595172">
            <a:off x="2305440" y="2460482"/>
            <a:ext cx="284909" cy="1566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19977317">
            <a:off x="6589006" y="2493714"/>
            <a:ext cx="284909" cy="1566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1595172">
            <a:off x="6583926" y="3867123"/>
            <a:ext cx="284909" cy="1566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rot="19977317">
            <a:off x="2321807" y="3865313"/>
            <a:ext cx="284909" cy="1566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514600" y="3124200"/>
            <a:ext cx="2286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286000" y="3276600"/>
            <a:ext cx="2286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324600" y="3124200"/>
            <a:ext cx="228600" cy="167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553200" y="3352800"/>
            <a:ext cx="3048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400800" y="3276600"/>
            <a:ext cx="228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667000" y="2701711"/>
            <a:ext cx="3855925" cy="2571902"/>
          </a:xfrm>
          <a:prstGeom prst="rect">
            <a:avLst/>
          </a:prstGeom>
        </p:spPr>
      </p:pic>
      <p:sp>
        <p:nvSpPr>
          <p:cNvPr id="18" name="Rectangle 17"/>
          <p:cNvSpPr/>
          <p:nvPr/>
        </p:nvSpPr>
        <p:spPr>
          <a:xfrm>
            <a:off x="3023523" y="2556089"/>
            <a:ext cx="3200400" cy="289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HOME VEHICLE IF SELECTED FROM CARS OWNED</a:t>
            </a:r>
          </a:p>
          <a:p>
            <a:pPr algn="ctr"/>
            <a:r>
              <a:rPr lang="en-US" b="1" dirty="0" smtClean="0">
                <a:solidFill>
                  <a:srgbClr val="FFFF00"/>
                </a:solidFill>
              </a:rPr>
              <a:t>OR</a:t>
            </a:r>
          </a:p>
          <a:p>
            <a:pPr algn="ctr"/>
            <a:r>
              <a:rPr lang="en-US" b="1" dirty="0" smtClean="0">
                <a:solidFill>
                  <a:srgbClr val="FFFF00"/>
                </a:solidFill>
              </a:rPr>
              <a:t>EMPTY LOOKING GARAGE</a:t>
            </a:r>
          </a:p>
          <a:p>
            <a:pPr algn="ctr"/>
            <a:r>
              <a:rPr lang="en-US" b="1" dirty="0" smtClean="0">
                <a:solidFill>
                  <a:srgbClr val="FFFF00"/>
                </a:solidFill>
              </a:rPr>
              <a:t>IF NOT SELECTED</a:t>
            </a:r>
            <a:endParaRPr lang="en-US" b="1" dirty="0">
              <a:solidFill>
                <a:srgbClr val="FFFF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17" name="Picture 16" descr="NAPA.png">
            <a:hlinkClick r:id="rId4"/>
          </p:cNvPr>
          <p:cNvPicPr>
            <a:picLocks noChangeAspect="1"/>
          </p:cNvPicPr>
          <p:nvPr/>
        </p:nvPicPr>
        <p:blipFill>
          <a:blip r:embed="rId5" cstate="print"/>
          <a:stretch>
            <a:fillRect/>
          </a:stretch>
        </p:blipFill>
        <p:spPr>
          <a:xfrm>
            <a:off x="3357863" y="5956346"/>
            <a:ext cx="2425397" cy="736508"/>
          </a:xfrm>
          <a:prstGeom prst="rect">
            <a:avLst/>
          </a:prstGeom>
        </p:spPr>
      </p:pic>
      <p:sp>
        <p:nvSpPr>
          <p:cNvPr id="18" name="Rectangle 17"/>
          <p:cNvSpPr/>
          <p:nvPr/>
        </p:nvSpPr>
        <p:spPr>
          <a:xfrm>
            <a:off x="2895600" y="2514600"/>
            <a:ext cx="3352800" cy="2895600"/>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PICTURE WILL REPRESENT TYPE OF BUSINESS</a:t>
            </a:r>
            <a:endParaRPr lang="en-US" b="1" dirty="0">
              <a:solidFill>
                <a:srgbClr val="FFFF00"/>
              </a:solidFill>
            </a:endParaRPr>
          </a:p>
        </p:txBody>
      </p:sp>
      <p:sp>
        <p:nvSpPr>
          <p:cNvPr id="19" name="Rectangle 18">
            <a:hlinkClick r:id="" action="ppaction://noaction" highlightClick="1"/>
            <a:hlinkHover r:id="" action="ppaction://noaction" highlightClick="1"/>
          </p:cNvPr>
          <p:cNvSpPr/>
          <p:nvPr/>
        </p:nvSpPr>
        <p:spPr>
          <a:xfrm>
            <a:off x="152400" y="5105400"/>
            <a:ext cx="2661249"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NEXT LEVEL</a:t>
            </a:r>
            <a:endParaRPr lang="en-US" b="1" dirty="0">
              <a:solidFill>
                <a:srgbClr val="FF0000"/>
              </a:solidFill>
            </a:endParaRPr>
          </a:p>
        </p:txBody>
      </p:sp>
      <p:sp>
        <p:nvSpPr>
          <p:cNvPr id="20" name="Rectangle 19">
            <a:hlinkClick r:id="" action="ppaction://noaction" highlightClick="1"/>
            <a:hlinkHover r:id="" action="ppaction://noaction" highlightClick="1"/>
          </p:cNvPr>
          <p:cNvSpPr/>
          <p:nvPr/>
        </p:nvSpPr>
        <p:spPr>
          <a:xfrm>
            <a:off x="152400" y="2514600"/>
            <a:ext cx="2661249"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EXPAND BUSINESS</a:t>
            </a:r>
            <a:endParaRPr lang="en-US" b="1" dirty="0">
              <a:solidFill>
                <a:srgbClr val="FF0000"/>
              </a:solidFill>
            </a:endParaRPr>
          </a:p>
        </p:txBody>
      </p:sp>
      <p:sp>
        <p:nvSpPr>
          <p:cNvPr id="21" name="Rectangle 20"/>
          <p:cNvSpPr/>
          <p:nvPr/>
        </p:nvSpPr>
        <p:spPr>
          <a:xfrm>
            <a:off x="136585" y="3381195"/>
            <a:ext cx="2669875"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POINTS TO NEXT LVL</a:t>
            </a:r>
            <a:endParaRPr lang="en-US" b="1" dirty="0">
              <a:solidFill>
                <a:schemeClr val="bg1"/>
              </a:solidFill>
            </a:endParaRPr>
          </a:p>
        </p:txBody>
      </p:sp>
      <p:sp>
        <p:nvSpPr>
          <p:cNvPr id="27" name="Rectangle 26">
            <a:hlinkClick r:id="" action="ppaction://noaction" highlightClick="1"/>
            <a:hlinkHover r:id="" action="ppaction://noaction" highlightClick="1"/>
          </p:cNvPr>
          <p:cNvSpPr/>
          <p:nvPr/>
        </p:nvSpPr>
        <p:spPr>
          <a:xfrm>
            <a:off x="152400" y="3810000"/>
            <a:ext cx="2661249"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UPGRADE EQUIP</a:t>
            </a:r>
            <a:endParaRPr lang="en-US" b="1" dirty="0">
              <a:solidFill>
                <a:srgbClr val="FF0000"/>
              </a:solidFill>
            </a:endParaRPr>
          </a:p>
        </p:txBody>
      </p:sp>
      <p:sp>
        <p:nvSpPr>
          <p:cNvPr id="28" name="Rectangle 27">
            <a:hlinkClick r:id="rId7" action="ppaction://hlinksldjump" highlightClick="1"/>
            <a:hlinkHover r:id="" action="ppaction://noaction" highlightClick="1"/>
          </p:cNvPr>
          <p:cNvSpPr/>
          <p:nvPr/>
        </p:nvSpPr>
        <p:spPr>
          <a:xfrm>
            <a:off x="6324600" y="5105400"/>
            <a:ext cx="26670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COMPLETE W/O</a:t>
            </a:r>
            <a:endParaRPr lang="en-US" b="1" dirty="0">
              <a:solidFill>
                <a:srgbClr val="FF0000"/>
              </a:solidFill>
            </a:endParaRPr>
          </a:p>
        </p:txBody>
      </p:sp>
      <p:sp>
        <p:nvSpPr>
          <p:cNvPr id="32" name="Rectangle 31"/>
          <p:cNvSpPr/>
          <p:nvPr/>
        </p:nvSpPr>
        <p:spPr>
          <a:xfrm>
            <a:off x="6313874" y="3382004"/>
            <a:ext cx="2645434"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TOTAL PROJECT COMP</a:t>
            </a:r>
            <a:endParaRPr lang="en-US" b="1" dirty="0">
              <a:solidFill>
                <a:schemeClr val="bg1"/>
              </a:solidFill>
            </a:endParaRPr>
          </a:p>
        </p:txBody>
      </p:sp>
      <p:pic>
        <p:nvPicPr>
          <p:cNvPr id="25" name="Picture 24" descr="BarrettJacksonChromeLogo_186.jpg">
            <a:hlinkClick r:id="rId8"/>
          </p:cNvPr>
          <p:cNvPicPr>
            <a:picLocks noChangeAspect="1"/>
          </p:cNvPicPr>
          <p:nvPr/>
        </p:nvPicPr>
        <p:blipFill>
          <a:blip r:embed="rId9" cstate="print"/>
          <a:stretch>
            <a:fillRect/>
          </a:stretch>
        </p:blipFill>
        <p:spPr>
          <a:xfrm>
            <a:off x="4953000" y="533400"/>
            <a:ext cx="3899916" cy="1062136"/>
          </a:xfrm>
          <a:prstGeom prst="rect">
            <a:avLst/>
          </a:prstGeom>
        </p:spPr>
      </p:pic>
      <p:sp>
        <p:nvSpPr>
          <p:cNvPr id="26" name="Rectangle 25">
            <a:hlinkClick r:id="" action="ppaction://hlinkshowjump?jump=lastslideviewed" highlightClick="1"/>
            <a:hlinkHover r:id="" action="ppaction://noaction" highlightClick="1"/>
          </p:cNvPr>
          <p:cNvSpPr/>
          <p:nvPr/>
        </p:nvSpPr>
        <p:spPr>
          <a:xfrm>
            <a:off x="987724"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33" name="Rectangle 32">
            <a:hlinkClick r:id="rId10" action="ppaction://hlinksldjump" highlightClick="1"/>
            <a:hlinkHover r:id="" action="ppaction://noaction" highlightClick="1"/>
          </p:cNvPr>
          <p:cNvSpPr/>
          <p:nvPr/>
        </p:nvSpPr>
        <p:spPr>
          <a:xfrm>
            <a:off x="71628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34" name="Rectangle 33"/>
          <p:cNvSpPr/>
          <p:nvPr/>
        </p:nvSpPr>
        <p:spPr>
          <a:xfrm>
            <a:off x="152400" y="4238805"/>
            <a:ext cx="2645434"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EQUIPMENT LVL</a:t>
            </a:r>
            <a:endParaRPr lang="en-US" b="1" dirty="0">
              <a:solidFill>
                <a:schemeClr val="bg1"/>
              </a:solidFill>
            </a:endParaRPr>
          </a:p>
        </p:txBody>
      </p:sp>
      <p:sp>
        <p:nvSpPr>
          <p:cNvPr id="35" name="Rectangle 34"/>
          <p:cNvSpPr/>
          <p:nvPr/>
        </p:nvSpPr>
        <p:spPr>
          <a:xfrm>
            <a:off x="6313874" y="2950324"/>
            <a:ext cx="2645434"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 OF AVAIL OPENINGS</a:t>
            </a:r>
            <a:endParaRPr lang="en-US" b="1" dirty="0">
              <a:solidFill>
                <a:schemeClr val="bg1"/>
              </a:solidFill>
            </a:endParaRPr>
          </a:p>
        </p:txBody>
      </p:sp>
      <p:sp>
        <p:nvSpPr>
          <p:cNvPr id="22" name="Rectangle 21"/>
          <p:cNvSpPr/>
          <p:nvPr/>
        </p:nvSpPr>
        <p:spPr>
          <a:xfrm>
            <a:off x="152400" y="2952390"/>
            <a:ext cx="2661249"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BUSINESS LVL</a:t>
            </a:r>
            <a:endParaRPr lang="en-US" b="1" dirty="0">
              <a:solidFill>
                <a:schemeClr val="bg1"/>
              </a:solidFill>
            </a:endParaRPr>
          </a:p>
        </p:txBody>
      </p:sp>
      <p:sp>
        <p:nvSpPr>
          <p:cNvPr id="23" name="Rectangle 22"/>
          <p:cNvSpPr/>
          <p:nvPr/>
        </p:nvSpPr>
        <p:spPr>
          <a:xfrm>
            <a:off x="152400" y="4676595"/>
            <a:ext cx="2645434"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POINTS TO NEXT LVL</a:t>
            </a:r>
            <a:endParaRPr lang="en-US" b="1" dirty="0">
              <a:solidFill>
                <a:schemeClr val="bg1"/>
              </a:solidFill>
            </a:endParaRPr>
          </a:p>
        </p:txBody>
      </p:sp>
      <p:sp>
        <p:nvSpPr>
          <p:cNvPr id="24" name="Rectangle 23"/>
          <p:cNvSpPr/>
          <p:nvPr/>
        </p:nvSpPr>
        <p:spPr>
          <a:xfrm>
            <a:off x="6318188" y="4244915"/>
            <a:ext cx="265406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 OF W/O REQUEST</a:t>
            </a:r>
            <a:endParaRPr lang="en-US" b="1" dirty="0">
              <a:solidFill>
                <a:schemeClr val="bg1"/>
              </a:solidFill>
            </a:endParaRPr>
          </a:p>
        </p:txBody>
      </p:sp>
      <p:sp>
        <p:nvSpPr>
          <p:cNvPr id="29" name="Rectangle 28"/>
          <p:cNvSpPr/>
          <p:nvPr/>
        </p:nvSpPr>
        <p:spPr>
          <a:xfrm>
            <a:off x="6322501" y="4676595"/>
            <a:ext cx="2645434"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 OF W/O COMPLETE</a:t>
            </a:r>
            <a:endParaRPr lang="en-US" b="1" dirty="0">
              <a:solidFill>
                <a:schemeClr val="bg1"/>
              </a:solidFill>
            </a:endParaRPr>
          </a:p>
        </p:txBody>
      </p:sp>
      <p:sp>
        <p:nvSpPr>
          <p:cNvPr id="30" name="Rectangle 29"/>
          <p:cNvSpPr/>
          <p:nvPr/>
        </p:nvSpPr>
        <p:spPr>
          <a:xfrm>
            <a:off x="3244970" y="5472206"/>
            <a:ext cx="265406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TOTAL $$$ EARNED</a:t>
            </a:r>
            <a:endParaRPr lang="en-US" b="1" dirty="0">
              <a:solidFill>
                <a:schemeClr val="bg1"/>
              </a:solidFill>
            </a:endParaRPr>
          </a:p>
        </p:txBody>
      </p:sp>
      <p:sp>
        <p:nvSpPr>
          <p:cNvPr id="31" name="Rectangle 30"/>
          <p:cNvSpPr/>
          <p:nvPr/>
        </p:nvSpPr>
        <p:spPr>
          <a:xfrm>
            <a:off x="6324600" y="3804114"/>
            <a:ext cx="2645434"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PROJECTS TO COMP</a:t>
            </a:r>
            <a:endParaRPr lang="en-US" b="1" dirty="0">
              <a:solidFill>
                <a:schemeClr val="bg1"/>
              </a:solidFill>
            </a:endParaRPr>
          </a:p>
        </p:txBody>
      </p:sp>
      <p:sp>
        <p:nvSpPr>
          <p:cNvPr id="36" name="Rectangle 35"/>
          <p:cNvSpPr/>
          <p:nvPr/>
        </p:nvSpPr>
        <p:spPr>
          <a:xfrm>
            <a:off x="6303810" y="2509936"/>
            <a:ext cx="2645434"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 OF OPENINGS</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17" name="Picture 16" descr="NAPA.png">
            <a:hlinkClick r:id="rId4"/>
          </p:cNvPr>
          <p:cNvPicPr>
            <a:picLocks noChangeAspect="1"/>
          </p:cNvPicPr>
          <p:nvPr/>
        </p:nvPicPr>
        <p:blipFill>
          <a:blip r:embed="rId5" cstate="print"/>
          <a:stretch>
            <a:fillRect/>
          </a:stretch>
        </p:blipFill>
        <p:spPr>
          <a:xfrm>
            <a:off x="3357863" y="5956346"/>
            <a:ext cx="2425397" cy="736508"/>
          </a:xfrm>
          <a:prstGeom prst="rect">
            <a:avLst/>
          </a:prstGeom>
        </p:spPr>
      </p:pic>
      <p:sp>
        <p:nvSpPr>
          <p:cNvPr id="18" name="Rectangle 17"/>
          <p:cNvSpPr/>
          <p:nvPr/>
        </p:nvSpPr>
        <p:spPr>
          <a:xfrm>
            <a:off x="2926698" y="2150820"/>
            <a:ext cx="3352800" cy="2895600"/>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PICTURE WILL REPRESENT TYPE OF BUSINESS</a:t>
            </a:r>
            <a:endParaRPr lang="en-US" b="1" dirty="0">
              <a:solidFill>
                <a:srgbClr val="FFFF00"/>
              </a:solidFill>
            </a:endParaRPr>
          </a:p>
        </p:txBody>
      </p:sp>
      <p:sp>
        <p:nvSpPr>
          <p:cNvPr id="19" name="Rectangle 18">
            <a:hlinkClick r:id="rId7" action="ppaction://hlinksldjump" highlightClick="1"/>
            <a:hlinkHover r:id="" action="ppaction://noaction" highlightClick="1"/>
          </p:cNvPr>
          <p:cNvSpPr/>
          <p:nvPr/>
        </p:nvSpPr>
        <p:spPr>
          <a:xfrm>
            <a:off x="155275" y="4745139"/>
            <a:ext cx="2661249"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NEXT LEVEL</a:t>
            </a:r>
            <a:endParaRPr lang="en-US" b="1" dirty="0">
              <a:solidFill>
                <a:srgbClr val="FF0000"/>
              </a:solidFill>
            </a:endParaRPr>
          </a:p>
        </p:txBody>
      </p:sp>
      <p:sp>
        <p:nvSpPr>
          <p:cNvPr id="20" name="Rectangle 19">
            <a:hlinkClick r:id="" action="ppaction://noaction" highlightClick="1"/>
            <a:hlinkHover r:id="" action="ppaction://noaction" highlightClick="1"/>
          </p:cNvPr>
          <p:cNvSpPr/>
          <p:nvPr/>
        </p:nvSpPr>
        <p:spPr>
          <a:xfrm>
            <a:off x="152399" y="3220763"/>
            <a:ext cx="2661249"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400" b="1" dirty="0" smtClean="0">
                <a:solidFill>
                  <a:srgbClr val="FF0000"/>
                </a:solidFill>
              </a:rPr>
              <a:t>ACCEPT WORK ORDER</a:t>
            </a:r>
            <a:endParaRPr lang="en-US" sz="1400" b="1" dirty="0">
              <a:solidFill>
                <a:srgbClr val="FF0000"/>
              </a:solidFill>
            </a:endParaRPr>
          </a:p>
        </p:txBody>
      </p:sp>
      <p:sp>
        <p:nvSpPr>
          <p:cNvPr id="21" name="Rectangle 20"/>
          <p:cNvSpPr/>
          <p:nvPr/>
        </p:nvSpPr>
        <p:spPr>
          <a:xfrm>
            <a:off x="169653" y="2155960"/>
            <a:ext cx="2669875"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 OF AVAILABLE BAYS</a:t>
            </a:r>
            <a:endParaRPr lang="en-US" sz="1400" b="1" dirty="0">
              <a:solidFill>
                <a:schemeClr val="bg1"/>
              </a:solidFill>
            </a:endParaRPr>
          </a:p>
        </p:txBody>
      </p:sp>
      <p:sp>
        <p:nvSpPr>
          <p:cNvPr id="27" name="Rectangle 26">
            <a:hlinkClick r:id="rId7" action="ppaction://hlinksldjump" highlightClick="1"/>
            <a:hlinkHover r:id="" action="ppaction://noaction" highlightClick="1"/>
          </p:cNvPr>
          <p:cNvSpPr/>
          <p:nvPr/>
        </p:nvSpPr>
        <p:spPr>
          <a:xfrm>
            <a:off x="152398" y="4033525"/>
            <a:ext cx="2661249"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UPGRADE EQUIP</a:t>
            </a:r>
            <a:endParaRPr lang="en-US" b="1" dirty="0">
              <a:solidFill>
                <a:srgbClr val="FF0000"/>
              </a:solidFill>
            </a:endParaRPr>
          </a:p>
        </p:txBody>
      </p:sp>
      <p:sp>
        <p:nvSpPr>
          <p:cNvPr id="28" name="Rectangle 27">
            <a:hlinkClick r:id="" action="ppaction://noaction" highlightClick="1"/>
            <a:hlinkHover r:id="" action="ppaction://noaction" highlightClick="1"/>
          </p:cNvPr>
          <p:cNvSpPr/>
          <p:nvPr/>
        </p:nvSpPr>
        <p:spPr>
          <a:xfrm>
            <a:off x="6358042" y="3038717"/>
            <a:ext cx="1143000" cy="115748"/>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$2,300</a:t>
            </a:r>
            <a:endParaRPr lang="en-US" sz="1000" b="1" dirty="0">
              <a:solidFill>
                <a:schemeClr val="bg1"/>
              </a:solidFill>
            </a:endParaRPr>
          </a:p>
        </p:txBody>
      </p:sp>
      <p:pic>
        <p:nvPicPr>
          <p:cNvPr id="25" name="Picture 24" descr="BarrettJacksonChromeLogo_186.jpg">
            <a:hlinkClick r:id="rId8"/>
          </p:cNvPr>
          <p:cNvPicPr>
            <a:picLocks noChangeAspect="1"/>
          </p:cNvPicPr>
          <p:nvPr/>
        </p:nvPicPr>
        <p:blipFill>
          <a:blip r:embed="rId9" cstate="print"/>
          <a:stretch>
            <a:fillRect/>
          </a:stretch>
        </p:blipFill>
        <p:spPr>
          <a:xfrm>
            <a:off x="4953000" y="533400"/>
            <a:ext cx="3899916" cy="1062136"/>
          </a:xfrm>
          <a:prstGeom prst="rect">
            <a:avLst/>
          </a:prstGeom>
        </p:spPr>
      </p:pic>
      <p:sp>
        <p:nvSpPr>
          <p:cNvPr id="26" name="Rectangle 25">
            <a:hlinkClick r:id="" action="ppaction://hlinkshowjump?jump=lastslideviewed" highlightClick="1"/>
            <a:hlinkHover r:id="" action="ppaction://noaction" highlightClick="1"/>
          </p:cNvPr>
          <p:cNvSpPr/>
          <p:nvPr/>
        </p:nvSpPr>
        <p:spPr>
          <a:xfrm>
            <a:off x="987724"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33" name="Rectangle 32">
            <a:hlinkClick r:id="rId10" action="ppaction://hlinksldjump" highlightClick="1"/>
            <a:hlinkHover r:id="" action="ppaction://noaction" highlightClick="1"/>
          </p:cNvPr>
          <p:cNvSpPr/>
          <p:nvPr/>
        </p:nvSpPr>
        <p:spPr>
          <a:xfrm>
            <a:off x="71628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34" name="Rectangle 33"/>
          <p:cNvSpPr/>
          <p:nvPr/>
        </p:nvSpPr>
        <p:spPr>
          <a:xfrm>
            <a:off x="175464" y="2863912"/>
            <a:ext cx="2655438"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PENDING WORK ORDERS</a:t>
            </a:r>
            <a:endParaRPr lang="en-US" sz="1400" b="1" dirty="0">
              <a:solidFill>
                <a:schemeClr val="bg1"/>
              </a:solidFill>
            </a:endParaRPr>
          </a:p>
        </p:txBody>
      </p:sp>
      <p:sp>
        <p:nvSpPr>
          <p:cNvPr id="22" name="Rectangle 21"/>
          <p:cNvSpPr/>
          <p:nvPr/>
        </p:nvSpPr>
        <p:spPr>
          <a:xfrm>
            <a:off x="169653" y="2509936"/>
            <a:ext cx="2661249"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YOU HAVE 1 NEW WORK ORDER</a:t>
            </a:r>
            <a:endParaRPr lang="en-US" sz="1400" b="1" dirty="0">
              <a:solidFill>
                <a:schemeClr val="bg1"/>
              </a:solidFill>
            </a:endParaRPr>
          </a:p>
        </p:txBody>
      </p:sp>
      <p:sp>
        <p:nvSpPr>
          <p:cNvPr id="23" name="Rectangle 22">
            <a:hlinkClick r:id="rId7" action="ppaction://hlinksldjump"/>
          </p:cNvPr>
          <p:cNvSpPr/>
          <p:nvPr/>
        </p:nvSpPr>
        <p:spPr>
          <a:xfrm>
            <a:off x="168214" y="4390376"/>
            <a:ext cx="2645434"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EXPAND BUSINESS</a:t>
            </a:r>
            <a:endParaRPr lang="en-US" b="1" dirty="0">
              <a:solidFill>
                <a:srgbClr val="FF0000"/>
              </a:solidFill>
            </a:endParaRPr>
          </a:p>
        </p:txBody>
      </p:sp>
      <p:sp>
        <p:nvSpPr>
          <p:cNvPr id="30" name="Rectangle 29">
            <a:hlinkClick r:id="rId11" action="ppaction://hlinksldjump"/>
          </p:cNvPr>
          <p:cNvSpPr/>
          <p:nvPr/>
        </p:nvSpPr>
        <p:spPr>
          <a:xfrm>
            <a:off x="3243531" y="5348983"/>
            <a:ext cx="265406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COLLECT TODAYS INCOME</a:t>
            </a:r>
            <a:endParaRPr lang="en-US" b="1" dirty="0">
              <a:solidFill>
                <a:srgbClr val="FF0000"/>
              </a:solidFill>
            </a:endParaRPr>
          </a:p>
        </p:txBody>
      </p:sp>
      <p:sp>
        <p:nvSpPr>
          <p:cNvPr id="37" name="Rectangle 36"/>
          <p:cNvSpPr/>
          <p:nvPr/>
        </p:nvSpPr>
        <p:spPr>
          <a:xfrm>
            <a:off x="6358043" y="2154339"/>
            <a:ext cx="1143000" cy="838200"/>
          </a:xfrm>
          <a:prstGeom prst="rect">
            <a:avLst/>
          </a:prstGeom>
          <a:blipFill dpi="0" rotWithShape="1">
            <a:blip r:embed="rId1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BAY 1</a:t>
            </a:r>
            <a:endParaRPr lang="en-US" dirty="0">
              <a:solidFill>
                <a:srgbClr val="FFFF00"/>
              </a:solidFill>
            </a:endParaRPr>
          </a:p>
        </p:txBody>
      </p:sp>
      <p:sp>
        <p:nvSpPr>
          <p:cNvPr id="38" name="Rectangle 37"/>
          <p:cNvSpPr/>
          <p:nvPr/>
        </p:nvSpPr>
        <p:spPr>
          <a:xfrm>
            <a:off x="7848600" y="2150820"/>
            <a:ext cx="1143000" cy="838200"/>
          </a:xfrm>
          <a:prstGeom prst="rect">
            <a:avLst/>
          </a:prstGeom>
          <a:blipFill dpi="0" rotWithShape="1">
            <a:blip r:embed="rId1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BAY 2</a:t>
            </a:r>
            <a:endParaRPr lang="en-US" dirty="0">
              <a:solidFill>
                <a:srgbClr val="FFFF00"/>
              </a:solidFill>
            </a:endParaRPr>
          </a:p>
        </p:txBody>
      </p:sp>
      <p:sp>
        <p:nvSpPr>
          <p:cNvPr id="39" name="Rectangle 38"/>
          <p:cNvSpPr/>
          <p:nvPr/>
        </p:nvSpPr>
        <p:spPr>
          <a:xfrm>
            <a:off x="6358042" y="3691528"/>
            <a:ext cx="1143000" cy="838200"/>
          </a:xfrm>
          <a:prstGeom prst="rect">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BAY 3</a:t>
            </a:r>
            <a:endParaRPr lang="en-US" dirty="0">
              <a:solidFill>
                <a:srgbClr val="FFFF00"/>
              </a:solidFill>
            </a:endParaRPr>
          </a:p>
        </p:txBody>
      </p:sp>
      <p:sp>
        <p:nvSpPr>
          <p:cNvPr id="40" name="Rectangle 39"/>
          <p:cNvSpPr/>
          <p:nvPr/>
        </p:nvSpPr>
        <p:spPr>
          <a:xfrm>
            <a:off x="7844242" y="3691528"/>
            <a:ext cx="1128623" cy="838200"/>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BAY 4</a:t>
            </a:r>
            <a:endParaRPr lang="en-US" dirty="0">
              <a:solidFill>
                <a:srgbClr val="FFFF00"/>
              </a:solidFill>
            </a:endParaRPr>
          </a:p>
        </p:txBody>
      </p:sp>
      <p:sp>
        <p:nvSpPr>
          <p:cNvPr id="41" name="Rectangle 40">
            <a:hlinkClick r:id="" action="ppaction://noaction" highlightClick="1"/>
            <a:hlinkHover r:id="" action="ppaction://noaction" highlightClick="1"/>
          </p:cNvPr>
          <p:cNvSpPr/>
          <p:nvPr/>
        </p:nvSpPr>
        <p:spPr>
          <a:xfrm>
            <a:off x="6358042" y="3211045"/>
            <a:ext cx="1143000" cy="115748"/>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EXP POINTS</a:t>
            </a:r>
            <a:endParaRPr lang="en-US" sz="1000" b="1" dirty="0">
              <a:solidFill>
                <a:schemeClr val="bg1"/>
              </a:solidFill>
            </a:endParaRPr>
          </a:p>
        </p:txBody>
      </p:sp>
      <p:sp>
        <p:nvSpPr>
          <p:cNvPr id="42" name="Rectangle 41">
            <a:hlinkClick r:id="" action="ppaction://noaction" highlightClick="1"/>
            <a:hlinkHover r:id="" action="ppaction://noaction" highlightClick="1"/>
          </p:cNvPr>
          <p:cNvSpPr/>
          <p:nvPr/>
        </p:nvSpPr>
        <p:spPr>
          <a:xfrm>
            <a:off x="6358042" y="3383373"/>
            <a:ext cx="1143000" cy="115748"/>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000" b="1" dirty="0" smtClean="0">
                <a:solidFill>
                  <a:srgbClr val="FF0000"/>
                </a:solidFill>
              </a:rPr>
              <a:t>COMPLETE NOW</a:t>
            </a:r>
            <a:endParaRPr lang="en-US" sz="1000" b="1" dirty="0">
              <a:solidFill>
                <a:srgbClr val="FF0000"/>
              </a:solidFill>
            </a:endParaRPr>
          </a:p>
        </p:txBody>
      </p:sp>
      <p:sp>
        <p:nvSpPr>
          <p:cNvPr id="43" name="Rectangle 42">
            <a:hlinkClick r:id="" action="ppaction://noaction" highlightClick="1"/>
            <a:hlinkHover r:id="" action="ppaction://noaction" highlightClick="1"/>
          </p:cNvPr>
          <p:cNvSpPr/>
          <p:nvPr/>
        </p:nvSpPr>
        <p:spPr>
          <a:xfrm>
            <a:off x="7848600" y="3035044"/>
            <a:ext cx="1143000" cy="115748"/>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$5,700</a:t>
            </a:r>
            <a:endParaRPr lang="en-US" sz="1000" b="1" dirty="0">
              <a:solidFill>
                <a:schemeClr val="bg1"/>
              </a:solidFill>
            </a:endParaRPr>
          </a:p>
        </p:txBody>
      </p:sp>
      <p:sp>
        <p:nvSpPr>
          <p:cNvPr id="44" name="Rectangle 43">
            <a:hlinkClick r:id="" action="ppaction://noaction" highlightClick="1"/>
            <a:hlinkHover r:id="" action="ppaction://noaction" highlightClick="1"/>
          </p:cNvPr>
          <p:cNvSpPr/>
          <p:nvPr/>
        </p:nvSpPr>
        <p:spPr>
          <a:xfrm>
            <a:off x="7848600" y="3207372"/>
            <a:ext cx="1143000" cy="115748"/>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a:solidFill>
                  <a:schemeClr val="bg1"/>
                </a:solidFill>
              </a:rPr>
              <a:t>EXP POINTS</a:t>
            </a:r>
          </a:p>
        </p:txBody>
      </p:sp>
      <p:sp>
        <p:nvSpPr>
          <p:cNvPr id="45" name="Rectangle 44">
            <a:hlinkClick r:id="" action="ppaction://noaction" highlightClick="1"/>
            <a:hlinkHover r:id="" action="ppaction://noaction" highlightClick="1"/>
          </p:cNvPr>
          <p:cNvSpPr/>
          <p:nvPr/>
        </p:nvSpPr>
        <p:spPr>
          <a:xfrm>
            <a:off x="7848600" y="3379700"/>
            <a:ext cx="1143000" cy="115748"/>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000" b="1" dirty="0" smtClean="0">
                <a:solidFill>
                  <a:srgbClr val="FF0000"/>
                </a:solidFill>
              </a:rPr>
              <a:t>COMPLETE NOW</a:t>
            </a:r>
            <a:endParaRPr lang="en-US" sz="1000" b="1" dirty="0">
              <a:solidFill>
                <a:srgbClr val="FF0000"/>
              </a:solidFill>
            </a:endParaRPr>
          </a:p>
        </p:txBody>
      </p:sp>
      <p:sp>
        <p:nvSpPr>
          <p:cNvPr id="46" name="Rectangle 45">
            <a:hlinkClick r:id="" action="ppaction://noaction" highlightClick="1"/>
            <a:hlinkHover r:id="" action="ppaction://noaction" highlightClick="1"/>
          </p:cNvPr>
          <p:cNvSpPr/>
          <p:nvPr/>
        </p:nvSpPr>
        <p:spPr>
          <a:xfrm>
            <a:off x="6358042" y="4589535"/>
            <a:ext cx="1143000" cy="115748"/>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$1700</a:t>
            </a:r>
            <a:endParaRPr lang="en-US" sz="1000" b="1" dirty="0">
              <a:solidFill>
                <a:schemeClr val="bg1"/>
              </a:solidFill>
            </a:endParaRPr>
          </a:p>
        </p:txBody>
      </p:sp>
      <p:sp>
        <p:nvSpPr>
          <p:cNvPr id="47" name="Rectangle 46">
            <a:hlinkClick r:id="" action="ppaction://noaction" highlightClick="1"/>
            <a:hlinkHover r:id="" action="ppaction://noaction" highlightClick="1"/>
          </p:cNvPr>
          <p:cNvSpPr/>
          <p:nvPr/>
        </p:nvSpPr>
        <p:spPr>
          <a:xfrm>
            <a:off x="6358042" y="4761863"/>
            <a:ext cx="1143000" cy="115748"/>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a:solidFill>
                  <a:schemeClr val="bg1"/>
                </a:solidFill>
              </a:rPr>
              <a:t>EXP POINTS</a:t>
            </a:r>
          </a:p>
        </p:txBody>
      </p:sp>
      <p:sp>
        <p:nvSpPr>
          <p:cNvPr id="48" name="Rectangle 47">
            <a:hlinkClick r:id="" action="ppaction://noaction" highlightClick="1"/>
            <a:hlinkHover r:id="" action="ppaction://noaction" highlightClick="1"/>
          </p:cNvPr>
          <p:cNvSpPr/>
          <p:nvPr/>
        </p:nvSpPr>
        <p:spPr>
          <a:xfrm>
            <a:off x="6358042" y="4934191"/>
            <a:ext cx="1143000" cy="115748"/>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000" b="1" dirty="0" smtClean="0">
                <a:solidFill>
                  <a:srgbClr val="FF0000"/>
                </a:solidFill>
              </a:rPr>
              <a:t>COMPLETE NOW</a:t>
            </a:r>
            <a:endParaRPr lang="en-US" sz="1000" b="1" dirty="0">
              <a:solidFill>
                <a:srgbClr val="FF0000"/>
              </a:solidFill>
            </a:endParaRPr>
          </a:p>
        </p:txBody>
      </p:sp>
      <p:sp>
        <p:nvSpPr>
          <p:cNvPr id="49" name="Rectangle 48">
            <a:hlinkClick r:id="rId15" action="ppaction://hlinksldjump"/>
          </p:cNvPr>
          <p:cNvSpPr/>
          <p:nvPr/>
        </p:nvSpPr>
        <p:spPr>
          <a:xfrm>
            <a:off x="6358042" y="5662099"/>
            <a:ext cx="2654060" cy="304800"/>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solidFill>
                  <a:schemeClr val="bg1"/>
                </a:solidFill>
              </a:rPr>
              <a:t>CLICK TO SEE MUSEUM</a:t>
            </a:r>
            <a:endParaRPr lang="en-US" b="1" dirty="0">
              <a:solidFill>
                <a:schemeClr val="bg1"/>
              </a:solidFill>
            </a:endParaRPr>
          </a:p>
        </p:txBody>
      </p:sp>
      <p:sp>
        <p:nvSpPr>
          <p:cNvPr id="50" name="Rectangle 49"/>
          <p:cNvSpPr/>
          <p:nvPr/>
        </p:nvSpPr>
        <p:spPr>
          <a:xfrm>
            <a:off x="6358042" y="5321116"/>
            <a:ext cx="2655438" cy="3048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smtClean="0">
                <a:solidFill>
                  <a:schemeClr val="bg1"/>
                </a:solidFill>
              </a:rPr>
              <a:t>NOT IN ACTUAL GAMEPLAY</a:t>
            </a:r>
            <a:endParaRPr lang="en-US" sz="1400" b="1" dirty="0">
              <a:solidFill>
                <a:schemeClr val="bg1"/>
              </a:solidFill>
            </a:endParaRPr>
          </a:p>
        </p:txBody>
      </p:sp>
    </p:spTree>
    <p:extLst>
      <p:ext uri="{BB962C8B-B14F-4D97-AF65-F5344CB8AC3E}">
        <p14:creationId xmlns:p14="http://schemas.microsoft.com/office/powerpoint/2010/main" val="21280739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17" name="Picture 16" descr="NAPA.png">
            <a:hlinkClick r:id="rId4"/>
          </p:cNvPr>
          <p:cNvPicPr>
            <a:picLocks noChangeAspect="1"/>
          </p:cNvPicPr>
          <p:nvPr/>
        </p:nvPicPr>
        <p:blipFill>
          <a:blip r:embed="rId5" cstate="print"/>
          <a:stretch>
            <a:fillRect/>
          </a:stretch>
        </p:blipFill>
        <p:spPr>
          <a:xfrm>
            <a:off x="3357863" y="5956346"/>
            <a:ext cx="2425397" cy="736508"/>
          </a:xfrm>
          <a:prstGeom prst="rect">
            <a:avLst/>
          </a:prstGeom>
        </p:spPr>
      </p:pic>
      <p:sp>
        <p:nvSpPr>
          <p:cNvPr id="18" name="Rectangle 17"/>
          <p:cNvSpPr/>
          <p:nvPr/>
        </p:nvSpPr>
        <p:spPr>
          <a:xfrm>
            <a:off x="2926698" y="2150820"/>
            <a:ext cx="3352800" cy="2895600"/>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FF00"/>
              </a:solidFill>
            </a:endParaRPr>
          </a:p>
        </p:txBody>
      </p:sp>
      <p:sp>
        <p:nvSpPr>
          <p:cNvPr id="19" name="Rectangle 18">
            <a:hlinkClick r:id="rId7" action="ppaction://hlinksldjump" highlightClick="1"/>
            <a:hlinkHover r:id="" action="ppaction://noaction" highlightClick="1"/>
          </p:cNvPr>
          <p:cNvSpPr/>
          <p:nvPr/>
        </p:nvSpPr>
        <p:spPr>
          <a:xfrm>
            <a:off x="6382857" y="2150820"/>
            <a:ext cx="2645435"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NEXT LEVEL</a:t>
            </a:r>
            <a:endParaRPr lang="en-US" b="1" dirty="0">
              <a:solidFill>
                <a:srgbClr val="FF0000"/>
              </a:solidFill>
            </a:endParaRPr>
          </a:p>
        </p:txBody>
      </p:sp>
      <p:sp>
        <p:nvSpPr>
          <p:cNvPr id="21" name="Rectangle 20"/>
          <p:cNvSpPr/>
          <p:nvPr/>
        </p:nvSpPr>
        <p:spPr>
          <a:xfrm>
            <a:off x="3280381" y="5472612"/>
            <a:ext cx="2669875"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 OF SPACES AVAILABLE</a:t>
            </a:r>
            <a:endParaRPr lang="en-US" sz="1400" b="1" dirty="0">
              <a:solidFill>
                <a:schemeClr val="bg1"/>
              </a:solidFill>
            </a:endParaRPr>
          </a:p>
        </p:txBody>
      </p:sp>
      <p:pic>
        <p:nvPicPr>
          <p:cNvPr id="25" name="Picture 24" descr="BarrettJacksonChromeLogo_186.jpg">
            <a:hlinkClick r:id="rId8"/>
          </p:cNvPr>
          <p:cNvPicPr>
            <a:picLocks noChangeAspect="1"/>
          </p:cNvPicPr>
          <p:nvPr/>
        </p:nvPicPr>
        <p:blipFill>
          <a:blip r:embed="rId9" cstate="print"/>
          <a:stretch>
            <a:fillRect/>
          </a:stretch>
        </p:blipFill>
        <p:spPr>
          <a:xfrm>
            <a:off x="4953000" y="533400"/>
            <a:ext cx="3899916" cy="1062136"/>
          </a:xfrm>
          <a:prstGeom prst="rect">
            <a:avLst/>
          </a:prstGeom>
        </p:spPr>
      </p:pic>
      <p:sp>
        <p:nvSpPr>
          <p:cNvPr id="26" name="Rectangle 25">
            <a:hlinkClick r:id="" action="ppaction://hlinkshowjump?jump=lastslideviewed" highlightClick="1"/>
            <a:hlinkHover r:id="" action="ppaction://noaction" highlightClick="1"/>
          </p:cNvPr>
          <p:cNvSpPr/>
          <p:nvPr/>
        </p:nvSpPr>
        <p:spPr>
          <a:xfrm>
            <a:off x="987724"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33" name="Rectangle 32">
            <a:hlinkClick r:id="rId10" action="ppaction://hlinksldjump" highlightClick="1"/>
            <a:hlinkHover r:id="" action="ppaction://noaction" highlightClick="1"/>
          </p:cNvPr>
          <p:cNvSpPr/>
          <p:nvPr/>
        </p:nvSpPr>
        <p:spPr>
          <a:xfrm>
            <a:off x="7162800"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23" name="Rectangle 22">
            <a:hlinkClick r:id="rId7" action="ppaction://hlinksldjump"/>
          </p:cNvPr>
          <p:cNvSpPr/>
          <p:nvPr/>
        </p:nvSpPr>
        <p:spPr>
          <a:xfrm>
            <a:off x="152400" y="2155656"/>
            <a:ext cx="2657466"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EXPAND BUSINESS</a:t>
            </a:r>
            <a:endParaRPr lang="en-US" b="1" dirty="0">
              <a:solidFill>
                <a:srgbClr val="FF0000"/>
              </a:solidFill>
            </a:endParaRPr>
          </a:p>
        </p:txBody>
      </p:sp>
      <p:sp>
        <p:nvSpPr>
          <p:cNvPr id="30" name="Rectangle 29">
            <a:hlinkClick r:id="rId11" action="ppaction://hlinksldjump"/>
          </p:cNvPr>
          <p:cNvSpPr/>
          <p:nvPr/>
        </p:nvSpPr>
        <p:spPr>
          <a:xfrm>
            <a:off x="3276068" y="5107116"/>
            <a:ext cx="2674188"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COLLECT TODAYS INCOME</a:t>
            </a:r>
            <a:endParaRPr lang="en-US" b="1" dirty="0">
              <a:solidFill>
                <a:srgbClr val="FF0000"/>
              </a:solidFill>
            </a:endParaRPr>
          </a:p>
        </p:txBody>
      </p:sp>
      <p:sp>
        <p:nvSpPr>
          <p:cNvPr id="37" name="Rectangle 36"/>
          <p:cNvSpPr/>
          <p:nvPr/>
        </p:nvSpPr>
        <p:spPr>
          <a:xfrm>
            <a:off x="152400" y="2505977"/>
            <a:ext cx="1143000" cy="838200"/>
          </a:xfrm>
          <a:prstGeom prst="rect">
            <a:avLst/>
          </a:prstGeom>
          <a:blipFill dpi="0" rotWithShape="1">
            <a:blip r:embed="rId1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1</a:t>
            </a:r>
            <a:endParaRPr lang="en-US" b="1" dirty="0">
              <a:solidFill>
                <a:srgbClr val="FFFF00"/>
              </a:solidFill>
            </a:endParaRPr>
          </a:p>
        </p:txBody>
      </p:sp>
      <p:sp>
        <p:nvSpPr>
          <p:cNvPr id="38" name="Rectangle 37"/>
          <p:cNvSpPr/>
          <p:nvPr/>
        </p:nvSpPr>
        <p:spPr>
          <a:xfrm>
            <a:off x="1673524" y="2510290"/>
            <a:ext cx="1143000" cy="838200"/>
          </a:xfrm>
          <a:prstGeom prst="rect">
            <a:avLst/>
          </a:prstGeom>
          <a:blipFill dpi="0" rotWithShape="1">
            <a:blip r:embed="rId1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2</a:t>
            </a:r>
            <a:endParaRPr lang="en-US" b="1" dirty="0">
              <a:solidFill>
                <a:srgbClr val="FFFF00"/>
              </a:solidFill>
            </a:endParaRPr>
          </a:p>
        </p:txBody>
      </p:sp>
      <p:sp>
        <p:nvSpPr>
          <p:cNvPr id="39" name="Rectangle 38"/>
          <p:cNvSpPr/>
          <p:nvPr/>
        </p:nvSpPr>
        <p:spPr>
          <a:xfrm>
            <a:off x="6389672" y="2505977"/>
            <a:ext cx="1143000" cy="838200"/>
          </a:xfrm>
          <a:prstGeom prst="rect">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3</a:t>
            </a:r>
            <a:endParaRPr lang="en-US" b="1" dirty="0">
              <a:solidFill>
                <a:srgbClr val="FFFF00"/>
              </a:solidFill>
            </a:endParaRPr>
          </a:p>
        </p:txBody>
      </p:sp>
      <p:sp>
        <p:nvSpPr>
          <p:cNvPr id="40" name="Rectangle 39"/>
          <p:cNvSpPr/>
          <p:nvPr/>
        </p:nvSpPr>
        <p:spPr>
          <a:xfrm>
            <a:off x="7862977" y="2505977"/>
            <a:ext cx="1128623" cy="838200"/>
          </a:xfrm>
          <a:prstGeom prst="rect">
            <a:avLst/>
          </a:prstGeom>
          <a:blipFill dpi="0" rotWithShape="1">
            <a:blip r:embed="rId15" cstate="print">
              <a:extLst>
                <a:ext uri="{28A0092B-C50C-407E-A947-70E740481C1C}">
                  <a14:useLocalDpi xmlns:a14="http://schemas.microsoft.com/office/drawing/2010/main" val="0"/>
                </a:ext>
              </a:extLst>
            </a:blip>
            <a:srcRect/>
            <a:stretch>
              <a:fillRect/>
            </a:stretch>
          </a:blip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4</a:t>
            </a:r>
            <a:endParaRPr lang="en-US" b="1" dirty="0">
              <a:solidFill>
                <a:srgbClr val="FFFF00"/>
              </a:solidFill>
            </a:endParaRPr>
          </a:p>
        </p:txBody>
      </p:sp>
      <p:sp>
        <p:nvSpPr>
          <p:cNvPr id="35" name="Rectangle 34"/>
          <p:cNvSpPr/>
          <p:nvPr/>
        </p:nvSpPr>
        <p:spPr>
          <a:xfrm>
            <a:off x="152400" y="3397931"/>
            <a:ext cx="1143000" cy="838200"/>
          </a:xfrm>
          <a:prstGeom prst="rect">
            <a:avLst/>
          </a:prstGeom>
          <a:blipFill dpi="0" rotWithShape="1">
            <a:blip r:embed="rId1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5</a:t>
            </a:r>
            <a:endParaRPr lang="en-US" b="1" dirty="0">
              <a:solidFill>
                <a:srgbClr val="FFFF00"/>
              </a:solidFill>
            </a:endParaRPr>
          </a:p>
        </p:txBody>
      </p:sp>
      <p:sp>
        <p:nvSpPr>
          <p:cNvPr id="36" name="Rectangle 35"/>
          <p:cNvSpPr/>
          <p:nvPr/>
        </p:nvSpPr>
        <p:spPr>
          <a:xfrm>
            <a:off x="1673524" y="3402244"/>
            <a:ext cx="1143000" cy="838200"/>
          </a:xfrm>
          <a:prstGeom prst="rect">
            <a:avLst/>
          </a:prstGeom>
          <a:blipFill dpi="0" rotWithShape="1">
            <a:blip r:embed="rId1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6</a:t>
            </a:r>
            <a:endParaRPr lang="en-US" b="1" dirty="0">
              <a:solidFill>
                <a:srgbClr val="FFFF00"/>
              </a:solidFill>
            </a:endParaRPr>
          </a:p>
        </p:txBody>
      </p:sp>
      <p:sp>
        <p:nvSpPr>
          <p:cNvPr id="49" name="Rectangle 48"/>
          <p:cNvSpPr/>
          <p:nvPr/>
        </p:nvSpPr>
        <p:spPr>
          <a:xfrm>
            <a:off x="6386797" y="3397931"/>
            <a:ext cx="1143000" cy="838200"/>
          </a:xfrm>
          <a:prstGeom prst="rect">
            <a:avLst/>
          </a:prstGeom>
          <a:blipFill dpi="0" rotWithShape="1">
            <a:blip r:embed="rId1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7</a:t>
            </a:r>
            <a:endParaRPr lang="en-US" b="1" dirty="0">
              <a:solidFill>
                <a:srgbClr val="FFFF00"/>
              </a:solidFill>
            </a:endParaRPr>
          </a:p>
        </p:txBody>
      </p:sp>
      <p:sp>
        <p:nvSpPr>
          <p:cNvPr id="50" name="Rectangle 49"/>
          <p:cNvSpPr/>
          <p:nvPr/>
        </p:nvSpPr>
        <p:spPr>
          <a:xfrm>
            <a:off x="7862977" y="3394594"/>
            <a:ext cx="1128623" cy="838200"/>
          </a:xfrm>
          <a:prstGeom prst="rect">
            <a:avLst/>
          </a:prstGeom>
          <a:blipFill dpi="0" rotWithShape="1">
            <a:blip r:embed="rId19" cstate="print">
              <a:extLst>
                <a:ext uri="{28A0092B-C50C-407E-A947-70E740481C1C}">
                  <a14:useLocalDpi xmlns:a14="http://schemas.microsoft.com/office/drawing/2010/main" val="0"/>
                </a:ext>
              </a:extLst>
            </a:blip>
            <a:srcRect/>
            <a:stretch>
              <a:fillRect/>
            </a:stretch>
          </a:blip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8</a:t>
            </a:r>
            <a:endParaRPr lang="en-US" b="1" dirty="0">
              <a:solidFill>
                <a:srgbClr val="FFFF00"/>
              </a:solidFill>
            </a:endParaRPr>
          </a:p>
        </p:txBody>
      </p:sp>
      <p:sp>
        <p:nvSpPr>
          <p:cNvPr id="51" name="Rectangle 50"/>
          <p:cNvSpPr/>
          <p:nvPr/>
        </p:nvSpPr>
        <p:spPr>
          <a:xfrm>
            <a:off x="152400" y="4289885"/>
            <a:ext cx="1143000" cy="838200"/>
          </a:xfrm>
          <a:prstGeom prst="rect">
            <a:avLst/>
          </a:prstGeom>
          <a:blipFill dpi="0" rotWithShape="1">
            <a:blip r:embed="rId20"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9</a:t>
            </a:r>
            <a:endParaRPr lang="en-US" b="1" dirty="0">
              <a:solidFill>
                <a:srgbClr val="FFFF00"/>
              </a:solidFill>
            </a:endParaRPr>
          </a:p>
        </p:txBody>
      </p:sp>
      <p:sp>
        <p:nvSpPr>
          <p:cNvPr id="52" name="Rectangle 51"/>
          <p:cNvSpPr/>
          <p:nvPr/>
        </p:nvSpPr>
        <p:spPr>
          <a:xfrm>
            <a:off x="1671179" y="4290189"/>
            <a:ext cx="1143000" cy="838200"/>
          </a:xfrm>
          <a:prstGeom prst="rect">
            <a:avLst/>
          </a:prstGeom>
          <a:blipFill dpi="0" rotWithShape="1">
            <a:blip r:embed="rId2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10</a:t>
            </a:r>
            <a:endParaRPr lang="en-US" b="1" dirty="0">
              <a:solidFill>
                <a:srgbClr val="FFFF00"/>
              </a:solidFill>
            </a:endParaRPr>
          </a:p>
        </p:txBody>
      </p:sp>
      <p:sp>
        <p:nvSpPr>
          <p:cNvPr id="53" name="Rectangle 52"/>
          <p:cNvSpPr/>
          <p:nvPr/>
        </p:nvSpPr>
        <p:spPr>
          <a:xfrm>
            <a:off x="6418800" y="4288449"/>
            <a:ext cx="1143000" cy="838200"/>
          </a:xfrm>
          <a:prstGeom prst="rect">
            <a:avLst/>
          </a:prstGeom>
          <a:blipFill dpi="0" rotWithShape="1">
            <a:blip r:embed="rId2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11</a:t>
            </a:r>
            <a:endParaRPr lang="en-US" b="1" dirty="0">
              <a:solidFill>
                <a:srgbClr val="FFFF00"/>
              </a:solidFill>
            </a:endParaRPr>
          </a:p>
        </p:txBody>
      </p:sp>
      <p:sp>
        <p:nvSpPr>
          <p:cNvPr id="54" name="Rectangle 53"/>
          <p:cNvSpPr/>
          <p:nvPr/>
        </p:nvSpPr>
        <p:spPr>
          <a:xfrm>
            <a:off x="7862976" y="4288449"/>
            <a:ext cx="1128623" cy="838200"/>
          </a:xfrm>
          <a:prstGeom prst="rect">
            <a:avLst/>
          </a:prstGeom>
          <a:blipFill dpi="0" rotWithShape="1">
            <a:blip r:embed="rId23" cstate="print">
              <a:extLst>
                <a:ext uri="{28A0092B-C50C-407E-A947-70E740481C1C}">
                  <a14:useLocalDpi xmlns:a14="http://schemas.microsoft.com/office/drawing/2010/main" val="0"/>
                </a:ext>
              </a:extLst>
            </a:blip>
            <a:srcRect/>
            <a:stretch>
              <a:fillRect/>
            </a:stretch>
          </a:blip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12</a:t>
            </a:r>
            <a:endParaRPr lang="en-US" b="1" dirty="0">
              <a:solidFill>
                <a:srgbClr val="FFFF00"/>
              </a:solidFill>
            </a:endParaRPr>
          </a:p>
        </p:txBody>
      </p:sp>
      <p:sp>
        <p:nvSpPr>
          <p:cNvPr id="55" name="Rectangle 54"/>
          <p:cNvSpPr/>
          <p:nvPr/>
        </p:nvSpPr>
        <p:spPr>
          <a:xfrm>
            <a:off x="152400" y="5181839"/>
            <a:ext cx="1143000" cy="838200"/>
          </a:xfrm>
          <a:prstGeom prst="rect">
            <a:avLst/>
          </a:prstGeom>
          <a:blipFill dpi="0" rotWithShape="1">
            <a:blip r:embed="rId24" cstate="print">
              <a:extLst>
                <a:ext uri="{28A0092B-C50C-407E-A947-70E740481C1C}">
                  <a14:useLocalDpi xmlns:a14="http://schemas.microsoft.com/office/drawing/2010/main" val="0"/>
                </a:ext>
              </a:extLst>
            </a:blip>
            <a:srcRect/>
            <a:stretch>
              <a:fillRect/>
            </a:stretch>
          </a:blip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13</a:t>
            </a:r>
            <a:endParaRPr lang="en-US" b="1" dirty="0">
              <a:solidFill>
                <a:srgbClr val="FFFF00"/>
              </a:solidFill>
            </a:endParaRPr>
          </a:p>
        </p:txBody>
      </p:sp>
      <p:sp>
        <p:nvSpPr>
          <p:cNvPr id="56" name="Rectangle 55"/>
          <p:cNvSpPr/>
          <p:nvPr/>
        </p:nvSpPr>
        <p:spPr>
          <a:xfrm>
            <a:off x="1677649" y="5177919"/>
            <a:ext cx="1143000" cy="838200"/>
          </a:xfrm>
          <a:prstGeom prst="rect">
            <a:avLst/>
          </a:prstGeom>
          <a:blipFill dpi="0" rotWithShape="1">
            <a:blip r:embed="rId25" cstate="print">
              <a:extLst>
                <a:ext uri="{28A0092B-C50C-407E-A947-70E740481C1C}">
                  <a14:useLocalDpi xmlns:a14="http://schemas.microsoft.com/office/drawing/2010/main" val="0"/>
                </a:ext>
              </a:extLst>
            </a:blip>
            <a:srcRect/>
            <a:stretch>
              <a:fillRect/>
            </a:stretch>
          </a:blip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14</a:t>
            </a:r>
            <a:endParaRPr lang="en-US" b="1" dirty="0">
              <a:solidFill>
                <a:srgbClr val="FFFF00"/>
              </a:solidFill>
            </a:endParaRPr>
          </a:p>
        </p:txBody>
      </p:sp>
      <p:sp>
        <p:nvSpPr>
          <p:cNvPr id="57" name="Rectangle 56"/>
          <p:cNvSpPr/>
          <p:nvPr/>
        </p:nvSpPr>
        <p:spPr>
          <a:xfrm>
            <a:off x="6418800" y="5177919"/>
            <a:ext cx="1143000" cy="838200"/>
          </a:xfrm>
          <a:prstGeom prst="rect">
            <a:avLst/>
          </a:prstGeom>
          <a:blipFill dpi="0" rotWithShape="1">
            <a:blip r:embed="rId26" cstate="print">
              <a:extLst>
                <a:ext uri="{28A0092B-C50C-407E-A947-70E740481C1C}">
                  <a14:useLocalDpi xmlns:a14="http://schemas.microsoft.com/office/drawing/2010/main" val="0"/>
                </a:ext>
              </a:extLst>
            </a:blip>
            <a:srcRect/>
            <a:stretch>
              <a:fillRect/>
            </a:stretch>
          </a:blip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15</a:t>
            </a:r>
            <a:endParaRPr lang="en-US" b="1" dirty="0">
              <a:solidFill>
                <a:srgbClr val="FFFF00"/>
              </a:solidFill>
            </a:endParaRPr>
          </a:p>
        </p:txBody>
      </p:sp>
      <p:sp>
        <p:nvSpPr>
          <p:cNvPr id="58" name="Rectangle 57"/>
          <p:cNvSpPr/>
          <p:nvPr/>
        </p:nvSpPr>
        <p:spPr>
          <a:xfrm>
            <a:off x="7862975" y="5177066"/>
            <a:ext cx="1128623" cy="838200"/>
          </a:xfrm>
          <a:prstGeom prst="rect">
            <a:avLst/>
          </a:prstGeom>
          <a:blipFill dpi="0" rotWithShape="1">
            <a:blip r:embed="rId27" cstate="print">
              <a:extLst>
                <a:ext uri="{28A0092B-C50C-407E-A947-70E740481C1C}">
                  <a14:useLocalDpi xmlns:a14="http://schemas.microsoft.com/office/drawing/2010/main" val="0"/>
                </a:ext>
              </a:extLst>
            </a:blip>
            <a:srcRect/>
            <a:stretch>
              <a:fillRect/>
            </a:stretch>
          </a:blip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BAY 16</a:t>
            </a:r>
            <a:endParaRPr lang="en-US" b="1" dirty="0">
              <a:solidFill>
                <a:srgbClr val="FFFF00"/>
              </a:solidFill>
            </a:endParaRPr>
          </a:p>
        </p:txBody>
      </p:sp>
    </p:spTree>
    <p:extLst>
      <p:ext uri="{BB962C8B-B14F-4D97-AF65-F5344CB8AC3E}">
        <p14:creationId xmlns:p14="http://schemas.microsoft.com/office/powerpoint/2010/main" val="40819279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17" name="Picture 16" descr="NAPA.png">
            <a:hlinkClick r:id="rId4"/>
          </p:cNvPr>
          <p:cNvPicPr>
            <a:picLocks noChangeAspect="1"/>
          </p:cNvPicPr>
          <p:nvPr/>
        </p:nvPicPr>
        <p:blipFill>
          <a:blip r:embed="rId5" cstate="print"/>
          <a:stretch>
            <a:fillRect/>
          </a:stretch>
        </p:blipFill>
        <p:spPr>
          <a:xfrm>
            <a:off x="3276600" y="5791200"/>
            <a:ext cx="2425397" cy="736508"/>
          </a:xfrm>
          <a:prstGeom prst="rect">
            <a:avLst/>
          </a:prstGeom>
        </p:spPr>
      </p:pic>
      <p:sp>
        <p:nvSpPr>
          <p:cNvPr id="18" name="Rectangle 17"/>
          <p:cNvSpPr/>
          <p:nvPr/>
        </p:nvSpPr>
        <p:spPr>
          <a:xfrm>
            <a:off x="2628900" y="2272844"/>
            <a:ext cx="3810000" cy="2895600"/>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HOME VEHICLE IF SELECTED FROM CARS OWNED</a:t>
            </a:r>
          </a:p>
          <a:p>
            <a:pPr algn="ctr"/>
            <a:r>
              <a:rPr lang="en-US" b="1" dirty="0" smtClean="0">
                <a:solidFill>
                  <a:srgbClr val="FFFF00"/>
                </a:solidFill>
              </a:rPr>
              <a:t>OR</a:t>
            </a:r>
          </a:p>
          <a:p>
            <a:pPr algn="ctr"/>
            <a:r>
              <a:rPr lang="en-US" b="1" dirty="0" smtClean="0">
                <a:solidFill>
                  <a:srgbClr val="FFFF00"/>
                </a:solidFill>
              </a:rPr>
              <a:t>EMPTY LOOKING GARAGE</a:t>
            </a:r>
          </a:p>
          <a:p>
            <a:pPr algn="ctr"/>
            <a:r>
              <a:rPr lang="en-US" b="1" dirty="0" smtClean="0">
                <a:solidFill>
                  <a:srgbClr val="FFFF00"/>
                </a:solidFill>
              </a:rPr>
              <a:t>IF NOT SELECTED</a:t>
            </a:r>
            <a:endParaRPr lang="en-US" b="1" dirty="0">
              <a:solidFill>
                <a:srgbClr val="FFFF00"/>
              </a:solidFill>
            </a:endParaRPr>
          </a:p>
        </p:txBody>
      </p:sp>
      <p:sp>
        <p:nvSpPr>
          <p:cNvPr id="20" name="Rectangle 19">
            <a:hlinkClick r:id="rId7" action="ppaction://hlinksldjump"/>
          </p:cNvPr>
          <p:cNvSpPr/>
          <p:nvPr/>
        </p:nvSpPr>
        <p:spPr>
          <a:xfrm>
            <a:off x="152400" y="2267812"/>
            <a:ext cx="2426898"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 OF VEHICLES OWNED</a:t>
            </a:r>
            <a:endParaRPr lang="en-US" b="1" dirty="0">
              <a:solidFill>
                <a:schemeClr val="bg1"/>
              </a:solidFill>
            </a:endParaRPr>
          </a:p>
        </p:txBody>
      </p:sp>
      <p:sp>
        <p:nvSpPr>
          <p:cNvPr id="21" name="Rectangle 20"/>
          <p:cNvSpPr/>
          <p:nvPr/>
        </p:nvSpPr>
        <p:spPr>
          <a:xfrm>
            <a:off x="143056" y="3276600"/>
            <a:ext cx="2430492"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 OF VEHICLES PURC</a:t>
            </a:r>
            <a:endParaRPr lang="en-US" b="1" dirty="0">
              <a:solidFill>
                <a:schemeClr val="bg1"/>
              </a:solidFill>
            </a:endParaRPr>
          </a:p>
        </p:txBody>
      </p:sp>
      <p:sp>
        <p:nvSpPr>
          <p:cNvPr id="27" name="Rectangle 26"/>
          <p:cNvSpPr/>
          <p:nvPr/>
        </p:nvSpPr>
        <p:spPr>
          <a:xfrm>
            <a:off x="152400" y="3794748"/>
            <a:ext cx="2424741"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 OF PROJECTS PURC</a:t>
            </a:r>
            <a:endParaRPr lang="en-US" b="1" dirty="0">
              <a:solidFill>
                <a:schemeClr val="bg1"/>
              </a:solidFill>
            </a:endParaRPr>
          </a:p>
        </p:txBody>
      </p:sp>
      <p:sp>
        <p:nvSpPr>
          <p:cNvPr id="28" name="Rectangle 27"/>
          <p:cNvSpPr/>
          <p:nvPr/>
        </p:nvSpPr>
        <p:spPr>
          <a:xfrm>
            <a:off x="6500002" y="4861237"/>
            <a:ext cx="2491597"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 OF MILE MARKERS</a:t>
            </a:r>
            <a:endParaRPr lang="en-US" b="1" dirty="0">
              <a:solidFill>
                <a:schemeClr val="bg1"/>
              </a:solidFill>
            </a:endParaRPr>
          </a:p>
        </p:txBody>
      </p:sp>
      <p:sp>
        <p:nvSpPr>
          <p:cNvPr id="32" name="Rectangle 31"/>
          <p:cNvSpPr/>
          <p:nvPr/>
        </p:nvSpPr>
        <p:spPr>
          <a:xfrm>
            <a:off x="6488502" y="2781910"/>
            <a:ext cx="2491597"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TOTAL $$$ SPENT</a:t>
            </a:r>
            <a:endParaRPr lang="en-US" b="1" dirty="0">
              <a:solidFill>
                <a:schemeClr val="bg1"/>
              </a:solidFill>
            </a:endParaRPr>
          </a:p>
        </p:txBody>
      </p:sp>
      <p:pic>
        <p:nvPicPr>
          <p:cNvPr id="25" name="Picture 24" descr="BarrettJacksonChromeLogo_186.jpg">
            <a:hlinkClick r:id="rId8"/>
          </p:cNvPr>
          <p:cNvPicPr>
            <a:picLocks noChangeAspect="1"/>
          </p:cNvPicPr>
          <p:nvPr/>
        </p:nvPicPr>
        <p:blipFill>
          <a:blip r:embed="rId9" cstate="print"/>
          <a:stretch>
            <a:fillRect/>
          </a:stretch>
        </p:blipFill>
        <p:spPr>
          <a:xfrm>
            <a:off x="4953000" y="533400"/>
            <a:ext cx="3899916" cy="1062136"/>
          </a:xfrm>
          <a:prstGeom prst="rect">
            <a:avLst/>
          </a:prstGeom>
        </p:spPr>
      </p:pic>
      <p:sp>
        <p:nvSpPr>
          <p:cNvPr id="26" name="Rectangle 25">
            <a:hlinkClick r:id="" action="ppaction://hlinkshowjump?jump=lastslideviewed" highlightClick="1"/>
            <a:hlinkHover r:id="" action="ppaction://noaction" highlightClick="1"/>
          </p:cNvPr>
          <p:cNvSpPr/>
          <p:nvPr/>
        </p:nvSpPr>
        <p:spPr>
          <a:xfrm>
            <a:off x="869470" y="6413408"/>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33" name="Rectangle 32">
            <a:hlinkClick r:id="rId10" action="ppaction://hlinksldjump" highlightClick="1"/>
            <a:hlinkHover r:id="" action="ppaction://noaction" highlightClick="1"/>
          </p:cNvPr>
          <p:cNvSpPr/>
          <p:nvPr/>
        </p:nvSpPr>
        <p:spPr>
          <a:xfrm>
            <a:off x="7250500" y="6413408"/>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34" name="Rectangle 33"/>
          <p:cNvSpPr/>
          <p:nvPr/>
        </p:nvSpPr>
        <p:spPr>
          <a:xfrm>
            <a:off x="140899" y="4331526"/>
            <a:ext cx="2424741"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 OF VEHICLES RESTOR</a:t>
            </a:r>
            <a:endParaRPr lang="en-US" b="1" dirty="0">
              <a:solidFill>
                <a:schemeClr val="bg1"/>
              </a:solidFill>
            </a:endParaRPr>
          </a:p>
        </p:txBody>
      </p:sp>
      <p:sp>
        <p:nvSpPr>
          <p:cNvPr id="35" name="Rectangle 34"/>
          <p:cNvSpPr/>
          <p:nvPr/>
        </p:nvSpPr>
        <p:spPr>
          <a:xfrm>
            <a:off x="6488502" y="2265764"/>
            <a:ext cx="2488059"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TOTAL $$$ EARNED</a:t>
            </a:r>
            <a:endParaRPr lang="en-US" b="1" dirty="0">
              <a:solidFill>
                <a:schemeClr val="bg1"/>
              </a:solidFill>
            </a:endParaRPr>
          </a:p>
        </p:txBody>
      </p:sp>
      <p:sp>
        <p:nvSpPr>
          <p:cNvPr id="22" name="Rectangle 21"/>
          <p:cNvSpPr/>
          <p:nvPr/>
        </p:nvSpPr>
        <p:spPr>
          <a:xfrm>
            <a:off x="140899" y="2781898"/>
            <a:ext cx="2426898"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 OF PROJECTS OWNED</a:t>
            </a:r>
            <a:endParaRPr lang="en-US" b="1" dirty="0">
              <a:solidFill>
                <a:schemeClr val="bg1"/>
              </a:solidFill>
            </a:endParaRPr>
          </a:p>
        </p:txBody>
      </p:sp>
      <p:sp>
        <p:nvSpPr>
          <p:cNvPr id="23" name="Rectangle 22"/>
          <p:cNvSpPr/>
          <p:nvPr/>
        </p:nvSpPr>
        <p:spPr>
          <a:xfrm>
            <a:off x="152400" y="4850609"/>
            <a:ext cx="2424741"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 OF VEHICLES SOLD</a:t>
            </a:r>
            <a:endParaRPr lang="en-US" b="1" dirty="0">
              <a:solidFill>
                <a:schemeClr val="bg1"/>
              </a:solidFill>
            </a:endParaRPr>
          </a:p>
        </p:txBody>
      </p:sp>
      <p:sp>
        <p:nvSpPr>
          <p:cNvPr id="24" name="Rectangle 23"/>
          <p:cNvSpPr/>
          <p:nvPr/>
        </p:nvSpPr>
        <p:spPr>
          <a:xfrm>
            <a:off x="6500003" y="3276600"/>
            <a:ext cx="2491597"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VALUE OF COLLECTION</a:t>
            </a:r>
            <a:endParaRPr lang="en-US" b="1" dirty="0">
              <a:solidFill>
                <a:schemeClr val="bg1"/>
              </a:solidFill>
            </a:endParaRPr>
          </a:p>
        </p:txBody>
      </p:sp>
      <p:sp>
        <p:nvSpPr>
          <p:cNvPr id="29" name="Rectangle 28"/>
          <p:cNvSpPr/>
          <p:nvPr/>
        </p:nvSpPr>
        <p:spPr>
          <a:xfrm>
            <a:off x="6500003" y="3794748"/>
            <a:ext cx="2476558"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HIGHEST $$ FOR VEHIC</a:t>
            </a:r>
            <a:endParaRPr lang="en-US" b="1" dirty="0">
              <a:solidFill>
                <a:schemeClr val="bg1"/>
              </a:solidFill>
            </a:endParaRPr>
          </a:p>
        </p:txBody>
      </p:sp>
      <p:sp>
        <p:nvSpPr>
          <p:cNvPr id="30" name="Rectangle 29"/>
          <p:cNvSpPr/>
          <p:nvPr/>
        </p:nvSpPr>
        <p:spPr>
          <a:xfrm>
            <a:off x="6500002" y="4331587"/>
            <a:ext cx="2491597"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COLLECTION POINTS</a:t>
            </a:r>
            <a:endParaRPr lang="en-US" b="1" dirty="0">
              <a:solidFill>
                <a:schemeClr val="bg1"/>
              </a:solidFill>
            </a:endParaRPr>
          </a:p>
        </p:txBody>
      </p:sp>
      <p:sp>
        <p:nvSpPr>
          <p:cNvPr id="31" name="Rectangle 30">
            <a:hlinkClick r:id="rId11" action="ppaction://hlinksldjump" highlightClick="1"/>
            <a:hlinkHover r:id="" action="ppaction://noaction" highlightClick="1"/>
          </p:cNvPr>
          <p:cNvSpPr/>
          <p:nvPr/>
        </p:nvSpPr>
        <p:spPr>
          <a:xfrm>
            <a:off x="3352800" y="5327422"/>
            <a:ext cx="23622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600" b="1" dirty="0" smtClean="0">
                <a:solidFill>
                  <a:srgbClr val="FF0000"/>
                </a:solidFill>
              </a:rPr>
              <a:t>CHANGE HOME VEHICLE</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sp>
        <p:nvSpPr>
          <p:cNvPr id="11" name="Rectangle 10">
            <a:hlinkClick r:id="" action="ppaction://hlinkshowjump?jump=lastslideviewed" highlightClick="1"/>
            <a:hlinkHover r:id="" action="ppaction://noaction" highlightClick="1"/>
          </p:cNvPr>
          <p:cNvSpPr/>
          <p:nvPr/>
        </p:nvSpPr>
        <p:spPr>
          <a:xfrm>
            <a:off x="914400" y="64008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12" name="Rectangle 11">
            <a:hlinkClick r:id="rId6" action="ppaction://hlinksldjump" highlightClick="1"/>
            <a:hlinkHover r:id="" action="ppaction://noaction" highlightClick="1"/>
          </p:cNvPr>
          <p:cNvSpPr/>
          <p:nvPr/>
        </p:nvSpPr>
        <p:spPr>
          <a:xfrm>
            <a:off x="7391400" y="64008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17" name="Rectangle 16"/>
          <p:cNvSpPr/>
          <p:nvPr/>
        </p:nvSpPr>
        <p:spPr>
          <a:xfrm>
            <a:off x="152400" y="2438400"/>
            <a:ext cx="12954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200" b="1" dirty="0" smtClean="0">
                <a:solidFill>
                  <a:schemeClr val="bg1"/>
                </a:solidFill>
              </a:rPr>
              <a:t>DEC. 7, 2013</a:t>
            </a:r>
            <a:endParaRPr lang="en-US" sz="1200" b="1" dirty="0">
              <a:solidFill>
                <a:schemeClr val="bg1"/>
              </a:solidFill>
            </a:endParaRPr>
          </a:p>
        </p:txBody>
      </p:sp>
      <p:sp>
        <p:nvSpPr>
          <p:cNvPr id="18" name="Rectangle 17"/>
          <p:cNvSpPr/>
          <p:nvPr/>
        </p:nvSpPr>
        <p:spPr>
          <a:xfrm>
            <a:off x="1905000" y="2286000"/>
            <a:ext cx="5486400" cy="6096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sz="1100" b="1" dirty="0" smtClean="0">
                <a:solidFill>
                  <a:schemeClr val="bg1"/>
                </a:solidFill>
              </a:rPr>
              <a:t>YOU HAVE RECEIVED A NEW WORK ORDER REQUEST.  CLICK HERE TO ACCEPT</a:t>
            </a:r>
            <a:endParaRPr lang="en-US" sz="1100" b="1" dirty="0">
              <a:solidFill>
                <a:schemeClr val="bg1"/>
              </a:solidFill>
            </a:endParaRPr>
          </a:p>
        </p:txBody>
      </p:sp>
      <p:sp>
        <p:nvSpPr>
          <p:cNvPr id="19" name="Rectangle 18">
            <a:hlinkClick r:id="" action="ppaction://noaction" highlightClick="1"/>
            <a:hlinkHover r:id="" action="ppaction://noaction" highlightClick="1"/>
          </p:cNvPr>
          <p:cNvSpPr/>
          <p:nvPr/>
        </p:nvSpPr>
        <p:spPr>
          <a:xfrm>
            <a:off x="7848600" y="2441275"/>
            <a:ext cx="11430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DELETE</a:t>
            </a:r>
            <a:endParaRPr lang="en-US" sz="1200" b="1" dirty="0">
              <a:solidFill>
                <a:srgbClr val="FF0000"/>
              </a:solidFill>
            </a:endParaRPr>
          </a:p>
        </p:txBody>
      </p:sp>
      <p:sp>
        <p:nvSpPr>
          <p:cNvPr id="20" name="Rectangle 19"/>
          <p:cNvSpPr/>
          <p:nvPr/>
        </p:nvSpPr>
        <p:spPr>
          <a:xfrm>
            <a:off x="1905000" y="3280242"/>
            <a:ext cx="5486400" cy="6096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sz="1100" b="1" dirty="0" smtClean="0">
                <a:solidFill>
                  <a:schemeClr val="bg1"/>
                </a:solidFill>
              </a:rPr>
              <a:t>CONGRATULATIONS.  YOU HAVE JUST LISTED YOUR VEHICLE WITH </a:t>
            </a:r>
            <a:r>
              <a:rPr lang="en-US" sz="1100" b="1" dirty="0" smtClean="0">
                <a:solidFill>
                  <a:srgbClr val="FF0000"/>
                </a:solidFill>
              </a:rPr>
              <a:t>BARRETT-JACKSON.</a:t>
            </a:r>
            <a:endParaRPr lang="en-US" sz="1100" b="1" dirty="0">
              <a:solidFill>
                <a:schemeClr val="bg1"/>
              </a:solidFill>
            </a:endParaRPr>
          </a:p>
        </p:txBody>
      </p:sp>
      <p:sp>
        <p:nvSpPr>
          <p:cNvPr id="21" name="Rectangle 20"/>
          <p:cNvSpPr/>
          <p:nvPr/>
        </p:nvSpPr>
        <p:spPr>
          <a:xfrm>
            <a:off x="1905000" y="4267200"/>
            <a:ext cx="5486400" cy="6096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sz="1100" b="1" dirty="0" smtClean="0">
                <a:solidFill>
                  <a:schemeClr val="bg1"/>
                </a:solidFill>
              </a:rPr>
              <a:t>CONGRATULATIONS.  YOU HAVE JUST PURCHASED A 1932 FORD.  CLICK </a:t>
            </a:r>
            <a:r>
              <a:rPr lang="en-US" sz="1100" b="1" dirty="0" smtClean="0">
                <a:solidFill>
                  <a:schemeClr val="bg1"/>
                </a:solidFill>
                <a:hlinkClick r:id="rId7" action="ppaction://hlinksldjump"/>
              </a:rPr>
              <a:t>HERE</a:t>
            </a:r>
            <a:r>
              <a:rPr lang="en-US" sz="1100" b="1" dirty="0" smtClean="0">
                <a:solidFill>
                  <a:schemeClr val="bg1"/>
                </a:solidFill>
              </a:rPr>
              <a:t> TO VIEW</a:t>
            </a:r>
            <a:endParaRPr lang="en-US" sz="1100" b="1" dirty="0">
              <a:solidFill>
                <a:schemeClr val="bg1"/>
              </a:solidFill>
            </a:endParaRPr>
          </a:p>
        </p:txBody>
      </p:sp>
      <p:sp>
        <p:nvSpPr>
          <p:cNvPr id="22" name="Rectangle 21"/>
          <p:cNvSpPr/>
          <p:nvPr/>
        </p:nvSpPr>
        <p:spPr>
          <a:xfrm>
            <a:off x="146649" y="3429000"/>
            <a:ext cx="12954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200" b="1" dirty="0" smtClean="0">
                <a:solidFill>
                  <a:schemeClr val="bg1"/>
                </a:solidFill>
              </a:rPr>
              <a:t>DEC. 7, 2013</a:t>
            </a:r>
            <a:endParaRPr lang="en-US" sz="1200" b="1" dirty="0">
              <a:solidFill>
                <a:schemeClr val="bg1"/>
              </a:solidFill>
            </a:endParaRPr>
          </a:p>
        </p:txBody>
      </p:sp>
      <p:sp>
        <p:nvSpPr>
          <p:cNvPr id="23" name="Rectangle 22"/>
          <p:cNvSpPr/>
          <p:nvPr/>
        </p:nvSpPr>
        <p:spPr>
          <a:xfrm>
            <a:off x="152400" y="4419600"/>
            <a:ext cx="12954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200" b="1" dirty="0" smtClean="0">
                <a:solidFill>
                  <a:schemeClr val="bg1"/>
                </a:solidFill>
              </a:rPr>
              <a:t>DEC. 2, 2013</a:t>
            </a:r>
            <a:endParaRPr lang="en-US" sz="1200" b="1" dirty="0">
              <a:solidFill>
                <a:schemeClr val="bg1"/>
              </a:solidFill>
            </a:endParaRPr>
          </a:p>
        </p:txBody>
      </p:sp>
      <p:sp>
        <p:nvSpPr>
          <p:cNvPr id="24" name="Rectangle 23">
            <a:hlinkClick r:id="" action="ppaction://noaction" highlightClick="1"/>
            <a:hlinkHover r:id="" action="ppaction://noaction" highlightClick="1"/>
          </p:cNvPr>
          <p:cNvSpPr/>
          <p:nvPr/>
        </p:nvSpPr>
        <p:spPr>
          <a:xfrm>
            <a:off x="7848600" y="3429000"/>
            <a:ext cx="11430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DELETE</a:t>
            </a:r>
            <a:endParaRPr lang="en-US" sz="1200" b="1" dirty="0">
              <a:solidFill>
                <a:srgbClr val="FF0000"/>
              </a:solidFill>
            </a:endParaRPr>
          </a:p>
        </p:txBody>
      </p:sp>
      <p:sp>
        <p:nvSpPr>
          <p:cNvPr id="25" name="Rectangle 24">
            <a:hlinkClick r:id="" action="ppaction://noaction" highlightClick="1"/>
            <a:hlinkHover r:id="" action="ppaction://noaction" highlightClick="1"/>
          </p:cNvPr>
          <p:cNvSpPr/>
          <p:nvPr/>
        </p:nvSpPr>
        <p:spPr>
          <a:xfrm>
            <a:off x="7848600" y="4419600"/>
            <a:ext cx="11430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DELETE</a:t>
            </a:r>
            <a:endParaRPr lang="en-US" sz="1200" b="1" dirty="0">
              <a:solidFill>
                <a:srgbClr val="FF0000"/>
              </a:solidFill>
            </a:endParaRPr>
          </a:p>
        </p:txBody>
      </p:sp>
      <p:pic>
        <p:nvPicPr>
          <p:cNvPr id="26" name="Picture 25" descr="BRIDGESTONE.png">
            <a:hlinkClick r:id="rId8"/>
          </p:cNvPr>
          <p:cNvPicPr>
            <a:picLocks noChangeAspect="1"/>
          </p:cNvPicPr>
          <p:nvPr/>
        </p:nvPicPr>
        <p:blipFill>
          <a:blip r:embed="rId9" cstate="print"/>
          <a:stretch>
            <a:fillRect/>
          </a:stretch>
        </p:blipFill>
        <p:spPr>
          <a:xfrm>
            <a:off x="2895600" y="5715000"/>
            <a:ext cx="3352800" cy="10287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sp>
        <p:nvSpPr>
          <p:cNvPr id="11" name="Rectangle 10">
            <a:hlinkClick r:id="" action="ppaction://hlinkshowjump?jump=lastslideviewed" highlightClick="1"/>
            <a:hlinkHover r:id="" action="ppaction://noaction" highlightClick="1"/>
          </p:cNvPr>
          <p:cNvSpPr/>
          <p:nvPr/>
        </p:nvSpPr>
        <p:spPr>
          <a:xfrm>
            <a:off x="468745" y="6326757"/>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12" name="Rectangle 11">
            <a:hlinkClick r:id="rId6" action="ppaction://hlinksldjump" highlightClick="1"/>
            <a:hlinkHover r:id="" action="ppaction://noaction" highlightClick="1"/>
          </p:cNvPr>
          <p:cNvSpPr/>
          <p:nvPr/>
        </p:nvSpPr>
        <p:spPr>
          <a:xfrm>
            <a:off x="7684655" y="6321725"/>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17" name="Rectangle 16"/>
          <p:cNvSpPr/>
          <p:nvPr/>
        </p:nvSpPr>
        <p:spPr>
          <a:xfrm>
            <a:off x="445008" y="3263444"/>
            <a:ext cx="990600" cy="609600"/>
          </a:xfrm>
          <a:prstGeom prst="rect">
            <a:avLst/>
          </a:prstGeom>
          <a:ln>
            <a:noFill/>
          </a:ln>
        </p:spPr>
        <p:style>
          <a:lnRef idx="1">
            <a:schemeClr val="accent2"/>
          </a:lnRef>
          <a:fillRef idx="1003">
            <a:schemeClr val="lt2"/>
          </a:fillRef>
          <a:effectRef idx="1">
            <a:schemeClr val="accent2"/>
          </a:effectRef>
          <a:fontRef idx="minor">
            <a:schemeClr val="dk1"/>
          </a:fontRef>
        </p:style>
        <p:txBody>
          <a:bodyPr rtlCol="0" anchor="ctr"/>
          <a:lstStyle/>
          <a:p>
            <a:pPr algn="ctr"/>
            <a:r>
              <a:rPr lang="en-US" sz="1200" b="1" dirty="0" smtClean="0">
                <a:solidFill>
                  <a:schemeClr val="bg1"/>
                </a:solidFill>
              </a:rPr>
              <a:t>BUY FIRST PART</a:t>
            </a:r>
            <a:endParaRPr lang="en-US" sz="1200" b="1" dirty="0">
              <a:solidFill>
                <a:schemeClr val="bg1"/>
              </a:solidFill>
            </a:endParaRPr>
          </a:p>
        </p:txBody>
      </p:sp>
      <p:sp>
        <p:nvSpPr>
          <p:cNvPr id="18" name="Rectangle 17"/>
          <p:cNvSpPr/>
          <p:nvPr/>
        </p:nvSpPr>
        <p:spPr>
          <a:xfrm>
            <a:off x="1905000" y="2286000"/>
            <a:ext cx="5486400" cy="609600"/>
          </a:xfrm>
          <a:prstGeom prst="rect">
            <a:avLst/>
          </a:prstGeom>
          <a:ln>
            <a:noFill/>
          </a:ln>
        </p:spPr>
        <p:style>
          <a:lnRef idx="1">
            <a:schemeClr val="accent2"/>
          </a:lnRef>
          <a:fillRef idx="1003">
            <a:schemeClr val="lt2"/>
          </a:fillRef>
          <a:effectRef idx="1">
            <a:schemeClr val="accent2"/>
          </a:effectRef>
          <a:fontRef idx="minor">
            <a:schemeClr val="dk1"/>
          </a:fontRef>
        </p:style>
        <p:txBody>
          <a:bodyPr rtlCol="0" anchor="ctr"/>
          <a:lstStyle/>
          <a:p>
            <a:pPr algn="ctr"/>
            <a:r>
              <a:rPr lang="en-US" sz="1600" b="1" dirty="0" smtClean="0">
                <a:solidFill>
                  <a:schemeClr val="bg1"/>
                </a:solidFill>
              </a:rPr>
              <a:t>ACHIEVED WHEN PLAYER PURHASE FIRST VEHICLE.</a:t>
            </a:r>
            <a:endParaRPr lang="en-US" sz="1600" b="1" dirty="0">
              <a:solidFill>
                <a:schemeClr val="bg1"/>
              </a:solidFill>
            </a:endParaRPr>
          </a:p>
        </p:txBody>
      </p:sp>
      <p:sp>
        <p:nvSpPr>
          <p:cNvPr id="20" name="Rectangle 19"/>
          <p:cNvSpPr/>
          <p:nvPr/>
        </p:nvSpPr>
        <p:spPr>
          <a:xfrm>
            <a:off x="1905000" y="3263444"/>
            <a:ext cx="5486400" cy="609600"/>
          </a:xfrm>
          <a:prstGeom prst="rect">
            <a:avLst/>
          </a:prstGeom>
          <a:ln>
            <a:noFill/>
          </a:ln>
        </p:spPr>
        <p:style>
          <a:lnRef idx="1">
            <a:schemeClr val="accent2"/>
          </a:lnRef>
          <a:fillRef idx="1003">
            <a:schemeClr val="lt2"/>
          </a:fillRef>
          <a:effectRef idx="1">
            <a:schemeClr val="accent2"/>
          </a:effectRef>
          <a:fontRef idx="minor">
            <a:schemeClr val="dk1"/>
          </a:fontRef>
        </p:style>
        <p:txBody>
          <a:bodyPr rtlCol="0" anchor="ctr"/>
          <a:lstStyle/>
          <a:p>
            <a:pPr algn="ctr"/>
            <a:r>
              <a:rPr lang="en-US" sz="1600" b="1" dirty="0" smtClean="0">
                <a:solidFill>
                  <a:schemeClr val="bg1"/>
                </a:solidFill>
              </a:rPr>
              <a:t>ACHIEVED WHEN PLAYER PURCHASES FIRST PART FROM SUPPLIER</a:t>
            </a:r>
            <a:endParaRPr lang="en-US" sz="1600" b="1" dirty="0">
              <a:solidFill>
                <a:schemeClr val="bg1"/>
              </a:solidFill>
            </a:endParaRPr>
          </a:p>
        </p:txBody>
      </p:sp>
      <p:sp>
        <p:nvSpPr>
          <p:cNvPr id="21" name="Rectangle 20"/>
          <p:cNvSpPr/>
          <p:nvPr/>
        </p:nvSpPr>
        <p:spPr>
          <a:xfrm>
            <a:off x="1905000" y="4267200"/>
            <a:ext cx="5486400" cy="609600"/>
          </a:xfrm>
          <a:prstGeom prst="rect">
            <a:avLst/>
          </a:prstGeom>
          <a:ln>
            <a:noFill/>
          </a:ln>
        </p:spPr>
        <p:style>
          <a:lnRef idx="1">
            <a:schemeClr val="accent2"/>
          </a:lnRef>
          <a:fillRef idx="1003">
            <a:schemeClr val="lt2"/>
          </a:fillRef>
          <a:effectRef idx="1">
            <a:schemeClr val="accent2"/>
          </a:effectRef>
          <a:fontRef idx="minor">
            <a:schemeClr val="dk1"/>
          </a:fontRef>
        </p:style>
        <p:txBody>
          <a:bodyPr rtlCol="0" anchor="ctr"/>
          <a:lstStyle/>
          <a:p>
            <a:pPr algn="ctr"/>
            <a:r>
              <a:rPr lang="en-US" sz="1600" b="1" dirty="0" smtClean="0">
                <a:solidFill>
                  <a:schemeClr val="bg1"/>
                </a:solidFill>
              </a:rPr>
              <a:t>ACHIEVED WHEN PLAYER PURCHASES FIRST BUSINESS</a:t>
            </a:r>
            <a:endParaRPr lang="en-US" sz="1600" b="1" dirty="0">
              <a:solidFill>
                <a:schemeClr val="bg1"/>
              </a:solidFill>
            </a:endParaRPr>
          </a:p>
        </p:txBody>
      </p:sp>
      <p:pic>
        <p:nvPicPr>
          <p:cNvPr id="26" name="Picture 25" descr="BRIDGESTONE.png">
            <a:hlinkClick r:id="rId7"/>
          </p:cNvPr>
          <p:cNvPicPr>
            <a:picLocks noChangeAspect="1"/>
          </p:cNvPicPr>
          <p:nvPr/>
        </p:nvPicPr>
        <p:blipFill>
          <a:blip r:embed="rId8" cstate="print"/>
          <a:stretch>
            <a:fillRect/>
          </a:stretch>
        </p:blipFill>
        <p:spPr>
          <a:xfrm>
            <a:off x="2895600" y="5715000"/>
            <a:ext cx="3352800" cy="1028700"/>
          </a:xfrm>
          <a:prstGeom prst="rect">
            <a:avLst/>
          </a:prstGeom>
        </p:spPr>
      </p:pic>
      <p:sp>
        <p:nvSpPr>
          <p:cNvPr id="27" name="Rectangle 26"/>
          <p:cNvSpPr/>
          <p:nvPr/>
        </p:nvSpPr>
        <p:spPr>
          <a:xfrm>
            <a:off x="457200" y="2260686"/>
            <a:ext cx="990600" cy="609600"/>
          </a:xfrm>
          <a:prstGeom prst="rect">
            <a:avLst/>
          </a:prstGeom>
          <a:ln>
            <a:noFill/>
          </a:ln>
        </p:spPr>
        <p:style>
          <a:lnRef idx="1">
            <a:schemeClr val="accent2"/>
          </a:lnRef>
          <a:fillRef idx="1003">
            <a:schemeClr val="lt2"/>
          </a:fillRef>
          <a:effectRef idx="1">
            <a:schemeClr val="accent2"/>
          </a:effectRef>
          <a:fontRef idx="minor">
            <a:schemeClr val="dk1"/>
          </a:fontRef>
        </p:style>
        <p:txBody>
          <a:bodyPr rtlCol="0" anchor="ctr"/>
          <a:lstStyle/>
          <a:p>
            <a:pPr algn="ctr"/>
            <a:r>
              <a:rPr lang="en-US" sz="1200" b="1" dirty="0" smtClean="0">
                <a:solidFill>
                  <a:schemeClr val="bg1"/>
                </a:solidFill>
              </a:rPr>
              <a:t>BUY FIRST VEHICLE</a:t>
            </a:r>
            <a:endParaRPr lang="en-US" sz="1200" b="1" dirty="0">
              <a:solidFill>
                <a:schemeClr val="bg1"/>
              </a:solidFill>
            </a:endParaRPr>
          </a:p>
        </p:txBody>
      </p:sp>
      <p:sp>
        <p:nvSpPr>
          <p:cNvPr id="28" name="Rectangle 27"/>
          <p:cNvSpPr/>
          <p:nvPr/>
        </p:nvSpPr>
        <p:spPr>
          <a:xfrm>
            <a:off x="445008" y="4267200"/>
            <a:ext cx="990600" cy="609600"/>
          </a:xfrm>
          <a:prstGeom prst="rect">
            <a:avLst/>
          </a:prstGeom>
          <a:ln>
            <a:noFill/>
          </a:ln>
        </p:spPr>
        <p:style>
          <a:lnRef idx="1">
            <a:schemeClr val="accent2"/>
          </a:lnRef>
          <a:fillRef idx="1003">
            <a:schemeClr val="lt2"/>
          </a:fillRef>
          <a:effectRef idx="1">
            <a:schemeClr val="accent2"/>
          </a:effectRef>
          <a:fontRef idx="minor">
            <a:schemeClr val="dk1"/>
          </a:fontRef>
        </p:style>
        <p:txBody>
          <a:bodyPr rtlCol="0" anchor="ctr"/>
          <a:lstStyle/>
          <a:p>
            <a:pPr algn="ctr"/>
            <a:r>
              <a:rPr lang="en-US" sz="1200" b="1" dirty="0" smtClean="0">
                <a:solidFill>
                  <a:schemeClr val="bg1"/>
                </a:solidFill>
              </a:rPr>
              <a:t>BUY FIRST BUSINESS</a:t>
            </a:r>
            <a:endParaRPr lang="en-US" sz="1200" b="1" dirty="0">
              <a:solidFill>
                <a:schemeClr val="bg1"/>
              </a:solidFill>
            </a:endParaRPr>
          </a:p>
        </p:txBody>
      </p:sp>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77200" y="2359322"/>
            <a:ext cx="429196" cy="412328"/>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77200" y="3362080"/>
            <a:ext cx="429196" cy="412328"/>
          </a:xfrm>
          <a:prstGeom prst="rect">
            <a:avLst/>
          </a:prstGeom>
        </p:spPr>
      </p:pic>
      <p:pic>
        <p:nvPicPr>
          <p:cNvPr id="30" name="Picture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77200" y="4365836"/>
            <a:ext cx="429196" cy="412328"/>
          </a:xfrm>
          <a:prstGeom prst="rect">
            <a:avLst/>
          </a:prstGeom>
        </p:spPr>
      </p:pic>
    </p:spTree>
    <p:extLst>
      <p:ext uri="{BB962C8B-B14F-4D97-AF65-F5344CB8AC3E}">
        <p14:creationId xmlns:p14="http://schemas.microsoft.com/office/powerpoint/2010/main" val="41048041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sp>
        <p:nvSpPr>
          <p:cNvPr id="11" name="Rectangle 10">
            <a:hlinkClick r:id="" action="ppaction://hlinkshowjump?jump=lastslideviewed" highlightClick="1"/>
            <a:hlinkHover r:id="" action="ppaction://noaction" highlightClick="1"/>
          </p:cNvPr>
          <p:cNvSpPr/>
          <p:nvPr/>
        </p:nvSpPr>
        <p:spPr>
          <a:xfrm>
            <a:off x="911524" y="638175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12" name="Rectangle 11">
            <a:hlinkClick r:id="rId6" action="ppaction://hlinksldjump" highlightClick="1"/>
            <a:hlinkHover r:id="" action="ppaction://noaction" highlightClick="1"/>
          </p:cNvPr>
          <p:cNvSpPr/>
          <p:nvPr/>
        </p:nvSpPr>
        <p:spPr>
          <a:xfrm>
            <a:off x="7239000" y="638175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17" name="Rectangle 16"/>
          <p:cNvSpPr/>
          <p:nvPr/>
        </p:nvSpPr>
        <p:spPr>
          <a:xfrm>
            <a:off x="2743200" y="2209799"/>
            <a:ext cx="3657600" cy="2974675"/>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HOME VEHICLE IF SELECTED FROM CARS OWNED</a:t>
            </a:r>
          </a:p>
          <a:p>
            <a:pPr algn="ctr"/>
            <a:r>
              <a:rPr lang="en-US" b="1" dirty="0" smtClean="0">
                <a:solidFill>
                  <a:srgbClr val="FFFF00"/>
                </a:solidFill>
              </a:rPr>
              <a:t>OR</a:t>
            </a:r>
          </a:p>
          <a:p>
            <a:pPr algn="ctr"/>
            <a:r>
              <a:rPr lang="en-US" b="1" dirty="0" smtClean="0">
                <a:solidFill>
                  <a:srgbClr val="FFFF00"/>
                </a:solidFill>
              </a:rPr>
              <a:t>EMPTY LOOKING GARAGE</a:t>
            </a:r>
          </a:p>
          <a:p>
            <a:pPr algn="ctr"/>
            <a:r>
              <a:rPr lang="en-US" b="1" dirty="0" smtClean="0">
                <a:solidFill>
                  <a:srgbClr val="FFFF00"/>
                </a:solidFill>
              </a:rPr>
              <a:t>IF NOT SELECTED</a:t>
            </a:r>
            <a:endParaRPr lang="en-US" b="1" dirty="0">
              <a:solidFill>
                <a:srgbClr val="FFFF00"/>
              </a:solidFill>
            </a:endParaRPr>
          </a:p>
        </p:txBody>
      </p:sp>
      <p:sp>
        <p:nvSpPr>
          <p:cNvPr id="18" name="Rectangle 17">
            <a:hlinkClick r:id="rId8" action="ppaction://hlinksldjump"/>
          </p:cNvPr>
          <p:cNvSpPr/>
          <p:nvPr/>
        </p:nvSpPr>
        <p:spPr>
          <a:xfrm>
            <a:off x="152400" y="2209800"/>
            <a:ext cx="2508849"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TOP PLAYERS OVERALL</a:t>
            </a:r>
            <a:endParaRPr lang="en-US" b="1" dirty="0">
              <a:solidFill>
                <a:schemeClr val="bg1"/>
              </a:solidFill>
            </a:endParaRPr>
          </a:p>
        </p:txBody>
      </p:sp>
      <p:sp>
        <p:nvSpPr>
          <p:cNvPr id="19" name="Rectangle 18"/>
          <p:cNvSpPr/>
          <p:nvPr/>
        </p:nvSpPr>
        <p:spPr>
          <a:xfrm>
            <a:off x="152400" y="3733800"/>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VEHICLE COLLECTION</a:t>
            </a:r>
            <a:endParaRPr lang="en-US" b="1" dirty="0">
              <a:solidFill>
                <a:schemeClr val="bg1"/>
              </a:solidFill>
            </a:endParaRPr>
          </a:p>
        </p:txBody>
      </p:sp>
      <p:sp>
        <p:nvSpPr>
          <p:cNvPr id="20" name="Rectangle 19">
            <a:hlinkClick r:id="rId8" action="ppaction://hlinksldjump"/>
          </p:cNvPr>
          <p:cNvSpPr/>
          <p:nvPr/>
        </p:nvSpPr>
        <p:spPr>
          <a:xfrm>
            <a:off x="6477000" y="2209800"/>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PRESTIGE</a:t>
            </a:r>
            <a:endParaRPr lang="en-US" b="1" dirty="0">
              <a:solidFill>
                <a:schemeClr val="bg1"/>
              </a:solidFill>
            </a:endParaRPr>
          </a:p>
        </p:txBody>
      </p:sp>
      <p:sp>
        <p:nvSpPr>
          <p:cNvPr id="21" name="Rectangle 20"/>
          <p:cNvSpPr/>
          <p:nvPr/>
        </p:nvSpPr>
        <p:spPr>
          <a:xfrm>
            <a:off x="6477000" y="3733800"/>
            <a:ext cx="2514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bg1"/>
                </a:solidFill>
              </a:rPr>
              <a:t>TOP GAINERS</a:t>
            </a:r>
            <a:endParaRPr lang="en-US" b="1" dirty="0">
              <a:solidFill>
                <a:schemeClr val="bg1"/>
              </a:solidFill>
            </a:endParaRPr>
          </a:p>
        </p:txBody>
      </p:sp>
      <p:sp>
        <p:nvSpPr>
          <p:cNvPr id="22" name="Rectangle 21"/>
          <p:cNvSpPr/>
          <p:nvPr/>
        </p:nvSpPr>
        <p:spPr>
          <a:xfrm>
            <a:off x="3429000" y="5376411"/>
            <a:ext cx="23622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b="1" dirty="0" smtClean="0">
                <a:solidFill>
                  <a:schemeClr val="bg1"/>
                </a:solidFill>
              </a:rPr>
              <a:t>CURRENT GLOBAL RANKING</a:t>
            </a:r>
            <a:endParaRPr lang="en-US" sz="1400" b="1" dirty="0">
              <a:solidFill>
                <a:schemeClr val="bg1"/>
              </a:solidFill>
            </a:endParaRPr>
          </a:p>
        </p:txBody>
      </p:sp>
      <p:sp>
        <p:nvSpPr>
          <p:cNvPr id="23" name="Rectangle 22"/>
          <p:cNvSpPr/>
          <p:nvPr/>
        </p:nvSpPr>
        <p:spPr>
          <a:xfrm>
            <a:off x="152400" y="2590800"/>
            <a:ext cx="2508849" cy="10668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en-US" sz="1200" b="1" dirty="0" smtClean="0">
                <a:solidFill>
                  <a:srgbClr val="C00000"/>
                </a:solidFill>
              </a:rPr>
              <a:t>ADAM GLAZER</a:t>
            </a:r>
            <a:endParaRPr lang="en-US" sz="1200" b="1" dirty="0">
              <a:solidFill>
                <a:srgbClr val="C00000"/>
              </a:solidFill>
            </a:endParaRPr>
          </a:p>
          <a:p>
            <a:pPr marL="228600" indent="-228600">
              <a:buAutoNum type="arabicPeriod" startAt="2"/>
            </a:pPr>
            <a:r>
              <a:rPr lang="en-US" sz="1200" b="1" dirty="0" smtClean="0">
                <a:solidFill>
                  <a:srgbClr val="C00000"/>
                </a:solidFill>
              </a:rPr>
              <a:t>JIM CASTLE</a:t>
            </a:r>
          </a:p>
          <a:p>
            <a:pPr marL="228600" indent="-228600"/>
            <a:r>
              <a:rPr lang="en-US" sz="1200" b="1" dirty="0" smtClean="0">
                <a:solidFill>
                  <a:srgbClr val="C00000"/>
                </a:solidFill>
              </a:rPr>
              <a:t>3.   SUSAN SMITH</a:t>
            </a:r>
          </a:p>
          <a:p>
            <a:pPr marL="228600" indent="-228600"/>
            <a:r>
              <a:rPr lang="en-US" sz="1200" b="1" dirty="0" smtClean="0">
                <a:solidFill>
                  <a:srgbClr val="C00000"/>
                </a:solidFill>
              </a:rPr>
              <a:t>4.   TYLER  DUKE</a:t>
            </a:r>
          </a:p>
          <a:p>
            <a:pPr marL="228600" indent="-228600"/>
            <a:r>
              <a:rPr lang="en-US" sz="1200" b="1" dirty="0" smtClean="0">
                <a:solidFill>
                  <a:srgbClr val="C00000"/>
                </a:solidFill>
              </a:rPr>
              <a:t>5.   JOHN DOE</a:t>
            </a:r>
          </a:p>
        </p:txBody>
      </p:sp>
      <p:sp>
        <p:nvSpPr>
          <p:cNvPr id="24" name="Rectangle 23"/>
          <p:cNvSpPr/>
          <p:nvPr/>
        </p:nvSpPr>
        <p:spPr>
          <a:xfrm>
            <a:off x="152400" y="4114800"/>
            <a:ext cx="2508849" cy="10668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en-US" sz="1200" b="1" dirty="0" smtClean="0">
                <a:solidFill>
                  <a:srgbClr val="C00000"/>
                </a:solidFill>
              </a:rPr>
              <a:t>ADAM GLAZER</a:t>
            </a:r>
            <a:endParaRPr lang="en-US" sz="1200" b="1" dirty="0">
              <a:solidFill>
                <a:srgbClr val="C00000"/>
              </a:solidFill>
            </a:endParaRPr>
          </a:p>
          <a:p>
            <a:pPr marL="228600" indent="-228600">
              <a:buAutoNum type="arabicPeriod" startAt="2"/>
            </a:pPr>
            <a:r>
              <a:rPr lang="en-US" sz="1200" b="1" dirty="0" smtClean="0">
                <a:solidFill>
                  <a:srgbClr val="C00000"/>
                </a:solidFill>
              </a:rPr>
              <a:t>JIM CASTLE</a:t>
            </a:r>
          </a:p>
          <a:p>
            <a:pPr marL="228600" indent="-228600"/>
            <a:r>
              <a:rPr lang="en-US" sz="1200" b="1" dirty="0" smtClean="0">
                <a:solidFill>
                  <a:srgbClr val="C00000"/>
                </a:solidFill>
              </a:rPr>
              <a:t>3.   SUSAN SMITH</a:t>
            </a:r>
          </a:p>
          <a:p>
            <a:pPr marL="228600" indent="-228600"/>
            <a:r>
              <a:rPr lang="en-US" sz="1200" b="1" dirty="0" smtClean="0">
                <a:solidFill>
                  <a:srgbClr val="C00000"/>
                </a:solidFill>
              </a:rPr>
              <a:t>4.   TYLER  DUKE</a:t>
            </a:r>
          </a:p>
          <a:p>
            <a:pPr marL="228600" indent="-228600"/>
            <a:r>
              <a:rPr lang="en-US" sz="1200" b="1" dirty="0" smtClean="0">
                <a:solidFill>
                  <a:srgbClr val="C00000"/>
                </a:solidFill>
              </a:rPr>
              <a:t>5.   JOHN DOE</a:t>
            </a:r>
          </a:p>
        </p:txBody>
      </p:sp>
      <p:sp>
        <p:nvSpPr>
          <p:cNvPr id="25" name="Rectangle 24"/>
          <p:cNvSpPr/>
          <p:nvPr/>
        </p:nvSpPr>
        <p:spPr>
          <a:xfrm>
            <a:off x="6477000" y="2590800"/>
            <a:ext cx="2514600" cy="10668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en-US" sz="1200" b="1" dirty="0" smtClean="0">
                <a:solidFill>
                  <a:srgbClr val="C00000"/>
                </a:solidFill>
              </a:rPr>
              <a:t>ADAM GLAZER</a:t>
            </a:r>
            <a:endParaRPr lang="en-US" sz="1200" b="1" dirty="0">
              <a:solidFill>
                <a:srgbClr val="C00000"/>
              </a:solidFill>
            </a:endParaRPr>
          </a:p>
          <a:p>
            <a:pPr marL="228600" indent="-228600">
              <a:buAutoNum type="arabicPeriod" startAt="2"/>
            </a:pPr>
            <a:r>
              <a:rPr lang="en-US" sz="1200" b="1" dirty="0" smtClean="0">
                <a:solidFill>
                  <a:srgbClr val="C00000"/>
                </a:solidFill>
              </a:rPr>
              <a:t>JIM CASTLE</a:t>
            </a:r>
          </a:p>
          <a:p>
            <a:pPr marL="228600" indent="-228600"/>
            <a:r>
              <a:rPr lang="en-US" sz="1200" b="1" dirty="0" smtClean="0">
                <a:solidFill>
                  <a:srgbClr val="C00000"/>
                </a:solidFill>
              </a:rPr>
              <a:t>3.   SUSAN SMITH</a:t>
            </a:r>
          </a:p>
          <a:p>
            <a:pPr marL="228600" indent="-228600"/>
            <a:r>
              <a:rPr lang="en-US" sz="1200" b="1" dirty="0" smtClean="0">
                <a:solidFill>
                  <a:srgbClr val="C00000"/>
                </a:solidFill>
              </a:rPr>
              <a:t>4.   TYLER  DUKE</a:t>
            </a:r>
          </a:p>
          <a:p>
            <a:pPr marL="228600" indent="-228600"/>
            <a:r>
              <a:rPr lang="en-US" sz="1200" b="1" dirty="0" smtClean="0">
                <a:solidFill>
                  <a:srgbClr val="C00000"/>
                </a:solidFill>
              </a:rPr>
              <a:t>5.   JOHN DOE</a:t>
            </a:r>
          </a:p>
        </p:txBody>
      </p:sp>
      <p:sp>
        <p:nvSpPr>
          <p:cNvPr id="26" name="Rectangle 25"/>
          <p:cNvSpPr/>
          <p:nvPr/>
        </p:nvSpPr>
        <p:spPr>
          <a:xfrm>
            <a:off x="6477000" y="4114800"/>
            <a:ext cx="2514600" cy="10668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en-US" sz="1200" b="1" dirty="0" smtClean="0">
                <a:solidFill>
                  <a:srgbClr val="C00000"/>
                </a:solidFill>
              </a:rPr>
              <a:t>ADAM GLAZER</a:t>
            </a:r>
            <a:endParaRPr lang="en-US" sz="1200" b="1" dirty="0">
              <a:solidFill>
                <a:srgbClr val="C00000"/>
              </a:solidFill>
            </a:endParaRPr>
          </a:p>
          <a:p>
            <a:pPr marL="228600" indent="-228600">
              <a:buAutoNum type="arabicPeriod" startAt="2"/>
            </a:pPr>
            <a:r>
              <a:rPr lang="en-US" sz="1200" b="1" dirty="0" smtClean="0">
                <a:solidFill>
                  <a:srgbClr val="C00000"/>
                </a:solidFill>
              </a:rPr>
              <a:t>JIM CASTLE</a:t>
            </a:r>
          </a:p>
          <a:p>
            <a:pPr marL="228600" indent="-228600"/>
            <a:r>
              <a:rPr lang="en-US" sz="1200" b="1" dirty="0" smtClean="0">
                <a:solidFill>
                  <a:srgbClr val="C00000"/>
                </a:solidFill>
              </a:rPr>
              <a:t>3.   SUSAN SMITH</a:t>
            </a:r>
          </a:p>
          <a:p>
            <a:pPr marL="228600" indent="-228600"/>
            <a:r>
              <a:rPr lang="en-US" sz="1200" b="1" dirty="0" smtClean="0">
                <a:solidFill>
                  <a:srgbClr val="C00000"/>
                </a:solidFill>
              </a:rPr>
              <a:t>4.   TYLER  DUKE</a:t>
            </a:r>
          </a:p>
          <a:p>
            <a:pPr marL="228600" indent="-228600"/>
            <a:r>
              <a:rPr lang="en-US" sz="1200" b="1" dirty="0" smtClean="0">
                <a:solidFill>
                  <a:srgbClr val="C00000"/>
                </a:solidFill>
              </a:rPr>
              <a:t>5.   JOHN DOE</a:t>
            </a:r>
          </a:p>
        </p:txBody>
      </p:sp>
      <p:pic>
        <p:nvPicPr>
          <p:cNvPr id="27" name="Picture 26" descr="SHELBY.jpg">
            <a:hlinkClick r:id="rId9"/>
          </p:cNvPr>
          <p:cNvPicPr>
            <a:picLocks noChangeAspect="1"/>
          </p:cNvPicPr>
          <p:nvPr/>
        </p:nvPicPr>
        <p:blipFill>
          <a:blip r:embed="rId10" cstate="print"/>
          <a:stretch>
            <a:fillRect/>
          </a:stretch>
        </p:blipFill>
        <p:spPr>
          <a:xfrm>
            <a:off x="2590800" y="5905500"/>
            <a:ext cx="4029075" cy="95250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sp>
        <p:nvSpPr>
          <p:cNvPr id="11" name="Rectangle 10">
            <a:hlinkClick r:id="" action="ppaction://hlinkshowjump?jump=lastslideviewed" highlightClick="1"/>
            <a:hlinkHover r:id="" action="ppaction://noaction" highlightClick="1"/>
          </p:cNvPr>
          <p:cNvSpPr/>
          <p:nvPr/>
        </p:nvSpPr>
        <p:spPr>
          <a:xfrm>
            <a:off x="725337" y="6390668"/>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12" name="Rectangle 11">
            <a:hlinkClick r:id="rId6" action="ppaction://hlinksldjump" highlightClick="1"/>
            <a:hlinkHover r:id="" action="ppaction://noaction" highlightClick="1"/>
          </p:cNvPr>
          <p:cNvSpPr/>
          <p:nvPr/>
        </p:nvSpPr>
        <p:spPr>
          <a:xfrm>
            <a:off x="7386368" y="6390668"/>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17" name="Rectangle 16"/>
          <p:cNvSpPr/>
          <p:nvPr/>
        </p:nvSpPr>
        <p:spPr>
          <a:xfrm>
            <a:off x="2514600" y="2209800"/>
            <a:ext cx="4038600" cy="3048000"/>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HOME VEHICLE IF SELECTED FROM CARS OWNED</a:t>
            </a:r>
          </a:p>
          <a:p>
            <a:pPr algn="ctr"/>
            <a:r>
              <a:rPr lang="en-US" b="1" dirty="0" smtClean="0">
                <a:solidFill>
                  <a:srgbClr val="FFFF00"/>
                </a:solidFill>
              </a:rPr>
              <a:t>OR</a:t>
            </a:r>
          </a:p>
          <a:p>
            <a:pPr algn="ctr"/>
            <a:r>
              <a:rPr lang="en-US" b="1" dirty="0" smtClean="0">
                <a:solidFill>
                  <a:srgbClr val="FFFF00"/>
                </a:solidFill>
              </a:rPr>
              <a:t>EMPTY LOOKING GARAGE</a:t>
            </a:r>
          </a:p>
          <a:p>
            <a:pPr algn="ctr"/>
            <a:r>
              <a:rPr lang="en-US" b="1" dirty="0" smtClean="0">
                <a:solidFill>
                  <a:srgbClr val="FFFF00"/>
                </a:solidFill>
              </a:rPr>
              <a:t>IF NOT SELECTED</a:t>
            </a:r>
            <a:endParaRPr lang="en-US" b="1" dirty="0">
              <a:solidFill>
                <a:srgbClr val="FFFF00"/>
              </a:solidFill>
            </a:endParaRPr>
          </a:p>
        </p:txBody>
      </p:sp>
      <p:pic>
        <p:nvPicPr>
          <p:cNvPr id="18" name="Picture 17" descr="50.jpg"/>
          <p:cNvPicPr>
            <a:picLocks noChangeAspect="1"/>
          </p:cNvPicPr>
          <p:nvPr/>
        </p:nvPicPr>
        <p:blipFill>
          <a:blip r:embed="rId8" cstate="print"/>
          <a:stretch>
            <a:fillRect/>
          </a:stretch>
        </p:blipFill>
        <p:spPr>
          <a:xfrm>
            <a:off x="155274" y="2980358"/>
            <a:ext cx="2130726" cy="1506883"/>
          </a:xfrm>
          <a:prstGeom prst="rect">
            <a:avLst/>
          </a:prstGeom>
        </p:spPr>
      </p:pic>
      <p:pic>
        <p:nvPicPr>
          <p:cNvPr id="19" name="Picture 18" descr="742.jpg"/>
          <p:cNvPicPr>
            <a:picLocks noChangeAspect="1"/>
          </p:cNvPicPr>
          <p:nvPr/>
        </p:nvPicPr>
        <p:blipFill>
          <a:blip r:embed="rId9" cstate="print"/>
          <a:stretch>
            <a:fillRect/>
          </a:stretch>
        </p:blipFill>
        <p:spPr>
          <a:xfrm>
            <a:off x="6781800" y="2975551"/>
            <a:ext cx="2199736" cy="1503341"/>
          </a:xfrm>
          <a:prstGeom prst="rect">
            <a:avLst/>
          </a:prstGeom>
        </p:spPr>
      </p:pic>
      <p:sp>
        <p:nvSpPr>
          <p:cNvPr id="20" name="Rectangle 19"/>
          <p:cNvSpPr/>
          <p:nvPr/>
        </p:nvSpPr>
        <p:spPr>
          <a:xfrm>
            <a:off x="152400" y="4813606"/>
            <a:ext cx="9144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dirty="0" smtClean="0">
                <a:solidFill>
                  <a:schemeClr val="bg1"/>
                </a:solidFill>
              </a:rPr>
              <a:t>PLAYER</a:t>
            </a:r>
            <a:endParaRPr lang="en-US" sz="1400" dirty="0">
              <a:solidFill>
                <a:schemeClr val="bg1"/>
              </a:solidFill>
            </a:endParaRPr>
          </a:p>
        </p:txBody>
      </p:sp>
      <p:sp>
        <p:nvSpPr>
          <p:cNvPr id="21" name="Rectangle 20">
            <a:hlinkClick r:id="" action="ppaction://noaction" highlightClick="1"/>
            <a:hlinkHover r:id="" action="ppaction://noaction" highlightClick="1"/>
          </p:cNvPr>
          <p:cNvSpPr/>
          <p:nvPr/>
        </p:nvSpPr>
        <p:spPr>
          <a:xfrm>
            <a:off x="1213449" y="4813606"/>
            <a:ext cx="10668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dirty="0" smtClean="0">
                <a:solidFill>
                  <a:srgbClr val="FF0000"/>
                </a:solidFill>
              </a:rPr>
              <a:t>SEARCH</a:t>
            </a:r>
            <a:endParaRPr lang="en-US" dirty="0">
              <a:solidFill>
                <a:srgbClr val="FF0000"/>
              </a:solidFill>
            </a:endParaRPr>
          </a:p>
        </p:txBody>
      </p:sp>
      <p:sp>
        <p:nvSpPr>
          <p:cNvPr id="23" name="Rectangle 22">
            <a:hlinkClick r:id="" action="ppaction://noaction" highlightClick="1"/>
            <a:hlinkHover r:id="" action="ppaction://noaction" highlightClick="1"/>
          </p:cNvPr>
          <p:cNvSpPr/>
          <p:nvPr/>
        </p:nvSpPr>
        <p:spPr>
          <a:xfrm>
            <a:off x="1213449" y="5257800"/>
            <a:ext cx="10668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dirty="0" smtClean="0">
                <a:solidFill>
                  <a:srgbClr val="FF0000"/>
                </a:solidFill>
              </a:rPr>
              <a:t>SEARCH</a:t>
            </a:r>
            <a:endParaRPr lang="en-US" dirty="0">
              <a:solidFill>
                <a:srgbClr val="FF0000"/>
              </a:solidFill>
            </a:endParaRPr>
          </a:p>
        </p:txBody>
      </p:sp>
      <p:sp>
        <p:nvSpPr>
          <p:cNvPr id="25" name="Rectangle 24">
            <a:hlinkClick r:id="" action="ppaction://noaction" highlightClick="1"/>
            <a:hlinkHover r:id="" action="ppaction://noaction" highlightClick="1"/>
          </p:cNvPr>
          <p:cNvSpPr/>
          <p:nvPr/>
        </p:nvSpPr>
        <p:spPr>
          <a:xfrm>
            <a:off x="7924800" y="5257799"/>
            <a:ext cx="10668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dirty="0" smtClean="0">
                <a:solidFill>
                  <a:srgbClr val="FF0000"/>
                </a:solidFill>
              </a:rPr>
              <a:t>SEARCH</a:t>
            </a:r>
            <a:endParaRPr lang="en-US" dirty="0">
              <a:solidFill>
                <a:srgbClr val="FF0000"/>
              </a:solidFill>
            </a:endParaRPr>
          </a:p>
        </p:txBody>
      </p:sp>
      <p:sp>
        <p:nvSpPr>
          <p:cNvPr id="26" name="Rectangle 25"/>
          <p:cNvSpPr/>
          <p:nvPr/>
        </p:nvSpPr>
        <p:spPr>
          <a:xfrm>
            <a:off x="152400" y="5259939"/>
            <a:ext cx="9144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dirty="0" smtClean="0">
                <a:solidFill>
                  <a:schemeClr val="bg1"/>
                </a:solidFill>
              </a:rPr>
              <a:t>BUSINESS</a:t>
            </a:r>
            <a:endParaRPr lang="en-US" sz="1400" dirty="0">
              <a:solidFill>
                <a:schemeClr val="bg1"/>
              </a:solidFill>
            </a:endParaRPr>
          </a:p>
        </p:txBody>
      </p:sp>
      <p:sp>
        <p:nvSpPr>
          <p:cNvPr id="27" name="Rectangle 26"/>
          <p:cNvSpPr/>
          <p:nvPr/>
        </p:nvSpPr>
        <p:spPr>
          <a:xfrm>
            <a:off x="6781800" y="5282380"/>
            <a:ext cx="9906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dirty="0" smtClean="0">
                <a:solidFill>
                  <a:schemeClr val="bg1"/>
                </a:solidFill>
              </a:rPr>
              <a:t>VEHICLE</a:t>
            </a:r>
            <a:endParaRPr lang="en-US" sz="1400" dirty="0">
              <a:solidFill>
                <a:schemeClr val="bg1"/>
              </a:solidFill>
            </a:endParaRPr>
          </a:p>
        </p:txBody>
      </p:sp>
      <p:sp>
        <p:nvSpPr>
          <p:cNvPr id="28" name="Rectangle 27"/>
          <p:cNvSpPr/>
          <p:nvPr/>
        </p:nvSpPr>
        <p:spPr>
          <a:xfrm>
            <a:off x="6764460" y="4813606"/>
            <a:ext cx="100794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400" dirty="0" smtClean="0">
                <a:solidFill>
                  <a:schemeClr val="bg1"/>
                </a:solidFill>
              </a:rPr>
              <a:t>PROJECT</a:t>
            </a:r>
            <a:endParaRPr lang="en-US" sz="1400" dirty="0">
              <a:solidFill>
                <a:schemeClr val="bg1"/>
              </a:solidFill>
            </a:endParaRPr>
          </a:p>
        </p:txBody>
      </p:sp>
      <p:sp>
        <p:nvSpPr>
          <p:cNvPr id="29" name="Rectangle 28">
            <a:hlinkClick r:id="" action="ppaction://noaction" highlightClick="1"/>
            <a:hlinkHover r:id="" action="ppaction://noaction" highlightClick="1"/>
          </p:cNvPr>
          <p:cNvSpPr/>
          <p:nvPr/>
        </p:nvSpPr>
        <p:spPr>
          <a:xfrm>
            <a:off x="7924800" y="4813606"/>
            <a:ext cx="10668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dirty="0" smtClean="0">
                <a:solidFill>
                  <a:srgbClr val="FF0000"/>
                </a:solidFill>
              </a:rPr>
              <a:t>SEARCH</a:t>
            </a:r>
            <a:endParaRPr lang="en-US" dirty="0">
              <a:solidFill>
                <a:srgbClr val="FF0000"/>
              </a:solidFill>
            </a:endParaRPr>
          </a:p>
        </p:txBody>
      </p:sp>
      <p:pic>
        <p:nvPicPr>
          <p:cNvPr id="30" name="Picture 29" descr="STA-BIL.jpg">
            <a:hlinkClick r:id="rId10"/>
          </p:cNvPr>
          <p:cNvPicPr>
            <a:picLocks noChangeAspect="1"/>
          </p:cNvPicPr>
          <p:nvPr/>
        </p:nvPicPr>
        <p:blipFill>
          <a:blip r:embed="rId11" cstate="print"/>
          <a:stretch>
            <a:fillRect/>
          </a:stretch>
        </p:blipFill>
        <p:spPr>
          <a:xfrm>
            <a:off x="2971800" y="5943600"/>
            <a:ext cx="3165566" cy="7620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sp>
        <p:nvSpPr>
          <p:cNvPr id="11" name="Rectangle 10">
            <a:hlinkClick r:id="" action="ppaction://hlinkshowjump?jump=lastslideviewed" highlightClick="1"/>
            <a:hlinkHover r:id="" action="ppaction://noaction" highlightClick="1"/>
          </p:cNvPr>
          <p:cNvSpPr/>
          <p:nvPr/>
        </p:nvSpPr>
        <p:spPr>
          <a:xfrm>
            <a:off x="756608"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12" name="Rectangle 11">
            <a:hlinkClick r:id="rId6" action="ppaction://hlinksldjump" highlightClick="1"/>
            <a:hlinkHover r:id="" action="ppaction://noaction" highlightClick="1"/>
          </p:cNvPr>
          <p:cNvSpPr/>
          <p:nvPr/>
        </p:nvSpPr>
        <p:spPr>
          <a:xfrm>
            <a:off x="7603824" y="632460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17" name="Rectangle 16"/>
          <p:cNvSpPr/>
          <p:nvPr/>
        </p:nvSpPr>
        <p:spPr>
          <a:xfrm>
            <a:off x="2430678" y="2159479"/>
            <a:ext cx="4411147" cy="3391463"/>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HOME VEHICLE IF SELECTED FROM CARS OWNED</a:t>
            </a:r>
          </a:p>
          <a:p>
            <a:pPr algn="ctr"/>
            <a:r>
              <a:rPr lang="en-US" b="1" dirty="0" smtClean="0">
                <a:solidFill>
                  <a:srgbClr val="FFFF00"/>
                </a:solidFill>
              </a:rPr>
              <a:t>OR</a:t>
            </a:r>
          </a:p>
          <a:p>
            <a:pPr algn="ctr"/>
            <a:r>
              <a:rPr lang="en-US" b="1" dirty="0" smtClean="0">
                <a:solidFill>
                  <a:srgbClr val="FFFF00"/>
                </a:solidFill>
              </a:rPr>
              <a:t>EMPTY LOOKING GARAGE</a:t>
            </a:r>
          </a:p>
          <a:p>
            <a:pPr algn="ctr"/>
            <a:r>
              <a:rPr lang="en-US" b="1" dirty="0" smtClean="0">
                <a:solidFill>
                  <a:srgbClr val="FFFF00"/>
                </a:solidFill>
              </a:rPr>
              <a:t>IF NOT SELECTED</a:t>
            </a:r>
            <a:endParaRPr lang="en-US" b="1" dirty="0">
              <a:solidFill>
                <a:srgbClr val="FFFF00"/>
              </a:solidFill>
            </a:endParaRPr>
          </a:p>
        </p:txBody>
      </p:sp>
      <p:pic>
        <p:nvPicPr>
          <p:cNvPr id="19" name="Picture 18" descr="YOUTUBE.jpg"/>
          <p:cNvPicPr>
            <a:picLocks noChangeAspect="1"/>
          </p:cNvPicPr>
          <p:nvPr/>
        </p:nvPicPr>
        <p:blipFill>
          <a:blip r:embed="rId8" cstate="print"/>
          <a:stretch>
            <a:fillRect/>
          </a:stretch>
        </p:blipFill>
        <p:spPr>
          <a:xfrm>
            <a:off x="6999617" y="2209800"/>
            <a:ext cx="838200" cy="849476"/>
          </a:xfrm>
          <a:prstGeom prst="rect">
            <a:avLst/>
          </a:prstGeom>
        </p:spPr>
      </p:pic>
      <p:pic>
        <p:nvPicPr>
          <p:cNvPr id="20" name="Picture 19" descr="YOUTUBE.jpg"/>
          <p:cNvPicPr>
            <a:picLocks noChangeAspect="1"/>
          </p:cNvPicPr>
          <p:nvPr/>
        </p:nvPicPr>
        <p:blipFill>
          <a:blip r:embed="rId8" cstate="print"/>
          <a:stretch>
            <a:fillRect/>
          </a:stretch>
        </p:blipFill>
        <p:spPr>
          <a:xfrm>
            <a:off x="8153400" y="2209800"/>
            <a:ext cx="838200" cy="849476"/>
          </a:xfrm>
          <a:prstGeom prst="rect">
            <a:avLst/>
          </a:prstGeom>
        </p:spPr>
      </p:pic>
      <p:pic>
        <p:nvPicPr>
          <p:cNvPr id="21" name="Picture 20" descr="YOUTUBE.jpg"/>
          <p:cNvPicPr>
            <a:picLocks noChangeAspect="1"/>
          </p:cNvPicPr>
          <p:nvPr/>
        </p:nvPicPr>
        <p:blipFill>
          <a:blip r:embed="rId8" cstate="print"/>
          <a:stretch>
            <a:fillRect/>
          </a:stretch>
        </p:blipFill>
        <p:spPr>
          <a:xfrm>
            <a:off x="7010400" y="3482837"/>
            <a:ext cx="838200" cy="849476"/>
          </a:xfrm>
          <a:prstGeom prst="rect">
            <a:avLst/>
          </a:prstGeom>
        </p:spPr>
      </p:pic>
      <p:pic>
        <p:nvPicPr>
          <p:cNvPr id="22" name="Picture 21" descr="YOUTUBE.jpg"/>
          <p:cNvPicPr>
            <a:picLocks noChangeAspect="1"/>
          </p:cNvPicPr>
          <p:nvPr/>
        </p:nvPicPr>
        <p:blipFill>
          <a:blip r:embed="rId8" cstate="print"/>
          <a:stretch>
            <a:fillRect/>
          </a:stretch>
        </p:blipFill>
        <p:spPr>
          <a:xfrm>
            <a:off x="8153400" y="3480793"/>
            <a:ext cx="838200" cy="849476"/>
          </a:xfrm>
          <a:prstGeom prst="rect">
            <a:avLst/>
          </a:prstGeom>
        </p:spPr>
      </p:pic>
      <p:pic>
        <p:nvPicPr>
          <p:cNvPr id="23" name="Picture 22" descr="YOUTUBE.jpg"/>
          <p:cNvPicPr>
            <a:picLocks noChangeAspect="1"/>
          </p:cNvPicPr>
          <p:nvPr/>
        </p:nvPicPr>
        <p:blipFill>
          <a:blip r:embed="rId8" cstate="print"/>
          <a:stretch>
            <a:fillRect/>
          </a:stretch>
        </p:blipFill>
        <p:spPr>
          <a:xfrm>
            <a:off x="7010400" y="4762007"/>
            <a:ext cx="838200" cy="849476"/>
          </a:xfrm>
          <a:prstGeom prst="rect">
            <a:avLst/>
          </a:prstGeom>
        </p:spPr>
      </p:pic>
      <p:pic>
        <p:nvPicPr>
          <p:cNvPr id="24" name="Picture 23" descr="YOUTUBE.jpg"/>
          <p:cNvPicPr>
            <a:picLocks noChangeAspect="1"/>
          </p:cNvPicPr>
          <p:nvPr/>
        </p:nvPicPr>
        <p:blipFill>
          <a:blip r:embed="rId8" cstate="print"/>
          <a:stretch>
            <a:fillRect/>
          </a:stretch>
        </p:blipFill>
        <p:spPr>
          <a:xfrm>
            <a:off x="8153400" y="4751786"/>
            <a:ext cx="838200" cy="849476"/>
          </a:xfrm>
          <a:prstGeom prst="rect">
            <a:avLst/>
          </a:prstGeom>
        </p:spPr>
      </p:pic>
      <p:sp>
        <p:nvSpPr>
          <p:cNvPr id="26" name="Rectangle 25"/>
          <p:cNvSpPr/>
          <p:nvPr/>
        </p:nvSpPr>
        <p:spPr>
          <a:xfrm>
            <a:off x="152400" y="2182483"/>
            <a:ext cx="2199016" cy="3429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2400" b="1" dirty="0" smtClean="0">
                <a:solidFill>
                  <a:schemeClr val="bg1"/>
                </a:solidFill>
              </a:rPr>
              <a:t>FAQ</a:t>
            </a:r>
          </a:p>
          <a:p>
            <a:pPr marL="342900" indent="-342900">
              <a:buAutoNum type="arabicPeriod"/>
            </a:pPr>
            <a:r>
              <a:rPr lang="en-US" sz="1400" dirty="0" smtClean="0">
                <a:solidFill>
                  <a:schemeClr val="bg1"/>
                </a:solidFill>
              </a:rPr>
              <a:t>QUESTION…………..</a:t>
            </a:r>
          </a:p>
          <a:p>
            <a:pPr marL="342900" indent="-342900">
              <a:buAutoNum type="arabicPeriod"/>
            </a:pPr>
            <a:r>
              <a:rPr lang="en-US" sz="1400" dirty="0" smtClean="0">
                <a:solidFill>
                  <a:schemeClr val="bg1"/>
                </a:solidFill>
              </a:rPr>
              <a:t>QUESTION…………..</a:t>
            </a:r>
          </a:p>
          <a:p>
            <a:pPr marL="342900" indent="-342900">
              <a:buAutoNum type="arabicPeriod"/>
            </a:pPr>
            <a:r>
              <a:rPr lang="en-US" sz="1400" dirty="0" smtClean="0">
                <a:solidFill>
                  <a:schemeClr val="bg1"/>
                </a:solidFill>
              </a:rPr>
              <a:t>QUESTION…………..</a:t>
            </a:r>
          </a:p>
          <a:p>
            <a:pPr marL="342900" indent="-342900">
              <a:buAutoNum type="arabicPeriod"/>
            </a:pPr>
            <a:r>
              <a:rPr lang="en-US" sz="1400" dirty="0" smtClean="0">
                <a:solidFill>
                  <a:schemeClr val="bg1"/>
                </a:solidFill>
              </a:rPr>
              <a:t>QUESTION…………..</a:t>
            </a:r>
          </a:p>
          <a:p>
            <a:pPr marL="342900" indent="-342900">
              <a:buAutoNum type="arabicPeriod"/>
            </a:pPr>
            <a:r>
              <a:rPr lang="en-US" sz="1400" dirty="0" smtClean="0">
                <a:solidFill>
                  <a:schemeClr val="bg1"/>
                </a:solidFill>
              </a:rPr>
              <a:t>QUESTION…………..</a:t>
            </a:r>
          </a:p>
          <a:p>
            <a:pPr marL="342900" indent="-342900">
              <a:buAutoNum type="arabicPeriod"/>
            </a:pPr>
            <a:r>
              <a:rPr lang="en-US" sz="1400" dirty="0" smtClean="0">
                <a:solidFill>
                  <a:schemeClr val="bg1"/>
                </a:solidFill>
              </a:rPr>
              <a:t>QUESTION…………..</a:t>
            </a:r>
          </a:p>
          <a:p>
            <a:pPr marL="342900" indent="-342900">
              <a:buAutoNum type="arabicPeriod"/>
            </a:pPr>
            <a:r>
              <a:rPr lang="en-US" sz="1400" dirty="0" smtClean="0">
                <a:solidFill>
                  <a:schemeClr val="bg1"/>
                </a:solidFill>
              </a:rPr>
              <a:t>QUESTION…………..</a:t>
            </a:r>
          </a:p>
          <a:p>
            <a:pPr marL="342900" indent="-342900">
              <a:buAutoNum type="arabicPeriod"/>
            </a:pPr>
            <a:r>
              <a:rPr lang="en-US" sz="1400" dirty="0" smtClean="0">
                <a:solidFill>
                  <a:schemeClr val="bg1"/>
                </a:solidFill>
              </a:rPr>
              <a:t>QUESTION……………</a:t>
            </a:r>
          </a:p>
          <a:p>
            <a:pPr marL="342900" indent="-342900">
              <a:buAutoNum type="arabicPeriod"/>
            </a:pPr>
            <a:r>
              <a:rPr lang="en-US" sz="1400" dirty="0" smtClean="0">
                <a:solidFill>
                  <a:schemeClr val="bg1"/>
                </a:solidFill>
              </a:rPr>
              <a:t>QUESTION……………</a:t>
            </a:r>
          </a:p>
          <a:p>
            <a:pPr marL="342900" indent="-342900">
              <a:buAutoNum type="arabicPeriod"/>
            </a:pPr>
            <a:r>
              <a:rPr lang="en-US" sz="1400" dirty="0" smtClean="0">
                <a:solidFill>
                  <a:schemeClr val="bg1"/>
                </a:solidFill>
              </a:rPr>
              <a:t>QUESTION……………</a:t>
            </a:r>
          </a:p>
          <a:p>
            <a:pPr marL="342900" indent="-342900">
              <a:buAutoNum type="arabicPeriod"/>
            </a:pPr>
            <a:r>
              <a:rPr lang="en-US" sz="1400" dirty="0" smtClean="0">
                <a:solidFill>
                  <a:schemeClr val="bg1"/>
                </a:solidFill>
              </a:rPr>
              <a:t>QUESTION……………</a:t>
            </a:r>
          </a:p>
          <a:p>
            <a:pPr marL="342900" indent="-342900">
              <a:buAutoNum type="arabicPeriod"/>
            </a:pPr>
            <a:r>
              <a:rPr lang="en-US" sz="1400" dirty="0" smtClean="0">
                <a:solidFill>
                  <a:schemeClr val="bg1"/>
                </a:solidFill>
              </a:rPr>
              <a:t>QUESTION……………</a:t>
            </a:r>
          </a:p>
          <a:p>
            <a:pPr marL="342900" indent="-342900">
              <a:buAutoNum type="arabicPeriod"/>
            </a:pPr>
            <a:r>
              <a:rPr lang="en-US" sz="1400" dirty="0" smtClean="0">
                <a:solidFill>
                  <a:schemeClr val="bg1"/>
                </a:solidFill>
              </a:rPr>
              <a:t>QUESTION……………</a:t>
            </a:r>
          </a:p>
          <a:p>
            <a:pPr marL="342900" indent="-342900">
              <a:buAutoNum type="arabicPeriod"/>
            </a:pPr>
            <a:r>
              <a:rPr lang="en-US" sz="1400" dirty="0" smtClean="0">
                <a:solidFill>
                  <a:schemeClr val="bg1"/>
                </a:solidFill>
              </a:rPr>
              <a:t>QUESTION……………</a:t>
            </a:r>
            <a:endParaRPr lang="en-US" sz="1400" dirty="0">
              <a:solidFill>
                <a:schemeClr val="bg1"/>
              </a:solidFill>
            </a:endParaRPr>
          </a:p>
        </p:txBody>
      </p:sp>
      <p:pic>
        <p:nvPicPr>
          <p:cNvPr id="28" name="Picture 27" descr="MARATHON COACH.jpg">
            <a:hlinkClick r:id="rId9"/>
          </p:cNvPr>
          <p:cNvPicPr>
            <a:picLocks noChangeAspect="1"/>
          </p:cNvPicPr>
          <p:nvPr/>
        </p:nvPicPr>
        <p:blipFill>
          <a:blip r:embed="rId10" cstate="print"/>
          <a:stretch>
            <a:fillRect/>
          </a:stretch>
        </p:blipFill>
        <p:spPr>
          <a:xfrm>
            <a:off x="3075316" y="5601262"/>
            <a:ext cx="3200400" cy="1246517"/>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sp>
        <p:nvSpPr>
          <p:cNvPr id="11" name="Rectangle 10">
            <a:hlinkClick r:id="" action="ppaction://hlinkshowjump?jump=lastslideviewed" highlightClick="1"/>
            <a:hlinkHover r:id="" action="ppaction://noaction" highlightClick="1"/>
          </p:cNvPr>
          <p:cNvSpPr/>
          <p:nvPr/>
        </p:nvSpPr>
        <p:spPr>
          <a:xfrm>
            <a:off x="571500" y="634365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12" name="Rectangle 11">
            <a:hlinkClick r:id="rId6" action="ppaction://hlinksldjump" highlightClick="1"/>
            <a:hlinkHover r:id="" action="ppaction://noaction" highlightClick="1"/>
          </p:cNvPr>
          <p:cNvSpPr/>
          <p:nvPr/>
        </p:nvSpPr>
        <p:spPr>
          <a:xfrm>
            <a:off x="7581899" y="6343650"/>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pic>
        <p:nvPicPr>
          <p:cNvPr id="17" name="Picture 16" descr="BARRETT-JACKSON.jpg"/>
          <p:cNvPicPr>
            <a:picLocks noChangeAspect="1"/>
          </p:cNvPicPr>
          <p:nvPr/>
        </p:nvPicPr>
        <p:blipFill>
          <a:blip r:embed="rId7" cstate="print"/>
          <a:stretch>
            <a:fillRect/>
          </a:stretch>
        </p:blipFill>
        <p:spPr>
          <a:xfrm>
            <a:off x="2576016" y="2202144"/>
            <a:ext cx="3991967" cy="3168228"/>
          </a:xfrm>
          <a:prstGeom prst="rect">
            <a:avLst/>
          </a:prstGeom>
        </p:spPr>
      </p:pic>
      <p:pic>
        <p:nvPicPr>
          <p:cNvPr id="18" name="Picture 17" descr="BRIDGESTONE.png"/>
          <p:cNvPicPr>
            <a:picLocks noChangeAspect="1"/>
          </p:cNvPicPr>
          <p:nvPr/>
        </p:nvPicPr>
        <p:blipFill>
          <a:blip r:embed="rId8" cstate="print"/>
          <a:stretch>
            <a:fillRect/>
          </a:stretch>
        </p:blipFill>
        <p:spPr>
          <a:xfrm>
            <a:off x="2819400" y="5829300"/>
            <a:ext cx="3352800" cy="1028700"/>
          </a:xfrm>
          <a:prstGeom prst="rect">
            <a:avLst/>
          </a:prstGeom>
        </p:spPr>
      </p:pic>
      <p:sp>
        <p:nvSpPr>
          <p:cNvPr id="19" name="Rectangle 18">
            <a:hlinkClick r:id="rId9" action="ppaction://hlinksldjump" highlightClick="1"/>
            <a:hlinkHover r:id="" action="ppaction://noaction" highlightClick="1"/>
          </p:cNvPr>
          <p:cNvSpPr/>
          <p:nvPr/>
        </p:nvSpPr>
        <p:spPr>
          <a:xfrm>
            <a:off x="152400" y="2246432"/>
            <a:ext cx="1828800" cy="12954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PURCHASE VEHICLE</a:t>
            </a:r>
            <a:endParaRPr lang="en-US" b="1" dirty="0">
              <a:solidFill>
                <a:srgbClr val="FF0000"/>
              </a:solidFill>
            </a:endParaRPr>
          </a:p>
        </p:txBody>
      </p:sp>
      <p:sp>
        <p:nvSpPr>
          <p:cNvPr id="20" name="Rectangle 19">
            <a:hlinkClick r:id="rId10" action="ppaction://hlinksldjump" highlightClick="1"/>
            <a:hlinkHover r:id="" action="ppaction://noaction" highlightClick="1"/>
          </p:cNvPr>
          <p:cNvSpPr/>
          <p:nvPr/>
        </p:nvSpPr>
        <p:spPr>
          <a:xfrm>
            <a:off x="152400" y="4074972"/>
            <a:ext cx="1828800" cy="12954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PURCHASE PROJECT</a:t>
            </a:r>
            <a:endParaRPr lang="en-US" b="1" dirty="0">
              <a:solidFill>
                <a:srgbClr val="FF0000"/>
              </a:solidFill>
            </a:endParaRPr>
          </a:p>
        </p:txBody>
      </p:sp>
      <p:sp>
        <p:nvSpPr>
          <p:cNvPr id="21" name="Rectangle 20">
            <a:hlinkClick r:id="rId11" action="ppaction://hlinksldjump" highlightClick="1"/>
            <a:hlinkHover r:id="" action="ppaction://noaction" highlightClick="1"/>
          </p:cNvPr>
          <p:cNvSpPr/>
          <p:nvPr/>
        </p:nvSpPr>
        <p:spPr>
          <a:xfrm>
            <a:off x="7162799" y="2202144"/>
            <a:ext cx="1828800" cy="12954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SELL VEHICLE</a:t>
            </a:r>
            <a:endParaRPr lang="en-US" b="1" dirty="0">
              <a:solidFill>
                <a:srgbClr val="FF0000"/>
              </a:solidFill>
            </a:endParaRPr>
          </a:p>
        </p:txBody>
      </p:sp>
      <p:sp>
        <p:nvSpPr>
          <p:cNvPr id="22" name="Rectangle 21">
            <a:hlinkClick r:id="rId12" action="ppaction://hlinksldjump" highlightClick="1"/>
            <a:hlinkHover r:id="" action="ppaction://noaction" highlightClick="1"/>
          </p:cNvPr>
          <p:cNvSpPr/>
          <p:nvPr/>
        </p:nvSpPr>
        <p:spPr>
          <a:xfrm>
            <a:off x="7162799" y="4085036"/>
            <a:ext cx="1828800" cy="12954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SELL PROJECT</a:t>
            </a:r>
            <a:endParaRPr lang="en-US" b="1" dirty="0">
              <a:solidFill>
                <a:srgbClr val="FF0000"/>
              </a:solidFill>
            </a:endParaRPr>
          </a:p>
        </p:txBody>
      </p:sp>
      <p:sp>
        <p:nvSpPr>
          <p:cNvPr id="23" name="Rectangle 22">
            <a:hlinkClick r:id="rId13" action="ppaction://hlinksldjump" highlightClick="1"/>
            <a:hlinkHover r:id="" action="ppaction://noaction" highlightClick="1"/>
          </p:cNvPr>
          <p:cNvSpPr/>
          <p:nvPr/>
        </p:nvSpPr>
        <p:spPr>
          <a:xfrm>
            <a:off x="3162300" y="5485536"/>
            <a:ext cx="26670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b="1" dirty="0" smtClean="0">
                <a:solidFill>
                  <a:srgbClr val="FF0000"/>
                </a:solidFill>
              </a:rPr>
              <a:t>GO TO MY AUCTIONS</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1858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sp>
        <p:nvSpPr>
          <p:cNvPr id="8" name="TextBox 7">
            <a:hlinkClick r:id="rId4" action="ppaction://hlinksldjump"/>
          </p:cNvPr>
          <p:cNvSpPr txBox="1"/>
          <p:nvPr/>
        </p:nvSpPr>
        <p:spPr>
          <a:xfrm>
            <a:off x="1141476" y="4118060"/>
            <a:ext cx="12192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SELECT</a:t>
            </a:r>
            <a:endParaRPr lang="en-US" b="1" dirty="0">
              <a:solidFill>
                <a:srgbClr val="FF0000"/>
              </a:solidFill>
            </a:endParaRPr>
          </a:p>
        </p:txBody>
      </p:sp>
      <p:pic>
        <p:nvPicPr>
          <p:cNvPr id="11" name="Picture 10" descr="50.jpg">
            <a:hlinkClick r:id="rId5" action="ppaction://hlinksldjump"/>
          </p:cNvPr>
          <p:cNvPicPr>
            <a:picLocks noChangeAspect="1"/>
          </p:cNvPicPr>
          <p:nvPr/>
        </p:nvPicPr>
        <p:blipFill>
          <a:blip r:embed="rId6" cstate="print"/>
          <a:stretch>
            <a:fillRect/>
          </a:stretch>
        </p:blipFill>
        <p:spPr>
          <a:xfrm>
            <a:off x="530352" y="2141232"/>
            <a:ext cx="2441448" cy="1921033"/>
          </a:xfrm>
          <a:prstGeom prst="rect">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p:spPr>
      </p:pic>
      <p:sp>
        <p:nvSpPr>
          <p:cNvPr id="12" name="Rectangle 11"/>
          <p:cNvSpPr/>
          <p:nvPr/>
        </p:nvSpPr>
        <p:spPr>
          <a:xfrm>
            <a:off x="3505200" y="2156621"/>
            <a:ext cx="5486400" cy="838200"/>
          </a:xfrm>
          <a:prstGeom prst="rect">
            <a:avLst/>
          </a:prstGeom>
          <a:ln>
            <a:noFill/>
          </a:ln>
        </p:spPr>
        <p:style>
          <a:lnRef idx="1">
            <a:schemeClr val="accent2"/>
          </a:lnRef>
          <a:fillRef idx="1003">
            <a:schemeClr val="lt2"/>
          </a:fillRef>
          <a:effectRef idx="1">
            <a:schemeClr val="accent2"/>
          </a:effectRef>
          <a:fontRef idx="minor">
            <a:schemeClr val="dk1"/>
          </a:fontRef>
        </p:style>
        <p:txBody>
          <a:bodyPr rtlCol="0" anchor="ctr"/>
          <a:lstStyle/>
          <a:p>
            <a:r>
              <a:rPr lang="en-US" b="1" dirty="0" smtClean="0">
                <a:solidFill>
                  <a:schemeClr val="bg1"/>
                </a:solidFill>
              </a:rPr>
              <a:t>1932 FORD CUSTOM ROADSTER - </a:t>
            </a:r>
            <a:r>
              <a:rPr lang="en-US" sz="1100" dirty="0">
                <a:solidFill>
                  <a:schemeClr val="bg1"/>
                </a:solidFill>
              </a:rPr>
              <a:t>Over ninety percent of the car is one-off parts. The body is all steel. Received three awards at the America's Most Beautiful Roadster Show in 2010, "Outstanding Engineering", "Achievement Award" and "Outstanding Paint."</a:t>
            </a:r>
            <a:r>
              <a:rPr lang="en-US" sz="1100" dirty="0" smtClean="0">
                <a:solidFill>
                  <a:schemeClr val="bg1"/>
                </a:solidFill>
              </a:rPr>
              <a:t> </a:t>
            </a:r>
            <a:endParaRPr lang="en-US" sz="1100" b="1" dirty="0">
              <a:solidFill>
                <a:schemeClr val="bg1"/>
              </a:solidFill>
            </a:endParaRPr>
          </a:p>
        </p:txBody>
      </p:sp>
      <p:sp>
        <p:nvSpPr>
          <p:cNvPr id="18" name="Rectangle 17"/>
          <p:cNvSpPr/>
          <p:nvPr/>
        </p:nvSpPr>
        <p:spPr>
          <a:xfrm>
            <a:off x="3480815" y="3358555"/>
            <a:ext cx="914400" cy="685800"/>
          </a:xfrm>
          <a:prstGeom prst="rect">
            <a:avLst/>
          </a:prstGeom>
          <a:solidFill>
            <a:srgbClr val="66FF33"/>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solidFill>
                  <a:schemeClr val="bg1"/>
                </a:solidFill>
              </a:rPr>
              <a:t>88%</a:t>
            </a:r>
            <a:endParaRPr lang="en-US" b="1" dirty="0">
              <a:solidFill>
                <a:schemeClr val="bg1"/>
              </a:solidFill>
            </a:endParaRPr>
          </a:p>
        </p:txBody>
      </p:sp>
      <p:sp>
        <p:nvSpPr>
          <p:cNvPr id="19" name="Rectangle 18"/>
          <p:cNvSpPr/>
          <p:nvPr/>
        </p:nvSpPr>
        <p:spPr>
          <a:xfrm>
            <a:off x="5029199" y="3353752"/>
            <a:ext cx="943108" cy="686827"/>
          </a:xfrm>
          <a:prstGeom prst="rect">
            <a:avLst/>
          </a:prstGeom>
          <a:solidFill>
            <a:srgbClr val="66FF33"/>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solidFill>
                  <a:schemeClr val="bg1"/>
                </a:solidFill>
              </a:rPr>
              <a:t>96%</a:t>
            </a:r>
            <a:endParaRPr lang="en-US" b="1" dirty="0">
              <a:solidFill>
                <a:schemeClr val="bg1"/>
              </a:solidFill>
            </a:endParaRPr>
          </a:p>
        </p:txBody>
      </p:sp>
      <p:sp>
        <p:nvSpPr>
          <p:cNvPr id="20" name="Rectangle 19"/>
          <p:cNvSpPr/>
          <p:nvPr/>
        </p:nvSpPr>
        <p:spPr>
          <a:xfrm>
            <a:off x="7951354" y="3352367"/>
            <a:ext cx="914400" cy="685800"/>
          </a:xfrm>
          <a:prstGeom prst="rect">
            <a:avLst/>
          </a:prstGeom>
          <a:solidFill>
            <a:srgbClr val="66FF33"/>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solidFill>
                  <a:schemeClr val="bg1"/>
                </a:solidFill>
              </a:rPr>
              <a:t>90%</a:t>
            </a:r>
            <a:endParaRPr lang="en-US" b="1" dirty="0">
              <a:solidFill>
                <a:schemeClr val="bg1"/>
              </a:solidFill>
            </a:endParaRPr>
          </a:p>
        </p:txBody>
      </p:sp>
      <p:sp>
        <p:nvSpPr>
          <p:cNvPr id="21" name="Rectangle 20"/>
          <p:cNvSpPr/>
          <p:nvPr/>
        </p:nvSpPr>
        <p:spPr>
          <a:xfrm>
            <a:off x="6591546" y="3358010"/>
            <a:ext cx="914400" cy="685800"/>
          </a:xfrm>
          <a:prstGeom prst="rect">
            <a:avLst/>
          </a:prstGeom>
          <a:solidFill>
            <a:srgbClr val="66FF33"/>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solidFill>
                  <a:schemeClr val="bg1"/>
                </a:solidFill>
              </a:rPr>
              <a:t>90%</a:t>
            </a:r>
            <a:endParaRPr lang="en-US" b="1" dirty="0">
              <a:solidFill>
                <a:schemeClr val="bg1"/>
              </a:solidFill>
            </a:endParaRPr>
          </a:p>
        </p:txBody>
      </p:sp>
      <p:sp>
        <p:nvSpPr>
          <p:cNvPr id="22" name="Rectangle 21"/>
          <p:cNvSpPr/>
          <p:nvPr/>
        </p:nvSpPr>
        <p:spPr>
          <a:xfrm>
            <a:off x="3505200" y="3047430"/>
            <a:ext cx="904759" cy="2667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DRIVETRAIN</a:t>
            </a:r>
            <a:endParaRPr lang="en-US" sz="1000" b="1" dirty="0">
              <a:solidFill>
                <a:schemeClr val="bg1"/>
              </a:solidFill>
            </a:endParaRPr>
          </a:p>
        </p:txBody>
      </p:sp>
      <p:sp>
        <p:nvSpPr>
          <p:cNvPr id="23" name="Rectangle 22"/>
          <p:cNvSpPr/>
          <p:nvPr/>
        </p:nvSpPr>
        <p:spPr>
          <a:xfrm>
            <a:off x="5029199" y="3048953"/>
            <a:ext cx="943107" cy="250667"/>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BODY</a:t>
            </a:r>
            <a:endParaRPr lang="en-US" sz="1000" b="1" dirty="0">
              <a:solidFill>
                <a:schemeClr val="bg1"/>
              </a:solidFill>
            </a:endParaRPr>
          </a:p>
        </p:txBody>
      </p:sp>
      <p:sp>
        <p:nvSpPr>
          <p:cNvPr id="24" name="Rectangle 23"/>
          <p:cNvSpPr/>
          <p:nvPr/>
        </p:nvSpPr>
        <p:spPr>
          <a:xfrm>
            <a:off x="6590268" y="3048954"/>
            <a:ext cx="916956" cy="250666"/>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INTERIOR</a:t>
            </a:r>
            <a:endParaRPr lang="en-US" sz="1000" b="1" dirty="0">
              <a:solidFill>
                <a:schemeClr val="bg1"/>
              </a:solidFill>
            </a:endParaRPr>
          </a:p>
        </p:txBody>
      </p:sp>
      <p:sp>
        <p:nvSpPr>
          <p:cNvPr id="25" name="Rectangle 24"/>
          <p:cNvSpPr/>
          <p:nvPr/>
        </p:nvSpPr>
        <p:spPr>
          <a:xfrm>
            <a:off x="7772400" y="3047824"/>
            <a:ext cx="1219200" cy="262303"/>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DOCUMENTATION</a:t>
            </a:r>
            <a:endParaRPr lang="en-US" sz="1000" b="1" dirty="0">
              <a:solidFill>
                <a:schemeClr val="bg1"/>
              </a:solidFill>
            </a:endParaRPr>
          </a:p>
        </p:txBody>
      </p:sp>
      <p:pic>
        <p:nvPicPr>
          <p:cNvPr id="26" name="Picture 25" descr="742.jpg"/>
          <p:cNvPicPr>
            <a:picLocks noChangeAspect="1"/>
          </p:cNvPicPr>
          <p:nvPr/>
        </p:nvPicPr>
        <p:blipFill>
          <a:blip r:embed="rId7" cstate="print"/>
          <a:stretch>
            <a:fillRect/>
          </a:stretch>
        </p:blipFill>
        <p:spPr>
          <a:xfrm>
            <a:off x="530352" y="4724399"/>
            <a:ext cx="2441448" cy="1697921"/>
          </a:xfrm>
          <a:prstGeom prst="rect">
            <a:avLst/>
          </a:prstGeom>
        </p:spPr>
      </p:pic>
      <p:sp>
        <p:nvSpPr>
          <p:cNvPr id="27" name="TextBox 26">
            <a:hlinkClick r:id="rId8" action="ppaction://hlinksldjump" highlightClick="1"/>
            <a:hlinkHover r:id="" action="ppaction://noaction" highlightClick="1"/>
          </p:cNvPr>
          <p:cNvSpPr txBox="1"/>
          <p:nvPr/>
        </p:nvSpPr>
        <p:spPr>
          <a:xfrm>
            <a:off x="1143000" y="6465283"/>
            <a:ext cx="12192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SELECT</a:t>
            </a:r>
            <a:endParaRPr lang="en-US" b="1" dirty="0">
              <a:solidFill>
                <a:srgbClr val="FF0000"/>
              </a:solidFill>
            </a:endParaRPr>
          </a:p>
        </p:txBody>
      </p:sp>
      <p:sp>
        <p:nvSpPr>
          <p:cNvPr id="28" name="Rectangle 27"/>
          <p:cNvSpPr/>
          <p:nvPr/>
        </p:nvSpPr>
        <p:spPr>
          <a:xfrm>
            <a:off x="3480815" y="4724399"/>
            <a:ext cx="5486400" cy="838200"/>
          </a:xfrm>
          <a:prstGeom prst="rect">
            <a:avLst/>
          </a:prstGeom>
          <a:ln>
            <a:noFill/>
          </a:ln>
        </p:spPr>
        <p:style>
          <a:lnRef idx="1">
            <a:schemeClr val="accent2"/>
          </a:lnRef>
          <a:fillRef idx="1003">
            <a:schemeClr val="lt2"/>
          </a:fillRef>
          <a:effectRef idx="1">
            <a:schemeClr val="accent2"/>
          </a:effectRef>
          <a:fontRef idx="minor">
            <a:schemeClr val="dk1"/>
          </a:fontRef>
        </p:style>
        <p:txBody>
          <a:bodyPr rtlCol="0" anchor="ctr"/>
          <a:lstStyle/>
          <a:p>
            <a:r>
              <a:rPr lang="en-US" b="1" dirty="0" smtClean="0">
                <a:solidFill>
                  <a:schemeClr val="bg1"/>
                </a:solidFill>
              </a:rPr>
              <a:t>1969 FORD MUSTANG 428 CJ “R” - </a:t>
            </a:r>
            <a:r>
              <a:rPr lang="en-US" sz="1100" dirty="0">
                <a:solidFill>
                  <a:schemeClr val="bg1"/>
                </a:solidFill>
              </a:rPr>
              <a:t>White with white interior, C-6 automatic, factory "R" Code with date code correct 428cid Cobra Jet, Ram Air Shaker Hood, air conditioning, sport deck rear seat, power steering and brakes, tilt-away wheel, speed control, AM radio, tinted glass and </a:t>
            </a:r>
            <a:r>
              <a:rPr lang="en-US" sz="1100" dirty="0" err="1">
                <a:solidFill>
                  <a:schemeClr val="bg1"/>
                </a:solidFill>
              </a:rPr>
              <a:t>tach</a:t>
            </a:r>
            <a:r>
              <a:rPr lang="en-US" sz="1100" dirty="0">
                <a:solidFill>
                  <a:schemeClr val="bg1"/>
                </a:solidFill>
              </a:rPr>
              <a:t>.</a:t>
            </a:r>
            <a:r>
              <a:rPr lang="en-US" sz="1100" dirty="0" smtClean="0">
                <a:solidFill>
                  <a:schemeClr val="bg1"/>
                </a:solidFill>
              </a:rPr>
              <a:t> </a:t>
            </a:r>
            <a:endParaRPr lang="en-US" sz="1100" b="1" dirty="0">
              <a:solidFill>
                <a:schemeClr val="bg1"/>
              </a:solidFill>
            </a:endParaRPr>
          </a:p>
        </p:txBody>
      </p:sp>
      <p:sp>
        <p:nvSpPr>
          <p:cNvPr id="29" name="Rectangle 28"/>
          <p:cNvSpPr/>
          <p:nvPr/>
        </p:nvSpPr>
        <p:spPr>
          <a:xfrm>
            <a:off x="3480815" y="5905499"/>
            <a:ext cx="914400" cy="685800"/>
          </a:xfrm>
          <a:prstGeom prst="rect">
            <a:avLst/>
          </a:prstGeom>
          <a:solidFill>
            <a:srgbClr val="FFFF0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solidFill>
                  <a:schemeClr val="bg1"/>
                </a:solidFill>
              </a:rPr>
              <a:t>58%</a:t>
            </a:r>
            <a:endParaRPr lang="en-US" b="1" dirty="0">
              <a:solidFill>
                <a:schemeClr val="bg1"/>
              </a:solidFill>
            </a:endParaRPr>
          </a:p>
        </p:txBody>
      </p:sp>
      <p:sp>
        <p:nvSpPr>
          <p:cNvPr id="30" name="Rectangle 29"/>
          <p:cNvSpPr/>
          <p:nvPr/>
        </p:nvSpPr>
        <p:spPr>
          <a:xfrm>
            <a:off x="5043552" y="5899743"/>
            <a:ext cx="914400" cy="685800"/>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70%</a:t>
            </a:r>
            <a:endParaRPr lang="en-US" b="1" dirty="0">
              <a:solidFill>
                <a:schemeClr val="bg1"/>
              </a:solidFill>
            </a:endParaRPr>
          </a:p>
        </p:txBody>
      </p:sp>
      <p:sp>
        <p:nvSpPr>
          <p:cNvPr id="31" name="Rectangle 30"/>
          <p:cNvSpPr/>
          <p:nvPr/>
        </p:nvSpPr>
        <p:spPr>
          <a:xfrm>
            <a:off x="6597145" y="5899743"/>
            <a:ext cx="914400" cy="685800"/>
          </a:xfrm>
          <a:prstGeom prst="rect">
            <a:avLst/>
          </a:prstGeom>
          <a:solidFill>
            <a:srgbClr val="FFFF0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solidFill>
                  <a:schemeClr val="bg1"/>
                </a:solidFill>
              </a:rPr>
              <a:t>60%</a:t>
            </a:r>
            <a:endParaRPr lang="en-US" b="1" dirty="0">
              <a:solidFill>
                <a:schemeClr val="bg1"/>
              </a:solidFill>
            </a:endParaRPr>
          </a:p>
        </p:txBody>
      </p:sp>
      <p:sp>
        <p:nvSpPr>
          <p:cNvPr id="32" name="Rectangle 31"/>
          <p:cNvSpPr/>
          <p:nvPr/>
        </p:nvSpPr>
        <p:spPr>
          <a:xfrm>
            <a:off x="7951354" y="5898844"/>
            <a:ext cx="914400" cy="685800"/>
          </a:xfrm>
          <a:prstGeom prst="rect">
            <a:avLst/>
          </a:prstGeom>
          <a:solidFill>
            <a:srgbClr val="FFFF0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solidFill>
                  <a:schemeClr val="bg1"/>
                </a:solidFill>
              </a:rPr>
              <a:t>66%</a:t>
            </a:r>
            <a:endParaRPr lang="en-US" b="1" dirty="0">
              <a:solidFill>
                <a:schemeClr val="bg1"/>
              </a:solidFill>
            </a:endParaRPr>
          </a:p>
        </p:txBody>
      </p:sp>
      <p:pic>
        <p:nvPicPr>
          <p:cNvPr id="33" name="Picture 32" descr="BarrettJacksonChromeLogo_186.jpg">
            <a:hlinkClick r:id="rId9"/>
          </p:cNvPr>
          <p:cNvPicPr>
            <a:picLocks noChangeAspect="1"/>
          </p:cNvPicPr>
          <p:nvPr/>
        </p:nvPicPr>
        <p:blipFill>
          <a:blip r:embed="rId10" cstate="print"/>
          <a:stretch>
            <a:fillRect/>
          </a:stretch>
        </p:blipFill>
        <p:spPr>
          <a:xfrm>
            <a:off x="4953000" y="533400"/>
            <a:ext cx="3899916" cy="1062136"/>
          </a:xfrm>
          <a:prstGeom prst="rect">
            <a:avLst/>
          </a:prstGeom>
        </p:spPr>
      </p:pic>
      <p:sp>
        <p:nvSpPr>
          <p:cNvPr id="36" name="Rectangle 35"/>
          <p:cNvSpPr/>
          <p:nvPr/>
        </p:nvSpPr>
        <p:spPr>
          <a:xfrm>
            <a:off x="7766835" y="1839858"/>
            <a:ext cx="1080516" cy="198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p:cNvSpPr/>
          <p:nvPr/>
        </p:nvSpPr>
        <p:spPr>
          <a:xfrm>
            <a:off x="3485635" y="5600699"/>
            <a:ext cx="904759" cy="266700"/>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DRIVETRAIN</a:t>
            </a:r>
            <a:endParaRPr lang="en-US" sz="1000" b="1" dirty="0">
              <a:solidFill>
                <a:schemeClr val="bg1"/>
              </a:solidFill>
            </a:endParaRPr>
          </a:p>
        </p:txBody>
      </p:sp>
      <p:sp>
        <p:nvSpPr>
          <p:cNvPr id="38" name="Rectangle 37"/>
          <p:cNvSpPr/>
          <p:nvPr/>
        </p:nvSpPr>
        <p:spPr>
          <a:xfrm>
            <a:off x="5029200" y="5600699"/>
            <a:ext cx="943107" cy="250667"/>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BODY</a:t>
            </a:r>
            <a:endParaRPr lang="en-US" sz="1000" b="1" dirty="0">
              <a:solidFill>
                <a:schemeClr val="bg1"/>
              </a:solidFill>
            </a:endParaRPr>
          </a:p>
        </p:txBody>
      </p:sp>
      <p:sp>
        <p:nvSpPr>
          <p:cNvPr id="39" name="Rectangle 38"/>
          <p:cNvSpPr/>
          <p:nvPr/>
        </p:nvSpPr>
        <p:spPr>
          <a:xfrm>
            <a:off x="6590268" y="5600699"/>
            <a:ext cx="915678" cy="261174"/>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INTERIOR</a:t>
            </a:r>
            <a:endParaRPr lang="en-US" sz="1000" b="1" dirty="0">
              <a:solidFill>
                <a:schemeClr val="bg1"/>
              </a:solidFill>
            </a:endParaRPr>
          </a:p>
        </p:txBody>
      </p:sp>
      <p:sp>
        <p:nvSpPr>
          <p:cNvPr id="40" name="Rectangle 39"/>
          <p:cNvSpPr/>
          <p:nvPr/>
        </p:nvSpPr>
        <p:spPr>
          <a:xfrm>
            <a:off x="7772400" y="5599160"/>
            <a:ext cx="1219200" cy="262303"/>
          </a:xfrm>
          <a:prstGeom prst="rect">
            <a:avLst/>
          </a:prstGeom>
          <a:ln/>
        </p:spPr>
        <p:style>
          <a:lnRef idx="0">
            <a:schemeClr val="accent2"/>
          </a:lnRef>
          <a:fillRef idx="1003">
            <a:schemeClr val="lt2"/>
          </a:fillRef>
          <a:effectRef idx="3">
            <a:schemeClr val="accent2"/>
          </a:effectRef>
          <a:fontRef idx="minor">
            <a:schemeClr val="lt1"/>
          </a:fontRef>
        </p:style>
        <p:txBody>
          <a:bodyPr rtlCol="0" anchor="ctr"/>
          <a:lstStyle/>
          <a:p>
            <a:pPr algn="ctr"/>
            <a:r>
              <a:rPr lang="en-US" sz="1000" b="1" dirty="0" smtClean="0">
                <a:solidFill>
                  <a:schemeClr val="bg1"/>
                </a:solidFill>
              </a:rPr>
              <a:t>DOCUMENTATION</a:t>
            </a:r>
            <a:endParaRPr lang="en-US" sz="1000" b="1" dirty="0">
              <a:solidFill>
                <a:schemeClr val="bg1"/>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descr="BarrettJacksonChromeLogo_186.jpg">
            <a:hlinkClick r:id="rId4"/>
          </p:cNvPr>
          <p:cNvPicPr>
            <a:picLocks noChangeAspect="1"/>
          </p:cNvPicPr>
          <p:nvPr/>
        </p:nvPicPr>
        <p:blipFill>
          <a:blip r:embed="rId5" cstate="print"/>
          <a:stretch>
            <a:fillRect/>
          </a:stretch>
        </p:blipFill>
        <p:spPr>
          <a:xfrm>
            <a:off x="4953000" y="533400"/>
            <a:ext cx="3899916" cy="1062136"/>
          </a:xfrm>
          <a:prstGeom prst="rect">
            <a:avLst/>
          </a:prstGeom>
        </p:spPr>
      </p:pic>
      <p:sp>
        <p:nvSpPr>
          <p:cNvPr id="11" name="Rectangle 10">
            <a:hlinkClick r:id="" action="ppaction://hlinkshowjump?jump=lastslideviewed" highlightClick="1"/>
            <a:hlinkHover r:id="" action="ppaction://noaction" highlightClick="1"/>
          </p:cNvPr>
          <p:cNvSpPr/>
          <p:nvPr/>
        </p:nvSpPr>
        <p:spPr>
          <a:xfrm>
            <a:off x="725337" y="6390668"/>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BACK</a:t>
            </a:r>
            <a:endParaRPr lang="en-US" sz="1200" b="1" dirty="0">
              <a:solidFill>
                <a:srgbClr val="FF0000"/>
              </a:solidFill>
            </a:endParaRPr>
          </a:p>
        </p:txBody>
      </p:sp>
      <p:sp>
        <p:nvSpPr>
          <p:cNvPr id="12" name="Rectangle 11">
            <a:hlinkClick r:id="rId6" action="ppaction://hlinksldjump" highlightClick="1"/>
            <a:hlinkHover r:id="" action="ppaction://noaction" highlightClick="1"/>
          </p:cNvPr>
          <p:cNvSpPr/>
          <p:nvPr/>
        </p:nvSpPr>
        <p:spPr>
          <a:xfrm>
            <a:off x="7386368" y="6390668"/>
            <a:ext cx="990600" cy="2286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sz="1200" b="1" dirty="0" smtClean="0">
                <a:solidFill>
                  <a:srgbClr val="FF0000"/>
                </a:solidFill>
              </a:rPr>
              <a:t>HOME</a:t>
            </a:r>
            <a:endParaRPr lang="en-US" sz="1200" b="1" dirty="0">
              <a:solidFill>
                <a:srgbClr val="FF0000"/>
              </a:solidFill>
            </a:endParaRPr>
          </a:p>
        </p:txBody>
      </p:sp>
      <p:sp>
        <p:nvSpPr>
          <p:cNvPr id="17" name="Rectangle 16"/>
          <p:cNvSpPr/>
          <p:nvPr/>
        </p:nvSpPr>
        <p:spPr>
          <a:xfrm>
            <a:off x="2514600" y="2209800"/>
            <a:ext cx="4038600" cy="3048000"/>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HOME VEHICLE IF SELECTED FROM CARS OWNED</a:t>
            </a:r>
          </a:p>
          <a:p>
            <a:pPr algn="ctr"/>
            <a:r>
              <a:rPr lang="en-US" b="1" dirty="0" smtClean="0">
                <a:solidFill>
                  <a:srgbClr val="FFFF00"/>
                </a:solidFill>
              </a:rPr>
              <a:t>OR</a:t>
            </a:r>
          </a:p>
          <a:p>
            <a:pPr algn="ctr"/>
            <a:r>
              <a:rPr lang="en-US" b="1" dirty="0" smtClean="0">
                <a:solidFill>
                  <a:srgbClr val="FFFF00"/>
                </a:solidFill>
              </a:rPr>
              <a:t>EMPTY LOOKING GARAGE</a:t>
            </a:r>
          </a:p>
          <a:p>
            <a:pPr algn="ctr"/>
            <a:r>
              <a:rPr lang="en-US" b="1" dirty="0" smtClean="0">
                <a:solidFill>
                  <a:srgbClr val="FFFF00"/>
                </a:solidFill>
              </a:rPr>
              <a:t>IF NOT SELECTED</a:t>
            </a:r>
            <a:endParaRPr lang="en-US" b="1" dirty="0">
              <a:solidFill>
                <a:srgbClr val="FFFF00"/>
              </a:solidFill>
            </a:endParaRPr>
          </a:p>
        </p:txBody>
      </p:sp>
      <p:pic>
        <p:nvPicPr>
          <p:cNvPr id="18" name="Picture 17" descr="50.jpg"/>
          <p:cNvPicPr>
            <a:picLocks noChangeAspect="1"/>
          </p:cNvPicPr>
          <p:nvPr/>
        </p:nvPicPr>
        <p:blipFill>
          <a:blip r:embed="rId8" cstate="print"/>
          <a:stretch>
            <a:fillRect/>
          </a:stretch>
        </p:blipFill>
        <p:spPr>
          <a:xfrm>
            <a:off x="152400" y="2208686"/>
            <a:ext cx="2130726" cy="1506883"/>
          </a:xfrm>
          <a:prstGeom prst="rect">
            <a:avLst/>
          </a:prstGeom>
        </p:spPr>
      </p:pic>
      <p:pic>
        <p:nvPicPr>
          <p:cNvPr id="19" name="Picture 18" descr="742.jpg"/>
          <p:cNvPicPr>
            <a:picLocks noChangeAspect="1"/>
          </p:cNvPicPr>
          <p:nvPr/>
        </p:nvPicPr>
        <p:blipFill>
          <a:blip r:embed="rId9" cstate="print"/>
          <a:stretch>
            <a:fillRect/>
          </a:stretch>
        </p:blipFill>
        <p:spPr>
          <a:xfrm>
            <a:off x="6781800" y="2214644"/>
            <a:ext cx="2199736" cy="1503341"/>
          </a:xfrm>
          <a:prstGeom prst="rect">
            <a:avLst/>
          </a:prstGeom>
        </p:spPr>
      </p:pic>
      <p:sp>
        <p:nvSpPr>
          <p:cNvPr id="20" name="Rectangle 19"/>
          <p:cNvSpPr/>
          <p:nvPr/>
        </p:nvSpPr>
        <p:spPr>
          <a:xfrm>
            <a:off x="136586" y="4216961"/>
            <a:ext cx="914400" cy="304800"/>
          </a:xfrm>
          <a:prstGeom prst="rect">
            <a:avLst/>
          </a:prstGeom>
          <a:ln/>
        </p:spPr>
        <p:style>
          <a:lnRef idx="1">
            <a:schemeClr val="accent3"/>
          </a:lnRef>
          <a:fillRef idx="1003">
            <a:schemeClr val="lt2"/>
          </a:fillRef>
          <a:effectRef idx="1">
            <a:schemeClr val="accent3"/>
          </a:effectRef>
          <a:fontRef idx="minor">
            <a:schemeClr val="dk1"/>
          </a:fontRef>
        </p:style>
        <p:txBody>
          <a:bodyPr rtlCol="0" anchor="ctr"/>
          <a:lstStyle/>
          <a:p>
            <a:pPr algn="ctr"/>
            <a:r>
              <a:rPr lang="en-US" sz="1200" dirty="0" smtClean="0">
                <a:solidFill>
                  <a:schemeClr val="bg1"/>
                </a:solidFill>
              </a:rPr>
              <a:t>$50,000</a:t>
            </a:r>
            <a:endParaRPr lang="en-US" sz="1200" dirty="0">
              <a:solidFill>
                <a:schemeClr val="bg1"/>
              </a:solidFill>
            </a:endParaRPr>
          </a:p>
        </p:txBody>
      </p:sp>
      <p:sp>
        <p:nvSpPr>
          <p:cNvPr id="21" name="Rectangle 20">
            <a:hlinkClick r:id="" action="ppaction://noaction" highlightClick="1"/>
            <a:hlinkHover r:id="" action="ppaction://noaction" highlightClick="1"/>
          </p:cNvPr>
          <p:cNvSpPr/>
          <p:nvPr/>
        </p:nvSpPr>
        <p:spPr>
          <a:xfrm>
            <a:off x="1216326" y="4216961"/>
            <a:ext cx="10668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dirty="0" smtClean="0">
                <a:solidFill>
                  <a:srgbClr val="FF0000"/>
                </a:solidFill>
              </a:rPr>
              <a:t>$1.19</a:t>
            </a:r>
            <a:endParaRPr lang="en-US" dirty="0">
              <a:solidFill>
                <a:srgbClr val="FF0000"/>
              </a:solidFill>
            </a:endParaRPr>
          </a:p>
        </p:txBody>
      </p:sp>
      <p:sp>
        <p:nvSpPr>
          <p:cNvPr id="23" name="Rectangle 22">
            <a:hlinkClick r:id="" action="ppaction://noaction" highlightClick="1"/>
            <a:hlinkHover r:id="" action="ppaction://noaction" highlightClick="1"/>
          </p:cNvPr>
          <p:cNvSpPr/>
          <p:nvPr/>
        </p:nvSpPr>
        <p:spPr>
          <a:xfrm>
            <a:off x="1216326" y="4584181"/>
            <a:ext cx="10668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dirty="0" smtClean="0">
                <a:solidFill>
                  <a:srgbClr val="FF0000"/>
                </a:solidFill>
              </a:rPr>
              <a:t>$1.99</a:t>
            </a:r>
            <a:endParaRPr lang="en-US" dirty="0">
              <a:solidFill>
                <a:srgbClr val="FF0000"/>
              </a:solidFill>
            </a:endParaRPr>
          </a:p>
        </p:txBody>
      </p:sp>
      <p:sp>
        <p:nvSpPr>
          <p:cNvPr id="26" name="Rectangle 25"/>
          <p:cNvSpPr/>
          <p:nvPr/>
        </p:nvSpPr>
        <p:spPr>
          <a:xfrm>
            <a:off x="136586" y="4584181"/>
            <a:ext cx="91440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200" dirty="0" smtClean="0">
                <a:solidFill>
                  <a:schemeClr val="bg1"/>
                </a:solidFill>
              </a:rPr>
              <a:t>$200,000</a:t>
            </a:r>
            <a:endParaRPr lang="en-US" sz="1200" dirty="0">
              <a:solidFill>
                <a:schemeClr val="bg1"/>
              </a:solidFill>
            </a:endParaRPr>
          </a:p>
        </p:txBody>
      </p:sp>
      <p:pic>
        <p:nvPicPr>
          <p:cNvPr id="30" name="Picture 29" descr="STA-BIL.jpg">
            <a:hlinkClick r:id="rId10"/>
          </p:cNvPr>
          <p:cNvPicPr>
            <a:picLocks noChangeAspect="1"/>
          </p:cNvPicPr>
          <p:nvPr/>
        </p:nvPicPr>
        <p:blipFill>
          <a:blip r:embed="rId11" cstate="print"/>
          <a:stretch>
            <a:fillRect/>
          </a:stretch>
        </p:blipFill>
        <p:spPr>
          <a:xfrm>
            <a:off x="2971800" y="5943600"/>
            <a:ext cx="3165566" cy="762000"/>
          </a:xfrm>
          <a:prstGeom prst="rect">
            <a:avLst/>
          </a:prstGeom>
        </p:spPr>
      </p:pic>
      <p:sp>
        <p:nvSpPr>
          <p:cNvPr id="2" name="Rectangle 1"/>
          <p:cNvSpPr/>
          <p:nvPr/>
        </p:nvSpPr>
        <p:spPr>
          <a:xfrm>
            <a:off x="146736" y="3944145"/>
            <a:ext cx="2127849" cy="24160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b="1" dirty="0" smtClean="0">
                <a:solidFill>
                  <a:srgbClr val="66FF33"/>
                </a:solidFill>
                <a:effectLst>
                  <a:outerShdw blurRad="38100" dist="38100" dir="2700000" algn="tl">
                    <a:srgbClr val="000000">
                      <a:alpha val="43137"/>
                    </a:srgbClr>
                  </a:outerShdw>
                </a:effectLst>
              </a:rPr>
              <a:t>PURCHASE CASH</a:t>
            </a:r>
            <a:endParaRPr lang="en-CA" b="1" dirty="0">
              <a:solidFill>
                <a:srgbClr val="66FF33"/>
              </a:solidFill>
              <a:effectLst>
                <a:outerShdw blurRad="38100" dist="38100" dir="2700000" algn="tl">
                  <a:srgbClr val="000000">
                    <a:alpha val="43137"/>
                  </a:srgbClr>
                </a:outerShdw>
              </a:effectLst>
            </a:endParaRPr>
          </a:p>
        </p:txBody>
      </p:sp>
      <p:sp>
        <p:nvSpPr>
          <p:cNvPr id="24" name="Rectangle 23"/>
          <p:cNvSpPr/>
          <p:nvPr/>
        </p:nvSpPr>
        <p:spPr>
          <a:xfrm>
            <a:off x="136586" y="4949403"/>
            <a:ext cx="92734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200" dirty="0" smtClean="0">
                <a:solidFill>
                  <a:schemeClr val="bg1"/>
                </a:solidFill>
              </a:rPr>
              <a:t>$500,000</a:t>
            </a:r>
            <a:endParaRPr lang="en-US" sz="1200" dirty="0">
              <a:solidFill>
                <a:schemeClr val="bg1"/>
              </a:solidFill>
            </a:endParaRPr>
          </a:p>
        </p:txBody>
      </p:sp>
      <p:sp>
        <p:nvSpPr>
          <p:cNvPr id="31" name="Rectangle 30">
            <a:hlinkClick r:id="" action="ppaction://noaction" highlightClick="1"/>
            <a:hlinkHover r:id="" action="ppaction://noaction" highlightClick="1"/>
          </p:cNvPr>
          <p:cNvSpPr/>
          <p:nvPr/>
        </p:nvSpPr>
        <p:spPr>
          <a:xfrm>
            <a:off x="1200510" y="4951122"/>
            <a:ext cx="10668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dirty="0" smtClean="0">
                <a:solidFill>
                  <a:srgbClr val="FF0000"/>
                </a:solidFill>
              </a:rPr>
              <a:t>$2.49</a:t>
            </a:r>
            <a:endParaRPr lang="en-US" dirty="0">
              <a:solidFill>
                <a:srgbClr val="FF0000"/>
              </a:solidFill>
            </a:endParaRPr>
          </a:p>
        </p:txBody>
      </p:sp>
      <p:sp>
        <p:nvSpPr>
          <p:cNvPr id="32" name="Rectangle 31"/>
          <p:cNvSpPr/>
          <p:nvPr/>
        </p:nvSpPr>
        <p:spPr>
          <a:xfrm>
            <a:off x="6781800" y="4216961"/>
            <a:ext cx="915665" cy="304800"/>
          </a:xfrm>
          <a:prstGeom prst="rect">
            <a:avLst/>
          </a:prstGeom>
          <a:ln/>
        </p:spPr>
        <p:style>
          <a:lnRef idx="1">
            <a:schemeClr val="accent3"/>
          </a:lnRef>
          <a:fillRef idx="1003">
            <a:schemeClr val="lt2"/>
          </a:fillRef>
          <a:effectRef idx="1">
            <a:schemeClr val="accent3"/>
          </a:effectRef>
          <a:fontRef idx="minor">
            <a:schemeClr val="dk1"/>
          </a:fontRef>
        </p:style>
        <p:txBody>
          <a:bodyPr rtlCol="0" anchor="ctr"/>
          <a:lstStyle/>
          <a:p>
            <a:pPr algn="ctr"/>
            <a:r>
              <a:rPr lang="en-US" sz="1200" dirty="0" smtClean="0">
                <a:solidFill>
                  <a:schemeClr val="bg1"/>
                </a:solidFill>
              </a:rPr>
              <a:t>3 TOKENS</a:t>
            </a:r>
            <a:endParaRPr lang="en-US" sz="1200" dirty="0">
              <a:solidFill>
                <a:schemeClr val="bg1"/>
              </a:solidFill>
            </a:endParaRPr>
          </a:p>
        </p:txBody>
      </p:sp>
      <p:sp>
        <p:nvSpPr>
          <p:cNvPr id="33" name="Rectangle 32">
            <a:hlinkClick r:id="" action="ppaction://noaction" highlightClick="1"/>
            <a:hlinkHover r:id="" action="ppaction://noaction" highlightClick="1"/>
          </p:cNvPr>
          <p:cNvSpPr/>
          <p:nvPr/>
        </p:nvSpPr>
        <p:spPr>
          <a:xfrm>
            <a:off x="7862804" y="4216961"/>
            <a:ext cx="1118731"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dirty="0" smtClean="0">
                <a:solidFill>
                  <a:srgbClr val="FF0000"/>
                </a:solidFill>
              </a:rPr>
              <a:t>$1.19</a:t>
            </a:r>
            <a:endParaRPr lang="en-US" dirty="0">
              <a:solidFill>
                <a:srgbClr val="FF0000"/>
              </a:solidFill>
            </a:endParaRPr>
          </a:p>
        </p:txBody>
      </p:sp>
      <p:sp>
        <p:nvSpPr>
          <p:cNvPr id="34" name="Rectangle 33">
            <a:hlinkClick r:id="" action="ppaction://noaction" highlightClick="1"/>
            <a:hlinkHover r:id="" action="ppaction://noaction" highlightClick="1"/>
          </p:cNvPr>
          <p:cNvSpPr/>
          <p:nvPr/>
        </p:nvSpPr>
        <p:spPr>
          <a:xfrm>
            <a:off x="7862805" y="4584181"/>
            <a:ext cx="111873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dirty="0" smtClean="0">
                <a:solidFill>
                  <a:srgbClr val="FF0000"/>
                </a:solidFill>
              </a:rPr>
              <a:t>$1.99</a:t>
            </a:r>
            <a:endParaRPr lang="en-US" dirty="0">
              <a:solidFill>
                <a:srgbClr val="FF0000"/>
              </a:solidFill>
            </a:endParaRPr>
          </a:p>
        </p:txBody>
      </p:sp>
      <p:sp>
        <p:nvSpPr>
          <p:cNvPr id="35" name="Rectangle 34"/>
          <p:cNvSpPr/>
          <p:nvPr/>
        </p:nvSpPr>
        <p:spPr>
          <a:xfrm>
            <a:off x="6788989" y="4584181"/>
            <a:ext cx="908476"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200" dirty="0" smtClean="0">
                <a:solidFill>
                  <a:schemeClr val="bg1"/>
                </a:solidFill>
              </a:rPr>
              <a:t>5 TOKENS</a:t>
            </a:r>
            <a:endParaRPr lang="en-US" sz="1200" dirty="0">
              <a:solidFill>
                <a:schemeClr val="bg1"/>
              </a:solidFill>
            </a:endParaRPr>
          </a:p>
        </p:txBody>
      </p:sp>
      <p:sp>
        <p:nvSpPr>
          <p:cNvPr id="36" name="Rectangle 35"/>
          <p:cNvSpPr/>
          <p:nvPr/>
        </p:nvSpPr>
        <p:spPr>
          <a:xfrm>
            <a:off x="6781801" y="3944145"/>
            <a:ext cx="2199736" cy="24160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CA" b="1" dirty="0" smtClean="0">
                <a:solidFill>
                  <a:srgbClr val="FF6600"/>
                </a:solidFill>
                <a:effectLst>
                  <a:outerShdw blurRad="38100" dist="38100" dir="2700000" algn="tl">
                    <a:srgbClr val="000000">
                      <a:alpha val="43137"/>
                    </a:srgbClr>
                  </a:outerShdw>
                </a:effectLst>
              </a:rPr>
              <a:t>PURCHASE TOKENS</a:t>
            </a:r>
            <a:endParaRPr lang="en-CA" b="1" dirty="0">
              <a:solidFill>
                <a:srgbClr val="FF6600"/>
              </a:solidFill>
              <a:effectLst>
                <a:outerShdw blurRad="38100" dist="38100" dir="2700000" algn="tl">
                  <a:srgbClr val="000000">
                    <a:alpha val="43137"/>
                  </a:srgbClr>
                </a:outerShdw>
              </a:effectLst>
            </a:endParaRPr>
          </a:p>
        </p:txBody>
      </p:sp>
      <p:sp>
        <p:nvSpPr>
          <p:cNvPr id="37" name="Rectangle 36"/>
          <p:cNvSpPr/>
          <p:nvPr/>
        </p:nvSpPr>
        <p:spPr>
          <a:xfrm>
            <a:off x="6793215" y="4949403"/>
            <a:ext cx="91719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200" dirty="0" smtClean="0">
                <a:solidFill>
                  <a:schemeClr val="bg1"/>
                </a:solidFill>
              </a:rPr>
              <a:t>10 TOKENS</a:t>
            </a:r>
            <a:endParaRPr lang="en-US" sz="1200" dirty="0">
              <a:solidFill>
                <a:schemeClr val="bg1"/>
              </a:solidFill>
            </a:endParaRPr>
          </a:p>
        </p:txBody>
      </p:sp>
      <p:sp>
        <p:nvSpPr>
          <p:cNvPr id="38" name="Rectangle 37">
            <a:hlinkClick r:id="" action="ppaction://noaction" highlightClick="1"/>
            <a:hlinkHover r:id="" action="ppaction://noaction" highlightClick="1"/>
          </p:cNvPr>
          <p:cNvSpPr/>
          <p:nvPr/>
        </p:nvSpPr>
        <p:spPr>
          <a:xfrm>
            <a:off x="7846989" y="4951122"/>
            <a:ext cx="1134546"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dirty="0" smtClean="0">
                <a:solidFill>
                  <a:srgbClr val="FF0000"/>
                </a:solidFill>
              </a:rPr>
              <a:t>$2.49</a:t>
            </a:r>
            <a:endParaRPr lang="en-US" dirty="0">
              <a:solidFill>
                <a:srgbClr val="FF0000"/>
              </a:solidFill>
            </a:endParaRPr>
          </a:p>
        </p:txBody>
      </p:sp>
      <p:sp>
        <p:nvSpPr>
          <p:cNvPr id="39" name="Rectangle 38"/>
          <p:cNvSpPr/>
          <p:nvPr/>
        </p:nvSpPr>
        <p:spPr>
          <a:xfrm>
            <a:off x="136586" y="5320497"/>
            <a:ext cx="927340"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200" dirty="0" smtClean="0">
                <a:solidFill>
                  <a:schemeClr val="bg1"/>
                </a:solidFill>
              </a:rPr>
              <a:t>$1,000,000</a:t>
            </a:r>
            <a:endParaRPr lang="en-US" sz="1200" dirty="0">
              <a:solidFill>
                <a:schemeClr val="bg1"/>
              </a:solidFill>
            </a:endParaRPr>
          </a:p>
        </p:txBody>
      </p:sp>
      <p:sp>
        <p:nvSpPr>
          <p:cNvPr id="40" name="Rectangle 39">
            <a:hlinkClick r:id="" action="ppaction://noaction" highlightClick="1"/>
            <a:hlinkHover r:id="" action="ppaction://noaction" highlightClick="1"/>
          </p:cNvPr>
          <p:cNvSpPr/>
          <p:nvPr/>
        </p:nvSpPr>
        <p:spPr>
          <a:xfrm>
            <a:off x="1200510" y="5322216"/>
            <a:ext cx="1066800"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dirty="0" smtClean="0">
                <a:solidFill>
                  <a:srgbClr val="FF0000"/>
                </a:solidFill>
              </a:rPr>
              <a:t>$3.99</a:t>
            </a:r>
            <a:endParaRPr lang="en-US" dirty="0">
              <a:solidFill>
                <a:srgbClr val="FF0000"/>
              </a:solidFill>
            </a:endParaRPr>
          </a:p>
        </p:txBody>
      </p:sp>
      <p:sp>
        <p:nvSpPr>
          <p:cNvPr id="41" name="Rectangle 40"/>
          <p:cNvSpPr/>
          <p:nvPr/>
        </p:nvSpPr>
        <p:spPr>
          <a:xfrm>
            <a:off x="6781800" y="5312950"/>
            <a:ext cx="938667" cy="3048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1200" dirty="0" smtClean="0">
                <a:solidFill>
                  <a:schemeClr val="bg1"/>
                </a:solidFill>
              </a:rPr>
              <a:t>10 TOKENS</a:t>
            </a:r>
            <a:endParaRPr lang="en-US" sz="1200" dirty="0">
              <a:solidFill>
                <a:schemeClr val="bg1"/>
              </a:solidFill>
            </a:endParaRPr>
          </a:p>
        </p:txBody>
      </p:sp>
      <p:sp>
        <p:nvSpPr>
          <p:cNvPr id="42" name="Rectangle 41">
            <a:hlinkClick r:id="" action="ppaction://noaction" highlightClick="1"/>
            <a:hlinkHover r:id="" action="ppaction://noaction" highlightClick="1"/>
          </p:cNvPr>
          <p:cNvSpPr/>
          <p:nvPr/>
        </p:nvSpPr>
        <p:spPr>
          <a:xfrm>
            <a:off x="7841281" y="5312950"/>
            <a:ext cx="1134546" cy="304800"/>
          </a:xfrm>
          <a:prstGeom prst="rect">
            <a:avLst/>
          </a:prstGeom>
          <a:ln/>
        </p:spPr>
        <p:style>
          <a:lnRef idx="0">
            <a:schemeClr val="accent2"/>
          </a:lnRef>
          <a:fillRef idx="1003">
            <a:schemeClr val="dk1"/>
          </a:fillRef>
          <a:effectRef idx="3">
            <a:schemeClr val="accent2"/>
          </a:effectRef>
          <a:fontRef idx="minor">
            <a:schemeClr val="lt1"/>
          </a:fontRef>
        </p:style>
        <p:txBody>
          <a:bodyPr rtlCol="0" anchor="ctr"/>
          <a:lstStyle/>
          <a:p>
            <a:pPr algn="ctr"/>
            <a:r>
              <a:rPr lang="en-US" dirty="0" smtClean="0">
                <a:solidFill>
                  <a:srgbClr val="FF0000"/>
                </a:solidFill>
              </a:rPr>
              <a:t>$3.99</a:t>
            </a:r>
            <a:endParaRPr lang="en-US" dirty="0">
              <a:solidFill>
                <a:srgbClr val="FF0000"/>
              </a:solidFill>
            </a:endParaRPr>
          </a:p>
        </p:txBody>
      </p:sp>
    </p:spTree>
    <p:extLst>
      <p:ext uri="{BB962C8B-B14F-4D97-AF65-F5344CB8AC3E}">
        <p14:creationId xmlns:p14="http://schemas.microsoft.com/office/powerpoint/2010/main" val="2278199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0365" y="2992581"/>
            <a:ext cx="3947070" cy="2222199"/>
          </a:xfrm>
          <a:prstGeom prst="rect">
            <a:avLst/>
          </a:prstGeom>
        </p:spPr>
      </p:pic>
      <p:sp>
        <p:nvSpPr>
          <p:cNvPr id="11" name="Rectangle 10"/>
          <p:cNvSpPr/>
          <p:nvPr/>
        </p:nvSpPr>
        <p:spPr>
          <a:xfrm>
            <a:off x="228600" y="2840111"/>
            <a:ext cx="21336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rPr>
              <a:t>1968 FORD MUSTANG CJ “R”</a:t>
            </a:r>
          </a:p>
          <a:p>
            <a:endParaRPr lang="en-US" sz="1200" b="1" dirty="0" smtClean="0">
              <a:solidFill>
                <a:srgbClr val="FF0000"/>
              </a:solidFill>
            </a:endParaRPr>
          </a:p>
          <a:p>
            <a:r>
              <a:rPr lang="en-US" sz="1200" b="1" dirty="0" smtClean="0">
                <a:solidFill>
                  <a:srgbClr val="FF0000"/>
                </a:solidFill>
              </a:rPr>
              <a:t>428 COBRA JET</a:t>
            </a:r>
          </a:p>
          <a:p>
            <a:endParaRPr lang="en-US" sz="1200" b="1" dirty="0" smtClean="0">
              <a:solidFill>
                <a:srgbClr val="FF0000"/>
              </a:solidFill>
            </a:endParaRPr>
          </a:p>
          <a:p>
            <a:r>
              <a:rPr lang="en-US" sz="1200" b="1" dirty="0" smtClean="0">
                <a:solidFill>
                  <a:srgbClr val="FF0000"/>
                </a:solidFill>
              </a:rPr>
              <a:t>WHITE EXTERIOR</a:t>
            </a:r>
          </a:p>
          <a:p>
            <a:endParaRPr lang="en-US" sz="1200" b="1" dirty="0" smtClean="0">
              <a:solidFill>
                <a:srgbClr val="FF0000"/>
              </a:solidFill>
            </a:endParaRPr>
          </a:p>
          <a:p>
            <a:r>
              <a:rPr lang="en-US" sz="1200" b="1" dirty="0" smtClean="0">
                <a:solidFill>
                  <a:srgbClr val="FF0000"/>
                </a:solidFill>
              </a:rPr>
              <a:t>WHITE INTERIOR</a:t>
            </a:r>
          </a:p>
          <a:p>
            <a:endParaRPr lang="en-US" sz="1200" b="1" dirty="0">
              <a:solidFill>
                <a:srgbClr val="FF0000"/>
              </a:solidFill>
            </a:endParaRPr>
          </a:p>
        </p:txBody>
      </p:sp>
      <p:sp>
        <p:nvSpPr>
          <p:cNvPr id="17" name="Rectangle 16"/>
          <p:cNvSpPr/>
          <p:nvPr/>
        </p:nvSpPr>
        <p:spPr>
          <a:xfrm>
            <a:off x="1905000" y="5867400"/>
            <a:ext cx="5486400" cy="838200"/>
          </a:xfrm>
          <a:prstGeom prst="rect">
            <a:avLst/>
          </a:prstGeom>
          <a:ln>
            <a:noFill/>
          </a:ln>
        </p:spPr>
        <p:style>
          <a:lnRef idx="1">
            <a:schemeClr val="accent2"/>
          </a:lnRef>
          <a:fillRef idx="1003">
            <a:schemeClr val="lt2"/>
          </a:fillRef>
          <a:effectRef idx="1">
            <a:schemeClr val="accent2"/>
          </a:effectRef>
          <a:fontRef idx="minor">
            <a:schemeClr val="dk1"/>
          </a:fontRef>
        </p:style>
        <p:txBody>
          <a:bodyPr rtlCol="0" anchor="ctr"/>
          <a:lstStyle/>
          <a:p>
            <a:r>
              <a:rPr lang="en-US" b="1" dirty="0" smtClean="0">
                <a:solidFill>
                  <a:schemeClr val="bg1"/>
                </a:solidFill>
              </a:rPr>
              <a:t>1969 FORD MUSTANG 428 CJ “R” - </a:t>
            </a:r>
            <a:r>
              <a:rPr lang="en-US" sz="1100" dirty="0" smtClean="0">
                <a:solidFill>
                  <a:schemeClr val="bg1"/>
                </a:solidFill>
              </a:rPr>
              <a:t>White with white interior, C-6 automatic, factory "R" Code with date code correct 428cid Cobra Jet, Ram Air Shaker Hood, air conditioning, sport deck rear seat, power steering and brakes, tilt-away wheel, speed control, AM radio, tinted glass and </a:t>
            </a:r>
            <a:r>
              <a:rPr lang="en-US" sz="1100" dirty="0" err="1" smtClean="0">
                <a:solidFill>
                  <a:schemeClr val="bg1"/>
                </a:solidFill>
              </a:rPr>
              <a:t>tach</a:t>
            </a:r>
            <a:r>
              <a:rPr lang="en-US" sz="1100" dirty="0" smtClean="0">
                <a:solidFill>
                  <a:schemeClr val="bg1"/>
                </a:solidFill>
              </a:rPr>
              <a:t>. </a:t>
            </a:r>
            <a:endParaRPr lang="en-US" sz="1100" b="1" dirty="0">
              <a:solidFill>
                <a:schemeClr val="bg1"/>
              </a:solidFill>
            </a:endParaRPr>
          </a:p>
        </p:txBody>
      </p:sp>
      <p:sp>
        <p:nvSpPr>
          <p:cNvPr id="19" name="TextBox 18">
            <a:hlinkClick r:id="" action="ppaction://hlinkshowjump?jump=lastslideviewed" highlightClick="1"/>
            <a:hlinkHover r:id="" action="ppaction://noaction" highlightClick="1"/>
          </p:cNvPr>
          <p:cNvSpPr txBox="1"/>
          <p:nvPr/>
        </p:nvSpPr>
        <p:spPr>
          <a:xfrm>
            <a:off x="457200" y="6172200"/>
            <a:ext cx="10668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BACK</a:t>
            </a:r>
            <a:endParaRPr lang="en-US" b="1" dirty="0">
              <a:solidFill>
                <a:srgbClr val="FF0000"/>
              </a:solidFill>
            </a:endParaRPr>
          </a:p>
        </p:txBody>
      </p:sp>
      <p:sp>
        <p:nvSpPr>
          <p:cNvPr id="20" name="TextBox 19">
            <a:hlinkClick r:id="rId5" action="ppaction://hlinksldjump" highlightClick="1"/>
            <a:hlinkHover r:id="" action="ppaction://noaction" highlightClick="1"/>
          </p:cNvPr>
          <p:cNvSpPr txBox="1"/>
          <p:nvPr/>
        </p:nvSpPr>
        <p:spPr>
          <a:xfrm>
            <a:off x="7772400" y="6172200"/>
            <a:ext cx="10668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HOME</a:t>
            </a:r>
            <a:endParaRPr lang="en-US" b="1" dirty="0">
              <a:solidFill>
                <a:srgbClr val="FF0000"/>
              </a:solidFill>
            </a:endParaRPr>
          </a:p>
        </p:txBody>
      </p:sp>
      <p:sp>
        <p:nvSpPr>
          <p:cNvPr id="21" name="TextBox 20"/>
          <p:cNvSpPr txBox="1"/>
          <p:nvPr/>
        </p:nvSpPr>
        <p:spPr>
          <a:xfrm>
            <a:off x="6553200" y="2454700"/>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DRIVETRAIN</a:t>
            </a:r>
            <a:endParaRPr lang="en-US" sz="1000" b="1" dirty="0">
              <a:solidFill>
                <a:srgbClr val="FF0000"/>
              </a:solidFill>
            </a:endParaRPr>
          </a:p>
        </p:txBody>
      </p:sp>
      <p:sp>
        <p:nvSpPr>
          <p:cNvPr id="27" name="Rectangle 26">
            <a:hlinkClick r:id="rId6" action="ppaction://hlinksldjump"/>
          </p:cNvPr>
          <p:cNvSpPr/>
          <p:nvPr/>
        </p:nvSpPr>
        <p:spPr>
          <a:xfrm>
            <a:off x="7610764" y="2154381"/>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rgbClr val="FFFF00"/>
                </a:solidFill>
              </a:rPr>
              <a:t>ENGINE  54%</a:t>
            </a:r>
          </a:p>
          <a:p>
            <a:pPr algn="ctr"/>
            <a:r>
              <a:rPr lang="en-US" sz="1000" b="1" dirty="0" smtClean="0">
                <a:solidFill>
                  <a:srgbClr val="FFFF00"/>
                </a:solidFill>
              </a:rPr>
              <a:t>TRANSMISSION  66%</a:t>
            </a:r>
          </a:p>
          <a:p>
            <a:r>
              <a:rPr lang="en-US" sz="1000" b="1" dirty="0" smtClean="0">
                <a:solidFill>
                  <a:srgbClr val="66FF33"/>
                </a:solidFill>
              </a:rPr>
              <a:t>DRIVE AXEL  87%</a:t>
            </a:r>
          </a:p>
          <a:p>
            <a:r>
              <a:rPr lang="en-US" sz="1000" b="1" dirty="0" smtClean="0">
                <a:solidFill>
                  <a:srgbClr val="FFFF00"/>
                </a:solidFill>
              </a:rPr>
              <a:t>EXHAUST  69%</a:t>
            </a:r>
          </a:p>
          <a:p>
            <a:r>
              <a:rPr lang="en-US" sz="1000" b="1" dirty="0" smtClean="0">
                <a:solidFill>
                  <a:srgbClr val="FF0000"/>
                </a:solidFill>
              </a:rPr>
              <a:t>FUEL SYSTEM  14%</a:t>
            </a:r>
            <a:endParaRPr lang="en-US" sz="1000" b="1" dirty="0">
              <a:solidFill>
                <a:srgbClr val="FF0000"/>
              </a:solidFill>
            </a:endParaRPr>
          </a:p>
        </p:txBody>
      </p:sp>
      <p:sp>
        <p:nvSpPr>
          <p:cNvPr id="28" name="Rectangle 27">
            <a:hlinkClick r:id="rId6" action="ppaction://hlinksldjump"/>
          </p:cNvPr>
          <p:cNvSpPr/>
          <p:nvPr/>
        </p:nvSpPr>
        <p:spPr>
          <a:xfrm>
            <a:off x="7619999" y="3059544"/>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FFFF00"/>
                </a:solidFill>
              </a:rPr>
              <a:t>CHASIS  54%</a:t>
            </a:r>
          </a:p>
          <a:p>
            <a:r>
              <a:rPr lang="en-US" sz="900" b="1" dirty="0" smtClean="0">
                <a:solidFill>
                  <a:srgbClr val="FFFF00"/>
                </a:solidFill>
              </a:rPr>
              <a:t>BODY PANELS  66%</a:t>
            </a:r>
          </a:p>
          <a:p>
            <a:r>
              <a:rPr lang="en-US" sz="900" b="1" dirty="0" smtClean="0">
                <a:solidFill>
                  <a:srgbClr val="66FF33"/>
                </a:solidFill>
              </a:rPr>
              <a:t>PAINT  87%</a:t>
            </a:r>
          </a:p>
          <a:p>
            <a:r>
              <a:rPr lang="en-US" sz="900" b="1" dirty="0" smtClean="0">
                <a:solidFill>
                  <a:srgbClr val="FFFF00"/>
                </a:solidFill>
              </a:rPr>
              <a:t>CHROME 69%</a:t>
            </a:r>
          </a:p>
          <a:p>
            <a:r>
              <a:rPr lang="en-US" sz="900" b="1" dirty="0" smtClean="0">
                <a:solidFill>
                  <a:srgbClr val="66FF33"/>
                </a:solidFill>
              </a:rPr>
              <a:t>GLASS  74%</a:t>
            </a:r>
            <a:endParaRPr lang="en-US" sz="900" b="1" dirty="0">
              <a:solidFill>
                <a:srgbClr val="66FF33"/>
              </a:solidFill>
            </a:endParaRPr>
          </a:p>
        </p:txBody>
      </p:sp>
      <p:sp>
        <p:nvSpPr>
          <p:cNvPr id="29" name="TextBox 28"/>
          <p:cNvSpPr txBox="1"/>
          <p:nvPr/>
        </p:nvSpPr>
        <p:spPr>
          <a:xfrm>
            <a:off x="6557818" y="3349632"/>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BODY</a:t>
            </a:r>
            <a:endParaRPr lang="en-US" sz="1000" b="1" dirty="0">
              <a:solidFill>
                <a:srgbClr val="FF0000"/>
              </a:solidFill>
            </a:endParaRPr>
          </a:p>
        </p:txBody>
      </p:sp>
      <p:sp>
        <p:nvSpPr>
          <p:cNvPr id="30" name="Rectangle 29">
            <a:hlinkClick r:id="rId6" action="ppaction://hlinksldjump"/>
          </p:cNvPr>
          <p:cNvSpPr/>
          <p:nvPr/>
        </p:nvSpPr>
        <p:spPr>
          <a:xfrm>
            <a:off x="7629977" y="3961790"/>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FFFF00"/>
                </a:solidFill>
              </a:rPr>
              <a:t>SEATS 54%</a:t>
            </a:r>
          </a:p>
          <a:p>
            <a:r>
              <a:rPr lang="en-US" sz="900" b="1" dirty="0" smtClean="0">
                <a:solidFill>
                  <a:srgbClr val="66FF33"/>
                </a:solidFill>
              </a:rPr>
              <a:t>CARPET  76%</a:t>
            </a:r>
          </a:p>
          <a:p>
            <a:r>
              <a:rPr lang="en-US" sz="900" b="1" dirty="0" smtClean="0">
                <a:solidFill>
                  <a:srgbClr val="66FF33"/>
                </a:solidFill>
              </a:rPr>
              <a:t>DASH  87%</a:t>
            </a:r>
          </a:p>
          <a:p>
            <a:r>
              <a:rPr lang="en-US" sz="900" b="1" dirty="0" smtClean="0">
                <a:solidFill>
                  <a:srgbClr val="FFFF00"/>
                </a:solidFill>
              </a:rPr>
              <a:t>DOOR PANELS  69%</a:t>
            </a:r>
          </a:p>
          <a:p>
            <a:r>
              <a:rPr lang="en-US" sz="900" b="1" dirty="0" smtClean="0">
                <a:solidFill>
                  <a:srgbClr val="FF0000"/>
                </a:solidFill>
              </a:rPr>
              <a:t>HEADLINER 14%</a:t>
            </a:r>
            <a:endParaRPr lang="en-US" sz="900" b="1" dirty="0">
              <a:solidFill>
                <a:srgbClr val="FF0000"/>
              </a:solidFill>
            </a:endParaRPr>
          </a:p>
        </p:txBody>
      </p:sp>
      <p:sp>
        <p:nvSpPr>
          <p:cNvPr id="31" name="Rectangle 30">
            <a:hlinkClick r:id="rId6" action="ppaction://hlinksldjump"/>
          </p:cNvPr>
          <p:cNvSpPr/>
          <p:nvPr/>
        </p:nvSpPr>
        <p:spPr>
          <a:xfrm>
            <a:off x="7629978" y="4864036"/>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66FF33"/>
                </a:solidFill>
              </a:rPr>
              <a:t>OWNERSHIP  94%</a:t>
            </a:r>
          </a:p>
          <a:p>
            <a:r>
              <a:rPr lang="en-US" sz="900" b="1" dirty="0" smtClean="0">
                <a:solidFill>
                  <a:srgbClr val="FFFF00"/>
                </a:solidFill>
              </a:rPr>
              <a:t>BUILD SHEET  66%</a:t>
            </a:r>
          </a:p>
          <a:p>
            <a:r>
              <a:rPr lang="en-US" sz="900" b="1" dirty="0" smtClean="0">
                <a:solidFill>
                  <a:srgbClr val="66FF33"/>
                </a:solidFill>
              </a:rPr>
              <a:t>MATCHING #’S  87%</a:t>
            </a:r>
          </a:p>
          <a:p>
            <a:r>
              <a:rPr lang="en-US" sz="900" b="1" dirty="0" smtClean="0">
                <a:solidFill>
                  <a:srgbClr val="FFFF00"/>
                </a:solidFill>
              </a:rPr>
              <a:t>HISTORY REPORT 69%</a:t>
            </a:r>
          </a:p>
          <a:p>
            <a:r>
              <a:rPr lang="en-US" sz="900" b="1" dirty="0" smtClean="0">
                <a:solidFill>
                  <a:srgbClr val="FF0000"/>
                </a:solidFill>
              </a:rPr>
              <a:t>RESTORATION  14%</a:t>
            </a:r>
            <a:endParaRPr lang="en-US" sz="900" b="1" dirty="0">
              <a:solidFill>
                <a:srgbClr val="FF0000"/>
              </a:solidFill>
            </a:endParaRPr>
          </a:p>
        </p:txBody>
      </p:sp>
      <p:sp>
        <p:nvSpPr>
          <p:cNvPr id="32" name="TextBox 31"/>
          <p:cNvSpPr txBox="1"/>
          <p:nvPr/>
        </p:nvSpPr>
        <p:spPr>
          <a:xfrm>
            <a:off x="6553200" y="4264032"/>
            <a:ext cx="914400" cy="246221"/>
          </a:xfrm>
          <a:prstGeom prst="rect">
            <a:avLst/>
          </a:prstGeom>
        </p:spPr>
        <p:style>
          <a:lnRef idx="0">
            <a:schemeClr val="dk1"/>
          </a:lnRef>
          <a:fillRef idx="1003">
            <a:schemeClr val="dk1"/>
          </a:fillRef>
          <a:effectRef idx="3">
            <a:schemeClr val="dk1"/>
          </a:effectRef>
          <a:fontRef idx="minor">
            <a:schemeClr val="lt1"/>
          </a:fontRef>
        </p:style>
        <p:txBody>
          <a:bodyPr wrap="square" rtlCol="0">
            <a:spAutoFit/>
          </a:bodyPr>
          <a:lstStyle/>
          <a:p>
            <a:pPr algn="ctr"/>
            <a:r>
              <a:rPr lang="en-US" sz="1000" b="1" dirty="0" smtClean="0">
                <a:solidFill>
                  <a:srgbClr val="FF0000"/>
                </a:solidFill>
              </a:rPr>
              <a:t>INTERIOR</a:t>
            </a:r>
            <a:endParaRPr lang="en-US" sz="1000" b="1" dirty="0">
              <a:solidFill>
                <a:srgbClr val="FF0000"/>
              </a:solidFill>
            </a:endParaRPr>
          </a:p>
        </p:txBody>
      </p:sp>
      <p:sp>
        <p:nvSpPr>
          <p:cNvPr id="33" name="TextBox 32"/>
          <p:cNvSpPr txBox="1"/>
          <p:nvPr/>
        </p:nvSpPr>
        <p:spPr>
          <a:xfrm>
            <a:off x="6553200" y="5158964"/>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DOCUMENTS</a:t>
            </a:r>
            <a:endParaRPr lang="en-US" sz="1000" b="1" dirty="0">
              <a:solidFill>
                <a:srgbClr val="FF0000"/>
              </a:solidFill>
            </a:endParaRPr>
          </a:p>
        </p:txBody>
      </p:sp>
      <p:sp>
        <p:nvSpPr>
          <p:cNvPr id="34" name="TextBox 33">
            <a:hlinkClick r:id="rId7" action="ppaction://hlinksldjump" highlightClick="1"/>
            <a:hlinkHover r:id="" action="ppaction://noaction" highlightClick="1"/>
          </p:cNvPr>
          <p:cNvSpPr txBox="1"/>
          <p:nvPr/>
        </p:nvSpPr>
        <p:spPr>
          <a:xfrm>
            <a:off x="457200" y="2574893"/>
            <a:ext cx="10668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SELL</a:t>
            </a:r>
            <a:endParaRPr lang="en-US" b="1" dirty="0">
              <a:solidFill>
                <a:srgbClr val="FF0000"/>
              </a:solidFill>
            </a:endParaRPr>
          </a:p>
        </p:txBody>
      </p:sp>
      <p:pic>
        <p:nvPicPr>
          <p:cNvPr id="22" name="Picture 21" descr="BarrettJacksonChromeLogo_186.jpg">
            <a:hlinkClick r:id="rId8"/>
          </p:cNvPr>
          <p:cNvPicPr>
            <a:picLocks noChangeAspect="1"/>
          </p:cNvPicPr>
          <p:nvPr/>
        </p:nvPicPr>
        <p:blipFill>
          <a:blip r:embed="rId9" cstate="print"/>
          <a:stretch>
            <a:fillRect/>
          </a:stretch>
        </p:blipFill>
        <p:spPr>
          <a:xfrm>
            <a:off x="4953000" y="533400"/>
            <a:ext cx="3899916" cy="1062136"/>
          </a:xfrm>
          <a:prstGeom prst="rect">
            <a:avLst/>
          </a:prstGeom>
        </p:spPr>
      </p:pic>
      <p:sp>
        <p:nvSpPr>
          <p:cNvPr id="23" name="TextBox 22">
            <a:hlinkClick r:id="rId10" action="ppaction://hlinksldjump" highlightClick="1"/>
            <a:hlinkHover r:id="" action="ppaction://noaction" highlightClick="1"/>
          </p:cNvPr>
          <p:cNvSpPr txBox="1"/>
          <p:nvPr/>
        </p:nvSpPr>
        <p:spPr>
          <a:xfrm>
            <a:off x="2743200" y="2209800"/>
            <a:ext cx="35814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MAKE HOME SCREEN VEHICLE</a:t>
            </a:r>
            <a:endParaRPr lang="en-US" b="1" dirty="0">
              <a:solidFill>
                <a:srgbClr val="FF0000"/>
              </a:solidFill>
            </a:endParaRPr>
          </a:p>
        </p:txBody>
      </p:sp>
      <p:sp>
        <p:nvSpPr>
          <p:cNvPr id="2" name="Rectangle 1"/>
          <p:cNvSpPr/>
          <p:nvPr/>
        </p:nvSpPr>
        <p:spPr>
          <a:xfrm>
            <a:off x="228600" y="3401391"/>
            <a:ext cx="2169388" cy="1679568"/>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sp>
        <p:nvSpPr>
          <p:cNvPr id="11" name="Rectangle 10"/>
          <p:cNvSpPr/>
          <p:nvPr/>
        </p:nvSpPr>
        <p:spPr>
          <a:xfrm>
            <a:off x="180710" y="2641945"/>
            <a:ext cx="2176872"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rPr>
              <a:t>1932 FORD CUSTOM </a:t>
            </a:r>
          </a:p>
          <a:p>
            <a:endParaRPr lang="en-US" sz="1200" b="1" dirty="0" smtClean="0">
              <a:solidFill>
                <a:srgbClr val="FF0000"/>
              </a:solidFill>
            </a:endParaRPr>
          </a:p>
          <a:p>
            <a:r>
              <a:rPr lang="en-US" sz="1200" b="1" dirty="0" smtClean="0">
                <a:solidFill>
                  <a:srgbClr val="FF0000"/>
                </a:solidFill>
              </a:rPr>
              <a:t>BLACK INTERIOR</a:t>
            </a:r>
          </a:p>
          <a:p>
            <a:endParaRPr lang="en-US" sz="1200" b="1" dirty="0" smtClean="0">
              <a:solidFill>
                <a:srgbClr val="FF0000"/>
              </a:solidFill>
            </a:endParaRPr>
          </a:p>
          <a:p>
            <a:r>
              <a:rPr lang="en-US" sz="1200" b="1" dirty="0" smtClean="0">
                <a:solidFill>
                  <a:srgbClr val="FF0000"/>
                </a:solidFill>
              </a:rPr>
              <a:t>SILVER EXTERIOR</a:t>
            </a:r>
          </a:p>
          <a:p>
            <a:endParaRPr lang="en-US" sz="1200" b="1" dirty="0">
              <a:solidFill>
                <a:srgbClr val="FF0000"/>
              </a:solidFill>
            </a:endParaRPr>
          </a:p>
        </p:txBody>
      </p:sp>
      <p:sp>
        <p:nvSpPr>
          <p:cNvPr id="17" name="Rectangle 16"/>
          <p:cNvSpPr/>
          <p:nvPr/>
        </p:nvSpPr>
        <p:spPr>
          <a:xfrm>
            <a:off x="1905000" y="5715000"/>
            <a:ext cx="5486400" cy="838200"/>
          </a:xfrm>
          <a:prstGeom prst="rect">
            <a:avLst/>
          </a:prstGeom>
          <a:ln>
            <a:noFill/>
          </a:ln>
        </p:spPr>
        <p:style>
          <a:lnRef idx="1">
            <a:schemeClr val="accent2"/>
          </a:lnRef>
          <a:fillRef idx="1003">
            <a:schemeClr val="lt2"/>
          </a:fillRef>
          <a:effectRef idx="1">
            <a:schemeClr val="accent2"/>
          </a:effectRef>
          <a:fontRef idx="minor">
            <a:schemeClr val="dk1"/>
          </a:fontRef>
        </p:style>
        <p:txBody>
          <a:bodyPr rtlCol="0" anchor="ctr"/>
          <a:lstStyle/>
          <a:p>
            <a:r>
              <a:rPr lang="en-US" b="1" dirty="0" smtClean="0">
                <a:solidFill>
                  <a:schemeClr val="bg1"/>
                </a:solidFill>
              </a:rPr>
              <a:t>1932 FORD CUSTOM ROADSTER - </a:t>
            </a:r>
            <a:r>
              <a:rPr lang="en-CA" sz="1100" b="1" dirty="0">
                <a:solidFill>
                  <a:schemeClr val="bg1"/>
                </a:solidFill>
              </a:rPr>
              <a:t>Over ninety percent of the car is one-off parts. The body is all steel. Received three awards at the America's Most Beautiful Roadster Show in 2010, "Outstanding Engineering", "Achievement Award" and "Outstanding Paint." </a:t>
            </a:r>
            <a:r>
              <a:rPr lang="en-US" sz="1100" b="1" dirty="0" smtClean="0">
                <a:solidFill>
                  <a:schemeClr val="bg1"/>
                </a:solidFill>
              </a:rPr>
              <a:t> </a:t>
            </a:r>
            <a:endParaRPr lang="en-US" sz="1100" b="1" dirty="0">
              <a:solidFill>
                <a:schemeClr val="bg1"/>
              </a:solidFill>
            </a:endParaRPr>
          </a:p>
        </p:txBody>
      </p:sp>
      <p:sp>
        <p:nvSpPr>
          <p:cNvPr id="19" name="TextBox 18">
            <a:hlinkClick r:id="" action="ppaction://hlinkshowjump?jump=lastslideviewed" highlightClick="1"/>
            <a:hlinkHover r:id="" action="ppaction://noaction" highlightClick="1"/>
          </p:cNvPr>
          <p:cNvSpPr txBox="1"/>
          <p:nvPr/>
        </p:nvSpPr>
        <p:spPr>
          <a:xfrm>
            <a:off x="457200" y="6172200"/>
            <a:ext cx="10668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BACK</a:t>
            </a:r>
            <a:endParaRPr lang="en-US" b="1" dirty="0">
              <a:solidFill>
                <a:srgbClr val="FF0000"/>
              </a:solidFill>
            </a:endParaRPr>
          </a:p>
        </p:txBody>
      </p:sp>
      <p:sp>
        <p:nvSpPr>
          <p:cNvPr id="20" name="TextBox 19">
            <a:hlinkClick r:id="rId4" action="ppaction://hlinksldjump" highlightClick="1"/>
            <a:hlinkHover r:id="" action="ppaction://noaction" highlightClick="1"/>
          </p:cNvPr>
          <p:cNvSpPr txBox="1"/>
          <p:nvPr/>
        </p:nvSpPr>
        <p:spPr>
          <a:xfrm>
            <a:off x="7772400" y="6172200"/>
            <a:ext cx="10668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HOME</a:t>
            </a:r>
            <a:endParaRPr lang="en-US" b="1" dirty="0">
              <a:solidFill>
                <a:srgbClr val="FF0000"/>
              </a:solidFill>
            </a:endParaRPr>
          </a:p>
        </p:txBody>
      </p:sp>
      <p:sp>
        <p:nvSpPr>
          <p:cNvPr id="21" name="TextBox 20"/>
          <p:cNvSpPr txBox="1"/>
          <p:nvPr/>
        </p:nvSpPr>
        <p:spPr>
          <a:xfrm>
            <a:off x="6553200" y="2450370"/>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DRIVETRAIN</a:t>
            </a:r>
            <a:endParaRPr lang="en-US" sz="1000" b="1" dirty="0">
              <a:solidFill>
                <a:srgbClr val="FF0000"/>
              </a:solidFill>
            </a:endParaRPr>
          </a:p>
        </p:txBody>
      </p:sp>
      <p:sp>
        <p:nvSpPr>
          <p:cNvPr id="27" name="Rectangle 26">
            <a:hlinkClick r:id="rId5" action="ppaction://hlinksldjump"/>
          </p:cNvPr>
          <p:cNvSpPr/>
          <p:nvPr/>
        </p:nvSpPr>
        <p:spPr>
          <a:xfrm>
            <a:off x="7634376" y="2212718"/>
            <a:ext cx="1295400" cy="838200"/>
          </a:xfrm>
          <a:prstGeom prst="rect">
            <a:avLst/>
          </a:prstGeom>
          <a:solidFill>
            <a:schemeClr val="bg1"/>
          </a:solidFill>
          <a:ln w="190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66FF33"/>
                </a:solidFill>
              </a:rPr>
              <a:t>ENGINE  84%</a:t>
            </a:r>
          </a:p>
          <a:p>
            <a:r>
              <a:rPr lang="en-US" sz="900" b="1" dirty="0" smtClean="0">
                <a:solidFill>
                  <a:srgbClr val="66FF33"/>
                </a:solidFill>
              </a:rPr>
              <a:t>TRANSMISSION  96%</a:t>
            </a:r>
          </a:p>
          <a:p>
            <a:r>
              <a:rPr lang="en-US" sz="900" b="1" dirty="0" smtClean="0">
                <a:solidFill>
                  <a:srgbClr val="66FF33"/>
                </a:solidFill>
              </a:rPr>
              <a:t>DRIVE AXEL  87%</a:t>
            </a:r>
          </a:p>
          <a:p>
            <a:r>
              <a:rPr lang="en-US" sz="900" b="1" dirty="0" smtClean="0">
                <a:solidFill>
                  <a:srgbClr val="66FF33"/>
                </a:solidFill>
              </a:rPr>
              <a:t>EXHAUST  99%</a:t>
            </a:r>
          </a:p>
          <a:p>
            <a:r>
              <a:rPr lang="en-US" sz="900" b="1" dirty="0" smtClean="0">
                <a:solidFill>
                  <a:srgbClr val="66FF33"/>
                </a:solidFill>
              </a:rPr>
              <a:t>FUEL SYSTEM  74%</a:t>
            </a:r>
            <a:endParaRPr lang="en-US" sz="900" b="1" dirty="0">
              <a:solidFill>
                <a:srgbClr val="66FF33"/>
              </a:solidFill>
            </a:endParaRPr>
          </a:p>
        </p:txBody>
      </p:sp>
      <p:sp>
        <p:nvSpPr>
          <p:cNvPr id="28" name="Rectangle 27">
            <a:hlinkClick r:id="rId5" action="ppaction://hlinksldjump"/>
          </p:cNvPr>
          <p:cNvSpPr/>
          <p:nvPr/>
        </p:nvSpPr>
        <p:spPr>
          <a:xfrm>
            <a:off x="7619999" y="3059544"/>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66FF33"/>
                </a:solidFill>
              </a:rPr>
              <a:t>CHASIS  94%</a:t>
            </a:r>
          </a:p>
          <a:p>
            <a:r>
              <a:rPr lang="en-US" sz="900" b="1" dirty="0" smtClean="0">
                <a:solidFill>
                  <a:srgbClr val="66FF33"/>
                </a:solidFill>
              </a:rPr>
              <a:t>BODY PANELS  96%</a:t>
            </a:r>
          </a:p>
          <a:p>
            <a:r>
              <a:rPr lang="en-US" sz="900" b="1" dirty="0" smtClean="0">
                <a:solidFill>
                  <a:srgbClr val="66FF33"/>
                </a:solidFill>
              </a:rPr>
              <a:t>PAINT  97%</a:t>
            </a:r>
          </a:p>
          <a:p>
            <a:r>
              <a:rPr lang="en-US" sz="900" b="1" dirty="0" smtClean="0">
                <a:solidFill>
                  <a:srgbClr val="66FF33"/>
                </a:solidFill>
              </a:rPr>
              <a:t>CHROME 99%</a:t>
            </a:r>
          </a:p>
          <a:p>
            <a:r>
              <a:rPr lang="en-US" sz="900" b="1" dirty="0" smtClean="0">
                <a:solidFill>
                  <a:srgbClr val="66FF33"/>
                </a:solidFill>
              </a:rPr>
              <a:t>GLASS  94%</a:t>
            </a:r>
            <a:endParaRPr lang="en-US" sz="900" b="1" dirty="0">
              <a:solidFill>
                <a:srgbClr val="66FF33"/>
              </a:solidFill>
            </a:endParaRPr>
          </a:p>
        </p:txBody>
      </p:sp>
      <p:sp>
        <p:nvSpPr>
          <p:cNvPr id="29" name="TextBox 28"/>
          <p:cNvSpPr txBox="1"/>
          <p:nvPr/>
        </p:nvSpPr>
        <p:spPr>
          <a:xfrm>
            <a:off x="6553200" y="3358785"/>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BODY</a:t>
            </a:r>
            <a:endParaRPr lang="en-US" sz="1000" b="1" dirty="0">
              <a:solidFill>
                <a:srgbClr val="FF0000"/>
              </a:solidFill>
            </a:endParaRPr>
          </a:p>
        </p:txBody>
      </p:sp>
      <p:sp>
        <p:nvSpPr>
          <p:cNvPr id="30" name="Rectangle 29">
            <a:hlinkClick r:id="rId5" action="ppaction://hlinksldjump"/>
          </p:cNvPr>
          <p:cNvSpPr/>
          <p:nvPr/>
        </p:nvSpPr>
        <p:spPr>
          <a:xfrm>
            <a:off x="7619999" y="3964707"/>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66FF33"/>
                </a:solidFill>
              </a:rPr>
              <a:t>SEATS 94%</a:t>
            </a:r>
          </a:p>
          <a:p>
            <a:r>
              <a:rPr lang="en-US" sz="900" b="1" dirty="0" smtClean="0">
                <a:solidFill>
                  <a:srgbClr val="66FF33"/>
                </a:solidFill>
              </a:rPr>
              <a:t>CARPET  96%</a:t>
            </a:r>
          </a:p>
          <a:p>
            <a:r>
              <a:rPr lang="en-US" sz="900" b="1" dirty="0" smtClean="0">
                <a:solidFill>
                  <a:srgbClr val="66FF33"/>
                </a:solidFill>
              </a:rPr>
              <a:t>DASH  87%</a:t>
            </a:r>
          </a:p>
          <a:p>
            <a:r>
              <a:rPr lang="en-US" sz="900" b="1" dirty="0" smtClean="0">
                <a:solidFill>
                  <a:srgbClr val="66FF33"/>
                </a:solidFill>
              </a:rPr>
              <a:t>DOOR PANELS  79%</a:t>
            </a:r>
          </a:p>
          <a:p>
            <a:r>
              <a:rPr lang="en-US" sz="900" b="1" dirty="0" smtClean="0">
                <a:solidFill>
                  <a:srgbClr val="66FF33"/>
                </a:solidFill>
              </a:rPr>
              <a:t>HEADLINER 94%</a:t>
            </a:r>
            <a:endParaRPr lang="en-US" sz="900" b="1" dirty="0">
              <a:solidFill>
                <a:srgbClr val="66FF33"/>
              </a:solidFill>
            </a:endParaRPr>
          </a:p>
        </p:txBody>
      </p:sp>
      <p:sp>
        <p:nvSpPr>
          <p:cNvPr id="31" name="Rectangle 30">
            <a:hlinkClick r:id="rId5" action="ppaction://hlinksldjump"/>
          </p:cNvPr>
          <p:cNvSpPr/>
          <p:nvPr/>
        </p:nvSpPr>
        <p:spPr>
          <a:xfrm>
            <a:off x="7620000" y="4869870"/>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66FF33"/>
                </a:solidFill>
              </a:rPr>
              <a:t>OWNERSHIP  94%</a:t>
            </a:r>
          </a:p>
          <a:p>
            <a:r>
              <a:rPr lang="en-US" sz="900" b="1" dirty="0" smtClean="0">
                <a:solidFill>
                  <a:srgbClr val="66FF33"/>
                </a:solidFill>
              </a:rPr>
              <a:t>BUILD SHEET  76%</a:t>
            </a:r>
          </a:p>
          <a:p>
            <a:r>
              <a:rPr lang="en-US" sz="900" b="1" dirty="0" smtClean="0">
                <a:solidFill>
                  <a:srgbClr val="66FF33"/>
                </a:solidFill>
              </a:rPr>
              <a:t>MATCHING #’S  87%</a:t>
            </a:r>
          </a:p>
          <a:p>
            <a:r>
              <a:rPr lang="en-US" sz="900" b="1" dirty="0" smtClean="0">
                <a:solidFill>
                  <a:srgbClr val="66FF33"/>
                </a:solidFill>
              </a:rPr>
              <a:t>HISTORY REPORT 99%</a:t>
            </a:r>
          </a:p>
          <a:p>
            <a:r>
              <a:rPr lang="en-US" sz="900" b="1" dirty="0" smtClean="0">
                <a:solidFill>
                  <a:srgbClr val="66FF33"/>
                </a:solidFill>
              </a:rPr>
              <a:t>RESTORATION  94%</a:t>
            </a:r>
            <a:endParaRPr lang="en-US" sz="900" b="1" dirty="0">
              <a:solidFill>
                <a:srgbClr val="66FF33"/>
              </a:solidFill>
            </a:endParaRPr>
          </a:p>
        </p:txBody>
      </p:sp>
      <p:sp>
        <p:nvSpPr>
          <p:cNvPr id="32" name="TextBox 31"/>
          <p:cNvSpPr txBox="1"/>
          <p:nvPr/>
        </p:nvSpPr>
        <p:spPr>
          <a:xfrm>
            <a:off x="6563890" y="4274291"/>
            <a:ext cx="90371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INTERIOR</a:t>
            </a:r>
            <a:endParaRPr lang="en-US" sz="1000" b="1" dirty="0">
              <a:solidFill>
                <a:srgbClr val="FF0000"/>
              </a:solidFill>
            </a:endParaRPr>
          </a:p>
        </p:txBody>
      </p:sp>
      <p:sp>
        <p:nvSpPr>
          <p:cNvPr id="33" name="TextBox 32"/>
          <p:cNvSpPr txBox="1"/>
          <p:nvPr/>
        </p:nvSpPr>
        <p:spPr>
          <a:xfrm>
            <a:off x="6553200" y="5189797"/>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DOCUMENTS</a:t>
            </a:r>
            <a:endParaRPr lang="en-US" sz="1000" b="1" dirty="0">
              <a:solidFill>
                <a:srgbClr val="FF0000"/>
              </a:solidFill>
            </a:endParaRPr>
          </a:p>
        </p:txBody>
      </p:sp>
      <p:sp>
        <p:nvSpPr>
          <p:cNvPr id="34" name="TextBox 33">
            <a:hlinkClick r:id="rId6" action="ppaction://hlinksldjump" highlightClick="1"/>
            <a:hlinkHover r:id="" action="ppaction://noaction" highlightClick="1"/>
          </p:cNvPr>
          <p:cNvSpPr txBox="1"/>
          <p:nvPr/>
        </p:nvSpPr>
        <p:spPr>
          <a:xfrm>
            <a:off x="457200" y="2562114"/>
            <a:ext cx="10668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SELL</a:t>
            </a:r>
            <a:endParaRPr lang="en-US" b="1" dirty="0">
              <a:solidFill>
                <a:srgbClr val="FF0000"/>
              </a:solidFill>
            </a:endParaRPr>
          </a:p>
        </p:txBody>
      </p:sp>
      <p:pic>
        <p:nvPicPr>
          <p:cNvPr id="22" name="Picture 21" descr="BarrettJacksonChromeLogo_186.jpg">
            <a:hlinkClick r:id="rId7"/>
          </p:cNvPr>
          <p:cNvPicPr>
            <a:picLocks noChangeAspect="1"/>
          </p:cNvPicPr>
          <p:nvPr/>
        </p:nvPicPr>
        <p:blipFill>
          <a:blip r:embed="rId8" cstate="print"/>
          <a:stretch>
            <a:fillRect/>
          </a:stretch>
        </p:blipFill>
        <p:spPr>
          <a:xfrm>
            <a:off x="4953000" y="533400"/>
            <a:ext cx="3899916" cy="1062136"/>
          </a:xfrm>
          <a:prstGeom prst="rect">
            <a:avLst/>
          </a:prstGeom>
        </p:spPr>
      </p:pic>
      <p:sp>
        <p:nvSpPr>
          <p:cNvPr id="23" name="TextBox 22">
            <a:hlinkClick r:id="rId9" action="ppaction://hlinksldjump" highlightClick="1"/>
            <a:hlinkHover r:id="" action="ppaction://noaction" highlightClick="1"/>
          </p:cNvPr>
          <p:cNvSpPr txBox="1"/>
          <p:nvPr/>
        </p:nvSpPr>
        <p:spPr>
          <a:xfrm>
            <a:off x="2764628" y="2192782"/>
            <a:ext cx="35814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MAKE HOME SCREEN VEHICLE</a:t>
            </a:r>
            <a:endParaRPr lang="en-US" b="1" dirty="0">
              <a:solidFill>
                <a:srgbClr val="FF0000"/>
              </a:solidFill>
            </a:endParaRPr>
          </a:p>
        </p:txBody>
      </p:sp>
      <p:pic>
        <p:nvPicPr>
          <p:cNvPr id="2" name="Picture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07438" y="2859548"/>
            <a:ext cx="3906267" cy="2605480"/>
          </a:xfrm>
          <a:prstGeom prst="rect">
            <a:avLst/>
          </a:prstGeom>
        </p:spPr>
      </p:pic>
      <p:sp>
        <p:nvSpPr>
          <p:cNvPr id="3" name="Rectangle 2"/>
          <p:cNvSpPr/>
          <p:nvPr/>
        </p:nvSpPr>
        <p:spPr>
          <a:xfrm>
            <a:off x="152400" y="3358785"/>
            <a:ext cx="2133600" cy="1360785"/>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98119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sp>
        <p:nvSpPr>
          <p:cNvPr id="17" name="Rectangle 16"/>
          <p:cNvSpPr/>
          <p:nvPr/>
        </p:nvSpPr>
        <p:spPr>
          <a:xfrm>
            <a:off x="1905000" y="5762462"/>
            <a:ext cx="5486400" cy="838200"/>
          </a:xfrm>
          <a:prstGeom prst="rect">
            <a:avLst/>
          </a:prstGeom>
          <a:ln>
            <a:noFill/>
          </a:ln>
        </p:spPr>
        <p:style>
          <a:lnRef idx="1">
            <a:schemeClr val="accent2"/>
          </a:lnRef>
          <a:fillRef idx="1003">
            <a:schemeClr val="lt2"/>
          </a:fillRef>
          <a:effectRef idx="1">
            <a:schemeClr val="accent2"/>
          </a:effectRef>
          <a:fontRef idx="minor">
            <a:schemeClr val="dk1"/>
          </a:fontRef>
        </p:style>
        <p:txBody>
          <a:bodyPr rtlCol="0" anchor="ctr"/>
          <a:lstStyle/>
          <a:p>
            <a:r>
              <a:rPr lang="en-US" b="1" dirty="0" smtClean="0">
                <a:solidFill>
                  <a:schemeClr val="bg1"/>
                </a:solidFill>
              </a:rPr>
              <a:t>1932 FORD CUSTOM ROADSTER - </a:t>
            </a:r>
            <a:r>
              <a:rPr lang="en-CA" sz="1100" b="1" dirty="0">
                <a:solidFill>
                  <a:schemeClr val="bg1"/>
                </a:solidFill>
              </a:rPr>
              <a:t>Over ninety percent of the car is one-off parts. The body is all steel. Received three awards at the America's Most Beautiful Roadster Show in 2010, "Outstanding Engineering", "Achievement Award" and "Outstanding Paint." </a:t>
            </a:r>
            <a:r>
              <a:rPr lang="en-US" sz="1100" b="1" dirty="0" smtClean="0">
                <a:solidFill>
                  <a:schemeClr val="bg1"/>
                </a:solidFill>
              </a:rPr>
              <a:t> </a:t>
            </a:r>
            <a:endParaRPr lang="en-US" sz="1100" b="1" dirty="0">
              <a:solidFill>
                <a:schemeClr val="bg1"/>
              </a:solidFill>
            </a:endParaRPr>
          </a:p>
        </p:txBody>
      </p:sp>
      <p:sp>
        <p:nvSpPr>
          <p:cNvPr id="19" name="TextBox 18">
            <a:hlinkClick r:id="" action="ppaction://hlinkshowjump?jump=lastslideviewed" highlightClick="1"/>
            <a:hlinkHover r:id="" action="ppaction://noaction" highlightClick="1"/>
          </p:cNvPr>
          <p:cNvSpPr txBox="1"/>
          <p:nvPr/>
        </p:nvSpPr>
        <p:spPr>
          <a:xfrm>
            <a:off x="457200" y="6172200"/>
            <a:ext cx="10668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BACK</a:t>
            </a:r>
            <a:endParaRPr lang="en-US" b="1" dirty="0">
              <a:solidFill>
                <a:srgbClr val="FF0000"/>
              </a:solidFill>
            </a:endParaRPr>
          </a:p>
        </p:txBody>
      </p:sp>
      <p:sp>
        <p:nvSpPr>
          <p:cNvPr id="20" name="TextBox 19">
            <a:hlinkClick r:id="rId4" action="ppaction://hlinksldjump" highlightClick="1"/>
            <a:hlinkHover r:id="" action="ppaction://noaction" highlightClick="1"/>
          </p:cNvPr>
          <p:cNvSpPr txBox="1"/>
          <p:nvPr/>
        </p:nvSpPr>
        <p:spPr>
          <a:xfrm>
            <a:off x="7772400" y="6172200"/>
            <a:ext cx="10668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HOME</a:t>
            </a:r>
            <a:endParaRPr lang="en-US" b="1" dirty="0">
              <a:solidFill>
                <a:srgbClr val="FF0000"/>
              </a:solidFill>
            </a:endParaRPr>
          </a:p>
        </p:txBody>
      </p:sp>
      <p:sp>
        <p:nvSpPr>
          <p:cNvPr id="21" name="TextBox 20"/>
          <p:cNvSpPr txBox="1"/>
          <p:nvPr/>
        </p:nvSpPr>
        <p:spPr>
          <a:xfrm>
            <a:off x="6553200" y="2450370"/>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DRIVETRAIN</a:t>
            </a:r>
            <a:endParaRPr lang="en-US" sz="1000" b="1" dirty="0">
              <a:solidFill>
                <a:srgbClr val="FF0000"/>
              </a:solidFill>
            </a:endParaRPr>
          </a:p>
        </p:txBody>
      </p:sp>
      <p:sp>
        <p:nvSpPr>
          <p:cNvPr id="27" name="Rectangle 26">
            <a:hlinkClick r:id="rId5" action="ppaction://hlinksldjump"/>
          </p:cNvPr>
          <p:cNvSpPr/>
          <p:nvPr/>
        </p:nvSpPr>
        <p:spPr>
          <a:xfrm>
            <a:off x="7634376" y="2212718"/>
            <a:ext cx="1295400" cy="838200"/>
          </a:xfrm>
          <a:prstGeom prst="rect">
            <a:avLst/>
          </a:prstGeom>
          <a:solidFill>
            <a:schemeClr val="bg1"/>
          </a:solidFill>
          <a:ln w="190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66FF33"/>
                </a:solidFill>
              </a:rPr>
              <a:t>ENGINE  84%</a:t>
            </a:r>
          </a:p>
          <a:p>
            <a:r>
              <a:rPr lang="en-US" sz="900" b="1" dirty="0" smtClean="0">
                <a:solidFill>
                  <a:srgbClr val="66FF33"/>
                </a:solidFill>
              </a:rPr>
              <a:t>TRANSMISSION  96%</a:t>
            </a:r>
          </a:p>
          <a:p>
            <a:r>
              <a:rPr lang="en-US" sz="900" b="1" dirty="0" smtClean="0">
                <a:solidFill>
                  <a:srgbClr val="66FF33"/>
                </a:solidFill>
              </a:rPr>
              <a:t>DRIVE AXEL  87%</a:t>
            </a:r>
          </a:p>
          <a:p>
            <a:r>
              <a:rPr lang="en-US" sz="900" b="1" dirty="0" smtClean="0">
                <a:solidFill>
                  <a:srgbClr val="66FF33"/>
                </a:solidFill>
              </a:rPr>
              <a:t>EXHAUST  99%</a:t>
            </a:r>
          </a:p>
          <a:p>
            <a:r>
              <a:rPr lang="en-US" sz="900" b="1" dirty="0" smtClean="0">
                <a:solidFill>
                  <a:srgbClr val="66FF33"/>
                </a:solidFill>
              </a:rPr>
              <a:t>FUEL SYSTEM  74%</a:t>
            </a:r>
            <a:endParaRPr lang="en-US" sz="900" b="1" dirty="0">
              <a:solidFill>
                <a:srgbClr val="66FF33"/>
              </a:solidFill>
            </a:endParaRPr>
          </a:p>
        </p:txBody>
      </p:sp>
      <p:sp>
        <p:nvSpPr>
          <p:cNvPr id="28" name="Rectangle 27">
            <a:hlinkClick r:id="rId5" action="ppaction://hlinksldjump"/>
          </p:cNvPr>
          <p:cNvSpPr/>
          <p:nvPr/>
        </p:nvSpPr>
        <p:spPr>
          <a:xfrm>
            <a:off x="7619999" y="3059544"/>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66FF33"/>
                </a:solidFill>
              </a:rPr>
              <a:t>CHASIS  94%</a:t>
            </a:r>
          </a:p>
          <a:p>
            <a:r>
              <a:rPr lang="en-US" sz="900" b="1" dirty="0" smtClean="0">
                <a:solidFill>
                  <a:srgbClr val="66FF33"/>
                </a:solidFill>
              </a:rPr>
              <a:t>BODY PANELS  96%</a:t>
            </a:r>
          </a:p>
          <a:p>
            <a:r>
              <a:rPr lang="en-US" sz="900" b="1" dirty="0" smtClean="0">
                <a:solidFill>
                  <a:srgbClr val="66FF33"/>
                </a:solidFill>
              </a:rPr>
              <a:t>PAINT  97%</a:t>
            </a:r>
          </a:p>
          <a:p>
            <a:r>
              <a:rPr lang="en-US" sz="900" b="1" dirty="0" smtClean="0">
                <a:solidFill>
                  <a:srgbClr val="66FF33"/>
                </a:solidFill>
              </a:rPr>
              <a:t>CHROME 99%</a:t>
            </a:r>
          </a:p>
          <a:p>
            <a:r>
              <a:rPr lang="en-US" sz="900" b="1" dirty="0" smtClean="0">
                <a:solidFill>
                  <a:srgbClr val="66FF33"/>
                </a:solidFill>
              </a:rPr>
              <a:t>GLASS  94%</a:t>
            </a:r>
            <a:endParaRPr lang="en-US" sz="900" b="1" dirty="0">
              <a:solidFill>
                <a:srgbClr val="66FF33"/>
              </a:solidFill>
            </a:endParaRPr>
          </a:p>
        </p:txBody>
      </p:sp>
      <p:sp>
        <p:nvSpPr>
          <p:cNvPr id="29" name="TextBox 28"/>
          <p:cNvSpPr txBox="1"/>
          <p:nvPr/>
        </p:nvSpPr>
        <p:spPr>
          <a:xfrm>
            <a:off x="6553200" y="3358785"/>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BODY</a:t>
            </a:r>
            <a:endParaRPr lang="en-US" sz="1000" b="1" dirty="0">
              <a:solidFill>
                <a:srgbClr val="FF0000"/>
              </a:solidFill>
            </a:endParaRPr>
          </a:p>
        </p:txBody>
      </p:sp>
      <p:sp>
        <p:nvSpPr>
          <p:cNvPr id="30" name="Rectangle 29">
            <a:hlinkClick r:id="rId5" action="ppaction://hlinksldjump"/>
          </p:cNvPr>
          <p:cNvSpPr/>
          <p:nvPr/>
        </p:nvSpPr>
        <p:spPr>
          <a:xfrm>
            <a:off x="7619999" y="3964707"/>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66FF33"/>
                </a:solidFill>
              </a:rPr>
              <a:t>SEATS 94%</a:t>
            </a:r>
          </a:p>
          <a:p>
            <a:r>
              <a:rPr lang="en-US" sz="900" b="1" dirty="0" smtClean="0">
                <a:solidFill>
                  <a:srgbClr val="66FF33"/>
                </a:solidFill>
              </a:rPr>
              <a:t>CARPET  96%</a:t>
            </a:r>
          </a:p>
          <a:p>
            <a:r>
              <a:rPr lang="en-US" sz="900" b="1" dirty="0" smtClean="0">
                <a:solidFill>
                  <a:srgbClr val="66FF33"/>
                </a:solidFill>
              </a:rPr>
              <a:t>DASH  87%</a:t>
            </a:r>
          </a:p>
          <a:p>
            <a:r>
              <a:rPr lang="en-US" sz="900" b="1" dirty="0" smtClean="0">
                <a:solidFill>
                  <a:srgbClr val="66FF33"/>
                </a:solidFill>
              </a:rPr>
              <a:t>DOOR PANELS  79%</a:t>
            </a:r>
          </a:p>
          <a:p>
            <a:r>
              <a:rPr lang="en-US" sz="900" b="1" dirty="0" smtClean="0">
                <a:solidFill>
                  <a:srgbClr val="66FF33"/>
                </a:solidFill>
              </a:rPr>
              <a:t>HEADLINER 94%</a:t>
            </a:r>
            <a:endParaRPr lang="en-US" sz="900" b="1" dirty="0">
              <a:solidFill>
                <a:srgbClr val="66FF33"/>
              </a:solidFill>
            </a:endParaRPr>
          </a:p>
        </p:txBody>
      </p:sp>
      <p:sp>
        <p:nvSpPr>
          <p:cNvPr id="31" name="Rectangle 30">
            <a:hlinkClick r:id="rId5" action="ppaction://hlinksldjump"/>
          </p:cNvPr>
          <p:cNvSpPr/>
          <p:nvPr/>
        </p:nvSpPr>
        <p:spPr>
          <a:xfrm>
            <a:off x="7620000" y="4869870"/>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66FF33"/>
                </a:solidFill>
              </a:rPr>
              <a:t>OWNERSHIP  94%</a:t>
            </a:r>
          </a:p>
          <a:p>
            <a:r>
              <a:rPr lang="en-US" sz="900" b="1" dirty="0" smtClean="0">
                <a:solidFill>
                  <a:srgbClr val="66FF33"/>
                </a:solidFill>
              </a:rPr>
              <a:t>BUILD SHEET  76%</a:t>
            </a:r>
          </a:p>
          <a:p>
            <a:r>
              <a:rPr lang="en-US" sz="900" b="1" dirty="0" smtClean="0">
                <a:solidFill>
                  <a:srgbClr val="66FF33"/>
                </a:solidFill>
              </a:rPr>
              <a:t>MATCHING #’S  87%</a:t>
            </a:r>
          </a:p>
          <a:p>
            <a:r>
              <a:rPr lang="en-US" sz="900" b="1" dirty="0" smtClean="0">
                <a:solidFill>
                  <a:srgbClr val="66FF33"/>
                </a:solidFill>
              </a:rPr>
              <a:t>HISTORY REPORT 99%</a:t>
            </a:r>
          </a:p>
          <a:p>
            <a:r>
              <a:rPr lang="en-US" sz="900" b="1" dirty="0" smtClean="0">
                <a:solidFill>
                  <a:srgbClr val="66FF33"/>
                </a:solidFill>
              </a:rPr>
              <a:t>RESTORATION  94%</a:t>
            </a:r>
            <a:endParaRPr lang="en-US" sz="900" b="1" dirty="0">
              <a:solidFill>
                <a:srgbClr val="66FF33"/>
              </a:solidFill>
            </a:endParaRPr>
          </a:p>
        </p:txBody>
      </p:sp>
      <p:sp>
        <p:nvSpPr>
          <p:cNvPr id="32" name="TextBox 31"/>
          <p:cNvSpPr txBox="1"/>
          <p:nvPr/>
        </p:nvSpPr>
        <p:spPr>
          <a:xfrm>
            <a:off x="6563890" y="4274291"/>
            <a:ext cx="90371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INTERIOR</a:t>
            </a:r>
            <a:endParaRPr lang="en-US" sz="1000" b="1" dirty="0">
              <a:solidFill>
                <a:srgbClr val="FF0000"/>
              </a:solidFill>
            </a:endParaRPr>
          </a:p>
        </p:txBody>
      </p:sp>
      <p:sp>
        <p:nvSpPr>
          <p:cNvPr id="33" name="TextBox 32"/>
          <p:cNvSpPr txBox="1"/>
          <p:nvPr/>
        </p:nvSpPr>
        <p:spPr>
          <a:xfrm>
            <a:off x="6553200" y="5189797"/>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DOCUMENTS</a:t>
            </a:r>
            <a:endParaRPr lang="en-US" sz="1000" b="1" dirty="0">
              <a:solidFill>
                <a:srgbClr val="FF0000"/>
              </a:solidFill>
            </a:endParaRPr>
          </a:p>
        </p:txBody>
      </p:sp>
      <p:sp>
        <p:nvSpPr>
          <p:cNvPr id="34" name="TextBox 33">
            <a:hlinkClick r:id="rId6" action="ppaction://hlinksldjump" highlightClick="1"/>
            <a:hlinkHover r:id="" action="ppaction://noaction" highlightClick="1"/>
          </p:cNvPr>
          <p:cNvSpPr txBox="1"/>
          <p:nvPr/>
        </p:nvSpPr>
        <p:spPr>
          <a:xfrm>
            <a:off x="165100" y="4314402"/>
            <a:ext cx="25019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CONFIRM</a:t>
            </a:r>
            <a:endParaRPr lang="en-US" b="1" dirty="0">
              <a:solidFill>
                <a:srgbClr val="FF0000"/>
              </a:solidFill>
            </a:endParaRPr>
          </a:p>
        </p:txBody>
      </p:sp>
      <p:pic>
        <p:nvPicPr>
          <p:cNvPr id="22" name="Picture 21" descr="BarrettJacksonChromeLogo_186.jpg">
            <a:hlinkClick r:id="rId7"/>
          </p:cNvPr>
          <p:cNvPicPr>
            <a:picLocks noChangeAspect="1"/>
          </p:cNvPicPr>
          <p:nvPr/>
        </p:nvPicPr>
        <p:blipFill>
          <a:blip r:embed="rId8" cstate="print"/>
          <a:stretch>
            <a:fillRect/>
          </a:stretch>
        </p:blipFill>
        <p:spPr>
          <a:xfrm>
            <a:off x="4953000" y="533400"/>
            <a:ext cx="3899916" cy="1062136"/>
          </a:xfrm>
          <a:prstGeom prst="rect">
            <a:avLst/>
          </a:prstGeom>
        </p:spPr>
      </p:pic>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79518" y="2206680"/>
            <a:ext cx="3705734" cy="2471724"/>
          </a:xfrm>
          <a:prstGeom prst="rect">
            <a:avLst/>
          </a:prstGeom>
        </p:spPr>
      </p:pic>
      <p:sp>
        <p:nvSpPr>
          <p:cNvPr id="26" name="TextBox 25"/>
          <p:cNvSpPr txBox="1"/>
          <p:nvPr/>
        </p:nvSpPr>
        <p:spPr>
          <a:xfrm>
            <a:off x="152400" y="2277485"/>
            <a:ext cx="1828800" cy="276999"/>
          </a:xfrm>
          <a:prstGeom prst="rect">
            <a:avLst/>
          </a:prstGeom>
          <a:solidFill>
            <a:schemeClr val="bg1"/>
          </a:solidFill>
        </p:spPr>
        <p:txBody>
          <a:bodyPr wrap="square" rtlCol="0">
            <a:spAutoFit/>
          </a:bodyPr>
          <a:lstStyle/>
          <a:p>
            <a:r>
              <a:rPr lang="en-US" sz="1200" b="1" dirty="0" smtClean="0">
                <a:solidFill>
                  <a:srgbClr val="C00000"/>
                </a:solidFill>
              </a:rPr>
              <a:t>CLASS OF CAR:  </a:t>
            </a:r>
            <a:r>
              <a:rPr lang="en-US" sz="1200" b="1" dirty="0" smtClean="0"/>
              <a:t>RARE CAR</a:t>
            </a:r>
            <a:endParaRPr lang="en-US" sz="1200" b="1" dirty="0"/>
          </a:p>
        </p:txBody>
      </p:sp>
      <p:sp>
        <p:nvSpPr>
          <p:cNvPr id="35" name="TextBox 34"/>
          <p:cNvSpPr txBox="1"/>
          <p:nvPr/>
        </p:nvSpPr>
        <p:spPr>
          <a:xfrm>
            <a:off x="152400" y="2582285"/>
            <a:ext cx="2514600" cy="276999"/>
          </a:xfrm>
          <a:prstGeom prst="rect">
            <a:avLst/>
          </a:prstGeom>
          <a:solidFill>
            <a:schemeClr val="bg1"/>
          </a:solidFill>
          <a:ln>
            <a:noFill/>
          </a:ln>
        </p:spPr>
        <p:txBody>
          <a:bodyPr wrap="square" rtlCol="0">
            <a:spAutoFit/>
          </a:bodyPr>
          <a:lstStyle/>
          <a:p>
            <a:r>
              <a:rPr lang="en-US" sz="1200" b="1" dirty="0" smtClean="0">
                <a:solidFill>
                  <a:srgbClr val="C00000"/>
                </a:solidFill>
              </a:rPr>
              <a:t>ORIGINAL CONDITION:  </a:t>
            </a:r>
            <a:r>
              <a:rPr lang="en-US" sz="1200" b="1" dirty="0" smtClean="0"/>
              <a:t>64%</a:t>
            </a:r>
            <a:endParaRPr lang="en-US" sz="1200" b="1" dirty="0"/>
          </a:p>
        </p:txBody>
      </p:sp>
      <p:sp>
        <p:nvSpPr>
          <p:cNvPr id="36" name="TextBox 35"/>
          <p:cNvSpPr txBox="1"/>
          <p:nvPr/>
        </p:nvSpPr>
        <p:spPr>
          <a:xfrm>
            <a:off x="152400" y="2887085"/>
            <a:ext cx="2209800" cy="276999"/>
          </a:xfrm>
          <a:prstGeom prst="rect">
            <a:avLst/>
          </a:prstGeom>
          <a:solidFill>
            <a:schemeClr val="bg1"/>
          </a:solidFill>
          <a:ln>
            <a:noFill/>
          </a:ln>
        </p:spPr>
        <p:txBody>
          <a:bodyPr wrap="square" rtlCol="0">
            <a:spAutoFit/>
          </a:bodyPr>
          <a:lstStyle/>
          <a:p>
            <a:r>
              <a:rPr lang="en-US" sz="1200" b="1" dirty="0" smtClean="0">
                <a:solidFill>
                  <a:srgbClr val="C00000"/>
                </a:solidFill>
              </a:rPr>
              <a:t>CURRENT CONDITION:  </a:t>
            </a:r>
            <a:r>
              <a:rPr lang="en-US" sz="1200" b="1" dirty="0" smtClean="0"/>
              <a:t>91%</a:t>
            </a:r>
            <a:endParaRPr lang="en-US" sz="1200" b="1" dirty="0"/>
          </a:p>
        </p:txBody>
      </p:sp>
      <p:sp>
        <p:nvSpPr>
          <p:cNvPr id="37" name="TextBox 36"/>
          <p:cNvSpPr txBox="1"/>
          <p:nvPr/>
        </p:nvSpPr>
        <p:spPr>
          <a:xfrm>
            <a:off x="152400" y="3191885"/>
            <a:ext cx="2590800" cy="276999"/>
          </a:xfrm>
          <a:prstGeom prst="rect">
            <a:avLst/>
          </a:prstGeom>
          <a:solidFill>
            <a:schemeClr val="bg1"/>
          </a:solidFill>
          <a:ln>
            <a:noFill/>
          </a:ln>
        </p:spPr>
        <p:txBody>
          <a:bodyPr wrap="square" rtlCol="0">
            <a:spAutoFit/>
          </a:bodyPr>
          <a:lstStyle/>
          <a:p>
            <a:r>
              <a:rPr lang="en-US" sz="1200" b="1" dirty="0" smtClean="0">
                <a:solidFill>
                  <a:srgbClr val="C00000"/>
                </a:solidFill>
              </a:rPr>
              <a:t>HIGHEST SELLING PRICE:   </a:t>
            </a:r>
            <a:r>
              <a:rPr lang="en-US" sz="1200" b="1" dirty="0" smtClean="0"/>
              <a:t>$43,000</a:t>
            </a:r>
            <a:endParaRPr lang="en-US" sz="1200" b="1" dirty="0"/>
          </a:p>
        </p:txBody>
      </p:sp>
      <p:sp>
        <p:nvSpPr>
          <p:cNvPr id="38" name="TextBox 37"/>
          <p:cNvSpPr txBox="1"/>
          <p:nvPr/>
        </p:nvSpPr>
        <p:spPr>
          <a:xfrm>
            <a:off x="165100" y="3498649"/>
            <a:ext cx="2438400" cy="276999"/>
          </a:xfrm>
          <a:prstGeom prst="rect">
            <a:avLst/>
          </a:prstGeom>
          <a:solidFill>
            <a:schemeClr val="bg1"/>
          </a:solidFill>
          <a:ln>
            <a:noFill/>
          </a:ln>
        </p:spPr>
        <p:txBody>
          <a:bodyPr wrap="square" rtlCol="0">
            <a:spAutoFit/>
          </a:bodyPr>
          <a:lstStyle/>
          <a:p>
            <a:r>
              <a:rPr lang="en-US" sz="1200" b="1" dirty="0" smtClean="0">
                <a:solidFill>
                  <a:srgbClr val="C00000"/>
                </a:solidFill>
              </a:rPr>
              <a:t>LOWEST SELLING PRICE:   </a:t>
            </a:r>
            <a:r>
              <a:rPr lang="en-US" sz="1200" b="1" dirty="0" smtClean="0"/>
              <a:t>$1,500</a:t>
            </a:r>
            <a:endParaRPr lang="en-US" sz="1200" b="1" dirty="0"/>
          </a:p>
        </p:txBody>
      </p:sp>
      <p:sp>
        <p:nvSpPr>
          <p:cNvPr id="39" name="Rectangle 38"/>
          <p:cNvSpPr/>
          <p:nvPr/>
        </p:nvSpPr>
        <p:spPr>
          <a:xfrm>
            <a:off x="152400" y="2208607"/>
            <a:ext cx="2514600" cy="1664437"/>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TextBox 39">
            <a:hlinkClick r:id="rId10" action="ppaction://hlinksldjump" highlightClick="1"/>
            <a:hlinkHover r:id="" action="ppaction://noaction" highlightClick="1"/>
          </p:cNvPr>
          <p:cNvSpPr txBox="1"/>
          <p:nvPr/>
        </p:nvSpPr>
        <p:spPr>
          <a:xfrm>
            <a:off x="152400" y="3943800"/>
            <a:ext cx="2514600" cy="307777"/>
          </a:xfrm>
          <a:prstGeom prst="rect">
            <a:avLst/>
          </a:prstGeom>
          <a:ln/>
        </p:spPr>
        <p:style>
          <a:lnRef idx="0">
            <a:schemeClr val="accent2"/>
          </a:lnRef>
          <a:fillRef idx="1003">
            <a:schemeClr val="lt2"/>
          </a:fillRef>
          <a:effectRef idx="3">
            <a:schemeClr val="accent2"/>
          </a:effectRef>
          <a:fontRef idx="minor">
            <a:schemeClr val="lt1"/>
          </a:fontRef>
        </p:style>
        <p:txBody>
          <a:bodyPr wrap="square" rtlCol="0">
            <a:spAutoFit/>
          </a:bodyPr>
          <a:lstStyle/>
          <a:p>
            <a:pPr algn="ctr"/>
            <a:r>
              <a:rPr lang="en-US" sz="1400" b="1" dirty="0" smtClean="0">
                <a:solidFill>
                  <a:schemeClr val="bg1"/>
                </a:solidFill>
              </a:rPr>
              <a:t>STANDARD 24 HOUR AUCTION</a:t>
            </a:r>
            <a:endParaRPr lang="en-US" sz="1400" b="1" dirty="0">
              <a:solidFill>
                <a:schemeClr val="bg1"/>
              </a:solidFill>
            </a:endParaRPr>
          </a:p>
        </p:txBody>
      </p:sp>
      <p:sp>
        <p:nvSpPr>
          <p:cNvPr id="41" name="TextBox 40">
            <a:hlinkClick r:id="rId6" action="ppaction://hlinksldjump" highlightClick="1"/>
            <a:hlinkHover r:id="" action="ppaction://noaction" highlightClick="1"/>
          </p:cNvPr>
          <p:cNvSpPr txBox="1"/>
          <p:nvPr/>
        </p:nvSpPr>
        <p:spPr>
          <a:xfrm>
            <a:off x="165100" y="5066686"/>
            <a:ext cx="25019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CONFIRM (2 TOKENS)</a:t>
            </a:r>
            <a:endParaRPr lang="en-US" b="1" dirty="0">
              <a:solidFill>
                <a:srgbClr val="FF0000"/>
              </a:solidFill>
            </a:endParaRPr>
          </a:p>
        </p:txBody>
      </p:sp>
      <p:sp>
        <p:nvSpPr>
          <p:cNvPr id="42" name="TextBox 41">
            <a:hlinkClick r:id="rId10" action="ppaction://hlinksldjump" highlightClick="1"/>
            <a:hlinkHover r:id="" action="ppaction://noaction" highlightClick="1"/>
          </p:cNvPr>
          <p:cNvSpPr txBox="1"/>
          <p:nvPr/>
        </p:nvSpPr>
        <p:spPr>
          <a:xfrm>
            <a:off x="152400" y="4721321"/>
            <a:ext cx="2514600" cy="307777"/>
          </a:xfrm>
          <a:prstGeom prst="rect">
            <a:avLst/>
          </a:prstGeom>
          <a:ln/>
        </p:spPr>
        <p:style>
          <a:lnRef idx="0">
            <a:schemeClr val="accent2"/>
          </a:lnRef>
          <a:fillRef idx="1003">
            <a:schemeClr val="lt2"/>
          </a:fillRef>
          <a:effectRef idx="3">
            <a:schemeClr val="accent2"/>
          </a:effectRef>
          <a:fontRef idx="minor">
            <a:schemeClr val="lt1"/>
          </a:fontRef>
        </p:style>
        <p:txBody>
          <a:bodyPr wrap="square" rtlCol="0">
            <a:spAutoFit/>
          </a:bodyPr>
          <a:lstStyle/>
          <a:p>
            <a:pPr algn="ctr"/>
            <a:r>
              <a:rPr lang="en-US" sz="1400" b="1" dirty="0" smtClean="0">
                <a:solidFill>
                  <a:schemeClr val="bg1"/>
                </a:solidFill>
              </a:rPr>
              <a:t>48 HOUR AUCTION</a:t>
            </a:r>
            <a:endParaRPr lang="en-US" sz="1400" b="1" dirty="0">
              <a:solidFill>
                <a:schemeClr val="bg1"/>
              </a:solidFill>
            </a:endParaRPr>
          </a:p>
        </p:txBody>
      </p:sp>
      <p:sp>
        <p:nvSpPr>
          <p:cNvPr id="43" name="TextBox 42">
            <a:hlinkClick r:id="rId11" action="ppaction://hlinksldjump" highlightClick="1"/>
            <a:hlinkHover r:id="" action="ppaction://noaction" highlightClick="1"/>
          </p:cNvPr>
          <p:cNvSpPr txBox="1"/>
          <p:nvPr/>
        </p:nvSpPr>
        <p:spPr>
          <a:xfrm>
            <a:off x="3470694" y="5159019"/>
            <a:ext cx="2209800" cy="276999"/>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200" b="1" dirty="0" smtClean="0">
                <a:solidFill>
                  <a:srgbClr val="FF0000"/>
                </a:solidFill>
              </a:rPr>
              <a:t>GO BACK TO MY GARAGE</a:t>
            </a:r>
            <a:endParaRPr lang="en-US" sz="1200" b="1" dirty="0">
              <a:solidFill>
                <a:srgbClr val="FF0000"/>
              </a:solidFill>
            </a:endParaRPr>
          </a:p>
        </p:txBody>
      </p:sp>
    </p:spTree>
    <p:extLst>
      <p:ext uri="{BB962C8B-B14F-4D97-AF65-F5344CB8AC3E}">
        <p14:creationId xmlns:p14="http://schemas.microsoft.com/office/powerpoint/2010/main" val="3393812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879"/>
            <a:ext cx="4724400" cy="1830705"/>
          </a:xfrm>
          <a:prstGeom prst="rect">
            <a:avLst/>
          </a:prstGeom>
        </p:spPr>
      </p:pic>
      <p:sp>
        <p:nvSpPr>
          <p:cNvPr id="9" name="TextBox 8"/>
          <p:cNvSpPr txBox="1"/>
          <p:nvPr/>
        </p:nvSpPr>
        <p:spPr>
          <a:xfrm>
            <a:off x="152400" y="1828800"/>
            <a:ext cx="8839200" cy="215444"/>
          </a:xfrm>
          <a:prstGeom prst="rect">
            <a:avLst/>
          </a:prstGeom>
          <a:solidFill>
            <a:srgbClr val="FF0000"/>
          </a:solidFill>
        </p:spPr>
        <p:txBody>
          <a:bodyPr wrap="square" rtlCol="0">
            <a:spAutoFit/>
          </a:bodyPr>
          <a:lstStyle/>
          <a:p>
            <a:endParaRPr lang="en-US" sz="800" dirty="0">
              <a:solidFill>
                <a:srgbClr val="FF0000"/>
              </a:solidFill>
            </a:endParaRPr>
          </a:p>
        </p:txBody>
      </p:sp>
      <p:sp>
        <p:nvSpPr>
          <p:cNvPr id="10" name="TextBox 9"/>
          <p:cNvSpPr txBox="1"/>
          <p:nvPr/>
        </p:nvSpPr>
        <p:spPr>
          <a:xfrm>
            <a:off x="228600" y="1828800"/>
            <a:ext cx="1470891" cy="215444"/>
          </a:xfrm>
          <a:prstGeom prst="rect">
            <a:avLst/>
          </a:prstGeom>
          <a:noFill/>
        </p:spPr>
        <p:txBody>
          <a:bodyPr wrap="square" rtlCol="0">
            <a:spAutoFit/>
          </a:bodyPr>
          <a:lstStyle/>
          <a:p>
            <a:r>
              <a:rPr lang="en-US" sz="800" dirty="0" smtClean="0">
                <a:solidFill>
                  <a:schemeClr val="tx1">
                    <a:lumMod val="95000"/>
                  </a:schemeClr>
                </a:solidFill>
                <a:latin typeface="Arial Black" pitchFamily="34" charset="0"/>
              </a:rPr>
              <a:t>MONEY: $125000</a:t>
            </a:r>
            <a:endParaRPr lang="en-US" sz="800" dirty="0">
              <a:solidFill>
                <a:schemeClr val="tx1">
                  <a:lumMod val="95000"/>
                </a:schemeClr>
              </a:solidFill>
              <a:latin typeface="Arial Black" pitchFamily="34" charset="0"/>
            </a:endParaRPr>
          </a:p>
        </p:txBody>
      </p:sp>
      <p:sp>
        <p:nvSpPr>
          <p:cNvPr id="14" name="TextBox 13"/>
          <p:cNvSpPr txBox="1"/>
          <p:nvPr/>
        </p:nvSpPr>
        <p:spPr>
          <a:xfrm>
            <a:off x="7673109"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MILE MARKERS: 4</a:t>
            </a:r>
            <a:endParaRPr lang="en-US" sz="800" b="1" dirty="0">
              <a:solidFill>
                <a:schemeClr val="tx1">
                  <a:lumMod val="95000"/>
                </a:schemeClr>
              </a:solidFill>
              <a:latin typeface="Arial Black" pitchFamily="34" charset="0"/>
            </a:endParaRPr>
          </a:p>
        </p:txBody>
      </p:sp>
      <p:sp>
        <p:nvSpPr>
          <p:cNvPr id="15" name="TextBox 14"/>
          <p:cNvSpPr txBox="1"/>
          <p:nvPr/>
        </p:nvSpPr>
        <p:spPr>
          <a:xfrm>
            <a:off x="28194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TOKENS: 5</a:t>
            </a:r>
            <a:endParaRPr lang="en-US" sz="800" b="1" dirty="0">
              <a:solidFill>
                <a:schemeClr val="tx1">
                  <a:lumMod val="95000"/>
                </a:schemeClr>
              </a:solidFill>
              <a:latin typeface="Arial Black" pitchFamily="34" charset="0"/>
            </a:endParaRPr>
          </a:p>
        </p:txBody>
      </p:sp>
      <p:sp>
        <p:nvSpPr>
          <p:cNvPr id="16" name="TextBox 15"/>
          <p:cNvSpPr txBox="1"/>
          <p:nvPr/>
        </p:nvSpPr>
        <p:spPr>
          <a:xfrm>
            <a:off x="5410200" y="1828800"/>
            <a:ext cx="1470891" cy="215444"/>
          </a:xfrm>
          <a:prstGeom prst="rect">
            <a:avLst/>
          </a:prstGeom>
          <a:noFill/>
        </p:spPr>
        <p:txBody>
          <a:bodyPr wrap="square" rtlCol="0">
            <a:spAutoFit/>
          </a:bodyPr>
          <a:lstStyle/>
          <a:p>
            <a:r>
              <a:rPr lang="en-US" sz="800" b="1" dirty="0" smtClean="0">
                <a:solidFill>
                  <a:schemeClr val="tx1">
                    <a:lumMod val="95000"/>
                  </a:schemeClr>
                </a:solidFill>
                <a:latin typeface="Arial Black" pitchFamily="34" charset="0"/>
              </a:rPr>
              <a:t>PRESTIGE: 275</a:t>
            </a:r>
            <a:endParaRPr lang="en-US" sz="800" b="1" dirty="0">
              <a:solidFill>
                <a:schemeClr val="tx1">
                  <a:lumMod val="95000"/>
                </a:schemeClr>
              </a:solidFill>
              <a:latin typeface="Arial Black" pitchFamily="34" charset="0"/>
            </a:endParaRPr>
          </a:p>
        </p:txBody>
      </p:sp>
      <p:sp>
        <p:nvSpPr>
          <p:cNvPr id="17" name="Rectangle 16"/>
          <p:cNvSpPr/>
          <p:nvPr/>
        </p:nvSpPr>
        <p:spPr>
          <a:xfrm>
            <a:off x="1905000" y="5762462"/>
            <a:ext cx="5486400" cy="838200"/>
          </a:xfrm>
          <a:prstGeom prst="rect">
            <a:avLst/>
          </a:prstGeom>
          <a:ln>
            <a:noFill/>
          </a:ln>
        </p:spPr>
        <p:style>
          <a:lnRef idx="1">
            <a:schemeClr val="accent2"/>
          </a:lnRef>
          <a:fillRef idx="1003">
            <a:schemeClr val="lt2"/>
          </a:fillRef>
          <a:effectRef idx="1">
            <a:schemeClr val="accent2"/>
          </a:effectRef>
          <a:fontRef idx="minor">
            <a:schemeClr val="dk1"/>
          </a:fontRef>
        </p:style>
        <p:txBody>
          <a:bodyPr rtlCol="0" anchor="ctr"/>
          <a:lstStyle/>
          <a:p>
            <a:r>
              <a:rPr lang="en-US" b="1" dirty="0" smtClean="0">
                <a:solidFill>
                  <a:schemeClr val="bg1"/>
                </a:solidFill>
              </a:rPr>
              <a:t>1932 FORD CUSTOM ROADSTER - </a:t>
            </a:r>
            <a:r>
              <a:rPr lang="en-CA" sz="1100" b="1" dirty="0">
                <a:solidFill>
                  <a:schemeClr val="bg1"/>
                </a:solidFill>
              </a:rPr>
              <a:t>Over ninety percent of the car is one-off parts. The body is all steel. Received three awards at the America's Most Beautiful Roadster Show in 2010, "Outstanding Engineering", "Achievement Award" and "Outstanding Paint." </a:t>
            </a:r>
            <a:r>
              <a:rPr lang="en-US" sz="1100" b="1" dirty="0" smtClean="0">
                <a:solidFill>
                  <a:schemeClr val="bg1"/>
                </a:solidFill>
              </a:rPr>
              <a:t> </a:t>
            </a:r>
            <a:endParaRPr lang="en-US" sz="1100" b="1" dirty="0">
              <a:solidFill>
                <a:schemeClr val="bg1"/>
              </a:solidFill>
            </a:endParaRPr>
          </a:p>
        </p:txBody>
      </p:sp>
      <p:sp>
        <p:nvSpPr>
          <p:cNvPr id="19" name="TextBox 18">
            <a:hlinkClick r:id="" action="ppaction://hlinkshowjump?jump=lastslideviewed" highlightClick="1"/>
            <a:hlinkHover r:id="" action="ppaction://noaction" highlightClick="1"/>
          </p:cNvPr>
          <p:cNvSpPr txBox="1"/>
          <p:nvPr/>
        </p:nvSpPr>
        <p:spPr>
          <a:xfrm>
            <a:off x="457200" y="6172200"/>
            <a:ext cx="10668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BACK</a:t>
            </a:r>
            <a:endParaRPr lang="en-US" b="1" dirty="0">
              <a:solidFill>
                <a:srgbClr val="FF0000"/>
              </a:solidFill>
            </a:endParaRPr>
          </a:p>
        </p:txBody>
      </p:sp>
      <p:sp>
        <p:nvSpPr>
          <p:cNvPr id="20" name="TextBox 19">
            <a:hlinkClick r:id="rId4" action="ppaction://hlinksldjump" highlightClick="1"/>
            <a:hlinkHover r:id="" action="ppaction://noaction" highlightClick="1"/>
          </p:cNvPr>
          <p:cNvSpPr txBox="1"/>
          <p:nvPr/>
        </p:nvSpPr>
        <p:spPr>
          <a:xfrm>
            <a:off x="7772400" y="6172200"/>
            <a:ext cx="10668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HOME</a:t>
            </a:r>
            <a:endParaRPr lang="en-US" b="1" dirty="0">
              <a:solidFill>
                <a:srgbClr val="FF0000"/>
              </a:solidFill>
            </a:endParaRPr>
          </a:p>
        </p:txBody>
      </p:sp>
      <p:sp>
        <p:nvSpPr>
          <p:cNvPr id="21" name="TextBox 20"/>
          <p:cNvSpPr txBox="1"/>
          <p:nvPr/>
        </p:nvSpPr>
        <p:spPr>
          <a:xfrm>
            <a:off x="6553200" y="2450370"/>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DRIVETRAIN</a:t>
            </a:r>
            <a:endParaRPr lang="en-US" sz="1000" b="1" dirty="0">
              <a:solidFill>
                <a:srgbClr val="FF0000"/>
              </a:solidFill>
            </a:endParaRPr>
          </a:p>
        </p:txBody>
      </p:sp>
      <p:sp>
        <p:nvSpPr>
          <p:cNvPr id="27" name="Rectangle 26">
            <a:hlinkClick r:id="rId5" action="ppaction://hlinksldjump"/>
          </p:cNvPr>
          <p:cNvSpPr/>
          <p:nvPr/>
        </p:nvSpPr>
        <p:spPr>
          <a:xfrm>
            <a:off x="7634376" y="2212718"/>
            <a:ext cx="1295400" cy="838200"/>
          </a:xfrm>
          <a:prstGeom prst="rect">
            <a:avLst/>
          </a:prstGeom>
          <a:solidFill>
            <a:schemeClr val="bg1"/>
          </a:solidFill>
          <a:ln w="190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66FF33"/>
                </a:solidFill>
              </a:rPr>
              <a:t>ENGINE  84%</a:t>
            </a:r>
          </a:p>
          <a:p>
            <a:r>
              <a:rPr lang="en-US" sz="900" b="1" dirty="0" smtClean="0">
                <a:solidFill>
                  <a:srgbClr val="66FF33"/>
                </a:solidFill>
              </a:rPr>
              <a:t>TRANSMISSION  96%</a:t>
            </a:r>
          </a:p>
          <a:p>
            <a:r>
              <a:rPr lang="en-US" sz="900" b="1" dirty="0" smtClean="0">
                <a:solidFill>
                  <a:srgbClr val="66FF33"/>
                </a:solidFill>
              </a:rPr>
              <a:t>DRIVE AXEL  87%</a:t>
            </a:r>
          </a:p>
          <a:p>
            <a:r>
              <a:rPr lang="en-US" sz="900" b="1" dirty="0" smtClean="0">
                <a:solidFill>
                  <a:srgbClr val="66FF33"/>
                </a:solidFill>
              </a:rPr>
              <a:t>EXHAUST  99%</a:t>
            </a:r>
          </a:p>
          <a:p>
            <a:r>
              <a:rPr lang="en-US" sz="900" b="1" dirty="0" smtClean="0">
                <a:solidFill>
                  <a:srgbClr val="66FF33"/>
                </a:solidFill>
              </a:rPr>
              <a:t>FUEL SYSTEM  74%</a:t>
            </a:r>
            <a:endParaRPr lang="en-US" sz="900" b="1" dirty="0">
              <a:solidFill>
                <a:srgbClr val="66FF33"/>
              </a:solidFill>
            </a:endParaRPr>
          </a:p>
        </p:txBody>
      </p:sp>
      <p:sp>
        <p:nvSpPr>
          <p:cNvPr id="28" name="Rectangle 27">
            <a:hlinkClick r:id="rId5" action="ppaction://hlinksldjump"/>
          </p:cNvPr>
          <p:cNvSpPr/>
          <p:nvPr/>
        </p:nvSpPr>
        <p:spPr>
          <a:xfrm>
            <a:off x="7619999" y="3059544"/>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66FF33"/>
                </a:solidFill>
              </a:rPr>
              <a:t>CHASIS  94%</a:t>
            </a:r>
          </a:p>
          <a:p>
            <a:r>
              <a:rPr lang="en-US" sz="900" b="1" dirty="0" smtClean="0">
                <a:solidFill>
                  <a:srgbClr val="66FF33"/>
                </a:solidFill>
              </a:rPr>
              <a:t>BODY PANELS  96%</a:t>
            </a:r>
          </a:p>
          <a:p>
            <a:r>
              <a:rPr lang="en-US" sz="900" b="1" dirty="0" smtClean="0">
                <a:solidFill>
                  <a:srgbClr val="66FF33"/>
                </a:solidFill>
              </a:rPr>
              <a:t>PAINT  97%</a:t>
            </a:r>
          </a:p>
          <a:p>
            <a:r>
              <a:rPr lang="en-US" sz="900" b="1" dirty="0" smtClean="0">
                <a:solidFill>
                  <a:srgbClr val="66FF33"/>
                </a:solidFill>
              </a:rPr>
              <a:t>CHROME 99%</a:t>
            </a:r>
          </a:p>
          <a:p>
            <a:r>
              <a:rPr lang="en-US" sz="900" b="1" dirty="0" smtClean="0">
                <a:solidFill>
                  <a:srgbClr val="66FF33"/>
                </a:solidFill>
              </a:rPr>
              <a:t>GLASS  94%</a:t>
            </a:r>
            <a:endParaRPr lang="en-US" sz="900" b="1" dirty="0">
              <a:solidFill>
                <a:srgbClr val="66FF33"/>
              </a:solidFill>
            </a:endParaRPr>
          </a:p>
        </p:txBody>
      </p:sp>
      <p:sp>
        <p:nvSpPr>
          <p:cNvPr id="29" name="TextBox 28"/>
          <p:cNvSpPr txBox="1"/>
          <p:nvPr/>
        </p:nvSpPr>
        <p:spPr>
          <a:xfrm>
            <a:off x="6553200" y="3358785"/>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BODY</a:t>
            </a:r>
            <a:endParaRPr lang="en-US" sz="1000" b="1" dirty="0">
              <a:solidFill>
                <a:srgbClr val="FF0000"/>
              </a:solidFill>
            </a:endParaRPr>
          </a:p>
        </p:txBody>
      </p:sp>
      <p:sp>
        <p:nvSpPr>
          <p:cNvPr id="30" name="Rectangle 29">
            <a:hlinkClick r:id="rId5" action="ppaction://hlinksldjump"/>
          </p:cNvPr>
          <p:cNvSpPr/>
          <p:nvPr/>
        </p:nvSpPr>
        <p:spPr>
          <a:xfrm>
            <a:off x="7619999" y="3964707"/>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66FF33"/>
                </a:solidFill>
              </a:rPr>
              <a:t>SEATS 94%</a:t>
            </a:r>
          </a:p>
          <a:p>
            <a:r>
              <a:rPr lang="en-US" sz="900" b="1" dirty="0" smtClean="0">
                <a:solidFill>
                  <a:srgbClr val="66FF33"/>
                </a:solidFill>
              </a:rPr>
              <a:t>CARPET  96%</a:t>
            </a:r>
          </a:p>
          <a:p>
            <a:r>
              <a:rPr lang="en-US" sz="900" b="1" dirty="0" smtClean="0">
                <a:solidFill>
                  <a:srgbClr val="66FF33"/>
                </a:solidFill>
              </a:rPr>
              <a:t>DASH  87%</a:t>
            </a:r>
          </a:p>
          <a:p>
            <a:r>
              <a:rPr lang="en-US" sz="900" b="1" dirty="0" smtClean="0">
                <a:solidFill>
                  <a:srgbClr val="66FF33"/>
                </a:solidFill>
              </a:rPr>
              <a:t>DOOR PANELS  79%</a:t>
            </a:r>
          </a:p>
          <a:p>
            <a:r>
              <a:rPr lang="en-US" sz="900" b="1" dirty="0" smtClean="0">
                <a:solidFill>
                  <a:srgbClr val="66FF33"/>
                </a:solidFill>
              </a:rPr>
              <a:t>HEADLINER 94%</a:t>
            </a:r>
            <a:endParaRPr lang="en-US" sz="900" b="1" dirty="0">
              <a:solidFill>
                <a:srgbClr val="66FF33"/>
              </a:solidFill>
            </a:endParaRPr>
          </a:p>
        </p:txBody>
      </p:sp>
      <p:sp>
        <p:nvSpPr>
          <p:cNvPr id="31" name="Rectangle 30">
            <a:hlinkClick r:id="rId5" action="ppaction://hlinksldjump"/>
          </p:cNvPr>
          <p:cNvSpPr/>
          <p:nvPr/>
        </p:nvSpPr>
        <p:spPr>
          <a:xfrm>
            <a:off x="7620000" y="4869870"/>
            <a:ext cx="1295400" cy="838200"/>
          </a:xfrm>
          <a:prstGeom prst="rect">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rgbClr val="66FF33"/>
                </a:solidFill>
              </a:rPr>
              <a:t>OWNERSHIP  94%</a:t>
            </a:r>
          </a:p>
          <a:p>
            <a:r>
              <a:rPr lang="en-US" sz="900" b="1" dirty="0" smtClean="0">
                <a:solidFill>
                  <a:srgbClr val="66FF33"/>
                </a:solidFill>
              </a:rPr>
              <a:t>BUILD SHEET  76%</a:t>
            </a:r>
          </a:p>
          <a:p>
            <a:r>
              <a:rPr lang="en-US" sz="900" b="1" dirty="0" smtClean="0">
                <a:solidFill>
                  <a:srgbClr val="66FF33"/>
                </a:solidFill>
              </a:rPr>
              <a:t>MATCHING #’S  87%</a:t>
            </a:r>
          </a:p>
          <a:p>
            <a:r>
              <a:rPr lang="en-US" sz="900" b="1" dirty="0" smtClean="0">
                <a:solidFill>
                  <a:srgbClr val="66FF33"/>
                </a:solidFill>
              </a:rPr>
              <a:t>HISTORY REPORT 99%</a:t>
            </a:r>
          </a:p>
          <a:p>
            <a:r>
              <a:rPr lang="en-US" sz="900" b="1" dirty="0" smtClean="0">
                <a:solidFill>
                  <a:srgbClr val="66FF33"/>
                </a:solidFill>
              </a:rPr>
              <a:t>RESTORATION  94%</a:t>
            </a:r>
            <a:endParaRPr lang="en-US" sz="900" b="1" dirty="0">
              <a:solidFill>
                <a:srgbClr val="66FF33"/>
              </a:solidFill>
            </a:endParaRPr>
          </a:p>
        </p:txBody>
      </p:sp>
      <p:sp>
        <p:nvSpPr>
          <p:cNvPr id="32" name="TextBox 31"/>
          <p:cNvSpPr txBox="1"/>
          <p:nvPr/>
        </p:nvSpPr>
        <p:spPr>
          <a:xfrm>
            <a:off x="6563890" y="4274291"/>
            <a:ext cx="90371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INTERIOR</a:t>
            </a:r>
            <a:endParaRPr lang="en-US" sz="1000" b="1" dirty="0">
              <a:solidFill>
                <a:srgbClr val="FF0000"/>
              </a:solidFill>
            </a:endParaRPr>
          </a:p>
        </p:txBody>
      </p:sp>
      <p:sp>
        <p:nvSpPr>
          <p:cNvPr id="33" name="TextBox 32"/>
          <p:cNvSpPr txBox="1"/>
          <p:nvPr/>
        </p:nvSpPr>
        <p:spPr>
          <a:xfrm>
            <a:off x="6553200" y="5189797"/>
            <a:ext cx="914400" cy="246221"/>
          </a:xfrm>
          <a:prstGeom prst="rect">
            <a:avLst/>
          </a:prstGeom>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000" b="1" dirty="0" smtClean="0">
                <a:solidFill>
                  <a:srgbClr val="FF0000"/>
                </a:solidFill>
              </a:rPr>
              <a:t>DOCUMENTS</a:t>
            </a:r>
            <a:endParaRPr lang="en-US" sz="1000" b="1" dirty="0">
              <a:solidFill>
                <a:srgbClr val="FF0000"/>
              </a:solidFill>
            </a:endParaRPr>
          </a:p>
        </p:txBody>
      </p:sp>
      <p:sp>
        <p:nvSpPr>
          <p:cNvPr id="34" name="TextBox 33">
            <a:hlinkClick r:id="rId6" action="ppaction://hlinksldjump" highlightClick="1"/>
            <a:hlinkHover r:id="" action="ppaction://noaction" highlightClick="1"/>
          </p:cNvPr>
          <p:cNvSpPr txBox="1"/>
          <p:nvPr/>
        </p:nvSpPr>
        <p:spPr>
          <a:xfrm>
            <a:off x="165100" y="4314402"/>
            <a:ext cx="25019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CONFIRM</a:t>
            </a:r>
            <a:endParaRPr lang="en-US" b="1" dirty="0">
              <a:solidFill>
                <a:srgbClr val="FF0000"/>
              </a:solidFill>
            </a:endParaRPr>
          </a:p>
        </p:txBody>
      </p:sp>
      <p:pic>
        <p:nvPicPr>
          <p:cNvPr id="22" name="Picture 21" descr="BarrettJacksonChromeLogo_186.jpg">
            <a:hlinkClick r:id="rId7"/>
          </p:cNvPr>
          <p:cNvPicPr>
            <a:picLocks noChangeAspect="1"/>
          </p:cNvPicPr>
          <p:nvPr/>
        </p:nvPicPr>
        <p:blipFill>
          <a:blip r:embed="rId8" cstate="print"/>
          <a:stretch>
            <a:fillRect/>
          </a:stretch>
        </p:blipFill>
        <p:spPr>
          <a:xfrm>
            <a:off x="4953000" y="533400"/>
            <a:ext cx="3899916" cy="1062136"/>
          </a:xfrm>
          <a:prstGeom prst="rect">
            <a:avLst/>
          </a:prstGeom>
        </p:spPr>
      </p:pic>
      <p:sp>
        <p:nvSpPr>
          <p:cNvPr id="26" name="TextBox 25"/>
          <p:cNvSpPr txBox="1"/>
          <p:nvPr/>
        </p:nvSpPr>
        <p:spPr>
          <a:xfrm>
            <a:off x="152400" y="2277485"/>
            <a:ext cx="1828800" cy="276999"/>
          </a:xfrm>
          <a:prstGeom prst="rect">
            <a:avLst/>
          </a:prstGeom>
          <a:solidFill>
            <a:schemeClr val="bg1"/>
          </a:solidFill>
        </p:spPr>
        <p:txBody>
          <a:bodyPr wrap="square" rtlCol="0">
            <a:spAutoFit/>
          </a:bodyPr>
          <a:lstStyle/>
          <a:p>
            <a:r>
              <a:rPr lang="en-US" sz="1200" b="1" dirty="0" smtClean="0">
                <a:solidFill>
                  <a:srgbClr val="C00000"/>
                </a:solidFill>
              </a:rPr>
              <a:t>CLASS OF CAR:  </a:t>
            </a:r>
            <a:r>
              <a:rPr lang="en-US" sz="1200" b="1" dirty="0" smtClean="0"/>
              <a:t>RARE CAR</a:t>
            </a:r>
            <a:endParaRPr lang="en-US" sz="1200" b="1" dirty="0"/>
          </a:p>
        </p:txBody>
      </p:sp>
      <p:sp>
        <p:nvSpPr>
          <p:cNvPr id="35" name="TextBox 34"/>
          <p:cNvSpPr txBox="1"/>
          <p:nvPr/>
        </p:nvSpPr>
        <p:spPr>
          <a:xfrm>
            <a:off x="152400" y="2582285"/>
            <a:ext cx="2514600" cy="276999"/>
          </a:xfrm>
          <a:prstGeom prst="rect">
            <a:avLst/>
          </a:prstGeom>
          <a:solidFill>
            <a:schemeClr val="bg1"/>
          </a:solidFill>
          <a:ln>
            <a:noFill/>
          </a:ln>
        </p:spPr>
        <p:txBody>
          <a:bodyPr wrap="square" rtlCol="0">
            <a:spAutoFit/>
          </a:bodyPr>
          <a:lstStyle/>
          <a:p>
            <a:r>
              <a:rPr lang="en-US" sz="1200" b="1" dirty="0" smtClean="0">
                <a:solidFill>
                  <a:srgbClr val="C00000"/>
                </a:solidFill>
              </a:rPr>
              <a:t>ORIGINAL CONDITION:  </a:t>
            </a:r>
            <a:r>
              <a:rPr lang="en-US" sz="1200" b="1" dirty="0" smtClean="0"/>
              <a:t>64%</a:t>
            </a:r>
            <a:endParaRPr lang="en-US" sz="1200" b="1" dirty="0"/>
          </a:p>
        </p:txBody>
      </p:sp>
      <p:sp>
        <p:nvSpPr>
          <p:cNvPr id="36" name="TextBox 35"/>
          <p:cNvSpPr txBox="1"/>
          <p:nvPr/>
        </p:nvSpPr>
        <p:spPr>
          <a:xfrm>
            <a:off x="152400" y="2887085"/>
            <a:ext cx="2209800" cy="276999"/>
          </a:xfrm>
          <a:prstGeom prst="rect">
            <a:avLst/>
          </a:prstGeom>
          <a:solidFill>
            <a:schemeClr val="bg1"/>
          </a:solidFill>
          <a:ln>
            <a:noFill/>
          </a:ln>
        </p:spPr>
        <p:txBody>
          <a:bodyPr wrap="square" rtlCol="0">
            <a:spAutoFit/>
          </a:bodyPr>
          <a:lstStyle/>
          <a:p>
            <a:r>
              <a:rPr lang="en-US" sz="1200" b="1" dirty="0" smtClean="0">
                <a:solidFill>
                  <a:srgbClr val="C00000"/>
                </a:solidFill>
              </a:rPr>
              <a:t>CURRENT CONDITION:  </a:t>
            </a:r>
            <a:r>
              <a:rPr lang="en-US" sz="1200" b="1" dirty="0" smtClean="0"/>
              <a:t>91%</a:t>
            </a:r>
            <a:endParaRPr lang="en-US" sz="1200" b="1" dirty="0"/>
          </a:p>
        </p:txBody>
      </p:sp>
      <p:sp>
        <p:nvSpPr>
          <p:cNvPr id="37" name="TextBox 36"/>
          <p:cNvSpPr txBox="1"/>
          <p:nvPr/>
        </p:nvSpPr>
        <p:spPr>
          <a:xfrm>
            <a:off x="152400" y="3191885"/>
            <a:ext cx="2590800" cy="276999"/>
          </a:xfrm>
          <a:prstGeom prst="rect">
            <a:avLst/>
          </a:prstGeom>
          <a:solidFill>
            <a:schemeClr val="bg1"/>
          </a:solidFill>
          <a:ln>
            <a:noFill/>
          </a:ln>
        </p:spPr>
        <p:txBody>
          <a:bodyPr wrap="square" rtlCol="0">
            <a:spAutoFit/>
          </a:bodyPr>
          <a:lstStyle/>
          <a:p>
            <a:r>
              <a:rPr lang="en-US" sz="1200" b="1" dirty="0" smtClean="0">
                <a:solidFill>
                  <a:srgbClr val="C00000"/>
                </a:solidFill>
              </a:rPr>
              <a:t>HIGHEST SELLING PRICE:   </a:t>
            </a:r>
            <a:r>
              <a:rPr lang="en-US" sz="1200" b="1" dirty="0" smtClean="0"/>
              <a:t>$43,000</a:t>
            </a:r>
            <a:endParaRPr lang="en-US" sz="1200" b="1" dirty="0"/>
          </a:p>
        </p:txBody>
      </p:sp>
      <p:sp>
        <p:nvSpPr>
          <p:cNvPr id="38" name="TextBox 37"/>
          <p:cNvSpPr txBox="1"/>
          <p:nvPr/>
        </p:nvSpPr>
        <p:spPr>
          <a:xfrm>
            <a:off x="165100" y="3498649"/>
            <a:ext cx="2438400" cy="276999"/>
          </a:xfrm>
          <a:prstGeom prst="rect">
            <a:avLst/>
          </a:prstGeom>
          <a:solidFill>
            <a:schemeClr val="bg1"/>
          </a:solidFill>
          <a:ln>
            <a:noFill/>
          </a:ln>
        </p:spPr>
        <p:txBody>
          <a:bodyPr wrap="square" rtlCol="0">
            <a:spAutoFit/>
          </a:bodyPr>
          <a:lstStyle/>
          <a:p>
            <a:r>
              <a:rPr lang="en-US" sz="1200" b="1" dirty="0" smtClean="0">
                <a:solidFill>
                  <a:srgbClr val="C00000"/>
                </a:solidFill>
              </a:rPr>
              <a:t>LOWEST SELLING PRICE:   </a:t>
            </a:r>
            <a:r>
              <a:rPr lang="en-US" sz="1200" b="1" dirty="0" smtClean="0"/>
              <a:t>$1,500</a:t>
            </a:r>
            <a:endParaRPr lang="en-US" sz="1200" b="1" dirty="0"/>
          </a:p>
        </p:txBody>
      </p:sp>
      <p:sp>
        <p:nvSpPr>
          <p:cNvPr id="39" name="Rectangle 38"/>
          <p:cNvSpPr/>
          <p:nvPr/>
        </p:nvSpPr>
        <p:spPr>
          <a:xfrm>
            <a:off x="152400" y="2208607"/>
            <a:ext cx="2514600" cy="1664437"/>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TextBox 39">
            <a:hlinkClick r:id="rId9" action="ppaction://hlinksldjump" highlightClick="1"/>
            <a:hlinkHover r:id="" action="ppaction://noaction" highlightClick="1"/>
          </p:cNvPr>
          <p:cNvSpPr txBox="1"/>
          <p:nvPr/>
        </p:nvSpPr>
        <p:spPr>
          <a:xfrm>
            <a:off x="152400" y="3943800"/>
            <a:ext cx="2514600" cy="307777"/>
          </a:xfrm>
          <a:prstGeom prst="rect">
            <a:avLst/>
          </a:prstGeom>
          <a:ln/>
        </p:spPr>
        <p:style>
          <a:lnRef idx="0">
            <a:schemeClr val="accent2"/>
          </a:lnRef>
          <a:fillRef idx="1003">
            <a:schemeClr val="lt2"/>
          </a:fillRef>
          <a:effectRef idx="3">
            <a:schemeClr val="accent2"/>
          </a:effectRef>
          <a:fontRef idx="minor">
            <a:schemeClr val="lt1"/>
          </a:fontRef>
        </p:style>
        <p:txBody>
          <a:bodyPr wrap="square" rtlCol="0">
            <a:spAutoFit/>
          </a:bodyPr>
          <a:lstStyle/>
          <a:p>
            <a:pPr algn="ctr"/>
            <a:r>
              <a:rPr lang="en-US" sz="1400" b="1" dirty="0" smtClean="0">
                <a:solidFill>
                  <a:schemeClr val="bg1"/>
                </a:solidFill>
              </a:rPr>
              <a:t>STANDARD 24 HOUR AUCTION</a:t>
            </a:r>
            <a:endParaRPr lang="en-US" sz="1400" b="1" dirty="0">
              <a:solidFill>
                <a:schemeClr val="bg1"/>
              </a:solidFill>
            </a:endParaRPr>
          </a:p>
        </p:txBody>
      </p:sp>
      <p:sp>
        <p:nvSpPr>
          <p:cNvPr id="41" name="TextBox 40">
            <a:hlinkClick r:id="rId6" action="ppaction://hlinksldjump" highlightClick="1"/>
            <a:hlinkHover r:id="" action="ppaction://noaction" highlightClick="1"/>
          </p:cNvPr>
          <p:cNvSpPr txBox="1"/>
          <p:nvPr/>
        </p:nvSpPr>
        <p:spPr>
          <a:xfrm>
            <a:off x="165100" y="5066686"/>
            <a:ext cx="2501900" cy="369332"/>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b="1" dirty="0" smtClean="0">
                <a:solidFill>
                  <a:srgbClr val="FF0000"/>
                </a:solidFill>
              </a:rPr>
              <a:t>CONFIRM (2 TOKENS)</a:t>
            </a:r>
            <a:endParaRPr lang="en-US" b="1" dirty="0">
              <a:solidFill>
                <a:srgbClr val="FF0000"/>
              </a:solidFill>
            </a:endParaRPr>
          </a:p>
        </p:txBody>
      </p:sp>
      <p:sp>
        <p:nvSpPr>
          <p:cNvPr id="42" name="TextBox 41">
            <a:hlinkClick r:id="rId9" action="ppaction://hlinksldjump" highlightClick="1"/>
            <a:hlinkHover r:id="" action="ppaction://noaction" highlightClick="1"/>
          </p:cNvPr>
          <p:cNvSpPr txBox="1"/>
          <p:nvPr/>
        </p:nvSpPr>
        <p:spPr>
          <a:xfrm>
            <a:off x="152400" y="4721321"/>
            <a:ext cx="2514600" cy="307777"/>
          </a:xfrm>
          <a:prstGeom prst="rect">
            <a:avLst/>
          </a:prstGeom>
          <a:ln/>
        </p:spPr>
        <p:style>
          <a:lnRef idx="0">
            <a:schemeClr val="accent2"/>
          </a:lnRef>
          <a:fillRef idx="1003">
            <a:schemeClr val="lt2"/>
          </a:fillRef>
          <a:effectRef idx="3">
            <a:schemeClr val="accent2"/>
          </a:effectRef>
          <a:fontRef idx="minor">
            <a:schemeClr val="lt1"/>
          </a:fontRef>
        </p:style>
        <p:txBody>
          <a:bodyPr wrap="square" rtlCol="0">
            <a:spAutoFit/>
          </a:bodyPr>
          <a:lstStyle/>
          <a:p>
            <a:pPr algn="ctr"/>
            <a:r>
              <a:rPr lang="en-US" sz="1400" b="1" dirty="0" smtClean="0">
                <a:solidFill>
                  <a:schemeClr val="bg1"/>
                </a:solidFill>
              </a:rPr>
              <a:t>48 HOUR AUCTION</a:t>
            </a:r>
            <a:endParaRPr lang="en-US" sz="1400" b="1" dirty="0">
              <a:solidFill>
                <a:schemeClr val="bg1"/>
              </a:solidFill>
            </a:endParaRPr>
          </a:p>
        </p:txBody>
      </p:sp>
      <p:sp>
        <p:nvSpPr>
          <p:cNvPr id="43" name="TextBox 42">
            <a:hlinkClick r:id="rId10" action="ppaction://hlinksldjump" highlightClick="1"/>
            <a:hlinkHover r:id="" action="ppaction://noaction" highlightClick="1"/>
          </p:cNvPr>
          <p:cNvSpPr txBox="1"/>
          <p:nvPr/>
        </p:nvSpPr>
        <p:spPr>
          <a:xfrm>
            <a:off x="3470694" y="5159019"/>
            <a:ext cx="2209800" cy="276999"/>
          </a:xfrm>
          <a:prstGeom prst="rect">
            <a:avLst/>
          </a:prstGeom>
          <a:ln/>
        </p:spPr>
        <p:style>
          <a:lnRef idx="0">
            <a:schemeClr val="accent2"/>
          </a:lnRef>
          <a:fillRef idx="1003">
            <a:schemeClr val="dk1"/>
          </a:fillRef>
          <a:effectRef idx="3">
            <a:schemeClr val="accent2"/>
          </a:effectRef>
          <a:fontRef idx="minor">
            <a:schemeClr val="lt1"/>
          </a:fontRef>
        </p:style>
        <p:txBody>
          <a:bodyPr wrap="square" rtlCol="0">
            <a:spAutoFit/>
          </a:bodyPr>
          <a:lstStyle/>
          <a:p>
            <a:pPr algn="ctr"/>
            <a:r>
              <a:rPr lang="en-US" sz="1200" b="1" dirty="0" smtClean="0">
                <a:solidFill>
                  <a:srgbClr val="FF0000"/>
                </a:solidFill>
              </a:rPr>
              <a:t>GO BACK TO MY GARAGE</a:t>
            </a:r>
            <a:endParaRPr lang="en-US" sz="1200" b="1" dirty="0">
              <a:solidFill>
                <a:srgbClr val="FF0000"/>
              </a:solidFill>
            </a:endParaRPr>
          </a:p>
        </p:txBody>
      </p:sp>
      <p:sp>
        <p:nvSpPr>
          <p:cNvPr id="3" name="Rectangle 2"/>
          <p:cNvSpPr/>
          <p:nvPr/>
        </p:nvSpPr>
        <p:spPr>
          <a:xfrm>
            <a:off x="2862845" y="2208607"/>
            <a:ext cx="3505200" cy="2820491"/>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05777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1160</TotalTime>
  <Words>4962</Words>
  <Application>Microsoft Office PowerPoint</Application>
  <PresentationFormat>On-screen Show (4:3)</PresentationFormat>
  <Paragraphs>1208</Paragraphs>
  <Slides>50</Slides>
  <Notes>50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Arial Black</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851 Entertainment</dc:creator>
  <cp:lastModifiedBy>TzL BDChN</cp:lastModifiedBy>
  <cp:revision>141</cp:revision>
  <dcterms:created xsi:type="dcterms:W3CDTF">2013-12-04T03:08:40Z</dcterms:created>
  <dcterms:modified xsi:type="dcterms:W3CDTF">2014-11-07T21:30:47Z</dcterms:modified>
</cp:coreProperties>
</file>