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99DD"/>
    <a:srgbClr val="B94EDF"/>
    <a:srgbClr val="B0D989"/>
    <a:srgbClr val="83AE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7"/>
    <p:restoredTop sz="94696"/>
  </p:normalViewPr>
  <p:slideViewPr>
    <p:cSldViewPr snapToGrid="0">
      <p:cViewPr varScale="1">
        <p:scale>
          <a:sx n="96" d="100"/>
          <a:sy n="96" d="100"/>
        </p:scale>
        <p:origin x="20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BDB7-F466-B829-3CCF-53D10E44E32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D71C3C4-50B5-64C0-5C22-EA87F24D9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F8166EF-9977-47A6-E4D4-A9A47044E414}"/>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C830B399-23BF-A7A4-89F2-338E93A7B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92FB3-5FA3-549A-7EC4-EFC3527BD83A}"/>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2100598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229B-B87F-5212-B11F-725E76E8271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B5E557D-BE65-2F84-18D6-16D36799FC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68CD4E-6F6C-E5B8-357A-34ABE7B4632D}"/>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8690C03A-7B72-BA87-B049-975C7D1DE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172C8-7CB0-2006-8AEF-9C23008EB24B}"/>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309917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9F1FC-17A5-DDA3-1D95-97A0C0C3687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C62E46-08FD-E1D6-7E37-8B82A52BC14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736375-34C7-42FB-0B24-0996FB242BEB}"/>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618BD186-019F-5858-87B7-E7CE4512D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ED660-D078-6DF6-AC6A-AA6C88C054A6}"/>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379350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A724-A5C8-8EF2-F01D-1E65571CD6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02C3E14-6ADC-E913-3A27-4F93F2A9296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0D349D-CB6D-F88F-2858-8EE30FE95E0D}"/>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DF445DF8-C01C-0297-9508-9E5BFB50B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B02C5-8A62-C821-179D-CAFCF4F66FA1}"/>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146593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1DD6-7C9D-1031-DDB5-21DDD0BDB06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855A624-0814-D66C-D6D6-8FE18496C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4B0CC7-6D95-19DB-2BF7-9719CF057505}"/>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ED2EB667-F510-18C7-33CD-63F5865EA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D7537-8832-657C-34D6-837034531A01}"/>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3962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DC6D-2707-4D41-A5BF-06BCC018E90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9919733-2868-7C02-A7C0-14EC2FD12AF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6A2028-2D74-FDBC-D6E1-7A1AB78C52D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CCB0C49-B065-9F18-6545-FBC2DF67B8A6}"/>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6" name="Footer Placeholder 5">
            <a:extLst>
              <a:ext uri="{FF2B5EF4-FFF2-40B4-BE49-F238E27FC236}">
                <a16:creationId xmlns:a16="http://schemas.microsoft.com/office/drawing/2014/main" id="{C657CEAC-29BB-073E-94EB-95870D25B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17456-6714-CD23-3AD5-A45A8AE59674}"/>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2796051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180C4-99E1-C938-2FC4-98E7ED7A13A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9DF4D3-2FE2-ECAD-1875-A9B74AEC4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077FB66-41DF-866E-4378-A66DDB44B6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E0CF783-897F-9E4C-12C5-404973DBB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D8B0D4E-289E-D237-398E-F17D1A65A84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09A524-AD08-8C2A-3A30-C704D48B4739}"/>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8" name="Footer Placeholder 7">
            <a:extLst>
              <a:ext uri="{FF2B5EF4-FFF2-40B4-BE49-F238E27FC236}">
                <a16:creationId xmlns:a16="http://schemas.microsoft.com/office/drawing/2014/main" id="{A39E5B20-FE49-44CF-6AC3-ADCD2426CB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092A7-BE13-A620-FA94-BD4C28D80171}"/>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651822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0160-D51C-13DD-95E5-762613CBC76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D2D18B1-D7D9-2AD2-7015-11578564E3F4}"/>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4" name="Footer Placeholder 3">
            <a:extLst>
              <a:ext uri="{FF2B5EF4-FFF2-40B4-BE49-F238E27FC236}">
                <a16:creationId xmlns:a16="http://schemas.microsoft.com/office/drawing/2014/main" id="{6E155F80-827D-9796-CBF4-A74133AA8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001D22-7A0B-6FD4-20D7-4E191D999C77}"/>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326686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F1BBD-6145-764B-0279-B76DF927D06F}"/>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3" name="Footer Placeholder 2">
            <a:extLst>
              <a:ext uri="{FF2B5EF4-FFF2-40B4-BE49-F238E27FC236}">
                <a16:creationId xmlns:a16="http://schemas.microsoft.com/office/drawing/2014/main" id="{ED071931-176D-79F7-F728-81FF40FA2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48288-ED6F-956B-0819-DC71EE01D857}"/>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1633033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CD00-D185-B20C-F261-5E75A18617E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B46FA67-F57C-ECF9-BEE3-7FD68AC04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462DDD7-B1B0-D5BF-6082-5F3930806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019F96-2EC0-01D9-C14E-071C3A03EB91}"/>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6" name="Footer Placeholder 5">
            <a:extLst>
              <a:ext uri="{FF2B5EF4-FFF2-40B4-BE49-F238E27FC236}">
                <a16:creationId xmlns:a16="http://schemas.microsoft.com/office/drawing/2014/main" id="{B8BA239F-F327-9EEE-6C02-424DF786D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2183D-1755-1D71-94A8-2FB0DBDB31F2}"/>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88560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6E8D-A594-6918-62BF-57648DB1FD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F456DB9-27A9-0241-9771-CB37D4987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37F63D-92EC-F32E-04EC-8653A9F07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7F6807D-42A1-4806-75E1-C7CF491FC7C2}"/>
              </a:ext>
            </a:extLst>
          </p:cNvPr>
          <p:cNvSpPr>
            <a:spLocks noGrp="1"/>
          </p:cNvSpPr>
          <p:nvPr>
            <p:ph type="dt" sz="half" idx="10"/>
          </p:nvPr>
        </p:nvSpPr>
        <p:spPr/>
        <p:txBody>
          <a:bodyPr/>
          <a:lstStyle/>
          <a:p>
            <a:fld id="{39D8225C-D81F-504B-B5D9-771634E54B0E}" type="datetimeFigureOut">
              <a:rPr lang="en-US" smtClean="0"/>
              <a:t>4/27/23</a:t>
            </a:fld>
            <a:endParaRPr lang="en-US"/>
          </a:p>
        </p:txBody>
      </p:sp>
      <p:sp>
        <p:nvSpPr>
          <p:cNvPr id="6" name="Footer Placeholder 5">
            <a:extLst>
              <a:ext uri="{FF2B5EF4-FFF2-40B4-BE49-F238E27FC236}">
                <a16:creationId xmlns:a16="http://schemas.microsoft.com/office/drawing/2014/main" id="{9DF346CA-6888-450E-1A11-50B6B0DED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67D29-F0F8-BF7F-077F-B2E925A749A4}"/>
              </a:ext>
            </a:extLst>
          </p:cNvPr>
          <p:cNvSpPr>
            <a:spLocks noGrp="1"/>
          </p:cNvSpPr>
          <p:nvPr>
            <p:ph type="sldNum" sz="quarter" idx="12"/>
          </p:nvPr>
        </p:nvSpPr>
        <p:spPr/>
        <p:txBody>
          <a:bodyPr/>
          <a:lstStyle/>
          <a:p>
            <a:fld id="{C738775B-B507-914A-AEF3-3E9B6C6EF452}" type="slidenum">
              <a:rPr lang="en-US" smtClean="0"/>
              <a:t>‹#›</a:t>
            </a:fld>
            <a:endParaRPr lang="en-US"/>
          </a:p>
        </p:txBody>
      </p:sp>
    </p:spTree>
    <p:extLst>
      <p:ext uri="{BB962C8B-B14F-4D97-AF65-F5344CB8AC3E}">
        <p14:creationId xmlns:p14="http://schemas.microsoft.com/office/powerpoint/2010/main" val="2585249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CDDFC-3043-545E-4D4B-EFF4428D0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88A927-5FC3-C2D1-373C-06EB32E5C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6091309-7156-8233-C7A5-9270874722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8225C-D81F-504B-B5D9-771634E54B0E}" type="datetimeFigureOut">
              <a:rPr lang="en-US" smtClean="0"/>
              <a:t>4/27/23</a:t>
            </a:fld>
            <a:endParaRPr lang="en-US"/>
          </a:p>
        </p:txBody>
      </p:sp>
      <p:sp>
        <p:nvSpPr>
          <p:cNvPr id="5" name="Footer Placeholder 4">
            <a:extLst>
              <a:ext uri="{FF2B5EF4-FFF2-40B4-BE49-F238E27FC236}">
                <a16:creationId xmlns:a16="http://schemas.microsoft.com/office/drawing/2014/main" id="{A8C46209-9D64-5D59-700A-16245AC552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9F3C62-B235-9525-206C-5EEB6DDE9D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8775B-B507-914A-AEF3-3E9B6C6EF452}" type="slidenum">
              <a:rPr lang="en-US" smtClean="0"/>
              <a:t>‹#›</a:t>
            </a:fld>
            <a:endParaRPr lang="en-US"/>
          </a:p>
        </p:txBody>
      </p:sp>
    </p:spTree>
    <p:extLst>
      <p:ext uri="{BB962C8B-B14F-4D97-AF65-F5344CB8AC3E}">
        <p14:creationId xmlns:p14="http://schemas.microsoft.com/office/powerpoint/2010/main" val="375956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3AE2F"/>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AEDB0E-86B1-A0A3-F352-A416C7B15DC9}"/>
              </a:ext>
            </a:extLst>
          </p:cNvPr>
          <p:cNvSpPr>
            <a:spLocks noGrp="1"/>
          </p:cNvSpPr>
          <p:nvPr>
            <p:ph type="subTitle" idx="1"/>
          </p:nvPr>
        </p:nvSpPr>
        <p:spPr>
          <a:xfrm>
            <a:off x="1524000" y="238539"/>
            <a:ext cx="9144000" cy="874166"/>
          </a:xfrm>
          <a:solidFill>
            <a:schemeClr val="accent4">
              <a:lumMod val="20000"/>
              <a:lumOff val="80000"/>
            </a:schemeClr>
          </a:solidFill>
          <a:ln>
            <a:solidFill>
              <a:schemeClr val="tx1"/>
            </a:solidFill>
          </a:ln>
        </p:spPr>
        <p:txBody>
          <a:bodyPr>
            <a:normAutofit/>
          </a:bodyPr>
          <a:lstStyle/>
          <a:p>
            <a:r>
              <a:rPr lang="en-US" sz="2600" b="1" dirty="0">
                <a:latin typeface="Baskerville" panose="02020502070401020303" pitchFamily="18" charset="0"/>
                <a:ea typeface="Baskerville" panose="02020502070401020303" pitchFamily="18" charset="0"/>
                <a:cs typeface="Angsana New" panose="02020603050405020304" pitchFamily="18" charset="-34"/>
              </a:rPr>
              <a:t>Formative Assessment – Idea: </a:t>
            </a:r>
            <a:r>
              <a:rPr lang="en-US" sz="2600" i="1" dirty="0">
                <a:latin typeface="Baskerville" panose="02020502070401020303" pitchFamily="18" charset="0"/>
                <a:ea typeface="Baskerville" panose="02020502070401020303" pitchFamily="18" charset="0"/>
                <a:cs typeface="Angsana New" panose="02020603050405020304" pitchFamily="18" charset="-34"/>
              </a:rPr>
              <a:t>Make it easy to view your solar panel surplus</a:t>
            </a:r>
          </a:p>
          <a:p>
            <a:endParaRPr lang="en-US" dirty="0"/>
          </a:p>
        </p:txBody>
      </p:sp>
      <p:sp>
        <p:nvSpPr>
          <p:cNvPr id="4" name="TextBox 3">
            <a:extLst>
              <a:ext uri="{FF2B5EF4-FFF2-40B4-BE49-F238E27FC236}">
                <a16:creationId xmlns:a16="http://schemas.microsoft.com/office/drawing/2014/main" id="{86BA5D3B-CDC3-4575-FE02-3EABBB61507D}"/>
              </a:ext>
            </a:extLst>
          </p:cNvPr>
          <p:cNvSpPr txBox="1"/>
          <p:nvPr/>
        </p:nvSpPr>
        <p:spPr>
          <a:xfrm>
            <a:off x="570395" y="1590261"/>
            <a:ext cx="3021496" cy="4801314"/>
          </a:xfrm>
          <a:prstGeom prst="rect">
            <a:avLst/>
          </a:prstGeom>
          <a:solidFill>
            <a:schemeClr val="accent4">
              <a:lumMod val="20000"/>
              <a:lumOff val="80000"/>
            </a:schemeClr>
          </a:solidFill>
          <a:ln>
            <a:solidFill>
              <a:schemeClr val="tx1"/>
            </a:solidFill>
          </a:ln>
        </p:spPr>
        <p:txBody>
          <a:bodyPr wrap="square" rtlCol="0">
            <a:spAutoFit/>
          </a:bodyPr>
          <a:lstStyle/>
          <a:p>
            <a:r>
              <a:rPr lang="en-US" dirty="0">
                <a:latin typeface="Baskerville" panose="02020502070401020303" pitchFamily="18" charset="0"/>
                <a:ea typeface="Baskerville" panose="02020502070401020303" pitchFamily="18" charset="0"/>
                <a:cs typeface="Angsana New" panose="02020603050405020304" pitchFamily="18" charset="-34"/>
              </a:rPr>
              <a:t>The main idea is to use solar panels as an input, there is an app/website that records how much energy is produced, used and the surplus. I’m able to extract the values from the website using an API service, from there, depending on the reading from the PV to the grid (which will be indicating the surplus of energy) the output will be three lightbulbs and different ones light up depending on the value, no light means no surplus, yellow light means slight surplus and green light means big surplus. </a:t>
            </a:r>
          </a:p>
        </p:txBody>
      </p:sp>
      <p:sp>
        <p:nvSpPr>
          <p:cNvPr id="5" name="TextBox 4">
            <a:extLst>
              <a:ext uri="{FF2B5EF4-FFF2-40B4-BE49-F238E27FC236}">
                <a16:creationId xmlns:a16="http://schemas.microsoft.com/office/drawing/2014/main" id="{D81E4105-5334-9046-1BA6-6550E898CF95}"/>
              </a:ext>
            </a:extLst>
          </p:cNvPr>
          <p:cNvSpPr txBox="1"/>
          <p:nvPr/>
        </p:nvSpPr>
        <p:spPr>
          <a:xfrm>
            <a:off x="3790673" y="1590261"/>
            <a:ext cx="3021497" cy="4801314"/>
          </a:xfrm>
          <a:prstGeom prst="rect">
            <a:avLst/>
          </a:prstGeom>
          <a:solidFill>
            <a:schemeClr val="accent4">
              <a:lumMod val="20000"/>
              <a:lumOff val="80000"/>
            </a:schemeClr>
          </a:solidFill>
          <a:ln>
            <a:solidFill>
              <a:schemeClr val="tx1"/>
            </a:solidFill>
          </a:ln>
        </p:spPr>
        <p:txBody>
          <a:bodyPr wrap="square" rtlCol="0">
            <a:spAutoFit/>
          </a:bodyPr>
          <a:lstStyle/>
          <a:p>
            <a:r>
              <a:rPr lang="en-US" dirty="0">
                <a:latin typeface="Baskerville" panose="02020502070401020303" pitchFamily="18" charset="0"/>
                <a:ea typeface="Baskerville" panose="02020502070401020303" pitchFamily="18" charset="0"/>
              </a:rPr>
              <a:t>I will be making a simpler version using the lightbulbs available but in the hypothetical case of the real world this would be a small device people can buy if they have solar panels and you could have one in the kitchen, one next to the laundry or next to things that consume large amounts of energy to make the most out of the energy produced by the solar panels also making it easier to understand as people may get confused with values on the website.</a:t>
            </a:r>
          </a:p>
        </p:txBody>
      </p:sp>
      <p:pic>
        <p:nvPicPr>
          <p:cNvPr id="7" name="Picture 6">
            <a:extLst>
              <a:ext uri="{FF2B5EF4-FFF2-40B4-BE49-F238E27FC236}">
                <a16:creationId xmlns:a16="http://schemas.microsoft.com/office/drawing/2014/main" id="{312F1FA1-70DD-F54B-76AC-216EBDFA5028}"/>
              </a:ext>
            </a:extLst>
          </p:cNvPr>
          <p:cNvPicPr>
            <a:picLocks noChangeAspect="1"/>
          </p:cNvPicPr>
          <p:nvPr/>
        </p:nvPicPr>
        <p:blipFill>
          <a:blip r:embed="rId2"/>
          <a:stretch>
            <a:fillRect/>
          </a:stretch>
        </p:blipFill>
        <p:spPr>
          <a:xfrm>
            <a:off x="7030553" y="1590261"/>
            <a:ext cx="1351171" cy="1341916"/>
          </a:xfrm>
          <a:prstGeom prst="rect">
            <a:avLst/>
          </a:prstGeom>
        </p:spPr>
      </p:pic>
      <p:pic>
        <p:nvPicPr>
          <p:cNvPr id="9" name="Picture 8" descr="Calendar&#10;&#10;Description automatically generated">
            <a:extLst>
              <a:ext uri="{FF2B5EF4-FFF2-40B4-BE49-F238E27FC236}">
                <a16:creationId xmlns:a16="http://schemas.microsoft.com/office/drawing/2014/main" id="{75838F9F-4AE0-AC4B-3044-148D81402FE7}"/>
              </a:ext>
            </a:extLst>
          </p:cNvPr>
          <p:cNvPicPr>
            <a:picLocks noChangeAspect="1"/>
          </p:cNvPicPr>
          <p:nvPr/>
        </p:nvPicPr>
        <p:blipFill>
          <a:blip r:embed="rId3"/>
          <a:stretch>
            <a:fillRect/>
          </a:stretch>
        </p:blipFill>
        <p:spPr>
          <a:xfrm>
            <a:off x="7030553" y="3091336"/>
            <a:ext cx="1351171" cy="1630125"/>
          </a:xfrm>
          <a:prstGeom prst="rect">
            <a:avLst/>
          </a:prstGeom>
        </p:spPr>
      </p:pic>
      <p:pic>
        <p:nvPicPr>
          <p:cNvPr id="11" name="Picture 10" descr="Timeline&#10;&#10;Description automatically generated">
            <a:extLst>
              <a:ext uri="{FF2B5EF4-FFF2-40B4-BE49-F238E27FC236}">
                <a16:creationId xmlns:a16="http://schemas.microsoft.com/office/drawing/2014/main" id="{ABC69825-2342-5229-4C67-F26D247E3820}"/>
              </a:ext>
            </a:extLst>
          </p:cNvPr>
          <p:cNvPicPr>
            <a:picLocks noChangeAspect="1"/>
          </p:cNvPicPr>
          <p:nvPr/>
        </p:nvPicPr>
        <p:blipFill rotWithShape="1">
          <a:blip r:embed="rId4"/>
          <a:srcRect l="7177" r="13875"/>
          <a:stretch/>
        </p:blipFill>
        <p:spPr>
          <a:xfrm>
            <a:off x="7030554" y="4880620"/>
            <a:ext cx="1351171" cy="1510955"/>
          </a:xfrm>
          <a:prstGeom prst="rect">
            <a:avLst/>
          </a:prstGeom>
        </p:spPr>
      </p:pic>
      <p:sp>
        <p:nvSpPr>
          <p:cNvPr id="12" name="TextBox 11">
            <a:extLst>
              <a:ext uri="{FF2B5EF4-FFF2-40B4-BE49-F238E27FC236}">
                <a16:creationId xmlns:a16="http://schemas.microsoft.com/office/drawing/2014/main" id="{380D92DE-EAD9-3782-65A6-C38CBD0509EE}"/>
              </a:ext>
            </a:extLst>
          </p:cNvPr>
          <p:cNvSpPr txBox="1"/>
          <p:nvPr/>
        </p:nvSpPr>
        <p:spPr>
          <a:xfrm>
            <a:off x="8600108" y="1590261"/>
            <a:ext cx="3021497" cy="3139321"/>
          </a:xfrm>
          <a:prstGeom prst="rect">
            <a:avLst/>
          </a:prstGeom>
          <a:solidFill>
            <a:schemeClr val="accent4">
              <a:lumMod val="20000"/>
              <a:lumOff val="80000"/>
            </a:schemeClr>
          </a:solidFill>
          <a:ln>
            <a:solidFill>
              <a:schemeClr val="tx1"/>
            </a:solidFill>
          </a:ln>
        </p:spPr>
        <p:txBody>
          <a:bodyPr wrap="square" rtlCol="0">
            <a:spAutoFit/>
          </a:bodyPr>
          <a:lstStyle/>
          <a:p>
            <a:r>
              <a:rPr lang="en-US" dirty="0">
                <a:latin typeface="Baskerville" panose="02020502070401020303" pitchFamily="18" charset="0"/>
                <a:ea typeface="Baskerville" panose="02020502070401020303" pitchFamily="18" charset="0"/>
              </a:rPr>
              <a:t>Even though it may not seem so artistic I feel like a big part of getting a more sustainable planet is using creativity to make things more efficient and making things like solar panels more accessible. The lights could even be powered by the solar panel itself in the hypothetical case this was a real product.</a:t>
            </a:r>
          </a:p>
        </p:txBody>
      </p:sp>
      <p:pic>
        <p:nvPicPr>
          <p:cNvPr id="14" name="Picture 13" descr="A solar panel on a roof&#10;&#10;Description automatically generated with medium confidence">
            <a:extLst>
              <a:ext uri="{FF2B5EF4-FFF2-40B4-BE49-F238E27FC236}">
                <a16:creationId xmlns:a16="http://schemas.microsoft.com/office/drawing/2014/main" id="{C741B616-353A-B485-836D-5B4E73044D75}"/>
              </a:ext>
            </a:extLst>
          </p:cNvPr>
          <p:cNvPicPr>
            <a:picLocks noChangeAspect="1"/>
          </p:cNvPicPr>
          <p:nvPr/>
        </p:nvPicPr>
        <p:blipFill rotWithShape="1">
          <a:blip r:embed="rId5"/>
          <a:srcRect t="13105"/>
          <a:stretch/>
        </p:blipFill>
        <p:spPr>
          <a:xfrm>
            <a:off x="8600108" y="4880620"/>
            <a:ext cx="3031380" cy="1510955"/>
          </a:xfrm>
          <a:prstGeom prst="rect">
            <a:avLst/>
          </a:prstGeom>
        </p:spPr>
      </p:pic>
    </p:spTree>
    <p:extLst>
      <p:ext uri="{BB962C8B-B14F-4D97-AF65-F5344CB8AC3E}">
        <p14:creationId xmlns:p14="http://schemas.microsoft.com/office/powerpoint/2010/main" val="35589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262</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Baskerville</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stott</dc:creator>
  <cp:lastModifiedBy>Nicole stott</cp:lastModifiedBy>
  <cp:revision>1</cp:revision>
  <dcterms:created xsi:type="dcterms:W3CDTF">2023-04-27T14:57:22Z</dcterms:created>
  <dcterms:modified xsi:type="dcterms:W3CDTF">2023-04-27T16:34:10Z</dcterms:modified>
</cp:coreProperties>
</file>