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Vidaloka"/>
      <p:regular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8B8C80-5750-4E8B-A0CE-08B7A308C38C}">
  <a:tblStyle styleId="{AE8B8C80-5750-4E8B-A0CE-08B7A308C3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4.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RobotoMono-regular.fntdata"/><Relationship Id="rId16" Type="http://schemas.openxmlformats.org/officeDocument/2006/relationships/slide" Target="slides/slide10.xml"/><Relationship Id="rId38" Type="http://schemas.openxmlformats.org/officeDocument/2006/relationships/font" Target="fonts/Vidalok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86e89f6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86e89f6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Jainiah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 </a:t>
            </a:r>
            <a:endParaRPr/>
          </a:p>
          <a:p>
            <a:pPr indent="0" lvl="0" marL="0" rtl="0" algn="l">
              <a:spcBef>
                <a:spcPts val="0"/>
              </a:spcBef>
              <a:spcAft>
                <a:spcPts val="0"/>
              </a:spcAft>
              <a:buNone/>
            </a:pPr>
            <a:r>
              <a:rPr lang="en" sz="1350">
                <a:solidFill>
                  <a:srgbClr val="FFFFFF"/>
                </a:solidFill>
                <a:highlight>
                  <a:srgbClr val="B01C33"/>
                </a:highlight>
                <a:latin typeface="Roboto Mono"/>
                <a:ea typeface="Roboto Mono"/>
                <a:cs typeface="Roboto Mono"/>
                <a:sym typeface="Roboto Mono"/>
              </a:rPr>
              <a:t>B01C33</a:t>
            </a:r>
            <a:endParaRPr sz="1350">
              <a:solidFill>
                <a:srgbClr val="FFFFFF"/>
              </a:solidFill>
              <a:highlight>
                <a:srgbClr val="B01C33"/>
              </a:highlight>
              <a:latin typeface="Roboto Mono"/>
              <a:ea typeface="Roboto Mono"/>
              <a:cs typeface="Roboto Mono"/>
              <a:sym typeface="Roboto Mono"/>
            </a:endParaRPr>
          </a:p>
          <a:p>
            <a:pPr indent="0" lvl="0" marL="0" rtl="0" algn="l">
              <a:spcBef>
                <a:spcPts val="0"/>
              </a:spcBef>
              <a:spcAft>
                <a:spcPts val="0"/>
              </a:spcAft>
              <a:buNone/>
            </a:pPr>
            <a:r>
              <a:t/>
            </a:r>
            <a:endParaRPr sz="1350">
              <a:solidFill>
                <a:srgbClr val="FFFFFF"/>
              </a:solidFill>
              <a:highlight>
                <a:srgbClr val="B01C33"/>
              </a:highlight>
              <a:latin typeface="Roboto Mono"/>
              <a:ea typeface="Roboto Mono"/>
              <a:cs typeface="Roboto Mono"/>
              <a:sym typeface="Roboto Mono"/>
            </a:endParaRPr>
          </a:p>
          <a:p>
            <a:pPr indent="0" lvl="0" marL="0" rtl="0" algn="l">
              <a:spcBef>
                <a:spcPts val="0"/>
              </a:spcBef>
              <a:spcAft>
                <a:spcPts val="0"/>
              </a:spcAft>
              <a:buNone/>
            </a:pPr>
            <a:r>
              <a:rPr lang="en" sz="1350">
                <a:solidFill>
                  <a:srgbClr val="FFFFFF"/>
                </a:solidFill>
                <a:highlight>
                  <a:srgbClr val="B01C33"/>
                </a:highlight>
                <a:latin typeface="Roboto Mono"/>
                <a:ea typeface="Roboto Mono"/>
                <a:cs typeface="Roboto Mono"/>
                <a:sym typeface="Roboto Mono"/>
              </a:rPr>
              <a:t>Silver: </a:t>
            </a:r>
            <a:r>
              <a:rPr lang="en" sz="1350">
                <a:solidFill>
                  <a:schemeClr val="dk1"/>
                </a:solidFill>
                <a:highlight>
                  <a:srgbClr val="B4B5B4"/>
                </a:highlight>
                <a:latin typeface="Roboto Mono"/>
                <a:ea typeface="Roboto Mono"/>
                <a:cs typeface="Roboto Mono"/>
                <a:sym typeface="Roboto Mono"/>
              </a:rPr>
              <a:t>B4B5B4</a:t>
            </a:r>
            <a:endParaRPr sz="1350">
              <a:solidFill>
                <a:schemeClr val="dk1"/>
              </a:solidFill>
              <a:highlight>
                <a:srgbClr val="B4B5B4"/>
              </a:highlight>
              <a:latin typeface="Roboto Mono"/>
              <a:ea typeface="Roboto Mono"/>
              <a:cs typeface="Roboto Mono"/>
              <a:sym typeface="Roboto Mono"/>
            </a:endParaRPr>
          </a:p>
          <a:p>
            <a:pPr indent="0" lvl="0" marL="0" rtl="0" algn="l">
              <a:spcBef>
                <a:spcPts val="0"/>
              </a:spcBef>
              <a:spcAft>
                <a:spcPts val="0"/>
              </a:spcAft>
              <a:buNone/>
            </a:pPr>
            <a:r>
              <a:t/>
            </a:r>
            <a:endParaRPr sz="1350">
              <a:solidFill>
                <a:schemeClr val="dk1"/>
              </a:solidFill>
              <a:highlight>
                <a:srgbClr val="B4B5B4"/>
              </a:highlight>
              <a:latin typeface="Roboto Mono"/>
              <a:ea typeface="Roboto Mono"/>
              <a:cs typeface="Roboto Mono"/>
              <a:sym typeface="Roboto Mono"/>
            </a:endParaRPr>
          </a:p>
          <a:p>
            <a:pPr indent="0" lvl="0" marL="0" rtl="0" algn="l">
              <a:spcBef>
                <a:spcPts val="0"/>
              </a:spcBef>
              <a:spcAft>
                <a:spcPts val="0"/>
              </a:spcAft>
              <a:buNone/>
            </a:pPr>
            <a:r>
              <a:rPr lang="en" sz="1350">
                <a:solidFill>
                  <a:schemeClr val="dk1"/>
                </a:solidFill>
                <a:highlight>
                  <a:srgbClr val="B4B5B4"/>
                </a:highlight>
                <a:latin typeface="Roboto Mono"/>
                <a:ea typeface="Roboto Mono"/>
                <a:cs typeface="Roboto Mono"/>
                <a:sym typeface="Roboto Mono"/>
              </a:rPr>
              <a:t>Black:</a:t>
            </a:r>
            <a:r>
              <a:rPr lang="en" sz="1350">
                <a:solidFill>
                  <a:srgbClr val="FFFFFF"/>
                </a:solidFill>
                <a:highlight>
                  <a:srgbClr val="1A1919"/>
                </a:highlight>
                <a:latin typeface="Roboto Mono"/>
                <a:ea typeface="Roboto Mono"/>
                <a:cs typeface="Roboto Mono"/>
                <a:sym typeface="Roboto Mono"/>
              </a:rPr>
              <a:t>1A1919</a:t>
            </a:r>
            <a:endParaRPr sz="1350">
              <a:solidFill>
                <a:schemeClr val="dk1"/>
              </a:solidFill>
              <a:highlight>
                <a:srgbClr val="B4B5B4"/>
              </a:highlight>
              <a:latin typeface="Roboto Mono"/>
              <a:ea typeface="Roboto Mono"/>
              <a:cs typeface="Roboto Mono"/>
              <a:sym typeface="Roboto Mon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460960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b460960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Macey</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2. “Lose access to certain outpatient services that they need, end up in the hospital when their condition or illness worsens”</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Counties with higher income inequality tend to have higher rates of preventable hospital stays.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When almost everyone has a job, even a small increase in unemployment can lead to more preventable hospital stays.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As more people in a county complete high school, fewer individuals go to the hospital for preventable conditions.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b460960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b460960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Cristina</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data for income inequality, high school completion, and unemployment rates are not available for each racial group. This means we must use overall county averages for these variables, potentially overlooking how these socioeconomic factors specifically impact different racial groups.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There are additional factors that likely influence preventable hospital stays but are not included in our analysis. Variables such as access to healthcare services, health behaviors (e.g., smoking, diet, physical activity), community support, poverty rates, and housing stability can significantly impact health outcomes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Our conclusion is limited to individuals aged 65 and older. While this focus is relevant for understanding healthcare outcomes among Medicare beneficiaries, it excludes younger people who may also experience preventable hospital stays.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With future research, we would try to expand our analysis with these factors in order to improve our models and see if our findings generalize.  We do not know if the racial disparities we found also exist for younger people.</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d6890d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d6890d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Counties with higher income inequality tend to have higher rates of preventable hospital stays.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When almost everyone has a job, even a small increase in unemployment can lead to more preventable hospital stays.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As more people in a county complete high school, fewer individuals go to the hospital for preventable conditions. </a:t>
            </a:r>
            <a:endParaRPr sz="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d6890d9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d6890d9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4D4D4D"/>
              </a:solidFill>
              <a:highlight>
                <a:schemeClr val="lt1"/>
              </a:highlight>
              <a:latin typeface="Lato"/>
              <a:ea typeface="Lato"/>
              <a:cs typeface="Lato"/>
              <a:sym typeface="Lato"/>
            </a:endParaRPr>
          </a:p>
          <a:p>
            <a:pPr indent="0" lvl="0" marL="0" rtl="0" algn="l">
              <a:spcBef>
                <a:spcPts val="1200"/>
              </a:spcBef>
              <a:spcAft>
                <a:spcPts val="0"/>
              </a:spcAft>
              <a:buNone/>
            </a:pPr>
            <a:r>
              <a:rPr b="1" lang="en" sz="1200">
                <a:solidFill>
                  <a:schemeClr val="dk1"/>
                </a:solidFill>
                <a:highlight>
                  <a:schemeClr val="lt2"/>
                </a:highlight>
              </a:rPr>
              <a:t>After seeing the relationship of high school completion and preventable hospital stays , we wanted what factors </a:t>
            </a:r>
            <a:r>
              <a:rPr b="1" lang="en" sz="1000">
                <a:solidFill>
                  <a:schemeClr val="dk1"/>
                </a:solidFill>
                <a:highlight>
                  <a:schemeClr val="lt2"/>
                </a:highlight>
              </a:rPr>
              <a:t>may cause lower high school completion rates. </a:t>
            </a:r>
            <a:r>
              <a:rPr b="1" lang="en" sz="1200">
                <a:solidFill>
                  <a:schemeClr val="dk1"/>
                </a:solidFill>
                <a:highlight>
                  <a:schemeClr val="lt2"/>
                </a:highlight>
              </a:rPr>
              <a:t>In our dataset, we were given the the variable of teen births.  As shown on the screen we can see that as certain county have higher teen birth rates, they have lower high school completion rates. We can correlate this information with previous graph </a:t>
            </a:r>
            <a:r>
              <a:rPr b="1" lang="en" sz="1200">
                <a:solidFill>
                  <a:schemeClr val="dk1"/>
                </a:solidFill>
                <a:highlight>
                  <a:schemeClr val="lt2"/>
                </a:highlight>
              </a:rPr>
              <a:t>and create</a:t>
            </a:r>
            <a:r>
              <a:rPr b="1" lang="en" sz="1200">
                <a:solidFill>
                  <a:schemeClr val="dk1"/>
                </a:solidFill>
                <a:highlight>
                  <a:schemeClr val="lt2"/>
                </a:highlight>
              </a:rPr>
              <a:t> a  Presumption that these teens have less knowledge about </a:t>
            </a:r>
            <a:r>
              <a:rPr b="1" lang="en" sz="1200">
                <a:solidFill>
                  <a:schemeClr val="dk1"/>
                </a:solidFill>
                <a:highlight>
                  <a:schemeClr val="lt2"/>
                </a:highlight>
              </a:rPr>
              <a:t>pregnancies</a:t>
            </a:r>
            <a:r>
              <a:rPr b="1" lang="en" sz="1200">
                <a:solidFill>
                  <a:schemeClr val="dk1"/>
                </a:solidFill>
                <a:highlight>
                  <a:schemeClr val="lt2"/>
                </a:highlight>
              </a:rPr>
              <a:t> or injuries that they may </a:t>
            </a:r>
            <a:r>
              <a:rPr b="1" lang="en" sz="1200">
                <a:solidFill>
                  <a:schemeClr val="dk1"/>
                </a:solidFill>
                <a:highlight>
                  <a:schemeClr val="lt2"/>
                </a:highlight>
              </a:rPr>
              <a:t>experience causing them to call for ambulatory care. </a:t>
            </a:r>
            <a:r>
              <a:rPr b="1" lang="en" sz="1200">
                <a:solidFill>
                  <a:schemeClr val="dk1"/>
                </a:solidFill>
                <a:highlight>
                  <a:schemeClr val="lt2"/>
                </a:highlight>
              </a:rPr>
              <a:t> </a:t>
            </a:r>
            <a:endParaRPr b="1" sz="1200">
              <a:solidFill>
                <a:schemeClr val="dk1"/>
              </a:solidFill>
              <a:highlight>
                <a:schemeClr val="lt2"/>
              </a:highlight>
            </a:endParaRPr>
          </a:p>
          <a:p>
            <a:pPr indent="0" lvl="0" marL="0" rtl="0" algn="l">
              <a:spcBef>
                <a:spcPts val="1200"/>
              </a:spcBef>
              <a:spcAft>
                <a:spcPts val="0"/>
              </a:spcAft>
              <a:buNone/>
            </a:pPr>
            <a:r>
              <a:rPr lang="en" sz="1200">
                <a:solidFill>
                  <a:srgbClr val="4D4D4D"/>
                </a:solidFill>
                <a:highlight>
                  <a:schemeClr val="lt1"/>
                </a:highlight>
                <a:latin typeface="Lato"/>
                <a:ea typeface="Lato"/>
                <a:cs typeface="Lato"/>
                <a:sym typeface="Lato"/>
              </a:rPr>
              <a:t>Number of births per 1,000 female population ages 15-19. The 2024 Annual Data Release used data from 2016-2022 for this measure.</a:t>
            </a:r>
            <a:endParaRPr sz="1000">
              <a:solidFill>
                <a:srgbClr val="333333"/>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b375db3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b375db3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more EDA like scatterplots and correlation plots to see the relationships between our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we looked generally at how income inequality is associated with preventable hospital stays, but we want to break that down by race to see if there are any differences.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are going to look at some other variables besides the ones we mentioned to see if there are any confounding variables that can account for the associations we found. It is possible that something like income or children in poverty could explain some of the correlations we found.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b92f1dfd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b92f1dfd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c962530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c962530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Checklist</a:t>
            </a:r>
            <a:endParaRPr b="1"/>
          </a:p>
          <a:p>
            <a:pPr indent="0" lvl="0" marL="0" rtl="0" algn="l">
              <a:spcBef>
                <a:spcPts val="0"/>
              </a:spcBef>
              <a:spcAft>
                <a:spcPts val="0"/>
              </a:spcAft>
              <a:buNone/>
            </a:pPr>
            <a:r>
              <a:rPr lang="en"/>
              <a:t>• What are you modeling (i.e. what is the response)? What are the relevant predictors (including confounders)? </a:t>
            </a:r>
            <a:endParaRPr/>
          </a:p>
          <a:p>
            <a:pPr indent="0" lvl="0" marL="0" rtl="0" algn="l">
              <a:spcBef>
                <a:spcPts val="0"/>
              </a:spcBef>
              <a:spcAft>
                <a:spcPts val="0"/>
              </a:spcAft>
              <a:buNone/>
            </a:pPr>
            <a:r>
              <a:rPr lang="en"/>
              <a:t>– Be sure you are able to justify why a predictor is useful in your modeling problem </a:t>
            </a:r>
            <a:endParaRPr/>
          </a:p>
          <a:p>
            <a:pPr indent="0" lvl="0" marL="0" rtl="0" algn="l">
              <a:spcBef>
                <a:spcPts val="0"/>
              </a:spcBef>
              <a:spcAft>
                <a:spcPts val="0"/>
              </a:spcAft>
              <a:buNone/>
            </a:pPr>
            <a:r>
              <a:rPr lang="en"/>
              <a:t>– Do not just say generic things like “strong correlation” </a:t>
            </a:r>
            <a:endParaRPr/>
          </a:p>
          <a:p>
            <a:pPr indent="0" lvl="0" marL="0" rtl="0" algn="l">
              <a:spcBef>
                <a:spcPts val="0"/>
              </a:spcBef>
              <a:spcAft>
                <a:spcPts val="0"/>
              </a:spcAft>
              <a:buNone/>
            </a:pPr>
            <a:r>
              <a:rPr lang="en"/>
              <a:t>– How did you choose the predictors? Does it make sense? (Did you have any domain knowledge, think about the context, or perform extensive EDA?)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What are the modeling techniques you consider? Justify why they are appropriate for the problem, and your plan for comparing/evaluating different methods</a:t>
            </a:r>
            <a:endParaRPr/>
          </a:p>
          <a:p>
            <a:pPr indent="0" lvl="0" marL="0" rtl="0" algn="l">
              <a:spcBef>
                <a:spcPts val="0"/>
              </a:spcBef>
              <a:spcAft>
                <a:spcPts val="0"/>
              </a:spcAft>
              <a:buNone/>
            </a:pPr>
            <a:r>
              <a:rPr lang="en"/>
              <a:t>– Be simple. Just state the different models you considered and how you obtained the final model (e.g., via cross-validation, due to its interpretability, etc.). </a:t>
            </a:r>
            <a:endParaRPr/>
          </a:p>
          <a:p>
            <a:pPr indent="0" lvl="0" marL="0" rtl="0" algn="l">
              <a:spcBef>
                <a:spcPts val="0"/>
              </a:spcBef>
              <a:spcAft>
                <a:spcPts val="0"/>
              </a:spcAft>
              <a:buNone/>
            </a:pPr>
            <a:r>
              <a:rPr lang="en"/>
              <a:t>– A concrete summary is enough. (For example, something like “We considered linear regression, lasso and random forests, and determined the best model using cross-validation. . . ” should be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DO NOT include plots showing cross-validation results, comparison between models, etc. Put these in the Appendix.</a:t>
            </a:r>
            <a:endParaRPr/>
          </a:p>
          <a:p>
            <a:pPr indent="0" lvl="0" marL="0" rtl="0" algn="l">
              <a:spcBef>
                <a:spcPts val="0"/>
              </a:spcBef>
              <a:spcAft>
                <a:spcPts val="0"/>
              </a:spcAft>
              <a:buNone/>
            </a:pPr>
            <a:r>
              <a:rPr lang="en"/>
              <a:t>– (Why? The general audience won’t care. Just put these in the Appendix in case anyone is curious about your model selection procedure during the Q&amp;A.)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Make sure you know what you’re doing here. . . If you’re using code from lecture slides, make sure to understand what actually is going on behind those lines of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b375db36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b375db36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Basis: TPRS refers to the type of splines used in the smoothing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Could be a racial effect due to previous encounters with healthcare professionals not taking people’s conditions seriously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both races we see decreases in the partial effect until about 75% after which there is a sharp increase. This suggests </a:t>
            </a:r>
            <a:r>
              <a:rPr lang="en"/>
              <a:t>that there are probably other underlying factors like income and access to care that might be influencing preventable hospital stays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716f7ba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716f7ba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333333"/>
              </a:buClr>
              <a:buSzPts val="1000"/>
              <a:buFont typeface="Roboto"/>
              <a:buChar char="●"/>
            </a:pPr>
            <a:r>
              <a:rPr lang="en" sz="1000">
                <a:solidFill>
                  <a:srgbClr val="333333"/>
                </a:solidFill>
                <a:highlight>
                  <a:schemeClr val="lt1"/>
                </a:highlight>
                <a:latin typeface="Roboto"/>
                <a:ea typeface="Roboto"/>
                <a:cs typeface="Roboto"/>
                <a:sym typeface="Roboto"/>
              </a:rPr>
              <a:t>Methods (1 slide): Early thoughts on methods/modeling strategy. Justify why it might be appropriate to answer your question(s) of interest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b375db3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b375db3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c96253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c96253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Cristina</a:t>
            </a:r>
            <a:endParaRPr b="1" sz="1400"/>
          </a:p>
          <a:p>
            <a:pPr indent="0" lvl="0" marL="0" rtl="0" algn="l">
              <a:spcBef>
                <a:spcPts val="0"/>
              </a:spcBef>
              <a:spcAft>
                <a:spcPts val="0"/>
              </a:spcAft>
              <a:buNone/>
            </a:pPr>
            <a:r>
              <a:t/>
            </a:r>
            <a:endParaRPr b="1" sz="1400"/>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Every year, millions of Americans are admitted to hospitals for conditions that could have been prevented. In 2017 alone, $33.7 billion was spent on 3.5 million adult inpatient stays that might have been avoided with proper and timely outpatient care. These stays often result from diseases that can be effectively managed with appropriate outpatient care, such as diabetes, asthma, and hypertension. Preventable hospitalizations are especially frequent among Medicare beneficiaries. Individuals aged 65 and older had a rate more than 12 times higher than those aged 18 to 44. Disparities also exist among racial groups. Asian/Pacific Islander patients had the lowest rate of potentially preventable hospital stays at 580 per 100,000 population, while Black patients had the highest rate at 2,572 per 100,000. These hospitalizations cause significant patient suffering, prolong recovery times, and contribute to lower quality of life. These are reasons to look into the underlying factors that contribute to these disparities and how the determinants of preventable hospital stays differ across racial groups. </a:t>
            </a:r>
            <a:endParaRPr sz="1300"/>
          </a:p>
          <a:p>
            <a:pPr indent="0" lvl="0" marL="0" rtl="0" algn="l">
              <a:spcBef>
                <a:spcPts val="0"/>
              </a:spcBef>
              <a:spcAft>
                <a:spcPts val="0"/>
              </a:spcAft>
              <a:buNone/>
            </a:pPr>
            <a:r>
              <a:t/>
            </a:r>
            <a:endParaRPr b="1" sz="1400"/>
          </a:p>
          <a:p>
            <a:pPr indent="0" lvl="0" marL="0" rtl="0" algn="l">
              <a:spcBef>
                <a:spcPts val="0"/>
              </a:spcBef>
              <a:spcAft>
                <a:spcPts val="0"/>
              </a:spcAft>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716f7b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716f7b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oboto"/>
                <a:ea typeface="Roboto"/>
                <a:cs typeface="Roboto"/>
                <a:sym typeface="Roboto"/>
              </a:rPr>
              <a:t>Cristina</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rPr lang="en" sz="1200">
                <a:latin typeface="Times New Roman"/>
                <a:ea typeface="Times New Roman"/>
                <a:cs typeface="Times New Roman"/>
                <a:sym typeface="Times New Roman"/>
              </a:rPr>
              <a:t>Our question is Do income inequality, unemployment, and high school completion rates affect the number of preventable hospital stays at certain racial groups at the county level? Understanding this is important for several reasons. Firstly, identifying and addressing health disparities helps ensure that all individuals have equal opportunities for good health. Secondly, the insights from this research can guide public health policies, allowing for the development of more effective and targeted interventions. Finally, by understanding how these socioeconomic factors influence preventable hospital stays, we can create strategies that directly address the root causes of these disparities, leading to better health outcomes for vulnerable populations.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Income inequality has been linked to worse health outcomes due to reduced social cohesion and increased chronic stress, particularly impacting African Americans. Education influences health literacy and access to resources, enabling preventative measures. Unemployment can reduce economic stability and lead to loss of health insurance, disproportionately affecting minority groups. By examining these factors, we aim to develop targeted interventions to mitigate preventable hospital stays and improve healthcare quality for all racial groups.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t>Checklist:</a:t>
            </a:r>
            <a:endParaRPr b="1"/>
          </a:p>
          <a:p>
            <a:pPr indent="0" lvl="0" marL="0" rtl="0" algn="l">
              <a:spcBef>
                <a:spcPts val="0"/>
              </a:spcBef>
              <a:spcAft>
                <a:spcPts val="0"/>
              </a:spcAft>
              <a:buNone/>
            </a:pPr>
            <a:r>
              <a:rPr b="1" lang="en"/>
              <a:t>• Describe your project topic/question(s) and why it is significant. </a:t>
            </a:r>
            <a:endParaRPr b="1"/>
          </a:p>
          <a:p>
            <a:pPr indent="0" lvl="0" marL="0" rtl="0" algn="l">
              <a:spcBef>
                <a:spcPts val="0"/>
              </a:spcBef>
              <a:spcAft>
                <a:spcPts val="0"/>
              </a:spcAft>
              <a:buNone/>
            </a:pPr>
            <a:r>
              <a:rPr b="1" lang="en"/>
              <a:t>• What is the motivation? Why should people care about your work? </a:t>
            </a:r>
            <a:endParaRPr b="1"/>
          </a:p>
          <a:p>
            <a:pPr indent="0" lvl="0" marL="0" rtl="0" algn="l">
              <a:spcBef>
                <a:spcPts val="0"/>
              </a:spcBef>
              <a:spcAft>
                <a:spcPts val="0"/>
              </a:spcAft>
              <a:buNone/>
            </a:pPr>
            <a:r>
              <a:rPr b="1" lang="en"/>
              <a:t>• You want to build up what your work is trying to address.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Note: This part is important. You need to motivate the topic well. Especially since the audience doesn’t know exactly what your project is about (unlike us, who you see in lab every day).</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716f7ba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716f7ba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Montserrat"/>
                <a:ea typeface="Montserrat"/>
                <a:cs typeface="Montserrat"/>
                <a:sym typeface="Montserrat"/>
              </a:rPr>
              <a:t>Jainiah</a:t>
            </a:r>
            <a:endParaRPr b="1" sz="1400">
              <a:solidFill>
                <a:schemeClr val="dk1"/>
              </a:solidFill>
              <a:latin typeface="Montserrat"/>
              <a:ea typeface="Montserrat"/>
              <a:cs typeface="Montserrat"/>
              <a:sym typeface="Montserrat"/>
            </a:endParaRPr>
          </a:p>
          <a:p>
            <a:pPr indent="0" lvl="0" marL="0" rtl="0" algn="l">
              <a:spcBef>
                <a:spcPts val="1200"/>
              </a:spcBef>
              <a:spcAft>
                <a:spcPts val="0"/>
              </a:spcAft>
              <a:buNone/>
            </a:pPr>
            <a:r>
              <a:rPr lang="en">
                <a:solidFill>
                  <a:schemeClr val="dk1"/>
                </a:solidFill>
              </a:rPr>
              <a:t>Our data provided by County Health Rankings and Roadmaps, </a:t>
            </a:r>
            <a:r>
              <a:rPr lang="en" sz="1200">
                <a:solidFill>
                  <a:schemeClr val="dk1"/>
                </a:solidFill>
                <a:latin typeface="Times New Roman"/>
                <a:ea typeface="Times New Roman"/>
                <a:cs typeface="Times New Roman"/>
                <a:sym typeface="Times New Roman"/>
              </a:rPr>
              <a:t>contains a number of variables pertaining to county-level healthcare outcomes, racial demography, and socioeconomic factors.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Checklist:</a:t>
            </a:r>
            <a:endParaRPr>
              <a:solidFill>
                <a:schemeClr val="dk1"/>
              </a:solidFill>
            </a:endParaRPr>
          </a:p>
          <a:p>
            <a:pPr indent="0" lvl="0" marL="0" rtl="0" algn="l">
              <a:spcBef>
                <a:spcPts val="0"/>
              </a:spcBef>
              <a:spcAft>
                <a:spcPts val="0"/>
              </a:spcAft>
              <a:buNone/>
            </a:pPr>
            <a:r>
              <a:rPr lang="en">
                <a:solidFill>
                  <a:schemeClr val="dk1"/>
                </a:solidFill>
                <a:highlight>
                  <a:srgbClr val="FFFF00"/>
                </a:highlight>
              </a:rPr>
              <a:t>• Source of data </a:t>
            </a:r>
            <a:endParaRPr>
              <a:solidFill>
                <a:schemeClr val="dk1"/>
              </a:solidFill>
              <a:highlight>
                <a:srgbClr val="FFFF00"/>
              </a:highlight>
            </a:endParaRPr>
          </a:p>
          <a:p>
            <a:pPr indent="0" lvl="0" marL="0" rtl="0" algn="l">
              <a:spcBef>
                <a:spcPts val="0"/>
              </a:spcBef>
              <a:spcAft>
                <a:spcPts val="0"/>
              </a:spcAft>
              <a:buNone/>
            </a:pPr>
            <a:r>
              <a:rPr lang="en">
                <a:solidFill>
                  <a:schemeClr val="dk1"/>
                </a:solidFill>
              </a:rPr>
              <a:t>• What are your observations? (i.e., what does each row in your dataset represent?) How many observations and variables are there? </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highlight>
                  <a:srgbClr val="FFFF00"/>
                </a:highlight>
              </a:rPr>
              <a:t>What are the relevant variables in the data (pertaining to your question of interest)?</a:t>
            </a:r>
            <a:endParaRPr>
              <a:solidFill>
                <a:schemeClr val="dk1"/>
              </a:solidFill>
              <a:highlight>
                <a:srgbClr val="FFFF00"/>
              </a:highlight>
            </a:endParaRPr>
          </a:p>
          <a:p>
            <a:pPr indent="0" lvl="0" marL="0" rtl="0" algn="l">
              <a:spcBef>
                <a:spcPts val="0"/>
              </a:spcBef>
              <a:spcAft>
                <a:spcPts val="0"/>
              </a:spcAft>
              <a:buNone/>
            </a:pPr>
            <a:r>
              <a:rPr lang="en">
                <a:solidFill>
                  <a:schemeClr val="dk1"/>
                </a:solidFill>
              </a:rPr>
              <a:t>           – Note: Be careful when there are many variables. Avoid just listing everything. Simplify by describing groups of variables together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Make sure you know the exact definition of the relevant variables you’re considering for the analysis</a:t>
            </a:r>
            <a:endParaRPr>
              <a:solidFill>
                <a:schemeClr val="dk1"/>
              </a:solidFill>
            </a:endParaRPr>
          </a:p>
          <a:p>
            <a:pPr indent="0" lvl="0" marL="0" rtl="0" algn="l">
              <a:lnSpc>
                <a:spcPct val="115000"/>
              </a:lnSpc>
              <a:spcBef>
                <a:spcPts val="0"/>
              </a:spcBef>
              <a:spcAft>
                <a:spcPts val="1200"/>
              </a:spcAft>
              <a:buNone/>
            </a:pPr>
            <a:r>
              <a:t/>
            </a:r>
            <a:endParaRPr sz="1400">
              <a:solidFill>
                <a:schemeClr val="dk1"/>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716f7ba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716f7ba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Font typeface="Roboto"/>
              <a:buChar char="-"/>
            </a:pPr>
            <a:r>
              <a:rPr b="1" lang="en" sz="1300">
                <a:solidFill>
                  <a:srgbClr val="333333"/>
                </a:solidFill>
                <a:latin typeface="Roboto"/>
                <a:ea typeface="Roboto"/>
                <a:cs typeface="Roboto"/>
                <a:sym typeface="Roboto"/>
              </a:rPr>
              <a:t>Jainiah </a:t>
            </a:r>
            <a:endParaRPr b="1" sz="2900">
              <a:solidFill>
                <a:schemeClr val="dk1"/>
              </a:solidFill>
              <a:latin typeface="Vidaloka"/>
              <a:ea typeface="Vidaloka"/>
              <a:cs typeface="Vidaloka"/>
              <a:sym typeface="Vidaloka"/>
            </a:endParaRPr>
          </a:p>
          <a:p>
            <a:pPr indent="-349250" lvl="0" marL="457200" rtl="0" algn="l">
              <a:spcBef>
                <a:spcPts val="0"/>
              </a:spcBef>
              <a:spcAft>
                <a:spcPts val="0"/>
              </a:spcAft>
              <a:buClr>
                <a:schemeClr val="dk1"/>
              </a:buClr>
              <a:buSzPts val="1900"/>
              <a:buFont typeface="Vidaloka"/>
              <a:buChar char="-"/>
            </a:pPr>
            <a:r>
              <a:rPr lang="en" sz="1900">
                <a:solidFill>
                  <a:schemeClr val="dk1"/>
                </a:solidFill>
                <a:latin typeface="Vidaloka"/>
                <a:ea typeface="Vidaloka"/>
                <a:cs typeface="Vidaloka"/>
                <a:sym typeface="Vidaloka"/>
              </a:rPr>
              <a:t>Races with higher high school completions have lower preventable hospital stays</a:t>
            </a:r>
            <a:endParaRPr sz="1900">
              <a:solidFill>
                <a:schemeClr val="dk1"/>
              </a:solidFill>
              <a:latin typeface="Vidaloka"/>
              <a:ea typeface="Vidaloka"/>
              <a:cs typeface="Vidaloka"/>
              <a:sym typeface="Vidaloka"/>
            </a:endParaRPr>
          </a:p>
          <a:p>
            <a:pPr indent="0" lvl="0" marL="0" rtl="0" algn="l">
              <a:spcBef>
                <a:spcPts val="0"/>
              </a:spcBef>
              <a:spcAft>
                <a:spcPts val="0"/>
              </a:spcAft>
              <a:buClr>
                <a:schemeClr val="dk1"/>
              </a:buClr>
              <a:buSzPts val="1100"/>
              <a:buFont typeface="Arial"/>
              <a:buNone/>
            </a:pPr>
            <a:r>
              <a:rPr lang="en" sz="1000">
                <a:solidFill>
                  <a:srgbClr val="333333"/>
                </a:solidFill>
                <a:highlight>
                  <a:schemeClr val="lt1"/>
                </a:highlight>
                <a:latin typeface="Roboto"/>
                <a:ea typeface="Roboto"/>
                <a:cs typeface="Roboto"/>
                <a:sym typeface="Roboto"/>
              </a:rPr>
              <a:t>Aian = American indian and Alaska Native (if anyone ask)  </a:t>
            </a:r>
            <a:endParaRPr sz="1000">
              <a:solidFill>
                <a:srgbClr val="333333"/>
              </a:solidFill>
              <a:highlight>
                <a:schemeClr val="lt1"/>
              </a:highlight>
              <a:latin typeface="Roboto"/>
              <a:ea typeface="Roboto"/>
              <a:cs typeface="Roboto"/>
              <a:sym typeface="Roboto"/>
            </a:endParaRPr>
          </a:p>
          <a:p>
            <a:pPr indent="-292100" lvl="0" marL="457200" rtl="0" algn="l">
              <a:spcBef>
                <a:spcPts val="1200"/>
              </a:spcBef>
              <a:spcAft>
                <a:spcPts val="0"/>
              </a:spcAft>
              <a:buClr>
                <a:srgbClr val="333333"/>
              </a:buClr>
              <a:buSzPts val="1000"/>
              <a:buFont typeface="Roboto"/>
              <a:buChar char="●"/>
            </a:pPr>
            <a:r>
              <a:rPr b="1" lang="en" sz="1000">
                <a:solidFill>
                  <a:srgbClr val="333333"/>
                </a:solidFill>
                <a:highlight>
                  <a:schemeClr val="lt1"/>
                </a:highlight>
                <a:latin typeface="Roboto"/>
                <a:ea typeface="Roboto"/>
                <a:cs typeface="Roboto"/>
                <a:sym typeface="Roboto"/>
              </a:rPr>
              <a:t>As shown on the graph, for all races except for native americans, counties with higher high school completion rates tend to have lower preventable hospital stays. This may be caused by the native american culture to support themselves and families from trade jobs rather than finishing a form of high school.With that being said we can make an inference that counties  with higher school completion rates have knowledge about what their injury is and what actions can be taken compared to others who have yet to complete a form of high school</a:t>
            </a:r>
            <a:endParaRPr b="1" sz="1000">
              <a:solidFill>
                <a:srgbClr val="333333"/>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000">
              <a:solidFill>
                <a:srgbClr val="333333"/>
              </a:solidFill>
              <a:highlight>
                <a:schemeClr val="lt1"/>
              </a:highlight>
              <a:latin typeface="Roboto"/>
              <a:ea typeface="Roboto"/>
              <a:cs typeface="Roboto"/>
              <a:sym typeface="Roboto"/>
            </a:endParaRPr>
          </a:p>
          <a:p>
            <a:pPr indent="-292100" lvl="0" marL="457200" rtl="0" algn="l">
              <a:spcBef>
                <a:spcPts val="1200"/>
              </a:spcBef>
              <a:spcAft>
                <a:spcPts val="0"/>
              </a:spcAft>
              <a:buClr>
                <a:srgbClr val="333333"/>
              </a:buClr>
              <a:buSzPts val="1000"/>
              <a:buFont typeface="Roboto"/>
              <a:buChar char="●"/>
            </a:pPr>
            <a:r>
              <a:rPr lang="en" sz="1000">
                <a:solidFill>
                  <a:srgbClr val="333333"/>
                </a:solidFill>
                <a:highlight>
                  <a:schemeClr val="lt1"/>
                </a:highlight>
                <a:latin typeface="Roboto"/>
                <a:ea typeface="Roboto"/>
                <a:cs typeface="Roboto"/>
                <a:sym typeface="Roboto"/>
              </a:rPr>
              <a:t>Along with that, research has shown that 83% of  native americans from the ages of 3 to 18 no access to internet limiting their ability to obtain a form high school completion online</a:t>
            </a:r>
            <a:endParaRPr sz="1000">
              <a:solidFill>
                <a:srgbClr val="333333"/>
              </a:solidFill>
              <a:highlight>
                <a:schemeClr val="lt1"/>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rPr lang="en" sz="1000">
                <a:solidFill>
                  <a:srgbClr val="333333"/>
                </a:solidFill>
                <a:highlight>
                  <a:schemeClr val="lt1"/>
                </a:highlight>
                <a:latin typeface="Roboto"/>
                <a:ea typeface="Roboto"/>
                <a:cs typeface="Roboto"/>
                <a:sym typeface="Roboto"/>
              </a:rPr>
              <a:t>Don’t think that high school completion causes preventable  </a:t>
            </a:r>
            <a:endParaRPr b="1" sz="1000">
              <a:solidFill>
                <a:srgbClr val="333333"/>
              </a:solidFill>
              <a:latin typeface="Roboto"/>
              <a:ea typeface="Roboto"/>
              <a:cs typeface="Roboto"/>
              <a:sym typeface="Roboto"/>
            </a:endParaRPr>
          </a:p>
          <a:p>
            <a:pPr indent="0" lvl="0" marL="0" rtl="0" algn="l">
              <a:spcBef>
                <a:spcPts val="1200"/>
              </a:spcBef>
              <a:spcAft>
                <a:spcPts val="0"/>
              </a:spcAft>
              <a:buNone/>
            </a:pPr>
            <a:r>
              <a:rPr b="1" lang="en" sz="1000">
                <a:solidFill>
                  <a:srgbClr val="333333"/>
                </a:solidFill>
                <a:latin typeface="Roboto"/>
                <a:ea typeface="Roboto"/>
                <a:cs typeface="Roboto"/>
                <a:sym typeface="Roboto"/>
              </a:rPr>
              <a:t>Checklist:</a:t>
            </a:r>
            <a:endParaRPr b="1" sz="1000">
              <a:solidFill>
                <a:srgbClr val="333333"/>
              </a:solidFill>
              <a:latin typeface="Roboto"/>
              <a:ea typeface="Roboto"/>
              <a:cs typeface="Roboto"/>
              <a:sym typeface="Roboto"/>
            </a:endParaRPr>
          </a:p>
          <a:p>
            <a:pPr indent="0" lvl="0" marL="0" rtl="0" algn="l">
              <a:spcBef>
                <a:spcPts val="1200"/>
              </a:spcBef>
              <a:spcAft>
                <a:spcPts val="0"/>
              </a:spcAft>
              <a:buNone/>
            </a:pPr>
            <a:r>
              <a:rPr b="1" lang="en" sz="1000">
                <a:solidFill>
                  <a:srgbClr val="333333"/>
                </a:solidFill>
                <a:latin typeface="Roboto"/>
                <a:ea typeface="Roboto"/>
                <a:cs typeface="Roboto"/>
                <a:sym typeface="Roboto"/>
              </a:rPr>
              <a:t>– Clearly explain all the elements of your graphs. </a:t>
            </a:r>
            <a:endParaRPr b="1" sz="1000">
              <a:solidFill>
                <a:srgbClr val="333333"/>
              </a:solidFill>
              <a:latin typeface="Roboto"/>
              <a:ea typeface="Roboto"/>
              <a:cs typeface="Roboto"/>
              <a:sym typeface="Roboto"/>
            </a:endParaRPr>
          </a:p>
          <a:p>
            <a:pPr indent="0" lvl="0" marL="0" rtl="0" algn="l">
              <a:spcBef>
                <a:spcPts val="1200"/>
              </a:spcBef>
              <a:spcAft>
                <a:spcPts val="0"/>
              </a:spcAft>
              <a:buNone/>
            </a:pPr>
            <a:r>
              <a:rPr b="1" lang="en" sz="1000">
                <a:solidFill>
                  <a:srgbClr val="333333"/>
                </a:solidFill>
                <a:latin typeface="Roboto"/>
                <a:ea typeface="Roboto"/>
                <a:cs typeface="Roboto"/>
                <a:sym typeface="Roboto"/>
              </a:rPr>
              <a:t>– What does each axis, color, point, shape, etc. represent? What is the unit scale? etc. </a:t>
            </a:r>
            <a:endParaRPr b="1" sz="1000">
              <a:solidFill>
                <a:srgbClr val="333333"/>
              </a:solidFill>
              <a:latin typeface="Roboto"/>
              <a:ea typeface="Roboto"/>
              <a:cs typeface="Roboto"/>
              <a:sym typeface="Roboto"/>
            </a:endParaRPr>
          </a:p>
          <a:p>
            <a:pPr indent="0" lvl="0" marL="0" rtl="0" algn="l">
              <a:spcBef>
                <a:spcPts val="1200"/>
              </a:spcBef>
              <a:spcAft>
                <a:spcPts val="0"/>
              </a:spcAft>
              <a:buNone/>
            </a:pPr>
            <a:r>
              <a:rPr b="1" lang="en" sz="1000">
                <a:solidFill>
                  <a:srgbClr val="333333"/>
                </a:solidFill>
                <a:latin typeface="Roboto"/>
                <a:ea typeface="Roboto"/>
                <a:cs typeface="Roboto"/>
                <a:sym typeface="Roboto"/>
              </a:rPr>
              <a:t>– Your plots should be big enough (font size, line width, point size, etc.) </a:t>
            </a:r>
            <a:endParaRPr b="1" sz="1000">
              <a:solidFill>
                <a:srgbClr val="333333"/>
              </a:solidFill>
              <a:latin typeface="Roboto"/>
              <a:ea typeface="Roboto"/>
              <a:cs typeface="Roboto"/>
              <a:sym typeface="Roboto"/>
            </a:endParaRPr>
          </a:p>
          <a:p>
            <a:pPr indent="0" lvl="0" marL="0" rtl="0" algn="l">
              <a:spcBef>
                <a:spcPts val="1200"/>
              </a:spcBef>
              <a:spcAft>
                <a:spcPts val="0"/>
              </a:spcAft>
              <a:buNone/>
            </a:pPr>
            <a:r>
              <a:rPr b="1" lang="en" sz="1000">
                <a:solidFill>
                  <a:srgbClr val="333333"/>
                </a:solidFill>
                <a:latin typeface="Roboto"/>
                <a:ea typeface="Roboto"/>
                <a:cs typeface="Roboto"/>
                <a:sym typeface="Roboto"/>
              </a:rPr>
              <a:t>– Pick better colors and themes. The figures should look expensive – Reformat variable names in plots (don’t show the original names in the data, or variable names with underscores/dots, etc.)</a:t>
            </a:r>
            <a:endParaRPr b="1" sz="1000">
              <a:solidFill>
                <a:srgbClr val="333333"/>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000">
                <a:solidFill>
                  <a:srgbClr val="333333"/>
                </a:solidFill>
                <a:highlight>
                  <a:schemeClr val="lt1"/>
                </a:highlight>
                <a:latin typeface="Roboto"/>
                <a:ea typeface="Roboto"/>
                <a:cs typeface="Roboto"/>
                <a:sym typeface="Roboto"/>
              </a:rPr>
              <a:t>Checklist report:  </a:t>
            </a:r>
            <a:endParaRPr sz="1000">
              <a:solidFill>
                <a:srgbClr val="333333"/>
              </a:solidFill>
              <a:highlight>
                <a:schemeClr val="lt1"/>
              </a:highlight>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rPr lang="en" sz="1200">
                <a:solidFill>
                  <a:srgbClr val="333333"/>
                </a:solidFill>
                <a:highlight>
                  <a:schemeClr val="lt1"/>
                </a:highlight>
                <a:latin typeface="Times New Roman"/>
                <a:ea typeface="Times New Roman"/>
                <a:cs typeface="Times New Roman"/>
                <a:sym typeface="Times New Roman"/>
              </a:rPr>
              <a:t>Our group wanted to observe the relationship of high school completion rates by certain races and the rate of hospital stays for ambulatory care condition per 100,000 medicare enrollees . It is important to understand that the variable high school completion does not only mean someone graduating directly from high school, but also someone completing a high school completion program such as a G.E.D. From our findings we found that </a:t>
            </a:r>
            <a:r>
              <a:rPr lang="en" sz="1200">
                <a:solidFill>
                  <a:schemeClr val="dk1"/>
                </a:solidFill>
                <a:highlight>
                  <a:schemeClr val="lt1"/>
                </a:highlight>
                <a:latin typeface="Times New Roman"/>
                <a:ea typeface="Times New Roman"/>
                <a:cs typeface="Times New Roman"/>
                <a:sym typeface="Times New Roman"/>
              </a:rPr>
              <a:t>races with higher high school completions have lower preventable hospital stays except American Indian/Alaskan Native. For example, we can see the relation with the white race high school completion rates and preventable hospital stays. As more white people complete a form of high school at the county level, there is a significant decrease in preventable hospital stays. From this relation, we can make an inference that with </a:t>
            </a:r>
            <a:r>
              <a:rPr lang="en" sz="1200">
                <a:solidFill>
                  <a:srgbClr val="333333"/>
                </a:solidFill>
                <a:highlight>
                  <a:schemeClr val="lt1"/>
                </a:highlight>
                <a:latin typeface="Times New Roman"/>
                <a:ea typeface="Times New Roman"/>
                <a:cs typeface="Times New Roman"/>
                <a:sym typeface="Times New Roman"/>
              </a:rPr>
              <a:t>higher school completion rates, the more likely these people have knowledge about what their injury is and what actions can be taken than others without completing some form of high school. Now there is a question of what factors going into one not completing a form of high school? While factors can range to working to support a family or economic disparities, our dataset provided teen births as a variable. This graph is a scatter plot showing the relationship between teen birth rates at the county level and high school completion rates. Each point on the graph represents data from a specific county.The x-axis shows the high school completion rates, ranging from 0.6 to 1.0, with 1.0 representing 100% completion. The y-axis shows the teen birth rates at the county level, ranging from 0 to 80 births per 1,000.  A clear negative correlation is observed, as indicated by the downward-sloping blue line, which represents the trend. This suggests that counties with higher high school completion rates tend to have lower teen birth rates. The points are more densely packed towards the lower right, emphasizing the negative relationship.</a:t>
            </a:r>
            <a:endParaRPr sz="12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962530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962530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Macey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Tasked with analyzing the relationship between unemployment and preventable hospital stays. American Indian and Alaskan Native groups have consistently been the group with highest rates of unemployment in the US since the 1990s. This leads me to </a:t>
            </a:r>
            <a:r>
              <a:rPr b="1" lang="en"/>
              <a:t>believe</a:t>
            </a:r>
            <a:r>
              <a:rPr b="1" lang="en"/>
              <a:t> that this variable (unemployment) doesn’t have a significant impact on </a:t>
            </a:r>
            <a:r>
              <a:rPr b="1" lang="en"/>
              <a:t>preventable</a:t>
            </a:r>
            <a:r>
              <a:rPr b="1" lang="en"/>
              <a:t> hospital stays because its much more </a:t>
            </a:r>
            <a:r>
              <a:rPr b="1" lang="en"/>
              <a:t>normal</a:t>
            </a:r>
            <a:r>
              <a:rPr b="1" lang="en"/>
              <a:t> to be </a:t>
            </a:r>
            <a:r>
              <a:rPr b="1" lang="en"/>
              <a:t>unemployed</a:t>
            </a:r>
            <a:r>
              <a:rPr b="1" lang="en"/>
              <a:t> in these groups. These groups also have easy access to Indian Health Services, (federal health care), so there is less need to work and still receive proper outpatient services.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*Different economic structures and way of life</a:t>
            </a:r>
            <a:endParaRPr b="1"/>
          </a:p>
          <a:p>
            <a:pPr indent="-228600" lvl="0" marL="190500" rtl="0" algn="l">
              <a:lnSpc>
                <a:spcPct val="137500"/>
              </a:lnSpc>
              <a:spcBef>
                <a:spcPts val="800"/>
              </a:spcBef>
              <a:spcAft>
                <a:spcPts val="0"/>
              </a:spcAft>
              <a:buClr>
                <a:srgbClr val="001D35"/>
              </a:buClr>
              <a:buSzPts val="1200"/>
              <a:buFont typeface="Roboto"/>
              <a:buNone/>
            </a:pPr>
            <a:r>
              <a:rPr b="1" lang="en" sz="1200">
                <a:solidFill>
                  <a:srgbClr val="001D35"/>
                </a:solidFill>
                <a:latin typeface="Roboto"/>
                <a:ea typeface="Roboto"/>
                <a:cs typeface="Roboto"/>
                <a:sym typeface="Roboto"/>
              </a:rPr>
              <a:t>Traditional economic structures:</a:t>
            </a:r>
            <a:endParaRPr b="1" sz="1200">
              <a:solidFill>
                <a:srgbClr val="001D35"/>
              </a:solidFill>
              <a:latin typeface="Roboto"/>
              <a:ea typeface="Roboto"/>
              <a:cs typeface="Roboto"/>
              <a:sym typeface="Roboto"/>
            </a:endParaRPr>
          </a:p>
          <a:p>
            <a:pPr indent="-228600" lvl="0" marL="190500" rtl="0" algn="l">
              <a:lnSpc>
                <a:spcPct val="137500"/>
              </a:lnSpc>
              <a:spcBef>
                <a:spcPts val="0"/>
              </a:spcBef>
              <a:spcAft>
                <a:spcPts val="0"/>
              </a:spcAft>
              <a:buClr>
                <a:srgbClr val="001D35"/>
              </a:buClr>
              <a:buSzPts val="1200"/>
              <a:buFont typeface="Roboto"/>
              <a:buNone/>
            </a:pPr>
            <a:r>
              <a:rPr lang="en" sz="1200">
                <a:solidFill>
                  <a:srgbClr val="001D35"/>
                </a:solidFill>
                <a:latin typeface="Roboto"/>
                <a:ea typeface="Roboto"/>
                <a:cs typeface="Roboto"/>
                <a:sym typeface="Roboto"/>
              </a:rPr>
              <a:t>Reservations may have traditional economic structures that can contribute to unemployment.</a:t>
            </a:r>
            <a:endParaRPr sz="1200">
              <a:solidFill>
                <a:srgbClr val="001D35"/>
              </a:solidFill>
              <a:latin typeface="Roboto"/>
              <a:ea typeface="Roboto"/>
              <a:cs typeface="Roboto"/>
              <a:sym typeface="Roboto"/>
            </a:endParaRPr>
          </a:p>
          <a:p>
            <a:pPr indent="0" lvl="0" marL="0" rtl="0" algn="l">
              <a:spcBef>
                <a:spcPts val="210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Clearly explain all the elements of your graphs. </a:t>
            </a:r>
            <a:endParaRPr/>
          </a:p>
          <a:p>
            <a:pPr indent="0" lvl="0" marL="0" rtl="0" algn="l">
              <a:spcBef>
                <a:spcPts val="0"/>
              </a:spcBef>
              <a:spcAft>
                <a:spcPts val="0"/>
              </a:spcAft>
              <a:buNone/>
            </a:pPr>
            <a:r>
              <a:rPr lang="en"/>
              <a:t>– What does each axis, color, point, shape, etc. represent? What is the unit scale? etc. </a:t>
            </a:r>
            <a:endParaRPr/>
          </a:p>
          <a:p>
            <a:pPr indent="0" lvl="0" marL="0" rtl="0" algn="l">
              <a:spcBef>
                <a:spcPts val="0"/>
              </a:spcBef>
              <a:spcAft>
                <a:spcPts val="0"/>
              </a:spcAft>
              <a:buNone/>
            </a:pPr>
            <a:r>
              <a:rPr lang="en"/>
              <a:t>– Your plots should be big enough (font size, line width, point size, etc.) </a:t>
            </a:r>
            <a:endParaRPr/>
          </a:p>
          <a:p>
            <a:pPr indent="0" lvl="0" marL="0" rtl="0" algn="l">
              <a:spcBef>
                <a:spcPts val="0"/>
              </a:spcBef>
              <a:spcAft>
                <a:spcPts val="0"/>
              </a:spcAft>
              <a:buNone/>
            </a:pPr>
            <a:r>
              <a:rPr lang="en"/>
              <a:t>– Pick better colors and themes. The figures should look expensive </a:t>
            </a:r>
            <a:endParaRPr/>
          </a:p>
          <a:p>
            <a:pPr indent="0" lvl="0" marL="0" rtl="0" algn="l">
              <a:spcBef>
                <a:spcPts val="0"/>
              </a:spcBef>
              <a:spcAft>
                <a:spcPts val="0"/>
              </a:spcAft>
              <a:buNone/>
            </a:pPr>
            <a:r>
              <a:rPr lang="en"/>
              <a:t>– Reformat variable names in plots (don’t show the original names in the data, or variable names with underscores/dots,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clean_data &lt;- analytic_data2024 %&gt;%</a:t>
            </a:r>
            <a:endParaRPr/>
          </a:p>
          <a:p>
            <a:pPr indent="0" lvl="0" marL="0" rtl="0" algn="l">
              <a:spcBef>
                <a:spcPts val="0"/>
              </a:spcBef>
              <a:spcAft>
                <a:spcPts val="0"/>
              </a:spcAft>
              <a:buClr>
                <a:schemeClr val="dk1"/>
              </a:buClr>
              <a:buSzPts val="1100"/>
              <a:buFont typeface="Arial"/>
              <a:buNone/>
            </a:pPr>
            <a:r>
              <a:rPr lang="en"/>
              <a:t>  filter(</a:t>
            </a:r>
            <a:endParaRPr/>
          </a:p>
          <a:p>
            <a:pPr indent="0" lvl="0" marL="0" rtl="0" algn="l">
              <a:spcBef>
                <a:spcPts val="0"/>
              </a:spcBef>
              <a:spcAft>
                <a:spcPts val="0"/>
              </a:spcAft>
              <a:buClr>
                <a:schemeClr val="dk1"/>
              </a:buClr>
              <a:buSzPts val="1100"/>
              <a:buFont typeface="Arial"/>
              <a:buNone/>
            </a:pPr>
            <a:r>
              <a:rPr lang="en"/>
              <a:t>    !is.na(`Unemployment raw value`),</a:t>
            </a:r>
            <a:endParaRPr/>
          </a:p>
          <a:p>
            <a:pPr indent="0" lvl="0" marL="0" rtl="0" algn="l">
              <a:spcBef>
                <a:spcPts val="0"/>
              </a:spcBef>
              <a:spcAft>
                <a:spcPts val="0"/>
              </a:spcAft>
              <a:buClr>
                <a:schemeClr val="dk1"/>
              </a:buClr>
              <a:buSzPts val="1100"/>
              <a:buFont typeface="Arial"/>
              <a:buNone/>
            </a:pPr>
            <a:r>
              <a:rPr lang="en"/>
              <a:t>    !is.na(`Income Inequality raw value`),</a:t>
            </a:r>
            <a:endParaRPr/>
          </a:p>
          <a:p>
            <a:pPr indent="0" lvl="0" marL="0" rtl="0" algn="l">
              <a:spcBef>
                <a:spcPts val="0"/>
              </a:spcBef>
              <a:spcAft>
                <a:spcPts val="0"/>
              </a:spcAft>
              <a:buClr>
                <a:schemeClr val="dk1"/>
              </a:buClr>
              <a:buSzPts val="1100"/>
              <a:buFont typeface="Arial"/>
              <a:buNone/>
            </a:pPr>
            <a:r>
              <a:rPr lang="en"/>
              <a:t>    !is.na(`High School Completion raw value`),</a:t>
            </a:r>
            <a:endParaRPr/>
          </a:p>
          <a:p>
            <a:pPr indent="0" lvl="0" marL="0" rtl="0" algn="l">
              <a:spcBef>
                <a:spcPts val="0"/>
              </a:spcBef>
              <a:spcAft>
                <a:spcPts val="0"/>
              </a:spcAft>
              <a:buClr>
                <a:schemeClr val="dk1"/>
              </a:buClr>
              <a:buSzPts val="1100"/>
              <a:buFont typeface="Arial"/>
              <a:buNone/>
            </a:pPr>
            <a:r>
              <a:rPr lang="en"/>
              <a:t>    !is.na(`Preventable Hospital Stays raw value`)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clean_data &lt;- clean_data %&gt;%</a:t>
            </a:r>
            <a:endParaRPr/>
          </a:p>
          <a:p>
            <a:pPr indent="0" lvl="0" marL="0" rtl="0" algn="l">
              <a:spcBef>
                <a:spcPts val="0"/>
              </a:spcBef>
              <a:spcAft>
                <a:spcPts val="0"/>
              </a:spcAft>
              <a:buClr>
                <a:schemeClr val="dk1"/>
              </a:buClr>
              <a:buSzPts val="1100"/>
              <a:buFont typeface="Arial"/>
              <a:buNone/>
            </a:pPr>
            <a:r>
              <a:rPr lang="en"/>
              <a:t>  mutate(</a:t>
            </a:r>
            <a:endParaRPr/>
          </a:p>
          <a:p>
            <a:pPr indent="0" lvl="0" marL="0" rtl="0" algn="l">
              <a:spcBef>
                <a:spcPts val="0"/>
              </a:spcBef>
              <a:spcAft>
                <a:spcPts val="0"/>
              </a:spcAft>
              <a:buClr>
                <a:schemeClr val="dk1"/>
              </a:buClr>
              <a:buSzPts val="1100"/>
              <a:buFont typeface="Arial"/>
              <a:buNone/>
            </a:pPr>
            <a:r>
              <a:rPr lang="en"/>
              <a:t>    `Unemployment raw value` = as.numeric(`Unemployment raw value`),</a:t>
            </a:r>
            <a:endParaRPr/>
          </a:p>
          <a:p>
            <a:pPr indent="0" lvl="0" marL="0" rtl="0" algn="l">
              <a:spcBef>
                <a:spcPts val="0"/>
              </a:spcBef>
              <a:spcAft>
                <a:spcPts val="0"/>
              </a:spcAft>
              <a:buClr>
                <a:schemeClr val="dk1"/>
              </a:buClr>
              <a:buSzPts val="1100"/>
              <a:buFont typeface="Arial"/>
              <a:buNone/>
            </a:pPr>
            <a:r>
              <a:rPr lang="en"/>
              <a:t>    `Income Inequality raw value` = as.numeric(`Income Inequality raw value`),</a:t>
            </a:r>
            <a:endParaRPr/>
          </a:p>
          <a:p>
            <a:pPr indent="0" lvl="0" marL="0" rtl="0" algn="l">
              <a:spcBef>
                <a:spcPts val="0"/>
              </a:spcBef>
              <a:spcAft>
                <a:spcPts val="0"/>
              </a:spcAft>
              <a:buClr>
                <a:schemeClr val="dk1"/>
              </a:buClr>
              <a:buSzPts val="1100"/>
              <a:buFont typeface="Arial"/>
              <a:buNone/>
            </a:pPr>
            <a:r>
              <a:rPr lang="en"/>
              <a:t>    `High School Completion raw value` = as.numeric(`High School Completion raw value`),</a:t>
            </a:r>
            <a:endParaRPr/>
          </a:p>
          <a:p>
            <a:pPr indent="0" lvl="0" marL="0" rtl="0" algn="l">
              <a:spcBef>
                <a:spcPts val="0"/>
              </a:spcBef>
              <a:spcAft>
                <a:spcPts val="0"/>
              </a:spcAft>
              <a:buClr>
                <a:schemeClr val="dk1"/>
              </a:buClr>
              <a:buSzPts val="1100"/>
              <a:buFont typeface="Arial"/>
              <a:buNone/>
            </a:pPr>
            <a:r>
              <a:rPr lang="en"/>
              <a:t>    `Preventable Hospital Stays raw value` = as.numeric(`Preventable Hospital Stays raw value`),</a:t>
            </a:r>
            <a:endParaRPr/>
          </a:p>
          <a:p>
            <a:pPr indent="0" lvl="0" marL="0" rtl="0" algn="l">
              <a:spcBef>
                <a:spcPts val="0"/>
              </a:spcBef>
              <a:spcAft>
                <a:spcPts val="0"/>
              </a:spcAft>
              <a:buClr>
                <a:schemeClr val="dk1"/>
              </a:buClr>
              <a:buSzPts val="1100"/>
              <a:buFont typeface="Arial"/>
              <a:buNone/>
            </a:pPr>
            <a:r>
              <a:rPr lang="en"/>
              <a:t>    `Preventable Hospital Stays (AIAN)` = as.numeric(`Preventable Hospital Stays (AIAN)`),</a:t>
            </a:r>
            <a:endParaRPr/>
          </a:p>
          <a:p>
            <a:pPr indent="0" lvl="0" marL="0" rtl="0" algn="l">
              <a:spcBef>
                <a:spcPts val="0"/>
              </a:spcBef>
              <a:spcAft>
                <a:spcPts val="0"/>
              </a:spcAft>
              <a:buClr>
                <a:schemeClr val="dk1"/>
              </a:buClr>
              <a:buSzPts val="1100"/>
              <a:buFont typeface="Arial"/>
              <a:buNone/>
            </a:pPr>
            <a:r>
              <a:rPr lang="en"/>
              <a:t>    `Preventable Hospital Stays (Asian/Pacific Islander)` = as.numeric(`Preventable Hospital Stays (Asian/Pacific Islander)`),</a:t>
            </a:r>
            <a:endParaRPr/>
          </a:p>
          <a:p>
            <a:pPr indent="0" lvl="0" marL="0" rtl="0" algn="l">
              <a:spcBef>
                <a:spcPts val="0"/>
              </a:spcBef>
              <a:spcAft>
                <a:spcPts val="0"/>
              </a:spcAft>
              <a:buClr>
                <a:schemeClr val="dk1"/>
              </a:buClr>
              <a:buSzPts val="1100"/>
              <a:buFont typeface="Arial"/>
              <a:buNone/>
            </a:pPr>
            <a:r>
              <a:rPr lang="en"/>
              <a:t>    `Preventable Hospital Stays (Black)` = as.numeric(`Preventable Hospital Stays (Black)`),</a:t>
            </a:r>
            <a:endParaRPr/>
          </a:p>
          <a:p>
            <a:pPr indent="0" lvl="0" marL="0" rtl="0" algn="l">
              <a:spcBef>
                <a:spcPts val="0"/>
              </a:spcBef>
              <a:spcAft>
                <a:spcPts val="0"/>
              </a:spcAft>
              <a:buClr>
                <a:schemeClr val="dk1"/>
              </a:buClr>
              <a:buSzPts val="1100"/>
              <a:buFont typeface="Arial"/>
              <a:buNone/>
            </a:pPr>
            <a:r>
              <a:rPr lang="en"/>
              <a:t>    `Preventable Hospital Stays (Hispanic)` = as.numeric(`Preventable Hospital Stays (Hispanic)`),</a:t>
            </a:r>
            <a:endParaRPr/>
          </a:p>
          <a:p>
            <a:pPr indent="0" lvl="0" marL="0" rtl="0" algn="l">
              <a:spcBef>
                <a:spcPts val="0"/>
              </a:spcBef>
              <a:spcAft>
                <a:spcPts val="0"/>
              </a:spcAft>
              <a:buClr>
                <a:schemeClr val="dk1"/>
              </a:buClr>
              <a:buSzPts val="1100"/>
              <a:buFont typeface="Arial"/>
              <a:buNone/>
            </a:pPr>
            <a:r>
              <a:rPr lang="en"/>
              <a:t>    `Preventable Hospital Stays (White)` = as.numeric(`Preventable Hospital Stays (White)`)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cleaned_data &lt;- clean_data |&gt;</a:t>
            </a:r>
            <a:endParaRPr/>
          </a:p>
          <a:p>
            <a:pPr indent="0" lvl="0" marL="0" rtl="0" algn="l">
              <a:spcBef>
                <a:spcPts val="0"/>
              </a:spcBef>
              <a:spcAft>
                <a:spcPts val="0"/>
              </a:spcAft>
              <a:buClr>
                <a:schemeClr val="dk1"/>
              </a:buClr>
              <a:buSzPts val="1100"/>
              <a:buFont typeface="Arial"/>
              <a:buNone/>
            </a:pPr>
            <a:r>
              <a:rPr lang="en"/>
              <a:t>  select(`State Abbreviation`, `Name`, `Release Year`,`Preventable Hospital Stays raw value`, `Income Inequality raw value`,`Unemployment raw value`, `High School Completion raw value`, </a:t>
            </a:r>
            <a:endParaRPr/>
          </a:p>
          <a:p>
            <a:pPr indent="0" lvl="0" marL="0" rtl="0" algn="l">
              <a:spcBef>
                <a:spcPts val="0"/>
              </a:spcBef>
              <a:spcAft>
                <a:spcPts val="0"/>
              </a:spcAft>
              <a:buClr>
                <a:schemeClr val="dk1"/>
              </a:buClr>
              <a:buSzPts val="1100"/>
              <a:buFont typeface="Arial"/>
              <a:buNone/>
            </a:pPr>
            <a:r>
              <a:rPr lang="en"/>
              <a:t>         `Preventable Hospital Stays (AIAN)`, `Preventable Hospital Stays (Asian/Pacific Islander)`, `Preventable Hospital Stays (Black)`, `Preventable Hospital Stays (Hispanic)`, `Preventable Hospital Stays (White)`) |&gt;</a:t>
            </a:r>
            <a:endParaRPr/>
          </a:p>
          <a:p>
            <a:pPr indent="0" lvl="0" marL="0" rtl="0" algn="l">
              <a:spcBef>
                <a:spcPts val="0"/>
              </a:spcBef>
              <a:spcAft>
                <a:spcPts val="0"/>
              </a:spcAft>
              <a:buClr>
                <a:schemeClr val="dk1"/>
              </a:buClr>
              <a:buSzPts val="1100"/>
              <a:buFont typeface="Arial"/>
              <a:buNone/>
            </a:pPr>
            <a:r>
              <a:rPr lang="en"/>
              <a:t>  drop_na()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install.packages("ggcorrplot")</a:t>
            </a:r>
            <a:endParaRPr/>
          </a:p>
          <a:p>
            <a:pPr indent="0" lvl="0" marL="0" rtl="0" algn="l">
              <a:spcBef>
                <a:spcPts val="0"/>
              </a:spcBef>
              <a:spcAft>
                <a:spcPts val="0"/>
              </a:spcAft>
              <a:buClr>
                <a:schemeClr val="dk1"/>
              </a:buClr>
              <a:buSzPts val="1100"/>
              <a:buFont typeface="Arial"/>
              <a:buNone/>
            </a:pPr>
            <a:r>
              <a:rPr lang="en"/>
              <a:t>library(ggcorrplot)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long_data &lt;- cleaned_data %&gt;%</a:t>
            </a:r>
            <a:endParaRPr/>
          </a:p>
          <a:p>
            <a:pPr indent="0" lvl="0" marL="0" rtl="0" algn="l">
              <a:spcBef>
                <a:spcPts val="0"/>
              </a:spcBef>
              <a:spcAft>
                <a:spcPts val="0"/>
              </a:spcAft>
              <a:buClr>
                <a:schemeClr val="dk1"/>
              </a:buClr>
              <a:buSzPts val="1100"/>
              <a:buFont typeface="Arial"/>
              <a:buNone/>
            </a:pPr>
            <a:r>
              <a:rPr lang="en"/>
              <a:t>  pivot_longer(cols = starts_with("Preventable Hospital Stays"),</a:t>
            </a:r>
            <a:endParaRPr/>
          </a:p>
          <a:p>
            <a:pPr indent="0" lvl="0" marL="0" rtl="0" algn="l">
              <a:spcBef>
                <a:spcPts val="0"/>
              </a:spcBef>
              <a:spcAft>
                <a:spcPts val="0"/>
              </a:spcAft>
              <a:buClr>
                <a:schemeClr val="dk1"/>
              </a:buClr>
              <a:buSzPts val="1100"/>
              <a:buFont typeface="Arial"/>
              <a:buNone/>
            </a:pPr>
            <a:r>
              <a:rPr lang="en"/>
              <a:t>               names_to = "Race",</a:t>
            </a:r>
            <a:endParaRPr/>
          </a:p>
          <a:p>
            <a:pPr indent="0" lvl="0" marL="0" rtl="0" algn="l">
              <a:spcBef>
                <a:spcPts val="0"/>
              </a:spcBef>
              <a:spcAft>
                <a:spcPts val="0"/>
              </a:spcAft>
              <a:buClr>
                <a:schemeClr val="dk1"/>
              </a:buClr>
              <a:buSzPts val="1100"/>
              <a:buFont typeface="Arial"/>
              <a:buNone/>
            </a:pPr>
            <a:r>
              <a:rPr lang="en"/>
              <a:t>               values_to = "Preventable_Hospital_Stays") %&gt;%</a:t>
            </a:r>
            <a:endParaRPr/>
          </a:p>
          <a:p>
            <a:pPr indent="0" lvl="0" marL="0" rtl="0" algn="l">
              <a:spcBef>
                <a:spcPts val="0"/>
              </a:spcBef>
              <a:spcAft>
                <a:spcPts val="0"/>
              </a:spcAft>
              <a:buClr>
                <a:schemeClr val="dk1"/>
              </a:buClr>
              <a:buSzPts val="1100"/>
              <a:buFont typeface="Arial"/>
              <a:buNone/>
            </a:pPr>
            <a:r>
              <a:rPr lang="en"/>
              <a:t>  mutate(Race = case_when(</a:t>
            </a:r>
            <a:endParaRPr/>
          </a:p>
          <a:p>
            <a:pPr indent="0" lvl="0" marL="0" rtl="0" algn="l">
              <a:spcBef>
                <a:spcPts val="0"/>
              </a:spcBef>
              <a:spcAft>
                <a:spcPts val="0"/>
              </a:spcAft>
              <a:buClr>
                <a:schemeClr val="dk1"/>
              </a:buClr>
              <a:buSzPts val="1100"/>
              <a:buFont typeface="Arial"/>
              <a:buNone/>
            </a:pPr>
            <a:r>
              <a:rPr lang="en"/>
              <a:t>    Race == "Preventable Hospital Stays (AIAN)" ~ "AIAN",</a:t>
            </a:r>
            <a:endParaRPr/>
          </a:p>
          <a:p>
            <a:pPr indent="0" lvl="0" marL="0" rtl="0" algn="l">
              <a:spcBef>
                <a:spcPts val="0"/>
              </a:spcBef>
              <a:spcAft>
                <a:spcPts val="0"/>
              </a:spcAft>
              <a:buClr>
                <a:schemeClr val="dk1"/>
              </a:buClr>
              <a:buSzPts val="1100"/>
              <a:buFont typeface="Arial"/>
              <a:buNone/>
            </a:pPr>
            <a:r>
              <a:rPr lang="en"/>
              <a:t>    Race == "Preventable Hospital Stays (Asian/Pacific Islander)" ~ "Asian/Pacific Islander",</a:t>
            </a:r>
            <a:endParaRPr/>
          </a:p>
          <a:p>
            <a:pPr indent="0" lvl="0" marL="0" rtl="0" algn="l">
              <a:spcBef>
                <a:spcPts val="0"/>
              </a:spcBef>
              <a:spcAft>
                <a:spcPts val="0"/>
              </a:spcAft>
              <a:buClr>
                <a:schemeClr val="dk1"/>
              </a:buClr>
              <a:buSzPts val="1100"/>
              <a:buFont typeface="Arial"/>
              <a:buNone/>
            </a:pPr>
            <a:r>
              <a:rPr lang="en"/>
              <a:t>    Race == "Preventable Hospital Stays (Black)" ~ "Black",</a:t>
            </a:r>
            <a:endParaRPr/>
          </a:p>
          <a:p>
            <a:pPr indent="0" lvl="0" marL="0" rtl="0" algn="l">
              <a:spcBef>
                <a:spcPts val="0"/>
              </a:spcBef>
              <a:spcAft>
                <a:spcPts val="0"/>
              </a:spcAft>
              <a:buClr>
                <a:schemeClr val="dk1"/>
              </a:buClr>
              <a:buSzPts val="1100"/>
              <a:buFont typeface="Arial"/>
              <a:buNone/>
            </a:pPr>
            <a:r>
              <a:rPr lang="en"/>
              <a:t>    Race == "Preventable Hospital Stays (Hispanic)" ~ "Hispanic",</a:t>
            </a:r>
            <a:endParaRPr/>
          </a:p>
          <a:p>
            <a:pPr indent="0" lvl="0" marL="0" rtl="0" algn="l">
              <a:spcBef>
                <a:spcPts val="0"/>
              </a:spcBef>
              <a:spcAft>
                <a:spcPts val="0"/>
              </a:spcAft>
              <a:buClr>
                <a:schemeClr val="dk1"/>
              </a:buClr>
              <a:buSzPts val="1100"/>
              <a:buFont typeface="Arial"/>
              <a:buNone/>
            </a:pPr>
            <a:r>
              <a:rPr lang="en"/>
              <a:t>    Race == "Preventable Hospital Stays (White)" ~ "White"</a:t>
            </a:r>
            <a:endParaRPr/>
          </a:p>
          <a:p>
            <a:pPr indent="0" lvl="0" marL="0" rtl="0" algn="l">
              <a:spcBef>
                <a:spcPts val="0"/>
              </a:spcBef>
              <a:spcAft>
                <a:spcPts val="0"/>
              </a:spcAft>
              <a:buClr>
                <a:schemeClr val="dk1"/>
              </a:buClr>
              <a:buSzPts val="1100"/>
              <a:buFont typeface="Arial"/>
              <a:buNone/>
            </a:pPr>
            <a:r>
              <a:rPr lang="en"/>
              <a:t>  )) |&gt;</a:t>
            </a:r>
            <a:endParaRPr/>
          </a:p>
          <a:p>
            <a:pPr indent="0" lvl="0" marL="0" rtl="0" algn="l">
              <a:spcBef>
                <a:spcPts val="0"/>
              </a:spcBef>
              <a:spcAft>
                <a:spcPts val="0"/>
              </a:spcAft>
              <a:buClr>
                <a:schemeClr val="dk1"/>
              </a:buClr>
              <a:buSzPts val="1100"/>
              <a:buFont typeface="Arial"/>
              <a:buNone/>
            </a:pPr>
            <a:r>
              <a:rPr lang="en"/>
              <a:t>  drop_na(Race)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ggplot(long_data, aes(x = `Unemployment raw value`, y = Preventable_Hospital_Stays)) +</a:t>
            </a:r>
            <a:endParaRPr/>
          </a:p>
          <a:p>
            <a:pPr indent="0" lvl="0" marL="0" rtl="0" algn="l">
              <a:spcBef>
                <a:spcPts val="0"/>
              </a:spcBef>
              <a:spcAft>
                <a:spcPts val="0"/>
              </a:spcAft>
              <a:buClr>
                <a:schemeClr val="dk1"/>
              </a:buClr>
              <a:buSzPts val="1100"/>
              <a:buFont typeface="Arial"/>
              <a:buNone/>
            </a:pPr>
            <a:r>
              <a:rPr lang="en"/>
              <a:t>  geom_point(alpha = 0.5, color = 'black') +</a:t>
            </a:r>
            <a:endParaRPr/>
          </a:p>
          <a:p>
            <a:pPr indent="0" lvl="0" marL="0" rtl="0" algn="l">
              <a:spcBef>
                <a:spcPts val="0"/>
              </a:spcBef>
              <a:spcAft>
                <a:spcPts val="0"/>
              </a:spcAft>
              <a:buClr>
                <a:schemeClr val="dk1"/>
              </a:buClr>
              <a:buSzPts val="1100"/>
              <a:buFont typeface="Arial"/>
              <a:buNone/>
            </a:pPr>
            <a:r>
              <a:rPr lang="en"/>
              <a:t>  geom_smooth(method = 'lm', se = FALSE, linetype = "dashed", color = 'violet') +</a:t>
            </a:r>
            <a:endParaRPr/>
          </a:p>
          <a:p>
            <a:pPr indent="0" lvl="0" marL="0" rtl="0" algn="l">
              <a:spcBef>
                <a:spcPts val="0"/>
              </a:spcBef>
              <a:spcAft>
                <a:spcPts val="0"/>
              </a:spcAft>
              <a:buClr>
                <a:schemeClr val="dk1"/>
              </a:buClr>
              <a:buSzPts val="1100"/>
              <a:buFont typeface="Arial"/>
              <a:buNone/>
            </a:pPr>
            <a:r>
              <a:rPr lang="en"/>
              <a:t>  theme_minimal() +</a:t>
            </a:r>
            <a:endParaRPr/>
          </a:p>
          <a:p>
            <a:pPr indent="0" lvl="0" marL="0" rtl="0" algn="l">
              <a:spcBef>
                <a:spcPts val="0"/>
              </a:spcBef>
              <a:spcAft>
                <a:spcPts val="0"/>
              </a:spcAft>
              <a:buClr>
                <a:schemeClr val="dk1"/>
              </a:buClr>
              <a:buSzPts val="1100"/>
              <a:buFont typeface="Arial"/>
              <a:buNone/>
            </a:pPr>
            <a:r>
              <a:rPr lang="en"/>
              <a:t>  theme(</a:t>
            </a:r>
            <a:endParaRPr/>
          </a:p>
          <a:p>
            <a:pPr indent="0" lvl="0" marL="0" rtl="0" algn="l">
              <a:spcBef>
                <a:spcPts val="0"/>
              </a:spcBef>
              <a:spcAft>
                <a:spcPts val="0"/>
              </a:spcAft>
              <a:buClr>
                <a:schemeClr val="dk1"/>
              </a:buClr>
              <a:buSzPts val="1100"/>
              <a:buFont typeface="Arial"/>
              <a:buNone/>
            </a:pPr>
            <a:r>
              <a:rPr lang="en"/>
              <a:t>    axis.title = element_text(face = "bold", size = 12),</a:t>
            </a:r>
            <a:endParaRPr/>
          </a:p>
          <a:p>
            <a:pPr indent="0" lvl="0" marL="0" rtl="0" algn="l">
              <a:spcBef>
                <a:spcPts val="0"/>
              </a:spcBef>
              <a:spcAft>
                <a:spcPts val="0"/>
              </a:spcAft>
              <a:buClr>
                <a:schemeClr val="dk1"/>
              </a:buClr>
              <a:buSzPts val="1100"/>
              <a:buFont typeface="Arial"/>
              <a:buNone/>
            </a:pPr>
            <a:r>
              <a:rPr lang="en"/>
              <a:t>    strip.text = element_text(face = "bold", size = 12)</a:t>
            </a:r>
            <a:endParaRPr/>
          </a:p>
          <a:p>
            <a:pPr indent="0" lvl="0" marL="0" rtl="0" algn="l">
              <a:spcBef>
                <a:spcPts val="0"/>
              </a:spcBef>
              <a:spcAft>
                <a:spcPts val="0"/>
              </a:spcAft>
              <a:buClr>
                <a:schemeClr val="dk1"/>
              </a:buClr>
              <a:buSzPts val="1100"/>
              <a:buFont typeface="Arial"/>
              <a:buNone/>
            </a:pPr>
            <a:r>
              <a:rPr lang="en"/>
              <a:t>  ) +</a:t>
            </a:r>
            <a:endParaRPr/>
          </a:p>
          <a:p>
            <a:pPr indent="0" lvl="0" marL="0" rtl="0" algn="l">
              <a:spcBef>
                <a:spcPts val="0"/>
              </a:spcBef>
              <a:spcAft>
                <a:spcPts val="0"/>
              </a:spcAft>
              <a:buClr>
                <a:schemeClr val="dk1"/>
              </a:buClr>
              <a:buSzPts val="1100"/>
              <a:buFont typeface="Arial"/>
              <a:buNone/>
            </a:pPr>
            <a:r>
              <a:rPr lang="en"/>
              <a:t>  facet_wrap(~ Race) +</a:t>
            </a:r>
            <a:endParaRPr/>
          </a:p>
          <a:p>
            <a:pPr indent="0" lvl="0" marL="0" rtl="0" algn="l">
              <a:spcBef>
                <a:spcPts val="0"/>
              </a:spcBef>
              <a:spcAft>
                <a:spcPts val="0"/>
              </a:spcAft>
              <a:buClr>
                <a:schemeClr val="dk1"/>
              </a:buClr>
              <a:buSzPts val="1100"/>
              <a:buFont typeface="Arial"/>
              <a:buNone/>
            </a:pPr>
            <a:r>
              <a:rPr lang="en"/>
              <a:t>  labs(</a:t>
            </a:r>
            <a:endParaRPr/>
          </a:p>
          <a:p>
            <a:pPr indent="0" lvl="0" marL="0" rtl="0" algn="l">
              <a:spcBef>
                <a:spcPts val="0"/>
              </a:spcBef>
              <a:spcAft>
                <a:spcPts val="0"/>
              </a:spcAft>
              <a:buClr>
                <a:schemeClr val="dk1"/>
              </a:buClr>
              <a:buSzPts val="1100"/>
              <a:buFont typeface="Arial"/>
              <a:buNone/>
            </a:pPr>
            <a:r>
              <a:rPr lang="en"/>
              <a:t>    title = 'Relationship Between Unemployment and Preventable Hospital Stays by Race',</a:t>
            </a:r>
            <a:endParaRPr/>
          </a:p>
          <a:p>
            <a:pPr indent="0" lvl="0" marL="0" rtl="0" algn="l">
              <a:spcBef>
                <a:spcPts val="0"/>
              </a:spcBef>
              <a:spcAft>
                <a:spcPts val="0"/>
              </a:spcAft>
              <a:buClr>
                <a:schemeClr val="dk1"/>
              </a:buClr>
              <a:buSzPts val="1100"/>
              <a:buFont typeface="Arial"/>
              <a:buNone/>
            </a:pPr>
            <a:r>
              <a:rPr lang="en"/>
              <a:t>    x = 'Unemployment Rate',</a:t>
            </a:r>
            <a:endParaRPr/>
          </a:p>
          <a:p>
            <a:pPr indent="0" lvl="0" marL="0" rtl="0" algn="l">
              <a:spcBef>
                <a:spcPts val="0"/>
              </a:spcBef>
              <a:spcAft>
                <a:spcPts val="0"/>
              </a:spcAft>
              <a:buClr>
                <a:schemeClr val="dk1"/>
              </a:buClr>
              <a:buSzPts val="1100"/>
              <a:buFont typeface="Arial"/>
              <a:buNone/>
            </a:pPr>
            <a:r>
              <a:rPr lang="en"/>
              <a:t>    y = 'Preventable Hospital Stays'</a:t>
            </a:r>
            <a:endParaRPr/>
          </a:p>
          <a:p>
            <a:pPr indent="0" lvl="0" marL="0" rtl="0" algn="l">
              <a:spcBef>
                <a:spcPts val="0"/>
              </a:spcBef>
              <a:spcAft>
                <a:spcPts val="0"/>
              </a:spcAft>
              <a:buClr>
                <a:schemeClr val="dk1"/>
              </a:buClr>
              <a:buSzPts val="1100"/>
              <a:buFont typeface="Arial"/>
              <a:buNone/>
            </a:pPr>
            <a:r>
              <a:rPr lang="en"/>
              <a:t>  ) +</a:t>
            </a:r>
            <a:endParaRPr/>
          </a:p>
          <a:p>
            <a:pPr indent="0" lvl="0" marL="0" rtl="0" algn="l">
              <a:spcBef>
                <a:spcPts val="0"/>
              </a:spcBef>
              <a:spcAft>
                <a:spcPts val="0"/>
              </a:spcAft>
              <a:buClr>
                <a:schemeClr val="dk1"/>
              </a:buClr>
              <a:buSzPts val="1100"/>
              <a:buFont typeface="Arial"/>
              <a:buNone/>
            </a:pPr>
            <a:r>
              <a:rPr lang="en"/>
              <a:t>  ylim(0, 2500)</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97fe66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97fe66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Nicole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Chose GAM to balance capturing nonlinearity with interpretability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GAM: response is a linear combination of smooth functions of each predictor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 for the y-axis represents the average value of the predictor. Negative values mean the predictor reduces the response below the average value. Positive values mean the predictor increases the response above the average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 the point at an unemployment rate of 0.05 can be interpreted as, “A partial effect of 1.2 suggests that at the 5% unemployment rate, there is an estimated increase of 1.2 preventable hospital stays compared to the baseline, holding all other variables constant”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Income inequality:  the partial effect increases significantly with higher levels of income inequality. This suggests that counties with greater income inequality tend to have more preventable hospital stays. The effect becomes more pronounced as income inequality rises, indicating a strong positive association. This finding aligns with existing literature that links income inequality to poorer health outcomes, likely due to disparities in access to healthcare resources and preventive care.</a:t>
            </a:r>
            <a:endParaRPr/>
          </a:p>
          <a:p>
            <a:pPr indent="0" lvl="0" marL="0" rtl="0" algn="l">
              <a:spcBef>
                <a:spcPts val="0"/>
              </a:spcBef>
              <a:spcAft>
                <a:spcPts val="0"/>
              </a:spcAft>
              <a:buNone/>
            </a:pPr>
            <a:br>
              <a:rPr lang="en"/>
            </a:br>
            <a:r>
              <a:rPr lang="en"/>
              <a:t>Unemployment: It looks like counties with low unemployment tend to increase predicted preventable hospital stays, but when I looked into it, there are a handful of rural counties that have very low unemployment but really high preventable </a:t>
            </a:r>
            <a:r>
              <a:rPr lang="en"/>
              <a:t>hospital stays that are driving the partial effect up. In reality, unemployment does not seem to have a strong effect on preventable hospital stays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 school completion: At first it looks like the partial effect is increasing but the data is pretty sparse here so </a:t>
            </a:r>
            <a:r>
              <a:rPr lang="en"/>
              <a:t>it's</a:t>
            </a:r>
            <a:r>
              <a:rPr lang="en"/>
              <a:t> </a:t>
            </a:r>
            <a:r>
              <a:rPr lang="en"/>
              <a:t>unclear, but as high school completion rates increase, it does appear that this reduces preventable hospital stays in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 school completion: Reduce preventable hospital stays at very high completion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Percent Non-Hispanic Black: We see an initial decrease in the effect, followed by a sharp increase after around 70%, suggesting that racial composition of a county can impact preventable hospital stays.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97fe66d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97fe66d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Nicole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1300">
                <a:solidFill>
                  <a:schemeClr val="dk1"/>
                </a:solidFill>
                <a:latin typeface="Roboto"/>
                <a:ea typeface="Roboto"/>
                <a:cs typeface="Roboto"/>
                <a:sym typeface="Roboto"/>
              </a:rPr>
              <a:t>NHOPI = Native Hawaiian or Other Pacific Islander.</a:t>
            </a:r>
            <a:endParaRPr b="1" sz="9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97fe66d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97fe66d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Nicole</a:t>
            </a:r>
            <a:endParaRPr b="1"/>
          </a:p>
          <a:p>
            <a:pPr indent="0" lvl="0" marL="0" rtl="0" algn="l">
              <a:spcBef>
                <a:spcPts val="0"/>
              </a:spcBef>
              <a:spcAft>
                <a:spcPts val="0"/>
              </a:spcAft>
              <a:buNone/>
            </a:pPr>
            <a:r>
              <a:rPr lang="en"/>
              <a:t>Make x-axis the same, set min and max, same range</a:t>
            </a:r>
            <a:endParaRPr/>
          </a:p>
          <a:p>
            <a:pPr indent="0" lvl="0" marL="0" rtl="0" algn="l">
              <a:spcBef>
                <a:spcPts val="0"/>
              </a:spcBef>
              <a:spcAft>
                <a:spcPts val="0"/>
              </a:spcAft>
              <a:buNone/>
            </a:pPr>
            <a:r>
              <a:rPr lang="en"/>
              <a:t>Fix positions of y-variables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Urban vs Rural, where people live, hs completion more about majority poor communities, income inequality about people living in urban environments, structural / systemic factors for black but also income inequality cuz urban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50" name="Shape 50"/>
        <p:cNvGrpSpPr/>
        <p:nvPr/>
      </p:nvGrpSpPr>
      <p:grpSpPr>
        <a:xfrm>
          <a:off x="0" y="0"/>
          <a:ext cx="0" cy="0"/>
          <a:chOff x="0" y="0"/>
          <a:chExt cx="0" cy="0"/>
        </a:xfrm>
      </p:grpSpPr>
      <p:sp>
        <p:nvSpPr>
          <p:cNvPr id="51" name="Google Shape;51;p13"/>
          <p:cNvSpPr txBox="1"/>
          <p:nvPr>
            <p:ph idx="1" type="subTitle"/>
          </p:nvPr>
        </p:nvSpPr>
        <p:spPr>
          <a:xfrm>
            <a:off x="895950" y="1682000"/>
            <a:ext cx="3847200" cy="237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2" name="Google Shape;52;p13"/>
          <p:cNvSpPr txBox="1"/>
          <p:nvPr>
            <p:ph type="title"/>
          </p:nvPr>
        </p:nvSpPr>
        <p:spPr>
          <a:xfrm>
            <a:off x="713225" y="445025"/>
            <a:ext cx="56799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 name="Google Shape;54;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 name="Google Shape;55;p13"/>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50" y="4558800"/>
            <a:ext cx="9154800" cy="5847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type="ctrTitle"/>
          </p:nvPr>
        </p:nvSpPr>
        <p:spPr>
          <a:xfrm>
            <a:off x="1040000" y="1176488"/>
            <a:ext cx="70641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500">
                <a:latin typeface="Georgia"/>
                <a:ea typeface="Georgia"/>
                <a:cs typeface="Georgia"/>
                <a:sym typeface="Georgia"/>
              </a:rPr>
              <a:t>The Socioeconomic Roots of Racial Disparities in Hospitalizations</a:t>
            </a:r>
            <a:endParaRPr sz="4500">
              <a:latin typeface="Georgia"/>
              <a:ea typeface="Georgia"/>
              <a:cs typeface="Georgia"/>
              <a:sym typeface="Georgia"/>
            </a:endParaRPr>
          </a:p>
        </p:txBody>
      </p:sp>
      <p:sp>
        <p:nvSpPr>
          <p:cNvPr id="63" name="Google Shape;63;p14"/>
          <p:cNvSpPr txBox="1"/>
          <p:nvPr>
            <p:ph idx="1" type="subTitle"/>
          </p:nvPr>
        </p:nvSpPr>
        <p:spPr>
          <a:xfrm>
            <a:off x="1040000" y="3229100"/>
            <a:ext cx="7064100" cy="441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57894"/>
              <a:buFont typeface="Arial"/>
              <a:buNone/>
            </a:pPr>
            <a:r>
              <a:t/>
            </a:r>
            <a:endParaRPr sz="1900">
              <a:solidFill>
                <a:schemeClr val="dk1"/>
              </a:solidFill>
            </a:endParaRPr>
          </a:p>
          <a:p>
            <a:pPr indent="0" lvl="0" marL="0" rtl="0" algn="ctr">
              <a:lnSpc>
                <a:spcPct val="150000"/>
              </a:lnSpc>
              <a:spcBef>
                <a:spcPts val="0"/>
              </a:spcBef>
              <a:spcAft>
                <a:spcPts val="0"/>
              </a:spcAft>
              <a:buClr>
                <a:schemeClr val="dk1"/>
              </a:buClr>
              <a:buSzPts val="275"/>
              <a:buFont typeface="Arial"/>
              <a:buNone/>
            </a:pPr>
            <a:r>
              <a:rPr lang="en" sz="6300">
                <a:latin typeface="Georgia"/>
                <a:ea typeface="Georgia"/>
                <a:cs typeface="Georgia"/>
                <a:sym typeface="Georgia"/>
              </a:rPr>
              <a:t>SURE 2024</a:t>
            </a:r>
            <a:endParaRPr sz="6300">
              <a:latin typeface="Georgia"/>
              <a:ea typeface="Georgia"/>
              <a:cs typeface="Georgia"/>
              <a:sym typeface="Georgia"/>
            </a:endParaRPr>
          </a:p>
          <a:p>
            <a:pPr indent="0" lvl="0" marL="0" rtl="0" algn="ctr">
              <a:spcBef>
                <a:spcPts val="1000"/>
              </a:spcBef>
              <a:spcAft>
                <a:spcPts val="0"/>
              </a:spcAft>
              <a:buClr>
                <a:schemeClr val="dk1"/>
              </a:buClr>
              <a:buSzPts val="275"/>
              <a:buFont typeface="Arial"/>
              <a:buNone/>
            </a:pPr>
            <a:r>
              <a:rPr lang="en" sz="5900">
                <a:latin typeface="Georgia"/>
                <a:ea typeface="Georgia"/>
                <a:cs typeface="Georgia"/>
                <a:sym typeface="Georgia"/>
              </a:rPr>
              <a:t>Nicole Sorensen, Macey Kalmanek, Cristina Antonacci, &amp; Jainiah Harden</a:t>
            </a:r>
            <a:endParaRPr sz="5900">
              <a:latin typeface="Georgia"/>
              <a:ea typeface="Georgia"/>
              <a:cs typeface="Georgia"/>
              <a:sym typeface="Georgia"/>
            </a:endParaRPr>
          </a:p>
          <a:p>
            <a:pPr indent="0" lvl="0" marL="0" rtl="0" algn="ctr">
              <a:spcBef>
                <a:spcPts val="1000"/>
              </a:spcBef>
              <a:spcAft>
                <a:spcPts val="1000"/>
              </a:spcAft>
              <a:buClr>
                <a:schemeClr val="dk1"/>
              </a:buClr>
              <a:buSzPct val="39285"/>
              <a:buFont typeface="Arial"/>
              <a:buNone/>
            </a:pPr>
            <a:r>
              <a:t/>
            </a:r>
            <a:endParaRPr>
              <a:solidFill>
                <a:schemeClr val="dk1"/>
              </a:solidFill>
            </a:endParaRPr>
          </a:p>
        </p:txBody>
      </p:sp>
      <p:sp>
        <p:nvSpPr>
          <p:cNvPr id="64" name="Google Shape;64;p14"/>
          <p:cNvSpPr txBox="1"/>
          <p:nvPr>
            <p:ph idx="12" type="sldNum"/>
          </p:nvPr>
        </p:nvSpPr>
        <p:spPr>
          <a:xfrm>
            <a:off x="8606159" y="47499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
        <p:nvSpPr>
          <p:cNvPr id="65" name="Google Shape;65;p14"/>
          <p:cNvSpPr/>
          <p:nvPr/>
        </p:nvSpPr>
        <p:spPr>
          <a:xfrm>
            <a:off x="0" y="0"/>
            <a:ext cx="9154800" cy="5847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713225" y="445025"/>
            <a:ext cx="771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Takeaways</a:t>
            </a:r>
            <a:endParaRPr>
              <a:latin typeface="Georgia"/>
              <a:ea typeface="Georgia"/>
              <a:cs typeface="Georgia"/>
              <a:sym typeface="Georgia"/>
            </a:endParaRPr>
          </a:p>
        </p:txBody>
      </p:sp>
      <p:sp>
        <p:nvSpPr>
          <p:cNvPr id="141" name="Google Shape;141;p2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graphicFrame>
        <p:nvGraphicFramePr>
          <p:cNvPr id="142" name="Google Shape;142;p23"/>
          <p:cNvGraphicFramePr/>
          <p:nvPr/>
        </p:nvGraphicFramePr>
        <p:xfrm>
          <a:off x="237900" y="1830850"/>
          <a:ext cx="3000000" cy="3000000"/>
        </p:xfrm>
        <a:graphic>
          <a:graphicData uri="http://schemas.openxmlformats.org/drawingml/2006/table">
            <a:tbl>
              <a:tblPr>
                <a:noFill/>
                <a:tableStyleId>{AE8B8C80-5750-4E8B-A0CE-08B7A308C38C}</a:tableStyleId>
              </a:tblPr>
              <a:tblGrid>
                <a:gridCol w="2644425"/>
              </a:tblGrid>
              <a:tr h="2233150">
                <a:tc>
                  <a:txBody>
                    <a:bodyPr/>
                    <a:lstStyle/>
                    <a:p>
                      <a:pPr indent="0" lvl="0" marL="0" rtl="0" algn="l">
                        <a:lnSpc>
                          <a:spcPct val="115000"/>
                        </a:lnSpc>
                        <a:spcBef>
                          <a:spcPts val="1200"/>
                        </a:spcBef>
                        <a:spcAft>
                          <a:spcPts val="1200"/>
                        </a:spcAft>
                        <a:buNone/>
                      </a:pPr>
                      <a:r>
                        <a:rPr lang="en" sz="1800">
                          <a:solidFill>
                            <a:schemeClr val="dk2"/>
                          </a:solidFill>
                          <a:latin typeface="Georgia"/>
                          <a:ea typeface="Georgia"/>
                          <a:cs typeface="Georgia"/>
                          <a:sym typeface="Georgia"/>
                        </a:rPr>
                        <a:t>1. Counties with higher income inequality tend to have higher rates of preventable hospital stays.</a:t>
                      </a:r>
                      <a:endParaRPr>
                        <a:solidFill>
                          <a:schemeClr val="dk2"/>
                        </a:solidFill>
                        <a:latin typeface="Georgia"/>
                        <a:ea typeface="Georgia"/>
                        <a:cs typeface="Georgia"/>
                        <a:sym typeface="Georgia"/>
                      </a:endParaRPr>
                    </a:p>
                  </a:txBody>
                  <a:tcPr marT="91425" marB="91425" marR="91425" marL="91425"/>
                </a:tc>
              </a:tr>
            </a:tbl>
          </a:graphicData>
        </a:graphic>
      </p:graphicFrame>
      <p:graphicFrame>
        <p:nvGraphicFramePr>
          <p:cNvPr id="143" name="Google Shape;143;p23"/>
          <p:cNvGraphicFramePr/>
          <p:nvPr/>
        </p:nvGraphicFramePr>
        <p:xfrm>
          <a:off x="2946475" y="1830850"/>
          <a:ext cx="3000000" cy="3000000"/>
        </p:xfrm>
        <a:graphic>
          <a:graphicData uri="http://schemas.openxmlformats.org/drawingml/2006/table">
            <a:tbl>
              <a:tblPr>
                <a:noFill/>
                <a:tableStyleId>{AE8B8C80-5750-4E8B-A0CE-08B7A308C38C}</a:tableStyleId>
              </a:tblPr>
              <a:tblGrid>
                <a:gridCol w="2915100"/>
              </a:tblGrid>
              <a:tr h="2233150">
                <a:tc>
                  <a:txBody>
                    <a:bodyPr/>
                    <a:lstStyle/>
                    <a:p>
                      <a:pPr indent="0" lvl="0" marL="0" rtl="0" algn="l">
                        <a:lnSpc>
                          <a:spcPct val="115000"/>
                        </a:lnSpc>
                        <a:spcBef>
                          <a:spcPts val="1200"/>
                        </a:spcBef>
                        <a:spcAft>
                          <a:spcPts val="1200"/>
                        </a:spcAft>
                        <a:buNone/>
                      </a:pPr>
                      <a:r>
                        <a:rPr lang="en" sz="1800">
                          <a:solidFill>
                            <a:schemeClr val="dk2"/>
                          </a:solidFill>
                          <a:latin typeface="Georgia"/>
                          <a:ea typeface="Georgia"/>
                          <a:cs typeface="Georgia"/>
                          <a:sym typeface="Georgia"/>
                        </a:rPr>
                        <a:t>2.  As more people in a      county complete high school, fewer individuals go to the hospital for preventable conditions. </a:t>
                      </a:r>
                      <a:endParaRPr>
                        <a:solidFill>
                          <a:schemeClr val="dk2"/>
                        </a:solidFill>
                        <a:latin typeface="Georgia"/>
                        <a:ea typeface="Georgia"/>
                        <a:cs typeface="Georgia"/>
                        <a:sym typeface="Georgia"/>
                      </a:endParaRPr>
                    </a:p>
                  </a:txBody>
                  <a:tcPr marT="91425" marB="91425" marR="91425" marL="91425"/>
                </a:tc>
              </a:tr>
            </a:tbl>
          </a:graphicData>
        </a:graphic>
      </p:graphicFrame>
      <p:graphicFrame>
        <p:nvGraphicFramePr>
          <p:cNvPr id="144" name="Google Shape;144;p23"/>
          <p:cNvGraphicFramePr/>
          <p:nvPr/>
        </p:nvGraphicFramePr>
        <p:xfrm>
          <a:off x="5914350" y="1830850"/>
          <a:ext cx="3000000" cy="3000000"/>
        </p:xfrm>
        <a:graphic>
          <a:graphicData uri="http://schemas.openxmlformats.org/drawingml/2006/table">
            <a:tbl>
              <a:tblPr>
                <a:noFill/>
                <a:tableStyleId>{AE8B8C80-5750-4E8B-A0CE-08B7A308C38C}</a:tableStyleId>
              </a:tblPr>
              <a:tblGrid>
                <a:gridCol w="3106800"/>
              </a:tblGrid>
              <a:tr h="2233150">
                <a:tc>
                  <a:txBody>
                    <a:bodyPr/>
                    <a:lstStyle/>
                    <a:p>
                      <a:pPr indent="0" lvl="0" marL="0" rtl="0" algn="l">
                        <a:lnSpc>
                          <a:spcPct val="115000"/>
                        </a:lnSpc>
                        <a:spcBef>
                          <a:spcPts val="1200"/>
                        </a:spcBef>
                        <a:spcAft>
                          <a:spcPts val="1200"/>
                        </a:spcAft>
                        <a:buNone/>
                      </a:pPr>
                      <a:r>
                        <a:rPr lang="en" sz="1800">
                          <a:solidFill>
                            <a:schemeClr val="dk2"/>
                          </a:solidFill>
                          <a:latin typeface="Georgia"/>
                          <a:ea typeface="Georgia"/>
                          <a:cs typeface="Georgia"/>
                          <a:sym typeface="Georgia"/>
                        </a:rPr>
                        <a:t>3. High school completion is most important in predicting hospital stays for white and black people, while income inequality is most important for asians.</a:t>
                      </a:r>
                      <a:endParaRPr sz="1800">
                        <a:solidFill>
                          <a:schemeClr val="dk2"/>
                        </a:solidFill>
                        <a:latin typeface="Georgia"/>
                        <a:ea typeface="Georgia"/>
                        <a:cs typeface="Georgia"/>
                        <a:sym typeface="Georgia"/>
                      </a:endParaRPr>
                    </a:p>
                  </a:txBody>
                  <a:tcPr marT="91425" marB="91425" marR="91425" marL="91425"/>
                </a:tc>
              </a:tr>
            </a:tbl>
          </a:graphicData>
        </a:graphic>
      </p:graphicFrame>
      <p:sp>
        <p:nvSpPr>
          <p:cNvPr id="145" name="Google Shape;145;p23"/>
          <p:cNvSpPr/>
          <p:nvPr/>
        </p:nvSpPr>
        <p:spPr>
          <a:xfrm>
            <a:off x="237900" y="1428125"/>
            <a:ext cx="2644500" cy="393600"/>
          </a:xfrm>
          <a:prstGeom prst="rect">
            <a:avLst/>
          </a:prstGeom>
          <a:solidFill>
            <a:srgbClr val="081570"/>
          </a:solidFill>
          <a:ln cap="flat" cmpd="sng" w="952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3"/>
          <p:cNvSpPr/>
          <p:nvPr/>
        </p:nvSpPr>
        <p:spPr>
          <a:xfrm>
            <a:off x="2946475" y="1428125"/>
            <a:ext cx="2915100" cy="393600"/>
          </a:xfrm>
          <a:prstGeom prst="rect">
            <a:avLst/>
          </a:prstGeom>
          <a:solidFill>
            <a:srgbClr val="081570"/>
          </a:solidFill>
          <a:ln cap="flat" cmpd="sng" w="952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3"/>
          <p:cNvSpPr/>
          <p:nvPr/>
        </p:nvSpPr>
        <p:spPr>
          <a:xfrm>
            <a:off x="5925650" y="1428125"/>
            <a:ext cx="3106800" cy="393600"/>
          </a:xfrm>
          <a:prstGeom prst="rect">
            <a:avLst/>
          </a:prstGeom>
          <a:solidFill>
            <a:srgbClr val="081570"/>
          </a:solidFill>
          <a:ln cap="flat" cmpd="sng" w="952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0" y="4663225"/>
            <a:ext cx="9144000" cy="4890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Limitations / Future Directions</a:t>
            </a:r>
            <a:endParaRPr>
              <a:latin typeface="Georgia"/>
              <a:ea typeface="Georgia"/>
              <a:cs typeface="Georgia"/>
              <a:sym typeface="Georgia"/>
            </a:endParaRPr>
          </a:p>
        </p:txBody>
      </p:sp>
      <p:sp>
        <p:nvSpPr>
          <p:cNvPr id="154" name="Google Shape;154;p24"/>
          <p:cNvSpPr txBox="1"/>
          <p:nvPr>
            <p:ph idx="1" type="body"/>
          </p:nvPr>
        </p:nvSpPr>
        <p:spPr>
          <a:xfrm>
            <a:off x="311700" y="1325725"/>
            <a:ext cx="8520600" cy="34164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Font typeface="Georgia"/>
              <a:buChar char="●"/>
            </a:pPr>
            <a:r>
              <a:rPr lang="en" sz="1900">
                <a:latin typeface="Georgia"/>
                <a:ea typeface="Georgia"/>
                <a:cs typeface="Georgia"/>
                <a:sym typeface="Georgia"/>
              </a:rPr>
              <a:t>Income inequality, high school completion, unemployment not available for each race</a:t>
            </a:r>
            <a:endParaRPr sz="1900">
              <a:latin typeface="Georgia"/>
              <a:ea typeface="Georgia"/>
              <a:cs typeface="Georgia"/>
              <a:sym typeface="Georgia"/>
            </a:endParaRPr>
          </a:p>
          <a:p>
            <a:pPr indent="-349250" lvl="0" marL="457200" rtl="0" algn="l">
              <a:lnSpc>
                <a:spcPct val="115000"/>
              </a:lnSpc>
              <a:spcBef>
                <a:spcPts val="1200"/>
              </a:spcBef>
              <a:spcAft>
                <a:spcPts val="0"/>
              </a:spcAft>
              <a:buSzPts val="1900"/>
              <a:buFont typeface="Georgia"/>
              <a:buChar char="●"/>
            </a:pPr>
            <a:r>
              <a:rPr lang="en" sz="1900">
                <a:latin typeface="Georgia"/>
                <a:ea typeface="Georgia"/>
                <a:cs typeface="Georgia"/>
                <a:sym typeface="Georgia"/>
              </a:rPr>
              <a:t>Variables such as </a:t>
            </a:r>
            <a:r>
              <a:rPr lang="en" sz="1900">
                <a:latin typeface="Georgia"/>
                <a:ea typeface="Georgia"/>
                <a:cs typeface="Georgia"/>
                <a:sym typeface="Georgia"/>
              </a:rPr>
              <a:t>access</a:t>
            </a:r>
            <a:r>
              <a:rPr lang="en" sz="1900">
                <a:latin typeface="Georgia"/>
                <a:ea typeface="Georgia"/>
                <a:cs typeface="Georgia"/>
                <a:sym typeface="Georgia"/>
              </a:rPr>
              <a:t> to healthcare services, </a:t>
            </a:r>
            <a:r>
              <a:rPr lang="en" sz="1900">
                <a:latin typeface="Georgia"/>
                <a:ea typeface="Georgia"/>
                <a:cs typeface="Georgia"/>
                <a:sym typeface="Georgia"/>
              </a:rPr>
              <a:t>community support, and </a:t>
            </a:r>
            <a:r>
              <a:rPr lang="en" sz="1900">
                <a:latin typeface="Georgia"/>
                <a:ea typeface="Georgia"/>
                <a:cs typeface="Georgia"/>
                <a:sym typeface="Georgia"/>
              </a:rPr>
              <a:t>poverty rate might better predict preventable hospital stays</a:t>
            </a:r>
            <a:endParaRPr sz="2600">
              <a:latin typeface="Georgia"/>
              <a:ea typeface="Georgia"/>
              <a:cs typeface="Georgia"/>
              <a:sym typeface="Georgia"/>
            </a:endParaRPr>
          </a:p>
          <a:p>
            <a:pPr indent="-349250" lvl="0" marL="457200" rtl="0" algn="l">
              <a:lnSpc>
                <a:spcPct val="115000"/>
              </a:lnSpc>
              <a:spcBef>
                <a:spcPts val="1200"/>
              </a:spcBef>
              <a:spcAft>
                <a:spcPts val="1000"/>
              </a:spcAft>
              <a:buSzPts val="1900"/>
              <a:buFont typeface="Georgia"/>
              <a:buChar char="●"/>
            </a:pPr>
            <a:r>
              <a:rPr lang="en" sz="1900">
                <a:latin typeface="Georgia"/>
                <a:ea typeface="Georgia"/>
                <a:cs typeface="Georgia"/>
                <a:sym typeface="Georgia"/>
              </a:rPr>
              <a:t>Conclusions only for individuals 65 and older which excludes younger people who also experience preventable hospital stays</a:t>
            </a:r>
            <a:endParaRPr sz="1900">
              <a:latin typeface="Georgia"/>
              <a:ea typeface="Georgia"/>
              <a:cs typeface="Georgia"/>
              <a:sym typeface="Georgia"/>
            </a:endParaRPr>
          </a:p>
        </p:txBody>
      </p:sp>
      <p:sp>
        <p:nvSpPr>
          <p:cNvPr id="155" name="Google Shape;155;p24"/>
          <p:cNvSpPr txBox="1"/>
          <p:nvPr>
            <p:ph idx="12" type="sldNum"/>
          </p:nvPr>
        </p:nvSpPr>
        <p:spPr>
          <a:xfrm>
            <a:off x="8595308" y="47421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13225" y="445025"/>
            <a:ext cx="771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a:t>
            </a:r>
            <a:r>
              <a:rPr lang="en">
                <a:latin typeface="Georgia"/>
                <a:ea typeface="Georgia"/>
                <a:cs typeface="Georgia"/>
                <a:sym typeface="Georgia"/>
              </a:rPr>
              <a:t>uture directions</a:t>
            </a:r>
            <a:endParaRPr>
              <a:latin typeface="Georgia"/>
              <a:ea typeface="Georgia"/>
              <a:cs typeface="Georgia"/>
              <a:sym typeface="Georgia"/>
            </a:endParaRPr>
          </a:p>
        </p:txBody>
      </p:sp>
      <p:sp>
        <p:nvSpPr>
          <p:cNvPr id="161" name="Google Shape;16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
        <p:nvSpPr>
          <p:cNvPr id="162" name="Google Shape;162;p25"/>
          <p:cNvSpPr txBox="1"/>
          <p:nvPr/>
        </p:nvSpPr>
        <p:spPr>
          <a:xfrm>
            <a:off x="713225" y="1208950"/>
            <a:ext cx="8693100" cy="2141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Investigate appropriateness of model</a:t>
            </a:r>
            <a:endParaRPr sz="1800">
              <a:solidFill>
                <a:schemeClr val="dk1"/>
              </a:solidFill>
              <a:latin typeface="Georgia"/>
              <a:ea typeface="Georgia"/>
              <a:cs typeface="Georgia"/>
              <a:sym typeface="Georgia"/>
            </a:endParaRPr>
          </a:p>
          <a:p>
            <a:pPr indent="-342900" lvl="0" marL="457200" rtl="0" algn="l">
              <a:lnSpc>
                <a:spcPct val="115000"/>
              </a:lnSpc>
              <a:spcBef>
                <a:spcPts val="100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Examine other influencing factors</a:t>
            </a:r>
            <a:endParaRPr sz="1800">
              <a:solidFill>
                <a:schemeClr val="dk1"/>
              </a:solidFill>
              <a:latin typeface="Georgia"/>
              <a:ea typeface="Georgia"/>
              <a:cs typeface="Georgia"/>
              <a:sym typeface="Georgia"/>
            </a:endParaRPr>
          </a:p>
          <a:p>
            <a:pPr indent="-342900" lvl="0" marL="457200" rtl="0" algn="l">
              <a:lnSpc>
                <a:spcPct val="115000"/>
              </a:lnSpc>
              <a:spcBef>
                <a:spcPts val="100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Expand age range of data</a:t>
            </a:r>
            <a:endParaRPr sz="2200">
              <a:solidFill>
                <a:schemeClr val="dk2"/>
              </a:solidFill>
              <a:latin typeface="Montserrat"/>
              <a:ea typeface="Montserrat"/>
              <a:cs typeface="Montserrat"/>
              <a:sym typeface="Montserrat"/>
            </a:endParaRPr>
          </a:p>
          <a:p>
            <a:pPr indent="0" lvl="0" marL="0" rtl="0" algn="l">
              <a:spcBef>
                <a:spcPts val="1000"/>
              </a:spcBef>
              <a:spcAft>
                <a:spcPts val="0"/>
              </a:spcAft>
              <a:buNone/>
            </a:pPr>
            <a:r>
              <a:t/>
            </a:r>
            <a:endParaRPr sz="2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6"/>
          <p:cNvSpPr/>
          <p:nvPr/>
        </p:nvSpPr>
        <p:spPr>
          <a:xfrm flipH="1">
            <a:off x="0" y="0"/>
            <a:ext cx="9144000" cy="5143500"/>
          </a:xfrm>
          <a:prstGeom prst="rtTriangle">
            <a:avLst/>
          </a:prstGeom>
          <a:solidFill>
            <a:srgbClr val="081570"/>
          </a:solidFill>
          <a:ln cap="flat" cmpd="sng" w="952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6"/>
          <p:cNvSpPr txBox="1"/>
          <p:nvPr>
            <p:ph type="title"/>
          </p:nvPr>
        </p:nvSpPr>
        <p:spPr>
          <a:xfrm>
            <a:off x="311700" y="177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Georgia"/>
                <a:ea typeface="Georgia"/>
                <a:cs typeface="Georgia"/>
                <a:sym typeface="Georgia"/>
              </a:rPr>
              <a:t>Teen births may influence high school completion rates</a:t>
            </a:r>
            <a:endParaRPr sz="2420">
              <a:latin typeface="Georgia"/>
              <a:ea typeface="Georgia"/>
              <a:cs typeface="Georgia"/>
              <a:sym typeface="Georgia"/>
            </a:endParaRPr>
          </a:p>
        </p:txBody>
      </p:sp>
      <p:sp>
        <p:nvSpPr>
          <p:cNvPr id="169" name="Google Shape;16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pic>
        <p:nvPicPr>
          <p:cNvPr id="170" name="Google Shape;170;p26"/>
          <p:cNvPicPr preferRelativeResize="0"/>
          <p:nvPr/>
        </p:nvPicPr>
        <p:blipFill>
          <a:blip r:embed="rId3">
            <a:alphaModFix/>
          </a:blip>
          <a:stretch>
            <a:fillRect/>
          </a:stretch>
        </p:blipFill>
        <p:spPr>
          <a:xfrm>
            <a:off x="1088025" y="914625"/>
            <a:ext cx="6424649" cy="3969500"/>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Plan of action</a:t>
            </a:r>
            <a:endParaRPr>
              <a:latin typeface="Georgia"/>
              <a:ea typeface="Georgia"/>
              <a:cs typeface="Georgia"/>
              <a:sym typeface="Georgia"/>
            </a:endParaRPr>
          </a:p>
        </p:txBody>
      </p:sp>
      <p:sp>
        <p:nvSpPr>
          <p:cNvPr id="176" name="Google Shape;17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333333"/>
              </a:solidFill>
              <a:highlight>
                <a:srgbClr val="FFFFFF"/>
              </a:highlight>
              <a:latin typeface="Roboto"/>
              <a:ea typeface="Roboto"/>
              <a:cs typeface="Roboto"/>
              <a:sym typeface="Roboto"/>
            </a:endParaRPr>
          </a:p>
          <a:p>
            <a:pPr indent="-336550" lvl="0" marL="457200" rtl="0" algn="l">
              <a:lnSpc>
                <a:spcPct val="150000"/>
              </a:lnSpc>
              <a:spcBef>
                <a:spcPts val="1200"/>
              </a:spcBef>
              <a:spcAft>
                <a:spcPts val="0"/>
              </a:spcAft>
              <a:buSzPts val="1700"/>
              <a:buChar char="●"/>
            </a:pPr>
            <a:r>
              <a:rPr lang="en" sz="1700">
                <a:highlight>
                  <a:srgbClr val="FFFF00"/>
                </a:highlight>
              </a:rPr>
              <a:t>1. EDA to visualize relationships between variables</a:t>
            </a:r>
            <a:endParaRPr sz="1700">
              <a:highlight>
                <a:srgbClr val="FFFF00"/>
              </a:highlight>
            </a:endParaRPr>
          </a:p>
          <a:p>
            <a:pPr indent="-336550" lvl="0" marL="457200" rtl="0" algn="l">
              <a:lnSpc>
                <a:spcPct val="150000"/>
              </a:lnSpc>
              <a:spcBef>
                <a:spcPts val="0"/>
              </a:spcBef>
              <a:spcAft>
                <a:spcPts val="0"/>
              </a:spcAft>
              <a:buSzPts val="1700"/>
              <a:buChar char="●"/>
            </a:pPr>
            <a:r>
              <a:rPr lang="en" sz="1700">
                <a:highlight>
                  <a:srgbClr val="FFFF00"/>
                </a:highlight>
              </a:rPr>
              <a:t>2. Break down associations by race</a:t>
            </a:r>
            <a:endParaRPr sz="1700">
              <a:highlight>
                <a:srgbClr val="FFFF00"/>
              </a:highlight>
            </a:endParaRPr>
          </a:p>
          <a:p>
            <a:pPr indent="-336550" lvl="0" marL="457200" rtl="0" algn="l">
              <a:lnSpc>
                <a:spcPct val="150000"/>
              </a:lnSpc>
              <a:spcBef>
                <a:spcPts val="0"/>
              </a:spcBef>
              <a:spcAft>
                <a:spcPts val="0"/>
              </a:spcAft>
              <a:buSzPts val="1700"/>
              <a:buChar char="●"/>
            </a:pPr>
            <a:r>
              <a:rPr lang="en" sz="1700">
                <a:highlight>
                  <a:srgbClr val="FFFF00"/>
                </a:highlight>
              </a:rPr>
              <a:t>3. Create model to predict preventable hospital stays</a:t>
            </a:r>
            <a:endParaRPr sz="1700">
              <a:highlight>
                <a:srgbClr val="FFFF00"/>
              </a:highlight>
            </a:endParaRPr>
          </a:p>
          <a:p>
            <a:pPr indent="-336550" lvl="0" marL="457200" rtl="0" algn="l">
              <a:lnSpc>
                <a:spcPct val="150000"/>
              </a:lnSpc>
              <a:spcBef>
                <a:spcPts val="0"/>
              </a:spcBef>
              <a:spcAft>
                <a:spcPts val="0"/>
              </a:spcAft>
              <a:buSzPts val="1700"/>
              <a:buChar char="●"/>
            </a:pPr>
            <a:r>
              <a:rPr lang="en" sz="1700">
                <a:highlight>
                  <a:srgbClr val="FFFF00"/>
                </a:highlight>
              </a:rPr>
              <a:t>4. Understand relative predictor importance for each race</a:t>
            </a:r>
            <a:endParaRPr sz="1700">
              <a:highlight>
                <a:srgbClr val="FFFF00"/>
              </a:highlight>
            </a:endParaRPr>
          </a:p>
          <a:p>
            <a:pPr indent="-336550" lvl="0" marL="457200" rtl="0" algn="l">
              <a:lnSpc>
                <a:spcPct val="150000"/>
              </a:lnSpc>
              <a:spcBef>
                <a:spcPts val="0"/>
              </a:spcBef>
              <a:spcAft>
                <a:spcPts val="0"/>
              </a:spcAft>
              <a:buSzPts val="1700"/>
              <a:buChar char="●"/>
            </a:pPr>
            <a:r>
              <a:rPr lang="en" sz="1700"/>
              <a:t>5. Look into potential confounding variables that affect preventable hospital stays for certain races</a:t>
            </a:r>
            <a:endParaRPr sz="1700"/>
          </a:p>
          <a:p>
            <a:pPr indent="0" lvl="0" marL="0" rtl="0" algn="l">
              <a:spcBef>
                <a:spcPts val="1200"/>
              </a:spcBef>
              <a:spcAft>
                <a:spcPts val="1200"/>
              </a:spcAft>
              <a:buNone/>
            </a:pPr>
            <a:r>
              <a:t/>
            </a:r>
            <a:endParaRPr/>
          </a:p>
        </p:txBody>
      </p:sp>
      <p:sp>
        <p:nvSpPr>
          <p:cNvPr id="177" name="Google Shape;17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28"/>
          <p:cNvSpPr txBox="1"/>
          <p:nvPr>
            <p:ph idx="1" type="subTitle"/>
          </p:nvPr>
        </p:nvSpPr>
        <p:spPr>
          <a:xfrm>
            <a:off x="130150" y="545625"/>
            <a:ext cx="7899300" cy="42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Preventable Hospital stays = the number of hospital stays for ambulatory-care (medical services performed on an outpatient basis, without admission)sensitive conditions per 100,000 Medicare enrollees(65+, end stage renal failure, other disabilities.</a:t>
            </a:r>
            <a:endParaRPr/>
          </a:p>
          <a:p>
            <a:pPr indent="0" lvl="0" marL="0" rtl="0" algn="l">
              <a:spcBef>
                <a:spcPts val="1000"/>
              </a:spcBef>
              <a:spcAft>
                <a:spcPts val="0"/>
              </a:spcAft>
              <a:buNone/>
            </a:pPr>
            <a:r>
              <a:rPr lang="en"/>
              <a:t>Income Inequality = Ratio of household income at the 80th percentile to income at the 20th percentile. The 2024 Annual Data Release used data from 2018-2022 for this measure. </a:t>
            </a:r>
            <a:endParaRPr/>
          </a:p>
          <a:p>
            <a:pPr indent="0" lvl="0" marL="0" rtl="0" algn="l">
              <a:spcBef>
                <a:spcPts val="1000"/>
              </a:spcBef>
              <a:spcAft>
                <a:spcPts val="0"/>
              </a:spcAft>
              <a:buNone/>
            </a:pPr>
            <a:r>
              <a:rPr lang="en"/>
              <a:t>Unemployment = Percentage of population ages 16 and older unemployed but seeking work</a:t>
            </a:r>
            <a:endParaRPr/>
          </a:p>
          <a:p>
            <a:pPr indent="0" lvl="0" marL="0" rtl="0" algn="l">
              <a:spcBef>
                <a:spcPts val="1000"/>
              </a:spcBef>
              <a:spcAft>
                <a:spcPts val="0"/>
              </a:spcAft>
              <a:buNone/>
            </a:pPr>
            <a:r>
              <a:rPr lang="en"/>
              <a:t>Teen Births -</a:t>
            </a:r>
            <a:r>
              <a:rPr lang="en">
                <a:solidFill>
                  <a:schemeClr val="dk1"/>
                </a:solidFill>
              </a:rPr>
              <a:t> </a:t>
            </a:r>
            <a:r>
              <a:rPr lang="en">
                <a:solidFill>
                  <a:schemeClr val="dk1"/>
                </a:solidFill>
                <a:highlight>
                  <a:schemeClr val="lt1"/>
                </a:highlight>
              </a:rPr>
              <a:t>Number of births per 1,000 female population ages 15-19. The 2024 Annual Data Release used data from 2016-2022 for this measure.</a:t>
            </a:r>
            <a:endParaRPr>
              <a:solidFill>
                <a:schemeClr val="dk1"/>
              </a:solidFill>
              <a:highlight>
                <a:schemeClr val="lt1"/>
              </a:highlight>
            </a:endParaRPr>
          </a:p>
          <a:p>
            <a:pPr indent="0" lvl="0" marL="0" rtl="0" algn="l">
              <a:spcBef>
                <a:spcPts val="1000"/>
              </a:spcBef>
              <a:spcAft>
                <a:spcPts val="0"/>
              </a:spcAft>
              <a:buNone/>
            </a:pPr>
            <a:r>
              <a:t/>
            </a:r>
            <a:endParaRPr>
              <a:solidFill>
                <a:schemeClr val="dk1"/>
              </a:solidFill>
              <a:highlight>
                <a:schemeClr val="lt1"/>
              </a:highlight>
            </a:endParaRPr>
          </a:p>
          <a:p>
            <a:pPr indent="0" lvl="0" marL="0" rtl="0" algn="l">
              <a:spcBef>
                <a:spcPts val="1000"/>
              </a:spcBef>
              <a:spcAft>
                <a:spcPts val="1000"/>
              </a:spcAft>
              <a:buNone/>
            </a:pPr>
            <a:r>
              <a:t/>
            </a:r>
            <a:endParaRPr>
              <a:highlight>
                <a:schemeClr val="lt1"/>
              </a:highlight>
            </a:endParaRPr>
          </a:p>
        </p:txBody>
      </p:sp>
      <p:sp>
        <p:nvSpPr>
          <p:cNvPr id="183" name="Google Shape;183;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89" name="Google Shape;18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GAMs, random forest</a:t>
            </a:r>
            <a:endParaRPr sz="1600"/>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pic>
        <p:nvPicPr>
          <p:cNvPr id="195" name="Google Shape;195;p30"/>
          <p:cNvPicPr preferRelativeResize="0"/>
          <p:nvPr/>
        </p:nvPicPr>
        <p:blipFill>
          <a:blip r:embed="rId3">
            <a:alphaModFix/>
          </a:blip>
          <a:stretch>
            <a:fillRect/>
          </a:stretch>
        </p:blipFill>
        <p:spPr>
          <a:xfrm>
            <a:off x="1451000" y="1142050"/>
            <a:ext cx="6287826" cy="3850050"/>
          </a:xfrm>
          <a:prstGeom prst="rect">
            <a:avLst/>
          </a:prstGeom>
          <a:noFill/>
          <a:ln>
            <a:noFill/>
          </a:ln>
        </p:spPr>
      </p:pic>
      <p:sp>
        <p:nvSpPr>
          <p:cNvPr id="196" name="Google Shape;196;p30"/>
          <p:cNvSpPr txBox="1"/>
          <p:nvPr/>
        </p:nvSpPr>
        <p:spPr>
          <a:xfrm>
            <a:off x="597300" y="293750"/>
            <a:ext cx="7949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highlight>
                  <a:schemeClr val="lt1"/>
                </a:highlight>
                <a:latin typeface="Georgia"/>
                <a:ea typeface="Georgia"/>
                <a:cs typeface="Georgia"/>
                <a:sym typeface="Georgia"/>
              </a:rPr>
              <a:t>Relationships between percent black/hispanic and </a:t>
            </a:r>
            <a:r>
              <a:rPr lang="en" sz="2000">
                <a:solidFill>
                  <a:schemeClr val="dk1"/>
                </a:solidFill>
                <a:highlight>
                  <a:schemeClr val="lt1"/>
                </a:highlight>
                <a:latin typeface="Georgia"/>
                <a:ea typeface="Georgia"/>
                <a:cs typeface="Georgia"/>
                <a:sym typeface="Georgia"/>
              </a:rPr>
              <a:t>preventable</a:t>
            </a:r>
            <a:r>
              <a:rPr lang="en" sz="2000">
                <a:solidFill>
                  <a:schemeClr val="dk1"/>
                </a:solidFill>
                <a:highlight>
                  <a:schemeClr val="lt1"/>
                </a:highlight>
                <a:latin typeface="Georgia"/>
                <a:ea typeface="Georgia"/>
                <a:cs typeface="Georgia"/>
                <a:sym typeface="Georgia"/>
              </a:rPr>
              <a:t> </a:t>
            </a:r>
            <a:r>
              <a:rPr lang="en" sz="2000">
                <a:solidFill>
                  <a:schemeClr val="dk1"/>
                </a:solidFill>
                <a:highlight>
                  <a:schemeClr val="lt1"/>
                </a:highlight>
                <a:latin typeface="Georgia"/>
                <a:ea typeface="Georgia"/>
                <a:cs typeface="Georgia"/>
                <a:sym typeface="Georgia"/>
              </a:rPr>
              <a:t>hospital</a:t>
            </a:r>
            <a:r>
              <a:rPr lang="en" sz="2000">
                <a:solidFill>
                  <a:schemeClr val="dk1"/>
                </a:solidFill>
                <a:highlight>
                  <a:schemeClr val="lt1"/>
                </a:highlight>
                <a:latin typeface="Georgia"/>
                <a:ea typeface="Georgia"/>
                <a:cs typeface="Georgia"/>
                <a:sym typeface="Georgia"/>
              </a:rPr>
              <a:t> stays appear nonlinear</a:t>
            </a:r>
            <a:endParaRPr sz="2000">
              <a:solidFill>
                <a:schemeClr val="dk1"/>
              </a:solidFill>
              <a:highlight>
                <a:schemeClr val="lt1"/>
              </a:highlight>
              <a:latin typeface="Georgia"/>
              <a:ea typeface="Georgia"/>
              <a:cs typeface="Georgia"/>
              <a:sym typeface="Georgia"/>
            </a:endParaRPr>
          </a:p>
        </p:txBody>
      </p:sp>
      <p:sp>
        <p:nvSpPr>
          <p:cNvPr id="197" name="Google Shape;197;p30"/>
          <p:cNvSpPr txBox="1"/>
          <p:nvPr>
            <p:ph idx="12" type="sldNum"/>
          </p:nvPr>
        </p:nvSpPr>
        <p:spPr>
          <a:xfrm>
            <a:off x="8546709" y="48172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203" name="Google Shape;203;p31"/>
          <p:cNvSpPr txBox="1"/>
          <p:nvPr>
            <p:ph idx="1" type="body"/>
          </p:nvPr>
        </p:nvSpPr>
        <p:spPr>
          <a:xfrm>
            <a:off x="713250" y="1114175"/>
            <a:ext cx="7717500" cy="329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333333"/>
              </a:solidFill>
              <a:highlight>
                <a:srgbClr val="FFFFFF"/>
              </a:highlight>
              <a:latin typeface="Roboto"/>
              <a:ea typeface="Roboto"/>
              <a:cs typeface="Roboto"/>
              <a:sym typeface="Roboto"/>
            </a:endParaRPr>
          </a:p>
          <a:p>
            <a:pPr indent="-330200" lvl="0" marL="457200" rtl="0" algn="l">
              <a:spcBef>
                <a:spcPts val="1200"/>
              </a:spcBef>
              <a:spcAft>
                <a:spcPts val="0"/>
              </a:spcAft>
              <a:buClr>
                <a:schemeClr val="dk1"/>
              </a:buClr>
              <a:buSzPts val="1600"/>
              <a:buChar char="●"/>
            </a:pPr>
            <a:r>
              <a:rPr lang="en" sz="1600">
                <a:solidFill>
                  <a:schemeClr val="dk1"/>
                </a:solidFill>
              </a:rPr>
              <a:t>Scatterplots to explore relationships between variables</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Cross validation to compare different models for predicting preventable hospital stays</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Validate GAM model assumptions</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Examine partial effects of predictors in GAM model</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Random Forest for each race to visualize relative variable importance</a:t>
            </a:r>
            <a:endParaRPr sz="1600">
              <a:solidFill>
                <a:schemeClr val="dk1"/>
              </a:solidFill>
            </a:endParaRPr>
          </a:p>
          <a:p>
            <a:pPr indent="0" lvl="0" marL="0" rtl="0" algn="l">
              <a:spcBef>
                <a:spcPts val="1000"/>
              </a:spcBef>
              <a:spcAft>
                <a:spcPts val="1000"/>
              </a:spcAft>
              <a:buNone/>
            </a:pPr>
            <a:r>
              <a:t/>
            </a:r>
            <a:endParaRPr sz="1600">
              <a:solidFill>
                <a:schemeClr val="dk1"/>
              </a:solidFill>
            </a:endParaRPr>
          </a:p>
        </p:txBody>
      </p:sp>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178075" y="204725"/>
            <a:ext cx="2455800" cy="327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t>Income inequality has the strongest correlation with preventable hospital stays among hispanic communities. </a:t>
            </a:r>
            <a:endParaRPr sz="2500"/>
          </a:p>
          <a:p>
            <a:pPr indent="0" lvl="0" marL="0" rtl="0" algn="l">
              <a:spcBef>
                <a:spcPts val="0"/>
              </a:spcBef>
              <a:spcAft>
                <a:spcPts val="0"/>
              </a:spcAft>
              <a:buNone/>
            </a:pPr>
            <a:r>
              <a:t/>
            </a:r>
            <a:endParaRPr/>
          </a:p>
        </p:txBody>
      </p:sp>
      <p:pic>
        <p:nvPicPr>
          <p:cNvPr id="210" name="Google Shape;210;p32"/>
          <p:cNvPicPr preferRelativeResize="0"/>
          <p:nvPr/>
        </p:nvPicPr>
        <p:blipFill>
          <a:blip r:embed="rId3">
            <a:alphaModFix/>
          </a:blip>
          <a:stretch>
            <a:fillRect/>
          </a:stretch>
        </p:blipFill>
        <p:spPr>
          <a:xfrm>
            <a:off x="2404934" y="144650"/>
            <a:ext cx="5906716" cy="4718799"/>
          </a:xfrm>
          <a:prstGeom prst="rect">
            <a:avLst/>
          </a:prstGeom>
          <a:noFill/>
          <a:ln>
            <a:noFill/>
          </a:ln>
        </p:spPr>
      </p:pic>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0" y="3741800"/>
            <a:ext cx="9144000" cy="14016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txBox="1"/>
          <p:nvPr>
            <p:ph type="title"/>
          </p:nvPr>
        </p:nvSpPr>
        <p:spPr>
          <a:xfrm>
            <a:off x="453350" y="434200"/>
            <a:ext cx="788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Preventing Hospital Stays Matters</a:t>
            </a:r>
            <a:endParaRPr>
              <a:latin typeface="Georgia"/>
              <a:ea typeface="Georgia"/>
              <a:cs typeface="Georgia"/>
              <a:sym typeface="Georgia"/>
            </a:endParaRPr>
          </a:p>
        </p:txBody>
      </p:sp>
      <p:sp>
        <p:nvSpPr>
          <p:cNvPr id="72" name="Google Shape;72;p15"/>
          <p:cNvSpPr txBox="1"/>
          <p:nvPr>
            <p:ph idx="1" type="body"/>
          </p:nvPr>
        </p:nvSpPr>
        <p:spPr>
          <a:xfrm>
            <a:off x="2424150" y="1272925"/>
            <a:ext cx="6552600" cy="1986300"/>
          </a:xfrm>
          <a:prstGeom prst="rect">
            <a:avLst/>
          </a:prstGeom>
        </p:spPr>
        <p:txBody>
          <a:bodyPr anchorCtr="0" anchor="t" bIns="91425" lIns="91425" spcFirstLastPara="1" rIns="91425" wrap="square" tIns="91425">
            <a:normAutofit fontScale="85000" lnSpcReduction="20000"/>
          </a:bodyPr>
          <a:lstStyle/>
          <a:p>
            <a:pPr indent="-332105" lvl="0" marL="457200" rtl="0" algn="l">
              <a:spcBef>
                <a:spcPts val="0"/>
              </a:spcBef>
              <a:spcAft>
                <a:spcPts val="0"/>
              </a:spcAft>
              <a:buSzPct val="100000"/>
              <a:buChar char="●"/>
            </a:pPr>
            <a:r>
              <a:rPr lang="en" sz="1917">
                <a:latin typeface="Georgia"/>
                <a:ea typeface="Georgia"/>
                <a:cs typeface="Georgia"/>
                <a:sym typeface="Georgia"/>
              </a:rPr>
              <a:t>In 2017, there was </a:t>
            </a:r>
            <a:r>
              <a:rPr b="1" lang="en" sz="1917">
                <a:latin typeface="Georgia"/>
                <a:ea typeface="Georgia"/>
                <a:cs typeface="Georgia"/>
                <a:sym typeface="Georgia"/>
              </a:rPr>
              <a:t>$33.7 billion</a:t>
            </a:r>
            <a:r>
              <a:rPr lang="en" sz="1917">
                <a:latin typeface="Georgia"/>
                <a:ea typeface="Georgia"/>
                <a:cs typeface="Georgia"/>
                <a:sym typeface="Georgia"/>
              </a:rPr>
              <a:t> in avoidable hospital expenses</a:t>
            </a:r>
            <a:endParaRPr sz="1917">
              <a:latin typeface="Georgia"/>
              <a:ea typeface="Georgia"/>
              <a:cs typeface="Georgia"/>
              <a:sym typeface="Georgia"/>
            </a:endParaRPr>
          </a:p>
          <a:p>
            <a:pPr indent="-332105" lvl="0" marL="457200" rtl="0" algn="l">
              <a:spcBef>
                <a:spcPts val="1000"/>
              </a:spcBef>
              <a:spcAft>
                <a:spcPts val="0"/>
              </a:spcAft>
              <a:buSzPct val="100000"/>
              <a:buFont typeface="Georgia"/>
              <a:buChar char="●"/>
            </a:pPr>
            <a:r>
              <a:rPr lang="en" sz="1917">
                <a:latin typeface="Georgia"/>
                <a:ea typeface="Georgia"/>
                <a:cs typeface="Georgia"/>
                <a:sym typeface="Georgia"/>
              </a:rPr>
              <a:t>Medicare rate </a:t>
            </a:r>
            <a:r>
              <a:rPr b="1" lang="en" sz="1917">
                <a:latin typeface="Georgia"/>
                <a:ea typeface="Georgia"/>
                <a:cs typeface="Georgia"/>
                <a:sym typeface="Georgia"/>
              </a:rPr>
              <a:t>12x</a:t>
            </a:r>
            <a:r>
              <a:rPr lang="en" sz="1917">
                <a:latin typeface="Georgia"/>
                <a:ea typeface="Georgia"/>
                <a:cs typeface="Georgia"/>
                <a:sym typeface="Georgia"/>
              </a:rPr>
              <a:t> higher than ages 14 to 44.</a:t>
            </a:r>
            <a:endParaRPr sz="1917">
              <a:latin typeface="Georgia"/>
              <a:ea typeface="Georgia"/>
              <a:cs typeface="Georgia"/>
              <a:sym typeface="Georgia"/>
            </a:endParaRPr>
          </a:p>
          <a:p>
            <a:pPr indent="-332105" lvl="0" marL="457200" rtl="0" algn="l">
              <a:spcBef>
                <a:spcPts val="1000"/>
              </a:spcBef>
              <a:spcAft>
                <a:spcPts val="0"/>
              </a:spcAft>
              <a:buSzPct val="100000"/>
              <a:buChar char="●"/>
            </a:pPr>
            <a:r>
              <a:rPr lang="en" sz="1917">
                <a:latin typeface="Georgia"/>
                <a:ea typeface="Georgia"/>
                <a:cs typeface="Georgia"/>
                <a:sym typeface="Georgia"/>
              </a:rPr>
              <a:t>Black patients face </a:t>
            </a:r>
            <a:r>
              <a:rPr b="1" lang="en" sz="1917">
                <a:latin typeface="Georgia"/>
                <a:ea typeface="Georgia"/>
                <a:cs typeface="Georgia"/>
                <a:sym typeface="Georgia"/>
              </a:rPr>
              <a:t>4x more</a:t>
            </a:r>
            <a:r>
              <a:rPr lang="en" sz="1917">
                <a:latin typeface="Georgia"/>
                <a:ea typeface="Georgia"/>
                <a:cs typeface="Georgia"/>
                <a:sym typeface="Georgia"/>
              </a:rPr>
              <a:t> preventable stays than Asian/Pacific Islanders.</a:t>
            </a:r>
            <a:endParaRPr sz="1917">
              <a:latin typeface="Georgia"/>
              <a:ea typeface="Georgia"/>
              <a:cs typeface="Georgia"/>
              <a:sym typeface="Georgia"/>
            </a:endParaRPr>
          </a:p>
          <a:p>
            <a:pPr indent="-332105" lvl="0" marL="457200" rtl="0" algn="l">
              <a:spcBef>
                <a:spcPts val="1000"/>
              </a:spcBef>
              <a:spcAft>
                <a:spcPts val="1000"/>
              </a:spcAft>
              <a:buSzPct val="100000"/>
              <a:buFont typeface="Georgia"/>
              <a:buChar char="●"/>
            </a:pPr>
            <a:r>
              <a:rPr lang="en" sz="1917">
                <a:latin typeface="Georgia"/>
                <a:ea typeface="Georgia"/>
                <a:cs typeface="Georgia"/>
                <a:sym typeface="Georgia"/>
              </a:rPr>
              <a:t>Patients face lower quality of life, prolonged recovery times, and patient suffering</a:t>
            </a:r>
            <a:endParaRPr sz="1917">
              <a:latin typeface="Georgia"/>
              <a:ea typeface="Georgia"/>
              <a:cs typeface="Georgia"/>
              <a:sym typeface="Georgia"/>
            </a:endParaRPr>
          </a:p>
        </p:txBody>
      </p:sp>
      <p:sp>
        <p:nvSpPr>
          <p:cNvPr id="73" name="Google Shape;73;p15"/>
          <p:cNvSpPr txBox="1"/>
          <p:nvPr>
            <p:ph idx="12" type="sldNum"/>
          </p:nvPr>
        </p:nvSpPr>
        <p:spPr>
          <a:xfrm>
            <a:off x="8595308" y="47667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336500" y="1843938"/>
            <a:ext cx="670700" cy="670700"/>
          </a:xfrm>
          <a:prstGeom prst="rect">
            <a:avLst/>
          </a:prstGeom>
          <a:noFill/>
          <a:ln>
            <a:noFill/>
          </a:ln>
        </p:spPr>
      </p:pic>
      <p:pic>
        <p:nvPicPr>
          <p:cNvPr id="75" name="Google Shape;75;p15"/>
          <p:cNvPicPr preferRelativeResize="0"/>
          <p:nvPr/>
        </p:nvPicPr>
        <p:blipFill>
          <a:blip r:embed="rId4">
            <a:alphaModFix/>
          </a:blip>
          <a:stretch>
            <a:fillRect/>
          </a:stretch>
        </p:blipFill>
        <p:spPr>
          <a:xfrm>
            <a:off x="1137475" y="1684388"/>
            <a:ext cx="989775" cy="989775"/>
          </a:xfrm>
          <a:prstGeom prst="rect">
            <a:avLst/>
          </a:prstGeom>
          <a:noFill/>
          <a:ln>
            <a:noFill/>
          </a:ln>
        </p:spPr>
      </p:pic>
      <p:sp>
        <p:nvSpPr>
          <p:cNvPr id="76" name="Google Shape;76;p15"/>
          <p:cNvSpPr txBox="1"/>
          <p:nvPr/>
        </p:nvSpPr>
        <p:spPr>
          <a:xfrm>
            <a:off x="453350" y="4027888"/>
            <a:ext cx="871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Clr>
                <a:schemeClr val="dk1"/>
              </a:buClr>
              <a:buSzPts val="1100"/>
              <a:buFont typeface="Arial"/>
              <a:buNone/>
            </a:pPr>
            <a:r>
              <a:rPr b="1" lang="en" sz="1800">
                <a:solidFill>
                  <a:schemeClr val="lt1"/>
                </a:solidFill>
                <a:latin typeface="Georgia"/>
                <a:ea typeface="Georgia"/>
                <a:cs typeface="Georgia"/>
                <a:sym typeface="Georgia"/>
              </a:rPr>
              <a:t>How can we bridge the gap to ensure better health outcomes for everyone?</a:t>
            </a:r>
            <a:endParaRPr sz="1800">
              <a:solidFill>
                <a:schemeClr val="dk2"/>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0" y="0"/>
            <a:ext cx="9154800" cy="9336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type="title"/>
          </p:nvPr>
        </p:nvSpPr>
        <p:spPr>
          <a:xfrm>
            <a:off x="501725" y="180450"/>
            <a:ext cx="728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Georgia"/>
                <a:ea typeface="Georgia"/>
                <a:cs typeface="Georgia"/>
                <a:sym typeface="Georgia"/>
              </a:rPr>
              <a:t>Research Question and Importance</a:t>
            </a:r>
            <a:endParaRPr>
              <a:solidFill>
                <a:schemeClr val="lt1"/>
              </a:solidFill>
              <a:latin typeface="Georgia"/>
              <a:ea typeface="Georgia"/>
              <a:cs typeface="Georgia"/>
              <a:sym typeface="Georgia"/>
            </a:endParaRPr>
          </a:p>
        </p:txBody>
      </p:sp>
      <p:sp>
        <p:nvSpPr>
          <p:cNvPr id="83" name="Google Shape;83;p16"/>
          <p:cNvSpPr txBox="1"/>
          <p:nvPr>
            <p:ph idx="1" type="body"/>
          </p:nvPr>
        </p:nvSpPr>
        <p:spPr>
          <a:xfrm>
            <a:off x="1001175" y="3658000"/>
            <a:ext cx="7731600" cy="933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sz="18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84" name="Google Shape;84;p16"/>
          <p:cNvSpPr/>
          <p:nvPr/>
        </p:nvSpPr>
        <p:spPr>
          <a:xfrm>
            <a:off x="212725" y="1222225"/>
            <a:ext cx="6729900" cy="1413000"/>
          </a:xfrm>
          <a:prstGeom prst="rect">
            <a:avLst/>
          </a:prstGeom>
          <a:solidFill>
            <a:schemeClr val="lt1"/>
          </a:solidFill>
          <a:ln cap="flat" cmpd="sng" w="2857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sz="1700">
                <a:solidFill>
                  <a:schemeClr val="dk1"/>
                </a:solidFill>
                <a:latin typeface="Georgia"/>
                <a:ea typeface="Georgia"/>
                <a:cs typeface="Georgia"/>
                <a:sym typeface="Georgia"/>
              </a:rPr>
              <a:t>Question:</a:t>
            </a:r>
            <a:r>
              <a:rPr lang="en" sz="1700">
                <a:solidFill>
                  <a:schemeClr val="dk1"/>
                </a:solidFill>
                <a:latin typeface="Georgia"/>
                <a:ea typeface="Georgia"/>
                <a:cs typeface="Georgia"/>
                <a:sym typeface="Georgia"/>
              </a:rPr>
              <a:t> </a:t>
            </a:r>
            <a:r>
              <a:rPr lang="en" sz="1700">
                <a:solidFill>
                  <a:schemeClr val="dk2"/>
                </a:solidFill>
                <a:latin typeface="Georgia"/>
                <a:ea typeface="Georgia"/>
                <a:cs typeface="Georgia"/>
                <a:sym typeface="Georgia"/>
              </a:rPr>
              <a:t>Do income inequality, unemployment and high school completion rates affect the number of preventable hospital stays of certain racial groups at the county level?</a:t>
            </a:r>
            <a:endParaRPr sz="1700">
              <a:solidFill>
                <a:schemeClr val="dk2"/>
              </a:solidFill>
              <a:latin typeface="Georgia"/>
              <a:ea typeface="Georgia"/>
              <a:cs typeface="Georgia"/>
              <a:sym typeface="Georgia"/>
            </a:endParaRPr>
          </a:p>
        </p:txBody>
      </p:sp>
      <p:sp>
        <p:nvSpPr>
          <p:cNvPr id="85" name="Google Shape;85;p16"/>
          <p:cNvSpPr txBox="1"/>
          <p:nvPr/>
        </p:nvSpPr>
        <p:spPr>
          <a:xfrm>
            <a:off x="362025" y="3756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a:p>
        </p:txBody>
      </p:sp>
      <p:sp>
        <p:nvSpPr>
          <p:cNvPr id="86" name="Google Shape;86;p16"/>
          <p:cNvSpPr/>
          <p:nvPr/>
        </p:nvSpPr>
        <p:spPr>
          <a:xfrm>
            <a:off x="3238500" y="2776225"/>
            <a:ext cx="5752800" cy="1901400"/>
          </a:xfrm>
          <a:prstGeom prst="rect">
            <a:avLst/>
          </a:prstGeom>
          <a:solidFill>
            <a:schemeClr val="lt1"/>
          </a:solidFill>
          <a:ln cap="flat" cmpd="sng" w="2857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latin typeface="Montserrat"/>
              <a:ea typeface="Montserrat"/>
              <a:cs typeface="Montserrat"/>
              <a:sym typeface="Montserrat"/>
            </a:endParaRPr>
          </a:p>
          <a:p>
            <a:pPr indent="0" lvl="0" marL="0" rtl="0" algn="l">
              <a:spcBef>
                <a:spcPts val="0"/>
              </a:spcBef>
              <a:spcAft>
                <a:spcPts val="0"/>
              </a:spcAft>
              <a:buNone/>
            </a:pPr>
            <a:r>
              <a:rPr b="1" lang="en" sz="1700">
                <a:latin typeface="Georgia"/>
                <a:ea typeface="Georgia"/>
                <a:cs typeface="Georgia"/>
                <a:sym typeface="Georgia"/>
              </a:rPr>
              <a:t>Why is this important? </a:t>
            </a:r>
            <a:endParaRPr b="1" sz="1700">
              <a:latin typeface="Georgia"/>
              <a:ea typeface="Georgia"/>
              <a:cs typeface="Georgia"/>
              <a:sym typeface="Georgia"/>
            </a:endParaRPr>
          </a:p>
          <a:p>
            <a:pPr indent="0" lvl="0" marL="0" rtl="0" algn="l">
              <a:spcBef>
                <a:spcPts val="0"/>
              </a:spcBef>
              <a:spcAft>
                <a:spcPts val="0"/>
              </a:spcAft>
              <a:buNone/>
            </a:pPr>
            <a:r>
              <a:t/>
            </a:r>
            <a:endParaRPr b="1" sz="1700">
              <a:latin typeface="Georgia"/>
              <a:ea typeface="Georgia"/>
              <a:cs typeface="Georgia"/>
              <a:sym typeface="Georgia"/>
            </a:endParaRPr>
          </a:p>
          <a:p>
            <a:pPr indent="-336550" lvl="0" marL="457200" rtl="0" algn="l">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H</a:t>
            </a:r>
            <a:r>
              <a:rPr lang="en" sz="1700">
                <a:solidFill>
                  <a:schemeClr val="dk2"/>
                </a:solidFill>
                <a:latin typeface="Georgia"/>
                <a:ea typeface="Georgia"/>
                <a:cs typeface="Georgia"/>
                <a:sym typeface="Georgia"/>
              </a:rPr>
              <a:t>elp identify and address health disparities </a:t>
            </a:r>
            <a:endParaRPr sz="1700">
              <a:solidFill>
                <a:schemeClr val="dk2"/>
              </a:solidFill>
              <a:latin typeface="Georgia"/>
              <a:ea typeface="Georgia"/>
              <a:cs typeface="Georgia"/>
              <a:sym typeface="Georgia"/>
            </a:endParaRPr>
          </a:p>
          <a:p>
            <a:pPr indent="-336550" lvl="0" marL="457200" rtl="0" algn="l">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Guide public health policies</a:t>
            </a:r>
            <a:endParaRPr sz="1700">
              <a:solidFill>
                <a:schemeClr val="dk2"/>
              </a:solidFill>
              <a:latin typeface="Georgia"/>
              <a:ea typeface="Georgia"/>
              <a:cs typeface="Georgia"/>
              <a:sym typeface="Georgia"/>
            </a:endParaRPr>
          </a:p>
          <a:p>
            <a:pPr indent="-336550" lvl="0" marL="457200" rtl="0" algn="l">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Develop targeted interventions</a:t>
            </a:r>
            <a:endParaRPr b="1" sz="1700">
              <a:solidFill>
                <a:schemeClr val="dk2"/>
              </a:solidFill>
              <a:latin typeface="Georgia"/>
              <a:ea typeface="Georgia"/>
              <a:cs typeface="Georgia"/>
              <a:sym typeface="Georgia"/>
            </a:endParaRPr>
          </a:p>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87" name="Google Shape;87;p16"/>
          <p:cNvSpPr txBox="1"/>
          <p:nvPr>
            <p:ph idx="12" type="sldNum"/>
          </p:nvPr>
        </p:nvSpPr>
        <p:spPr>
          <a:xfrm>
            <a:off x="8595309" y="47499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0" y="4526275"/>
            <a:ext cx="9144000" cy="6171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type="title"/>
          </p:nvPr>
        </p:nvSpPr>
        <p:spPr>
          <a:xfrm>
            <a:off x="722850" y="223750"/>
            <a:ext cx="471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Data</a:t>
            </a:r>
            <a:endParaRPr>
              <a:latin typeface="Georgia"/>
              <a:ea typeface="Georgia"/>
              <a:cs typeface="Georgia"/>
              <a:sym typeface="Georgia"/>
            </a:endParaRPr>
          </a:p>
        </p:txBody>
      </p:sp>
      <p:sp>
        <p:nvSpPr>
          <p:cNvPr id="94" name="Google Shape;94;p17"/>
          <p:cNvSpPr txBox="1"/>
          <p:nvPr>
            <p:ph idx="1" type="body"/>
          </p:nvPr>
        </p:nvSpPr>
        <p:spPr>
          <a:xfrm>
            <a:off x="307875" y="733800"/>
            <a:ext cx="8239200" cy="367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latin typeface="Georgia"/>
                <a:ea typeface="Georgia"/>
                <a:cs typeface="Georgia"/>
                <a:sym typeface="Georgia"/>
              </a:rPr>
              <a:t>Data is provided by County Health Rankings &amp; Roadmaps</a:t>
            </a:r>
            <a:endParaRPr sz="1700">
              <a:latin typeface="Georgia"/>
              <a:ea typeface="Georgia"/>
              <a:cs typeface="Georgia"/>
              <a:sym typeface="Georgia"/>
            </a:endParaRPr>
          </a:p>
          <a:p>
            <a:pPr indent="-328453" lvl="0" marL="457200" rtl="0" algn="l">
              <a:spcBef>
                <a:spcPts val="1000"/>
              </a:spcBef>
              <a:spcAft>
                <a:spcPts val="0"/>
              </a:spcAft>
              <a:buSzPct val="100000"/>
              <a:buFont typeface="Georgia"/>
              <a:buChar char="●"/>
            </a:pPr>
            <a:r>
              <a:rPr lang="en" sz="1700">
                <a:latin typeface="Georgia"/>
                <a:ea typeface="Georgia"/>
                <a:cs typeface="Georgia"/>
                <a:sym typeface="Georgia"/>
              </a:rPr>
              <a:t>Explanatory variables:</a:t>
            </a:r>
            <a:endParaRPr sz="1700">
              <a:latin typeface="Georgia"/>
              <a:ea typeface="Georgia"/>
              <a:cs typeface="Georgia"/>
              <a:sym typeface="Georgia"/>
            </a:endParaRPr>
          </a:p>
          <a:p>
            <a:pPr indent="-328453" lvl="1" marL="914400" rtl="0" algn="l">
              <a:spcBef>
                <a:spcPts val="1000"/>
              </a:spcBef>
              <a:spcAft>
                <a:spcPts val="0"/>
              </a:spcAft>
              <a:buSzPct val="100000"/>
              <a:buFont typeface="Georgia"/>
              <a:buChar char="○"/>
            </a:pPr>
            <a:r>
              <a:rPr lang="en" sz="1700">
                <a:latin typeface="Georgia"/>
                <a:ea typeface="Georgia"/>
                <a:cs typeface="Georgia"/>
                <a:sym typeface="Georgia"/>
              </a:rPr>
              <a:t>Income inequality - ratio of household income at the 80th to 20th percentiles</a:t>
            </a:r>
            <a:endParaRPr sz="1700">
              <a:latin typeface="Georgia"/>
              <a:ea typeface="Georgia"/>
              <a:cs typeface="Georgia"/>
              <a:sym typeface="Georgia"/>
            </a:endParaRPr>
          </a:p>
          <a:p>
            <a:pPr indent="-328453" lvl="1" marL="914400" rtl="0" algn="l">
              <a:spcBef>
                <a:spcPts val="1000"/>
              </a:spcBef>
              <a:spcAft>
                <a:spcPts val="0"/>
              </a:spcAft>
              <a:buSzPct val="100000"/>
              <a:buFont typeface="Georgia"/>
              <a:buChar char="○"/>
            </a:pPr>
            <a:r>
              <a:rPr lang="en" sz="1700">
                <a:latin typeface="Georgia"/>
                <a:ea typeface="Georgia"/>
                <a:cs typeface="Georgia"/>
                <a:sym typeface="Georgia"/>
              </a:rPr>
              <a:t>Unemployment - % of population ages 16+ unemployed but seeking work</a:t>
            </a:r>
            <a:endParaRPr sz="1700">
              <a:latin typeface="Georgia"/>
              <a:ea typeface="Georgia"/>
              <a:cs typeface="Georgia"/>
              <a:sym typeface="Georgia"/>
            </a:endParaRPr>
          </a:p>
          <a:p>
            <a:pPr indent="-328453" lvl="1" marL="914400" rtl="0" algn="l">
              <a:spcBef>
                <a:spcPts val="1000"/>
              </a:spcBef>
              <a:spcAft>
                <a:spcPts val="0"/>
              </a:spcAft>
              <a:buSzPct val="100000"/>
              <a:buFont typeface="Georgia"/>
              <a:buChar char="○"/>
            </a:pPr>
            <a:r>
              <a:rPr lang="en" sz="1700">
                <a:latin typeface="Georgia"/>
                <a:ea typeface="Georgia"/>
                <a:cs typeface="Georgia"/>
                <a:sym typeface="Georgia"/>
              </a:rPr>
              <a:t>High school completion - % of adults ages 25+ with a high school diploma or equivalent</a:t>
            </a:r>
            <a:endParaRPr sz="1700">
              <a:latin typeface="Georgia"/>
              <a:ea typeface="Georgia"/>
              <a:cs typeface="Georgia"/>
              <a:sym typeface="Georgia"/>
            </a:endParaRPr>
          </a:p>
          <a:p>
            <a:pPr indent="-328453" lvl="1" marL="914400" rtl="0" algn="l">
              <a:spcBef>
                <a:spcPts val="1000"/>
              </a:spcBef>
              <a:spcAft>
                <a:spcPts val="0"/>
              </a:spcAft>
              <a:buSzPct val="100000"/>
              <a:buFont typeface="Georgia"/>
              <a:buChar char="○"/>
            </a:pPr>
            <a:r>
              <a:rPr lang="en" sz="1700">
                <a:latin typeface="Georgia"/>
                <a:ea typeface="Georgia"/>
                <a:cs typeface="Georgia"/>
                <a:sym typeface="Georgia"/>
              </a:rPr>
              <a:t>Ra</a:t>
            </a:r>
            <a:r>
              <a:rPr lang="en" sz="1700">
                <a:latin typeface="Georgia"/>
                <a:ea typeface="Georgia"/>
                <a:cs typeface="Georgia"/>
                <a:sym typeface="Georgia"/>
              </a:rPr>
              <a:t>ce percentages</a:t>
            </a:r>
            <a:endParaRPr sz="1700">
              <a:latin typeface="Georgia"/>
              <a:ea typeface="Georgia"/>
              <a:cs typeface="Georgia"/>
              <a:sym typeface="Georgia"/>
            </a:endParaRPr>
          </a:p>
          <a:p>
            <a:pPr indent="-328453" lvl="0" marL="457200" rtl="0" algn="l">
              <a:spcBef>
                <a:spcPts val="1000"/>
              </a:spcBef>
              <a:spcAft>
                <a:spcPts val="0"/>
              </a:spcAft>
              <a:buSzPct val="100000"/>
              <a:buFont typeface="Georgia"/>
              <a:buChar char="●"/>
            </a:pPr>
            <a:r>
              <a:rPr lang="en" sz="1700">
                <a:latin typeface="Georgia"/>
                <a:ea typeface="Georgia"/>
                <a:cs typeface="Georgia"/>
                <a:sym typeface="Georgia"/>
              </a:rPr>
              <a:t>Response variable:</a:t>
            </a:r>
            <a:endParaRPr sz="1700">
              <a:latin typeface="Georgia"/>
              <a:ea typeface="Georgia"/>
              <a:cs typeface="Georgia"/>
              <a:sym typeface="Georgia"/>
            </a:endParaRPr>
          </a:p>
          <a:p>
            <a:pPr indent="-328453" lvl="1" marL="914400" rtl="0" algn="l">
              <a:spcBef>
                <a:spcPts val="1000"/>
              </a:spcBef>
              <a:spcAft>
                <a:spcPts val="1000"/>
              </a:spcAft>
              <a:buSzPct val="100000"/>
              <a:buFont typeface="Georgia"/>
              <a:buChar char="○"/>
            </a:pPr>
            <a:r>
              <a:rPr lang="en" sz="1700">
                <a:latin typeface="Georgia"/>
                <a:ea typeface="Georgia"/>
                <a:cs typeface="Georgia"/>
                <a:sym typeface="Georgia"/>
              </a:rPr>
              <a:t>Preventable Hospital Stays - admissions that result from conditions that, if properly managed in a timely manner in a primary care setting, would not escalate to the point where hospitalization is necessary.</a:t>
            </a:r>
            <a:endParaRPr sz="1700">
              <a:latin typeface="Georgia"/>
              <a:ea typeface="Georgia"/>
              <a:cs typeface="Georgia"/>
              <a:sym typeface="Georgia"/>
            </a:endParaRPr>
          </a:p>
        </p:txBody>
      </p:sp>
      <p:sp>
        <p:nvSpPr>
          <p:cNvPr id="95" name="Google Shape;95;p17"/>
          <p:cNvSpPr txBox="1"/>
          <p:nvPr>
            <p:ph idx="12" type="sldNum"/>
          </p:nvPr>
        </p:nvSpPr>
        <p:spPr>
          <a:xfrm>
            <a:off x="8595309" y="47499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50" y="4558800"/>
            <a:ext cx="9144000" cy="5847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ph type="title"/>
          </p:nvPr>
        </p:nvSpPr>
        <p:spPr>
          <a:xfrm>
            <a:off x="0" y="161200"/>
            <a:ext cx="8446200" cy="8280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sz="2500">
                <a:latin typeface="Georgia"/>
                <a:ea typeface="Georgia"/>
                <a:cs typeface="Georgia"/>
                <a:sym typeface="Georgia"/>
              </a:rPr>
              <a:t>Counties with higher high school completion rates tend to have lower preventable hospital stays for most racial groups</a:t>
            </a:r>
            <a:endParaRPr sz="2500">
              <a:latin typeface="Georgia"/>
              <a:ea typeface="Georgia"/>
              <a:cs typeface="Georgia"/>
              <a:sym typeface="Georgia"/>
            </a:endParaRPr>
          </a:p>
        </p:txBody>
      </p:sp>
      <p:sp>
        <p:nvSpPr>
          <p:cNvPr id="102" name="Google Shape;102;p18"/>
          <p:cNvSpPr txBox="1"/>
          <p:nvPr>
            <p:ph idx="12" type="sldNum"/>
          </p:nvPr>
        </p:nvSpPr>
        <p:spPr>
          <a:xfrm>
            <a:off x="8595359" y="47499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pic>
        <p:nvPicPr>
          <p:cNvPr id="103" name="Google Shape;103;p18"/>
          <p:cNvPicPr preferRelativeResize="0"/>
          <p:nvPr/>
        </p:nvPicPr>
        <p:blipFill>
          <a:blip r:embed="rId3">
            <a:alphaModFix/>
          </a:blip>
          <a:stretch>
            <a:fillRect/>
          </a:stretch>
        </p:blipFill>
        <p:spPr>
          <a:xfrm>
            <a:off x="1230100" y="1135538"/>
            <a:ext cx="6683802" cy="3341901"/>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0" y="0"/>
            <a:ext cx="9144000" cy="959400"/>
          </a:xfrm>
          <a:prstGeom prst="rect">
            <a:avLst/>
          </a:prstGeom>
          <a:solidFill>
            <a:srgbClr val="081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Arial"/>
                <a:ea typeface="Arial"/>
                <a:cs typeface="Arial"/>
                <a:sym typeface="Arial"/>
              </a:rPr>
              <a:t>‹#›</a:t>
            </a:fld>
            <a:endParaRPr sz="1000">
              <a:latin typeface="Arial"/>
              <a:ea typeface="Arial"/>
              <a:cs typeface="Arial"/>
              <a:sym typeface="Arial"/>
            </a:endParaRPr>
          </a:p>
        </p:txBody>
      </p:sp>
      <p:sp>
        <p:nvSpPr>
          <p:cNvPr id="110" name="Google Shape;110;p19"/>
          <p:cNvSpPr txBox="1"/>
          <p:nvPr/>
        </p:nvSpPr>
        <p:spPr>
          <a:xfrm>
            <a:off x="238250" y="82625"/>
            <a:ext cx="86193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Georgia"/>
                <a:ea typeface="Georgia"/>
                <a:cs typeface="Georgia"/>
                <a:sym typeface="Georgia"/>
              </a:rPr>
              <a:t>Counties with higher unemployment have more preventable hospital </a:t>
            </a:r>
            <a:r>
              <a:rPr lang="en" sz="2000">
                <a:solidFill>
                  <a:schemeClr val="lt1"/>
                </a:solidFill>
                <a:latin typeface="Georgia"/>
                <a:ea typeface="Georgia"/>
                <a:cs typeface="Georgia"/>
                <a:sym typeface="Georgia"/>
              </a:rPr>
              <a:t>stays</a:t>
            </a:r>
            <a:r>
              <a:rPr lang="en" sz="2000">
                <a:solidFill>
                  <a:schemeClr val="lt1"/>
                </a:solidFill>
                <a:latin typeface="Georgia"/>
                <a:ea typeface="Georgia"/>
                <a:cs typeface="Georgia"/>
                <a:sym typeface="Georgia"/>
              </a:rPr>
              <a:t> for most races except American Indian / Alaskan Native</a:t>
            </a:r>
            <a:r>
              <a:rPr lang="en" sz="2000">
                <a:solidFill>
                  <a:schemeClr val="lt1"/>
                </a:solidFill>
                <a:latin typeface="Georgia"/>
                <a:ea typeface="Georgia"/>
                <a:cs typeface="Georgia"/>
                <a:sym typeface="Georgia"/>
              </a:rPr>
              <a:t> </a:t>
            </a:r>
            <a:endParaRPr sz="2000">
              <a:solidFill>
                <a:schemeClr val="lt1"/>
              </a:solidFill>
              <a:latin typeface="Georgia"/>
              <a:ea typeface="Georgia"/>
              <a:cs typeface="Georgia"/>
              <a:sym typeface="Georgia"/>
            </a:endParaRPr>
          </a:p>
        </p:txBody>
      </p:sp>
      <p:pic>
        <p:nvPicPr>
          <p:cNvPr id="111" name="Google Shape;111;p19"/>
          <p:cNvPicPr preferRelativeResize="0"/>
          <p:nvPr/>
        </p:nvPicPr>
        <p:blipFill>
          <a:blip r:embed="rId3">
            <a:alphaModFix/>
          </a:blip>
          <a:stretch>
            <a:fillRect/>
          </a:stretch>
        </p:blipFill>
        <p:spPr>
          <a:xfrm>
            <a:off x="1265125" y="994775"/>
            <a:ext cx="6714733" cy="4148726"/>
          </a:xfrm>
          <a:prstGeom prst="rect">
            <a:avLst/>
          </a:prstGeom>
          <a:noFill/>
          <a:ln cap="flat" cmpd="sng" w="38100">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flipH="1">
            <a:off x="0" y="0"/>
            <a:ext cx="9144000" cy="5143500"/>
          </a:xfrm>
          <a:prstGeom prst="rtTriangle">
            <a:avLst/>
          </a:prstGeom>
          <a:solidFill>
            <a:srgbClr val="081570"/>
          </a:solidFill>
          <a:ln cap="flat" cmpd="sng" w="9525">
            <a:solidFill>
              <a:srgbClr val="0815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txBox="1"/>
          <p:nvPr>
            <p:ph type="title"/>
          </p:nvPr>
        </p:nvSpPr>
        <p:spPr>
          <a:xfrm>
            <a:off x="583275" y="144400"/>
            <a:ext cx="780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2380"/>
              <a:buFont typeface="Arial"/>
              <a:buNone/>
            </a:pPr>
            <a:r>
              <a:rPr lang="en" sz="2100">
                <a:highlight>
                  <a:schemeClr val="lt1"/>
                </a:highlight>
                <a:latin typeface="Georgia"/>
                <a:ea typeface="Georgia"/>
                <a:cs typeface="Georgia"/>
                <a:sym typeface="Georgia"/>
              </a:rPr>
              <a:t>Higher income inequality increases preventable hospital stays, while more high school completion decreases preventable hospital stays</a:t>
            </a:r>
            <a:endParaRPr/>
          </a:p>
        </p:txBody>
      </p:sp>
      <p:sp>
        <p:nvSpPr>
          <p:cNvPr id="118" name="Google Shape;118;p20"/>
          <p:cNvSpPr txBox="1"/>
          <p:nvPr>
            <p:ph idx="12" type="sldNum"/>
          </p:nvPr>
        </p:nvSpPr>
        <p:spPr>
          <a:xfrm>
            <a:off x="8595309" y="47499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pic>
        <p:nvPicPr>
          <p:cNvPr id="119" name="Google Shape;119;p20"/>
          <p:cNvPicPr preferRelativeResize="0"/>
          <p:nvPr/>
        </p:nvPicPr>
        <p:blipFill>
          <a:blip r:embed="rId3">
            <a:alphaModFix/>
          </a:blip>
          <a:stretch>
            <a:fillRect/>
          </a:stretch>
        </p:blipFill>
        <p:spPr>
          <a:xfrm>
            <a:off x="1522627" y="1034900"/>
            <a:ext cx="5792825" cy="3579126"/>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0" y="4526275"/>
            <a:ext cx="9144000" cy="6171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1"/>
          <p:cNvSpPr txBox="1"/>
          <p:nvPr/>
        </p:nvSpPr>
        <p:spPr>
          <a:xfrm>
            <a:off x="448925" y="90675"/>
            <a:ext cx="835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highlight>
                  <a:schemeClr val="lt1"/>
                </a:highlight>
                <a:latin typeface="Georgia"/>
                <a:ea typeface="Georgia"/>
                <a:cs typeface="Georgia"/>
                <a:sym typeface="Georgia"/>
              </a:rPr>
              <a:t>High school completion and percent black appear to be most important in predicting preventable hospital stays</a:t>
            </a:r>
            <a:endParaRPr sz="2000">
              <a:solidFill>
                <a:schemeClr val="dk1"/>
              </a:solidFill>
              <a:highlight>
                <a:schemeClr val="lt1"/>
              </a:highlight>
              <a:latin typeface="Georgia"/>
              <a:ea typeface="Georgia"/>
              <a:cs typeface="Georgia"/>
              <a:sym typeface="Georgia"/>
            </a:endParaRPr>
          </a:p>
        </p:txBody>
      </p:sp>
      <p:sp>
        <p:nvSpPr>
          <p:cNvPr id="126" name="Google Shape;126;p21"/>
          <p:cNvSpPr txBox="1"/>
          <p:nvPr>
            <p:ph idx="12" type="sldNum"/>
          </p:nvPr>
        </p:nvSpPr>
        <p:spPr>
          <a:xfrm>
            <a:off x="8595309" y="47497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pic>
        <p:nvPicPr>
          <p:cNvPr id="127" name="Google Shape;127;p21"/>
          <p:cNvPicPr preferRelativeResize="0"/>
          <p:nvPr/>
        </p:nvPicPr>
        <p:blipFill rotWithShape="1">
          <a:blip r:embed="rId3">
            <a:alphaModFix/>
          </a:blip>
          <a:srcRect b="0" l="3707" r="0" t="0"/>
          <a:stretch/>
        </p:blipFill>
        <p:spPr>
          <a:xfrm>
            <a:off x="1613737" y="1030450"/>
            <a:ext cx="5916526" cy="3796450"/>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0" y="4663225"/>
            <a:ext cx="9144000" cy="489000"/>
          </a:xfrm>
          <a:prstGeom prst="rect">
            <a:avLst/>
          </a:prstGeom>
          <a:solidFill>
            <a:srgbClr val="081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2"/>
          <p:cNvSpPr txBox="1"/>
          <p:nvPr>
            <p:ph type="title"/>
          </p:nvPr>
        </p:nvSpPr>
        <p:spPr>
          <a:xfrm>
            <a:off x="362450" y="176400"/>
            <a:ext cx="871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highlight>
                  <a:schemeClr val="lt1"/>
                </a:highlight>
                <a:latin typeface="Georgia"/>
                <a:ea typeface="Georgia"/>
                <a:cs typeface="Georgia"/>
                <a:sym typeface="Georgia"/>
              </a:rPr>
              <a:t>Variable Importance in Predicting Preventable Hospital Stays by Racial Group</a:t>
            </a:r>
            <a:endParaRPr sz="2300">
              <a:highlight>
                <a:schemeClr val="lt1"/>
              </a:highlight>
              <a:latin typeface="Georgia"/>
              <a:ea typeface="Georgia"/>
              <a:cs typeface="Georgia"/>
              <a:sym typeface="Georgia"/>
            </a:endParaRPr>
          </a:p>
          <a:p>
            <a:pPr indent="0" lvl="0" marL="0" rtl="0" algn="l">
              <a:spcBef>
                <a:spcPts val="0"/>
              </a:spcBef>
              <a:spcAft>
                <a:spcPts val="0"/>
              </a:spcAft>
              <a:buClr>
                <a:schemeClr val="dk1"/>
              </a:buClr>
              <a:buSzPct val="47826"/>
              <a:buFont typeface="Arial"/>
              <a:buNone/>
            </a:pPr>
            <a:r>
              <a:t/>
            </a:r>
            <a:endParaRPr sz="2300">
              <a:highlight>
                <a:schemeClr val="lt1"/>
              </a:highlight>
            </a:endParaRPr>
          </a:p>
          <a:p>
            <a:pPr indent="0" lvl="0" marL="0" rtl="0" algn="l">
              <a:spcBef>
                <a:spcPts val="0"/>
              </a:spcBef>
              <a:spcAft>
                <a:spcPts val="0"/>
              </a:spcAft>
              <a:buNone/>
            </a:pPr>
            <a:r>
              <a:t/>
            </a:r>
            <a:endParaRPr sz="1900">
              <a:solidFill>
                <a:srgbClr val="333333"/>
              </a:solidFill>
              <a:highlight>
                <a:schemeClr val="lt1"/>
              </a:highlight>
              <a:latin typeface="Roboto"/>
              <a:ea typeface="Roboto"/>
              <a:cs typeface="Roboto"/>
              <a:sym typeface="Roboto"/>
            </a:endParaRPr>
          </a:p>
        </p:txBody>
      </p:sp>
      <p:sp>
        <p:nvSpPr>
          <p:cNvPr id="134" name="Google Shape;134;p22"/>
          <p:cNvSpPr txBox="1"/>
          <p:nvPr>
            <p:ph idx="12" type="sldNum"/>
          </p:nvPr>
        </p:nvSpPr>
        <p:spPr>
          <a:xfrm>
            <a:off x="8595308" y="4758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pic>
        <p:nvPicPr>
          <p:cNvPr id="135" name="Google Shape;135;p22"/>
          <p:cNvPicPr preferRelativeResize="0"/>
          <p:nvPr/>
        </p:nvPicPr>
        <p:blipFill>
          <a:blip r:embed="rId3">
            <a:alphaModFix/>
          </a:blip>
          <a:stretch>
            <a:fillRect/>
          </a:stretch>
        </p:blipFill>
        <p:spPr>
          <a:xfrm>
            <a:off x="1449800" y="856900"/>
            <a:ext cx="6244403" cy="3806324"/>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