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6C2BC-3D69-4BA7-95D7-8593F4F931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36871D7D-D2DE-417E-BE1F-DB7E8D78E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4AA606A-17A9-4B8D-AEF7-86607772DF27}"/>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8CD2E272-0EAD-4C64-B685-AE281FA8ABF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CBC0A0D-47CD-4DA1-9E48-2D52D49D66D6}"/>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247558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F0849-BB70-45CC-8793-1CFE786CAF7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40B501B0-84FC-4910-9138-D408A8C4E87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913DC68-0F64-40B5-8102-EE20B6E79A77}"/>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44F33E46-EE6D-4BEF-8B5E-9F7607036FE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D665EBF-2AEB-40D1-885C-02C3BAD40C2C}"/>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20432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FA12F8-84E4-4FAF-9B01-A6ECE67E1FE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9284FBA-CDA9-4DE8-836B-A5FD99B0007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D8A4433-A19E-493A-9147-9CB0E6636542}"/>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3DEE5F78-BD9D-472F-8B23-C80BCE3B98A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57CAB69-9279-4719-ABDA-E94F74DD4119}"/>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111092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644CE-3505-434E-ADA4-948A0E80CD0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4922813-0676-48BC-8307-4E4FA12D296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53D2DC8-BB25-4AB5-BFFC-788D6CD98381}"/>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EB1663B2-7249-45FA-B5A4-1129BB1969C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7CA5298-53BE-4C95-9648-8B796BD325D7}"/>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103544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D9F1C-FD08-4D71-AFAA-50606A5FFBA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E60DF12-A11B-4E80-AA35-2B9BECB1A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083BBAC-4DF4-4FF0-B392-1BB7735D1F3F}"/>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8FB93C10-A294-4EF2-9183-A88EF2DD0D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25BF683-370D-4C53-A924-FD1668F3A638}"/>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159056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AB99B-39C4-4B35-B029-6FB817ABD8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462EE8C-77CC-4E4C-B04E-A86E66B3CF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20624B5F-737D-41D4-8FC1-D062D05AC0F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BE40AA1-F10D-40DD-9454-C3E88E8503FF}"/>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6" name="Marcador de pie de página 5">
            <a:extLst>
              <a:ext uri="{FF2B5EF4-FFF2-40B4-BE49-F238E27FC236}">
                <a16:creationId xmlns:a16="http://schemas.microsoft.com/office/drawing/2014/main" id="{A143F569-4B42-467F-8441-4D771EE3B3D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57AC613-3BE2-4C4E-936F-31A70D1C22A9}"/>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76400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32857-021F-44C1-819A-DEAFF684A2E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1DE4864-85E2-4B71-96F2-0F66B4ACC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F383E2C-8D97-49D4-B942-A5D601222EE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B5CBC79-783E-4F58-8885-9C4646BE8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286AD5C-8E63-4EDA-878F-5027D1E3B1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398F293-343F-4DAC-BDEA-FFFA3D0E1ECB}"/>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8" name="Marcador de pie de página 7">
            <a:extLst>
              <a:ext uri="{FF2B5EF4-FFF2-40B4-BE49-F238E27FC236}">
                <a16:creationId xmlns:a16="http://schemas.microsoft.com/office/drawing/2014/main" id="{BEC31C3D-C41F-4BB5-A8D4-FC33B8F3ECD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79F5767-58B9-4A82-BD8D-BE78240E8AFA}"/>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37644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C4CCEB-162D-4385-A2D1-630AAB8AEF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88D893F-7E1D-47CF-BBDC-3E4606CD69FF}"/>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4" name="Marcador de pie de página 3">
            <a:extLst>
              <a:ext uri="{FF2B5EF4-FFF2-40B4-BE49-F238E27FC236}">
                <a16:creationId xmlns:a16="http://schemas.microsoft.com/office/drawing/2014/main" id="{291087A9-2D67-43B5-9965-5856C03D088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E7F15BE3-57E8-44D6-9297-8D187462AE8F}"/>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82219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C806A8-539A-4BCD-93AD-48665EB484F7}"/>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3" name="Marcador de pie de página 2">
            <a:extLst>
              <a:ext uri="{FF2B5EF4-FFF2-40B4-BE49-F238E27FC236}">
                <a16:creationId xmlns:a16="http://schemas.microsoft.com/office/drawing/2014/main" id="{C930D7D4-1D77-4431-BEA1-51E07268B19E}"/>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1A5B673B-3CD7-45D3-A9DC-DC5EDE599AD5}"/>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417782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936E7-F198-42DD-A5C1-8159189D22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A6C2A3B-3787-4C0A-97C7-8605CD920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7C35D9FB-BB33-4C6A-9A3E-E4BEFB230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6109A82-2465-4E7A-AC3C-87F7851DE987}"/>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6" name="Marcador de pie de página 5">
            <a:extLst>
              <a:ext uri="{FF2B5EF4-FFF2-40B4-BE49-F238E27FC236}">
                <a16:creationId xmlns:a16="http://schemas.microsoft.com/office/drawing/2014/main" id="{2FEA9D2E-6216-47F5-BE61-E41507E22DA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8ACBA21-73BE-4D8B-980D-494BD1E22D08}"/>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344366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47127-BBFD-491F-9309-0C1E3AE487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720A6E8-5628-49A3-8086-57890A94B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1A6B9D7-867C-44CE-ADFF-B7510B020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638BE6-61EE-4288-873C-FFA227A1F6D0}"/>
              </a:ext>
            </a:extLst>
          </p:cNvPr>
          <p:cNvSpPr>
            <a:spLocks noGrp="1"/>
          </p:cNvSpPr>
          <p:nvPr>
            <p:ph type="dt" sz="half" idx="10"/>
          </p:nvPr>
        </p:nvSpPr>
        <p:spPr/>
        <p:txBody>
          <a:bodyPr/>
          <a:lstStyle/>
          <a:p>
            <a:fld id="{697DB68B-A394-40BB-9641-9A34C6423C0C}" type="datetimeFigureOut">
              <a:rPr lang="es-PE" smtClean="0"/>
              <a:t>19/11/2019</a:t>
            </a:fld>
            <a:endParaRPr lang="es-PE"/>
          </a:p>
        </p:txBody>
      </p:sp>
      <p:sp>
        <p:nvSpPr>
          <p:cNvPr id="6" name="Marcador de pie de página 5">
            <a:extLst>
              <a:ext uri="{FF2B5EF4-FFF2-40B4-BE49-F238E27FC236}">
                <a16:creationId xmlns:a16="http://schemas.microsoft.com/office/drawing/2014/main" id="{8EF547E0-D022-44E7-BEEB-C3B229F10E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D79397D1-BCBE-483C-A216-E260D49FCD56}"/>
              </a:ext>
            </a:extLst>
          </p:cNvPr>
          <p:cNvSpPr>
            <a:spLocks noGrp="1"/>
          </p:cNvSpPr>
          <p:nvPr>
            <p:ph type="sldNum" sz="quarter" idx="12"/>
          </p:nvPr>
        </p:nvSpPr>
        <p:spPr/>
        <p:txBody>
          <a:bodyPr/>
          <a:lstStyle/>
          <a:p>
            <a:fld id="{5452CDDE-69F9-4C49-9239-0576A491FE2D}" type="slidenum">
              <a:rPr lang="es-PE" smtClean="0"/>
              <a:t>‹Nº›</a:t>
            </a:fld>
            <a:endParaRPr lang="es-PE"/>
          </a:p>
        </p:txBody>
      </p:sp>
    </p:spTree>
    <p:extLst>
      <p:ext uri="{BB962C8B-B14F-4D97-AF65-F5344CB8AC3E}">
        <p14:creationId xmlns:p14="http://schemas.microsoft.com/office/powerpoint/2010/main" val="309819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0CC915-E13B-428E-AEEC-DCF236352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92B8EAB-29B3-4A48-AF32-7E8D86113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456A09B-6BCE-4337-BA9D-B508472BC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DB68B-A394-40BB-9641-9A34C6423C0C}" type="datetimeFigureOut">
              <a:rPr lang="es-PE" smtClean="0"/>
              <a:t>19/11/2019</a:t>
            </a:fld>
            <a:endParaRPr lang="es-PE"/>
          </a:p>
        </p:txBody>
      </p:sp>
      <p:sp>
        <p:nvSpPr>
          <p:cNvPr id="5" name="Marcador de pie de página 4">
            <a:extLst>
              <a:ext uri="{FF2B5EF4-FFF2-40B4-BE49-F238E27FC236}">
                <a16:creationId xmlns:a16="http://schemas.microsoft.com/office/drawing/2014/main" id="{6B0BFE34-65A8-46EE-9B4F-A83648F4C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8603986-5B3B-493D-8D2D-2F48E16BA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2CDDE-69F9-4C49-9239-0576A491FE2D}" type="slidenum">
              <a:rPr lang="es-PE" smtClean="0"/>
              <a:t>‹Nº›</a:t>
            </a:fld>
            <a:endParaRPr lang="es-PE"/>
          </a:p>
        </p:txBody>
      </p:sp>
    </p:spTree>
    <p:extLst>
      <p:ext uri="{BB962C8B-B14F-4D97-AF65-F5344CB8AC3E}">
        <p14:creationId xmlns:p14="http://schemas.microsoft.com/office/powerpoint/2010/main" val="245927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99BD8-3871-409D-BF71-30BD248B402D}"/>
              </a:ext>
            </a:extLst>
          </p:cNvPr>
          <p:cNvSpPr>
            <a:spLocks noGrp="1"/>
          </p:cNvSpPr>
          <p:nvPr>
            <p:ph type="title"/>
          </p:nvPr>
        </p:nvSpPr>
        <p:spPr>
          <a:xfrm>
            <a:off x="3547844" y="2766218"/>
            <a:ext cx="5755547" cy="1325563"/>
          </a:xfrm>
        </p:spPr>
        <p:txBody>
          <a:bodyPr/>
          <a:lstStyle/>
          <a:p>
            <a:pPr algn="ctr"/>
            <a:r>
              <a:rPr lang="es-PE" b="1" dirty="0"/>
              <a:t>Fundamentos de BD</a:t>
            </a:r>
            <a:endParaRPr lang="es-PE" dirty="0"/>
          </a:p>
        </p:txBody>
      </p:sp>
    </p:spTree>
    <p:extLst>
      <p:ext uri="{BB962C8B-B14F-4D97-AF65-F5344CB8AC3E}">
        <p14:creationId xmlns:p14="http://schemas.microsoft.com/office/powerpoint/2010/main" val="20388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4F3DFA-4CED-4F9D-AB5D-CFE68548B9EE}"/>
              </a:ext>
            </a:extLst>
          </p:cNvPr>
          <p:cNvSpPr>
            <a:spLocks noGrp="1"/>
          </p:cNvSpPr>
          <p:nvPr>
            <p:ph type="title"/>
          </p:nvPr>
        </p:nvSpPr>
        <p:spPr/>
        <p:txBody>
          <a:bodyPr/>
          <a:lstStyle/>
          <a:p>
            <a:r>
              <a:rPr lang="es-PE" b="1" dirty="0"/>
              <a:t>Características de Bases de Datos Analíticas y de </a:t>
            </a:r>
            <a:r>
              <a:rPr lang="es-PE" b="1" dirty="0" err="1"/>
              <a:t>Bigdata</a:t>
            </a:r>
            <a:r>
              <a:rPr lang="es-PE" b="1" dirty="0"/>
              <a:t>:</a:t>
            </a:r>
            <a:endParaRPr lang="es-PE" dirty="0"/>
          </a:p>
        </p:txBody>
      </p:sp>
      <p:sp>
        <p:nvSpPr>
          <p:cNvPr id="3" name="Marcador de contenido 2">
            <a:extLst>
              <a:ext uri="{FF2B5EF4-FFF2-40B4-BE49-F238E27FC236}">
                <a16:creationId xmlns:a16="http://schemas.microsoft.com/office/drawing/2014/main" id="{E19BF86C-A253-4153-A2BC-A043A97D91D8}"/>
              </a:ext>
            </a:extLst>
          </p:cNvPr>
          <p:cNvSpPr>
            <a:spLocks noGrp="1"/>
          </p:cNvSpPr>
          <p:nvPr>
            <p:ph idx="1"/>
          </p:nvPr>
        </p:nvSpPr>
        <p:spPr/>
        <p:txBody>
          <a:bodyPr/>
          <a:lstStyle/>
          <a:p>
            <a:r>
              <a:rPr lang="es-MX" dirty="0"/>
              <a:t>Son de lenguaje no estructurado.</a:t>
            </a:r>
          </a:p>
          <a:p>
            <a:r>
              <a:rPr lang="es-MX" dirty="0"/>
              <a:t>Tiene integración de muchos sistemas.</a:t>
            </a:r>
          </a:p>
          <a:p>
            <a:r>
              <a:rPr lang="es-MX" dirty="0"/>
              <a:t>Tiene integración también a sistemas tradicionales y sistemas de </a:t>
            </a:r>
            <a:r>
              <a:rPr lang="es-MX" dirty="0" err="1"/>
              <a:t>engagement</a:t>
            </a:r>
            <a:r>
              <a:rPr lang="es-MX" dirty="0"/>
              <a:t>.</a:t>
            </a:r>
          </a:p>
          <a:p>
            <a:r>
              <a:rPr lang="es-MX" dirty="0"/>
              <a:t>Principio “divide y vencerás”</a:t>
            </a:r>
          </a:p>
          <a:p>
            <a:r>
              <a:rPr lang="es-MX" dirty="0"/>
              <a:t>Se basa en esquemas </a:t>
            </a:r>
            <a:r>
              <a:rPr lang="es-MX" dirty="0" err="1"/>
              <a:t>Scale</a:t>
            </a:r>
            <a:r>
              <a:rPr lang="es-MX" dirty="0"/>
              <a:t> </a:t>
            </a:r>
            <a:r>
              <a:rPr lang="es-MX" dirty="0" err="1"/>
              <a:t>Out</a:t>
            </a:r>
            <a:r>
              <a:rPr lang="es-MX" dirty="0"/>
              <a:t>.</a:t>
            </a:r>
          </a:p>
          <a:p>
            <a:r>
              <a:rPr lang="es-MX" dirty="0"/>
              <a:t>Crecimiento horizontal.</a:t>
            </a:r>
          </a:p>
          <a:p>
            <a:endParaRPr lang="es-PE" dirty="0"/>
          </a:p>
        </p:txBody>
      </p:sp>
    </p:spTree>
    <p:extLst>
      <p:ext uri="{BB962C8B-B14F-4D97-AF65-F5344CB8AC3E}">
        <p14:creationId xmlns:p14="http://schemas.microsoft.com/office/powerpoint/2010/main" val="18611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E8A72-71BC-402C-A228-25865CDA06F9}"/>
              </a:ext>
            </a:extLst>
          </p:cNvPr>
          <p:cNvSpPr>
            <a:spLocks noGrp="1"/>
          </p:cNvSpPr>
          <p:nvPr>
            <p:ph type="title"/>
          </p:nvPr>
        </p:nvSpPr>
        <p:spPr/>
        <p:txBody>
          <a:bodyPr/>
          <a:lstStyle/>
          <a:p>
            <a:r>
              <a:rPr lang="es-MX" b="1" dirty="0"/>
              <a:t>Características de Bases de Datos basadas en aceleración:</a:t>
            </a:r>
            <a:endParaRPr lang="es-PE" dirty="0"/>
          </a:p>
        </p:txBody>
      </p:sp>
      <p:sp>
        <p:nvSpPr>
          <p:cNvPr id="3" name="Marcador de contenido 2">
            <a:extLst>
              <a:ext uri="{FF2B5EF4-FFF2-40B4-BE49-F238E27FC236}">
                <a16:creationId xmlns:a16="http://schemas.microsoft.com/office/drawing/2014/main" id="{AF4191C8-B76A-4758-8D51-E4F9AB55D41E}"/>
              </a:ext>
            </a:extLst>
          </p:cNvPr>
          <p:cNvSpPr>
            <a:spLocks noGrp="1"/>
          </p:cNvSpPr>
          <p:nvPr>
            <p:ph idx="1"/>
          </p:nvPr>
        </p:nvSpPr>
        <p:spPr/>
        <p:txBody>
          <a:bodyPr/>
          <a:lstStyle/>
          <a:p>
            <a:r>
              <a:rPr lang="es-MX" dirty="0"/>
              <a:t>Normalmente basadas in </a:t>
            </a:r>
            <a:r>
              <a:rPr lang="es-MX" dirty="0" err="1"/>
              <a:t>Memory</a:t>
            </a:r>
            <a:r>
              <a:rPr lang="es-MX" dirty="0"/>
              <a:t>.</a:t>
            </a:r>
          </a:p>
          <a:p>
            <a:r>
              <a:rPr lang="es-MX" dirty="0"/>
              <a:t>Uso de aceleradores como GPU, flash </a:t>
            </a:r>
            <a:r>
              <a:rPr lang="es-MX" dirty="0" err="1"/>
              <a:t>cards</a:t>
            </a:r>
            <a:r>
              <a:rPr lang="es-MX" dirty="0"/>
              <a:t>, </a:t>
            </a:r>
            <a:r>
              <a:rPr lang="es-MX" dirty="0" err="1"/>
              <a:t>FPGAs</a:t>
            </a:r>
            <a:r>
              <a:rPr lang="es-MX" dirty="0"/>
              <a:t>.</a:t>
            </a:r>
          </a:p>
          <a:p>
            <a:r>
              <a:rPr lang="es-MX" dirty="0"/>
              <a:t>Tienen estructuras diferentes, por ejemplo, basadas en nodos.</a:t>
            </a:r>
          </a:p>
          <a:p>
            <a:r>
              <a:rPr lang="es-MX" dirty="0"/>
              <a:t>Uso frecuente de ambientes empresariales productivos y de </a:t>
            </a:r>
            <a:r>
              <a:rPr lang="es-MX" dirty="0" err="1"/>
              <a:t>datawarehouse</a:t>
            </a:r>
            <a:r>
              <a:rPr lang="es-MX" dirty="0"/>
              <a:t>.</a:t>
            </a:r>
          </a:p>
          <a:p>
            <a:endParaRPr lang="es-PE" dirty="0"/>
          </a:p>
        </p:txBody>
      </p:sp>
    </p:spTree>
    <p:extLst>
      <p:ext uri="{BB962C8B-B14F-4D97-AF65-F5344CB8AC3E}">
        <p14:creationId xmlns:p14="http://schemas.microsoft.com/office/powerpoint/2010/main" val="94227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7A132-4287-44EB-B5EF-261DFC4D5D06}"/>
              </a:ext>
            </a:extLst>
          </p:cNvPr>
          <p:cNvSpPr>
            <a:spLocks noGrp="1"/>
          </p:cNvSpPr>
          <p:nvPr>
            <p:ph type="title"/>
          </p:nvPr>
        </p:nvSpPr>
        <p:spPr/>
        <p:txBody>
          <a:bodyPr/>
          <a:lstStyle/>
          <a:p>
            <a:r>
              <a:rPr lang="es-PE" b="1" dirty="0"/>
              <a:t>Bases de Datos Relacionales</a:t>
            </a:r>
            <a:br>
              <a:rPr lang="es-PE" b="1" dirty="0"/>
            </a:br>
            <a:endParaRPr lang="es-PE" dirty="0"/>
          </a:p>
        </p:txBody>
      </p:sp>
      <p:sp>
        <p:nvSpPr>
          <p:cNvPr id="3" name="Marcador de contenido 2">
            <a:extLst>
              <a:ext uri="{FF2B5EF4-FFF2-40B4-BE49-F238E27FC236}">
                <a16:creationId xmlns:a16="http://schemas.microsoft.com/office/drawing/2014/main" id="{B835D9A0-0F07-4021-A938-FBBA7519179D}"/>
              </a:ext>
            </a:extLst>
          </p:cNvPr>
          <p:cNvSpPr>
            <a:spLocks noGrp="1"/>
          </p:cNvSpPr>
          <p:nvPr>
            <p:ph idx="1"/>
          </p:nvPr>
        </p:nvSpPr>
        <p:spPr/>
        <p:txBody>
          <a:bodyPr/>
          <a:lstStyle/>
          <a:p>
            <a:r>
              <a:rPr lang="es-PE" b="1" dirty="0"/>
              <a:t>¿Qué es una Entidad?</a:t>
            </a:r>
          </a:p>
          <a:p>
            <a:r>
              <a:rPr lang="es-MX" b="1" dirty="0"/>
              <a:t>Entidad =</a:t>
            </a:r>
            <a:r>
              <a:rPr lang="es-MX" dirty="0"/>
              <a:t> Es una abstracción del mundo real.</a:t>
            </a:r>
          </a:p>
          <a:p>
            <a:r>
              <a:rPr lang="es-MX" b="1" dirty="0"/>
              <a:t>Barker =</a:t>
            </a:r>
            <a:r>
              <a:rPr lang="es-MX" dirty="0"/>
              <a:t> Aquí una entidad se representa como una caja, es una caja que va a tener atributos. Estos atributos van a poder ser obligatorios u opcionales.</a:t>
            </a:r>
          </a:p>
          <a:p>
            <a:r>
              <a:rPr lang="es-MX" b="1" dirty="0"/>
              <a:t>Recomendación:</a:t>
            </a:r>
            <a:br>
              <a:rPr lang="es-MX" dirty="0"/>
            </a:br>
            <a:r>
              <a:rPr lang="es-MX" dirty="0"/>
              <a:t>El formato para trabajar con los ID debe ser “</a:t>
            </a:r>
            <a:r>
              <a:rPr lang="es-MX" dirty="0" err="1"/>
              <a:t>number</a:t>
            </a:r>
            <a:r>
              <a:rPr lang="es-MX" dirty="0"/>
              <a:t>”. No siempre va a poder ser así, pero es lo más recomendable.</a:t>
            </a:r>
          </a:p>
          <a:p>
            <a:endParaRPr lang="es-PE" dirty="0"/>
          </a:p>
        </p:txBody>
      </p:sp>
    </p:spTree>
    <p:extLst>
      <p:ext uri="{BB962C8B-B14F-4D97-AF65-F5344CB8AC3E}">
        <p14:creationId xmlns:p14="http://schemas.microsoft.com/office/powerpoint/2010/main" val="319552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4B4C2-6355-41C3-BBB7-79A157D254D0}"/>
              </a:ext>
            </a:extLst>
          </p:cNvPr>
          <p:cNvSpPr>
            <a:spLocks noGrp="1"/>
          </p:cNvSpPr>
          <p:nvPr>
            <p:ph type="title"/>
          </p:nvPr>
        </p:nvSpPr>
        <p:spPr/>
        <p:txBody>
          <a:bodyPr/>
          <a:lstStyle/>
          <a:p>
            <a:r>
              <a:rPr lang="es-PE" b="1" dirty="0"/>
              <a:t>¿Qué es una Relación?</a:t>
            </a:r>
            <a:br>
              <a:rPr lang="es-PE" b="1" dirty="0"/>
            </a:br>
            <a:endParaRPr lang="es-PE" dirty="0"/>
          </a:p>
        </p:txBody>
      </p:sp>
      <p:sp>
        <p:nvSpPr>
          <p:cNvPr id="3" name="Marcador de contenido 2">
            <a:extLst>
              <a:ext uri="{FF2B5EF4-FFF2-40B4-BE49-F238E27FC236}">
                <a16:creationId xmlns:a16="http://schemas.microsoft.com/office/drawing/2014/main" id="{A5D8CAC9-F5F0-4557-AF97-F0FCC73D1CCA}"/>
              </a:ext>
            </a:extLst>
          </p:cNvPr>
          <p:cNvSpPr>
            <a:spLocks noGrp="1"/>
          </p:cNvSpPr>
          <p:nvPr>
            <p:ph idx="1"/>
          </p:nvPr>
        </p:nvSpPr>
        <p:spPr>
          <a:xfrm>
            <a:off x="838200" y="1082180"/>
            <a:ext cx="10515600" cy="5629013"/>
          </a:xfrm>
        </p:spPr>
        <p:txBody>
          <a:bodyPr>
            <a:normAutofit fontScale="92500" lnSpcReduction="10000"/>
          </a:bodyPr>
          <a:lstStyle/>
          <a:p>
            <a:r>
              <a:rPr lang="es-MX" dirty="0"/>
              <a:t>Para definir una </a:t>
            </a:r>
            <a:r>
              <a:rPr lang="es-MX" b="1" dirty="0"/>
              <a:t>Relación</a:t>
            </a:r>
            <a:r>
              <a:rPr lang="es-MX" dirty="0"/>
              <a:t> tenemos que tener en cuenta los siguientes puntos:</a:t>
            </a:r>
          </a:p>
          <a:p>
            <a:pPr lvl="1"/>
            <a:r>
              <a:rPr lang="es-MX" b="1" dirty="0"/>
              <a:t>La obligatoriedad:</a:t>
            </a:r>
            <a:r>
              <a:rPr lang="es-MX" dirty="0"/>
              <a:t> Ésta se denota con una línea continua.</a:t>
            </a:r>
          </a:p>
          <a:p>
            <a:pPr lvl="1"/>
            <a:r>
              <a:rPr lang="es-MX" b="1" dirty="0"/>
              <a:t>Opcional:</a:t>
            </a:r>
            <a:r>
              <a:rPr lang="es-MX" dirty="0"/>
              <a:t> Se representa con una línea punteada.</a:t>
            </a:r>
          </a:p>
          <a:p>
            <a:pPr lvl="1"/>
            <a:r>
              <a:rPr lang="es-MX" b="1" dirty="0"/>
              <a:t>Datos importantes:</a:t>
            </a:r>
            <a:br>
              <a:rPr lang="es-MX" dirty="0"/>
            </a:br>
            <a:r>
              <a:rPr lang="es-MX" dirty="0"/>
              <a:t>El símbolo con el que representamos la característica “de uno a muchos” es con la llamada pata de gallo, que gráficamente es una línea continua con dos líneas en 45 grados en cada lado.</a:t>
            </a:r>
          </a:p>
          <a:p>
            <a:r>
              <a:rPr lang="es-PE" b="1" dirty="0"/>
              <a:t>Tener en cuenta</a:t>
            </a:r>
          </a:p>
          <a:p>
            <a:pPr lvl="1"/>
            <a:r>
              <a:rPr lang="es-MX" dirty="0"/>
              <a:t>Las llaves primarias obligatoriamente van a ser índices.</a:t>
            </a:r>
          </a:p>
          <a:p>
            <a:pPr lvl="1"/>
            <a:r>
              <a:rPr lang="es-MX" dirty="0"/>
              <a:t>Las Bases de Datos indexan con un algoritmo llamado: </a:t>
            </a:r>
            <a:r>
              <a:rPr lang="es-MX" b="1" dirty="0"/>
              <a:t>Árboles B+</a:t>
            </a:r>
            <a:endParaRPr lang="es-MX" dirty="0"/>
          </a:p>
          <a:p>
            <a:pPr lvl="1"/>
            <a:r>
              <a:rPr lang="es-MX" dirty="0"/>
              <a:t>Los </a:t>
            </a:r>
            <a:r>
              <a:rPr lang="es-MX" b="1" dirty="0"/>
              <a:t>Árboles B+</a:t>
            </a:r>
            <a:r>
              <a:rPr lang="es-MX" dirty="0"/>
              <a:t> son una estructura que va a tener un tronco, tres raíces, de las cuales se van a ir derivando tres raíces más por cada una, hasta donde sea necesario.</a:t>
            </a:r>
          </a:p>
          <a:p>
            <a:pPr lvl="1"/>
            <a:r>
              <a:rPr lang="es-MX" dirty="0"/>
              <a:t>Por defecto todas las Bases de Datos están indexadas, así no le pongamos índices. Lo que sucede es que la Base de Datos siempre obliga a indexar porque siempre tienen un atributo que está oculto, este atributo es </a:t>
            </a:r>
            <a:r>
              <a:rPr lang="es-MX" dirty="0" err="1"/>
              <a:t>RowID</a:t>
            </a:r>
            <a:br>
              <a:rPr lang="es-MX" dirty="0"/>
            </a:br>
            <a:endParaRPr lang="es-PE" dirty="0"/>
          </a:p>
        </p:txBody>
      </p:sp>
    </p:spTree>
    <p:extLst>
      <p:ext uri="{BB962C8B-B14F-4D97-AF65-F5344CB8AC3E}">
        <p14:creationId xmlns:p14="http://schemas.microsoft.com/office/powerpoint/2010/main" val="14331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26F62-86A0-46F1-841E-CE9D6C489DD2}"/>
              </a:ext>
            </a:extLst>
          </p:cNvPr>
          <p:cNvSpPr>
            <a:spLocks noGrp="1"/>
          </p:cNvSpPr>
          <p:nvPr>
            <p:ph type="title"/>
          </p:nvPr>
        </p:nvSpPr>
        <p:spPr/>
        <p:txBody>
          <a:bodyPr/>
          <a:lstStyle/>
          <a:p>
            <a:r>
              <a:rPr lang="es-PE" b="1" dirty="0" err="1"/>
              <a:t>Constrains</a:t>
            </a:r>
            <a:r>
              <a:rPr lang="es-PE" b="1" dirty="0"/>
              <a:t> o Restricciones</a:t>
            </a:r>
            <a:br>
              <a:rPr lang="es-PE" b="1" dirty="0"/>
            </a:br>
            <a:endParaRPr lang="es-PE" dirty="0"/>
          </a:p>
        </p:txBody>
      </p:sp>
      <p:sp>
        <p:nvSpPr>
          <p:cNvPr id="3" name="Marcador de contenido 2">
            <a:extLst>
              <a:ext uri="{FF2B5EF4-FFF2-40B4-BE49-F238E27FC236}">
                <a16:creationId xmlns:a16="http://schemas.microsoft.com/office/drawing/2014/main" id="{B4968DB0-ADCD-4325-866F-B1CC383BC1A7}"/>
              </a:ext>
            </a:extLst>
          </p:cNvPr>
          <p:cNvSpPr>
            <a:spLocks noGrp="1"/>
          </p:cNvSpPr>
          <p:nvPr>
            <p:ph idx="1"/>
          </p:nvPr>
        </p:nvSpPr>
        <p:spPr/>
        <p:txBody>
          <a:bodyPr/>
          <a:lstStyle/>
          <a:p>
            <a:r>
              <a:rPr lang="es-MX" dirty="0"/>
              <a:t>Las restricciones se pueden trabajar desde la Base de Datos. Normalmente las validaciones con restricciones se hacen desde la aplicación, pero es importante tener en cuenta que podemos hacerlo de igual forma desde la Base de Datos.</a:t>
            </a:r>
          </a:p>
          <a:p>
            <a:r>
              <a:rPr lang="es-MX" dirty="0"/>
              <a:t>Las llaves primarias y las llaves </a:t>
            </a:r>
            <a:r>
              <a:rPr lang="es-MX" dirty="0" err="1"/>
              <a:t>foraneas</a:t>
            </a:r>
            <a:r>
              <a:rPr lang="es-MX" dirty="0"/>
              <a:t> no solamente tienen la restricción </a:t>
            </a:r>
            <a:r>
              <a:rPr lang="es-MX" b="1" i="1" dirty="0" err="1"/>
              <a:t>Not</a:t>
            </a:r>
            <a:r>
              <a:rPr lang="es-MX" b="1" i="1" dirty="0"/>
              <a:t> </a:t>
            </a:r>
            <a:r>
              <a:rPr lang="es-MX" b="1" i="1" dirty="0" err="1"/>
              <a:t>null</a:t>
            </a:r>
            <a:r>
              <a:rPr lang="es-MX" dirty="0"/>
              <a:t>, sino que además tienen la restricción </a:t>
            </a:r>
            <a:r>
              <a:rPr lang="es-MX" b="1" i="1" dirty="0" err="1"/>
              <a:t>unique</a:t>
            </a:r>
            <a:r>
              <a:rPr lang="es-MX" dirty="0"/>
              <a:t>, no puede haber otra igual.</a:t>
            </a:r>
          </a:p>
          <a:p>
            <a:r>
              <a:rPr lang="es-MX" dirty="0"/>
              <a:t>Con </a:t>
            </a:r>
            <a:r>
              <a:rPr lang="es-MX" b="1" i="1" dirty="0" err="1"/>
              <a:t>check</a:t>
            </a:r>
            <a:r>
              <a:rPr lang="es-MX" dirty="0"/>
              <a:t>, las validaciones que podemos hacer son: Igual, mayor o igual, menor o igual, mayor qué o menor qué.</a:t>
            </a:r>
          </a:p>
          <a:p>
            <a:endParaRPr lang="es-PE" dirty="0"/>
          </a:p>
        </p:txBody>
      </p:sp>
    </p:spTree>
    <p:extLst>
      <p:ext uri="{BB962C8B-B14F-4D97-AF65-F5344CB8AC3E}">
        <p14:creationId xmlns:p14="http://schemas.microsoft.com/office/powerpoint/2010/main" val="101157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78691-4707-44CB-A2D4-D7041E6F8177}"/>
              </a:ext>
            </a:extLst>
          </p:cNvPr>
          <p:cNvSpPr>
            <a:spLocks noGrp="1"/>
          </p:cNvSpPr>
          <p:nvPr>
            <p:ph type="title"/>
          </p:nvPr>
        </p:nvSpPr>
        <p:spPr/>
        <p:txBody>
          <a:bodyPr>
            <a:normAutofit fontScale="90000"/>
          </a:bodyPr>
          <a:lstStyle/>
          <a:p>
            <a:r>
              <a:rPr lang="es-MX" b="1" dirty="0"/>
              <a:t>Capas de abstracción del modelo Entidad-Relación</a:t>
            </a:r>
            <a:br>
              <a:rPr lang="es-MX" b="1" dirty="0"/>
            </a:br>
            <a:endParaRPr lang="es-PE" dirty="0"/>
          </a:p>
        </p:txBody>
      </p:sp>
      <p:sp>
        <p:nvSpPr>
          <p:cNvPr id="3" name="Marcador de contenido 2">
            <a:extLst>
              <a:ext uri="{FF2B5EF4-FFF2-40B4-BE49-F238E27FC236}">
                <a16:creationId xmlns:a16="http://schemas.microsoft.com/office/drawing/2014/main" id="{893DACBD-47EB-428E-BA2E-53D777574331}"/>
              </a:ext>
            </a:extLst>
          </p:cNvPr>
          <p:cNvSpPr>
            <a:spLocks noGrp="1"/>
          </p:cNvSpPr>
          <p:nvPr>
            <p:ph idx="1"/>
          </p:nvPr>
        </p:nvSpPr>
        <p:spPr/>
        <p:txBody>
          <a:bodyPr>
            <a:normAutofit fontScale="92500" lnSpcReduction="10000"/>
          </a:bodyPr>
          <a:lstStyle/>
          <a:p>
            <a:r>
              <a:rPr lang="es-MX" b="1" dirty="0"/>
              <a:t>Capa Conceptual:</a:t>
            </a:r>
            <a:r>
              <a:rPr lang="es-MX" dirty="0"/>
              <a:t> En esta capa vamos a tener varias entidades, aún sin nombre definido. Las entidades van a tener cada una sus llaves primarias y sus atributos, además van a tener relaciones. Para que existan las relaciones “muchos a muchos” se necesitan llaves foráneas en las entidades.</a:t>
            </a:r>
          </a:p>
          <a:p>
            <a:r>
              <a:rPr lang="es-MX" b="1" dirty="0"/>
              <a:t>Capa Lógica:</a:t>
            </a:r>
            <a:r>
              <a:rPr lang="es-MX" dirty="0"/>
              <a:t> El modelo Entidad-Relación para poder procesar las relaciones “muchos a muchos” las va a partir en entidades que se llaman: Entidades Débiles.</a:t>
            </a:r>
          </a:p>
          <a:p>
            <a:r>
              <a:rPr lang="es-MX" b="1" dirty="0"/>
              <a:t>Capa Física:</a:t>
            </a:r>
            <a:r>
              <a:rPr lang="es-MX" dirty="0"/>
              <a:t> Este modelo va a ser el paso del modelo lógico hacia la representación que ya va a tener la Base de Datos. En esta capa, ya cada uno de los datos empieza a entrar en las clasificaciones según su tipo de dato.</a:t>
            </a:r>
          </a:p>
          <a:p>
            <a:endParaRPr lang="es-PE" dirty="0"/>
          </a:p>
        </p:txBody>
      </p:sp>
    </p:spTree>
    <p:extLst>
      <p:ext uri="{BB962C8B-B14F-4D97-AF65-F5344CB8AC3E}">
        <p14:creationId xmlns:p14="http://schemas.microsoft.com/office/powerpoint/2010/main" val="370084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16667-7953-4FAD-8767-7EC663DA4F3A}"/>
              </a:ext>
            </a:extLst>
          </p:cNvPr>
          <p:cNvSpPr>
            <a:spLocks noGrp="1"/>
          </p:cNvSpPr>
          <p:nvPr>
            <p:ph type="title"/>
          </p:nvPr>
        </p:nvSpPr>
        <p:spPr>
          <a:xfrm>
            <a:off x="838200" y="180363"/>
            <a:ext cx="10515600" cy="1325563"/>
          </a:xfrm>
        </p:spPr>
        <p:txBody>
          <a:bodyPr/>
          <a:lstStyle/>
          <a:p>
            <a:r>
              <a:rPr lang="es-MX" b="1" dirty="0"/>
              <a:t>Metodología básica de 9 pasos con Barker</a:t>
            </a:r>
            <a:br>
              <a:rPr lang="es-MX" b="1" dirty="0"/>
            </a:br>
            <a:endParaRPr lang="es-PE" dirty="0"/>
          </a:p>
        </p:txBody>
      </p:sp>
      <p:sp>
        <p:nvSpPr>
          <p:cNvPr id="3" name="Marcador de contenido 2">
            <a:extLst>
              <a:ext uri="{FF2B5EF4-FFF2-40B4-BE49-F238E27FC236}">
                <a16:creationId xmlns:a16="http://schemas.microsoft.com/office/drawing/2014/main" id="{43E05ABA-3B41-41E1-B4A0-C6B37489B305}"/>
              </a:ext>
            </a:extLst>
          </p:cNvPr>
          <p:cNvSpPr>
            <a:spLocks noGrp="1"/>
          </p:cNvSpPr>
          <p:nvPr>
            <p:ph idx="1"/>
          </p:nvPr>
        </p:nvSpPr>
        <p:spPr>
          <a:xfrm>
            <a:off x="838200" y="989901"/>
            <a:ext cx="10515600" cy="5687736"/>
          </a:xfrm>
        </p:spPr>
        <p:txBody>
          <a:bodyPr>
            <a:normAutofit fontScale="92500" lnSpcReduction="20000"/>
          </a:bodyPr>
          <a:lstStyle/>
          <a:p>
            <a:r>
              <a:rPr lang="es-MX" dirty="0"/>
              <a:t>Para poner en practica los conceptos vistos anteriormente y los 9 pasos con Barker modelaremos el sistema de un Aeropuerto.</a:t>
            </a:r>
          </a:p>
          <a:p>
            <a:endParaRPr lang="es-MX" dirty="0"/>
          </a:p>
          <a:p>
            <a:r>
              <a:rPr lang="es-MX" b="1" dirty="0">
                <a:solidFill>
                  <a:srgbClr val="FF0000"/>
                </a:solidFill>
              </a:rPr>
              <a:t>Paso 1: </a:t>
            </a:r>
            <a:r>
              <a:rPr lang="es-MX" dirty="0"/>
              <a:t>Vamos a identificar cuáles son las entidades que van a resolver nuestros problema. Recomendación: Documentarse muy bien acerca del problema que se va a resolver.</a:t>
            </a:r>
          </a:p>
          <a:p>
            <a:endParaRPr lang="es-MX" dirty="0"/>
          </a:p>
          <a:p>
            <a:pPr lvl="1"/>
            <a:r>
              <a:rPr lang="es-MX" dirty="0"/>
              <a:t>Entidades:</a:t>
            </a:r>
          </a:p>
          <a:p>
            <a:pPr lvl="1"/>
            <a:r>
              <a:rPr lang="es-MX" dirty="0"/>
              <a:t>Avión</a:t>
            </a:r>
          </a:p>
          <a:p>
            <a:pPr lvl="1"/>
            <a:r>
              <a:rPr lang="es-MX" dirty="0" err="1"/>
              <a:t>Aerolinea</a:t>
            </a:r>
            <a:endParaRPr lang="es-MX" dirty="0"/>
          </a:p>
          <a:p>
            <a:pPr lvl="1"/>
            <a:r>
              <a:rPr lang="es-MX" dirty="0"/>
              <a:t>Ruta</a:t>
            </a:r>
          </a:p>
          <a:p>
            <a:pPr lvl="1"/>
            <a:r>
              <a:rPr lang="es-MX" dirty="0"/>
              <a:t>Tripulante</a:t>
            </a:r>
          </a:p>
          <a:p>
            <a:pPr lvl="1"/>
            <a:r>
              <a:rPr lang="es-MX" dirty="0"/>
              <a:t>Piloto</a:t>
            </a:r>
          </a:p>
          <a:p>
            <a:pPr lvl="1"/>
            <a:r>
              <a:rPr lang="es-MX" dirty="0"/>
              <a:t>Aeropuerto</a:t>
            </a:r>
          </a:p>
          <a:p>
            <a:pPr lvl="1"/>
            <a:r>
              <a:rPr lang="es-MX" dirty="0"/>
              <a:t>País</a:t>
            </a:r>
          </a:p>
          <a:p>
            <a:pPr lvl="1"/>
            <a:r>
              <a:rPr lang="es-MX" dirty="0"/>
              <a:t>Ciudad</a:t>
            </a:r>
          </a:p>
          <a:p>
            <a:pPr lvl="1"/>
            <a:r>
              <a:rPr lang="es-MX" dirty="0"/>
              <a:t>Pasajero</a:t>
            </a:r>
            <a:endParaRPr lang="es-PE" dirty="0"/>
          </a:p>
        </p:txBody>
      </p:sp>
    </p:spTree>
    <p:extLst>
      <p:ext uri="{BB962C8B-B14F-4D97-AF65-F5344CB8AC3E}">
        <p14:creationId xmlns:p14="http://schemas.microsoft.com/office/powerpoint/2010/main" val="8795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470DA-16D0-40F3-AC27-B4369EC63716}"/>
              </a:ext>
            </a:extLst>
          </p:cNvPr>
          <p:cNvSpPr>
            <a:spLocks noGrp="1"/>
          </p:cNvSpPr>
          <p:nvPr>
            <p:ph type="title"/>
          </p:nvPr>
        </p:nvSpPr>
        <p:spPr>
          <a:xfrm>
            <a:off x="838199" y="683906"/>
            <a:ext cx="10515600" cy="1325563"/>
          </a:xfrm>
        </p:spPr>
        <p:txBody>
          <a:bodyPr>
            <a:noAutofit/>
          </a:bodyPr>
          <a:lstStyle/>
          <a:p>
            <a:r>
              <a:rPr lang="es-MX" sz="2400" b="1" dirty="0">
                <a:solidFill>
                  <a:srgbClr val="FF0000"/>
                </a:solidFill>
              </a:rPr>
              <a:t>Paso 2: </a:t>
            </a:r>
            <a:r>
              <a:rPr lang="es-MX" sz="2400" dirty="0"/>
              <a:t>Identificación de las relaciones de las entidades.</a:t>
            </a:r>
            <a:br>
              <a:rPr lang="es-MX" sz="2400" dirty="0"/>
            </a:br>
            <a:r>
              <a:rPr lang="es-MX" sz="2400" dirty="0"/>
              <a:t>Para tomar en cuenta: Pueden existir relaciones entre entidades que se relacione entre ellas mismas.</a:t>
            </a:r>
            <a:br>
              <a:rPr lang="es-MX" sz="2800" dirty="0"/>
            </a:br>
            <a:endParaRPr lang="es-PE" sz="2800" dirty="0"/>
          </a:p>
        </p:txBody>
      </p:sp>
      <p:pic>
        <p:nvPicPr>
          <p:cNvPr id="1028" name="Picture 4">
            <a:extLst>
              <a:ext uri="{FF2B5EF4-FFF2-40B4-BE49-F238E27FC236}">
                <a16:creationId xmlns:a16="http://schemas.microsoft.com/office/drawing/2014/main" id="{A3D8B330-1F52-4883-A5E2-4C131F448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4" y="1790569"/>
            <a:ext cx="12025451" cy="464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5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FF408-489C-43FB-A7F9-320B7DD8D30E}"/>
              </a:ext>
            </a:extLst>
          </p:cNvPr>
          <p:cNvSpPr>
            <a:spLocks noGrp="1"/>
          </p:cNvSpPr>
          <p:nvPr>
            <p:ph type="title"/>
          </p:nvPr>
        </p:nvSpPr>
        <p:spPr/>
        <p:txBody>
          <a:bodyPr>
            <a:noAutofit/>
          </a:bodyPr>
          <a:lstStyle/>
          <a:p>
            <a:r>
              <a:rPr lang="es-MX" sz="2800" b="1" dirty="0">
                <a:solidFill>
                  <a:srgbClr val="FF0000"/>
                </a:solidFill>
              </a:rPr>
              <a:t>Paso 3: </a:t>
            </a:r>
            <a:r>
              <a:rPr lang="es-MX" sz="2800" dirty="0"/>
              <a:t>Entidades y Relaciones</a:t>
            </a:r>
            <a:br>
              <a:rPr lang="es-MX" sz="2800" dirty="0"/>
            </a:br>
            <a:r>
              <a:rPr lang="es-MX" sz="2800" dirty="0"/>
              <a:t> En la relación Avión - Pasajero la relación es de 1:M.</a:t>
            </a:r>
            <a:endParaRPr lang="es-PE" sz="2800" dirty="0"/>
          </a:p>
        </p:txBody>
      </p:sp>
      <p:pic>
        <p:nvPicPr>
          <p:cNvPr id="2052" name="Picture 4">
            <a:extLst>
              <a:ext uri="{FF2B5EF4-FFF2-40B4-BE49-F238E27FC236}">
                <a16:creationId xmlns:a16="http://schemas.microsoft.com/office/drawing/2014/main" id="{59B284AB-AABB-49E9-A8D5-A449C9D896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328"/>
          <a:stretch/>
        </p:blipFill>
        <p:spPr bwMode="auto">
          <a:xfrm>
            <a:off x="2162656" y="1547114"/>
            <a:ext cx="8224745" cy="50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7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811306F-0A30-4F93-908C-2FE8B3DBF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99" y="1384533"/>
            <a:ext cx="11030057" cy="338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0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1957F-EB97-4D83-8F25-2A964AA8E9B6}"/>
              </a:ext>
            </a:extLst>
          </p:cNvPr>
          <p:cNvSpPr>
            <a:spLocks noGrp="1"/>
          </p:cNvSpPr>
          <p:nvPr>
            <p:ph type="title"/>
          </p:nvPr>
        </p:nvSpPr>
        <p:spPr/>
        <p:txBody>
          <a:bodyPr/>
          <a:lstStyle/>
          <a:p>
            <a:r>
              <a:rPr lang="es-MX" b="1" dirty="0"/>
              <a:t>Propósito general de las Bases de Datos</a:t>
            </a:r>
            <a:endParaRPr lang="es-PE" dirty="0"/>
          </a:p>
        </p:txBody>
      </p:sp>
      <p:sp>
        <p:nvSpPr>
          <p:cNvPr id="3" name="Marcador de contenido 2">
            <a:extLst>
              <a:ext uri="{FF2B5EF4-FFF2-40B4-BE49-F238E27FC236}">
                <a16:creationId xmlns:a16="http://schemas.microsoft.com/office/drawing/2014/main" id="{221F2084-3FD7-4ACE-8229-A2F7B83F7B3E}"/>
              </a:ext>
            </a:extLst>
          </p:cNvPr>
          <p:cNvSpPr>
            <a:spLocks noGrp="1"/>
          </p:cNvSpPr>
          <p:nvPr>
            <p:ph idx="1"/>
          </p:nvPr>
        </p:nvSpPr>
        <p:spPr/>
        <p:txBody>
          <a:bodyPr>
            <a:normAutofit fontScale="92500"/>
          </a:bodyPr>
          <a:lstStyle/>
          <a:p>
            <a:pPr algn="just"/>
            <a:r>
              <a:rPr lang="es-MX" dirty="0"/>
              <a:t>Las </a:t>
            </a:r>
            <a:r>
              <a:rPr lang="es-MX" b="1" dirty="0"/>
              <a:t>Bases de Datos</a:t>
            </a:r>
            <a:r>
              <a:rPr lang="es-MX" dirty="0"/>
              <a:t> surgen de la idea de tener un espacio dónde poder almacenar de una forma mucho más eficiente toda la información de nuestros proyectos. Anteriormente este almacenamiento era en papel, y aunque a la fecha algunas empresas por temas de regulación lo siguen haciendo en parte así, el tener una </a:t>
            </a:r>
            <a:r>
              <a:rPr lang="es-MX" b="1" dirty="0"/>
              <a:t>Base de Datos</a:t>
            </a:r>
            <a:r>
              <a:rPr lang="es-MX" dirty="0"/>
              <a:t> ha permitido tener mucho más control de la información.</a:t>
            </a:r>
          </a:p>
          <a:p>
            <a:pPr algn="just"/>
            <a:r>
              <a:rPr lang="es-MX" dirty="0"/>
              <a:t>Los </a:t>
            </a:r>
            <a:r>
              <a:rPr lang="es-MX" b="1" dirty="0"/>
              <a:t>datos no son información.</a:t>
            </a:r>
            <a:r>
              <a:rPr lang="es-MX" dirty="0"/>
              <a:t> Solo en el momento que creamos un reporte que contenga ciertos datos, éstos se convierten en información.</a:t>
            </a:r>
          </a:p>
          <a:p>
            <a:pPr algn="just"/>
            <a:r>
              <a:rPr lang="es-MX" b="1" dirty="0"/>
              <a:t>DBMS</a:t>
            </a:r>
            <a:r>
              <a:rPr lang="es-MX" dirty="0"/>
              <a:t> = Data Base Management </a:t>
            </a:r>
            <a:r>
              <a:rPr lang="es-MX" dirty="0" err="1"/>
              <a:t>System</a:t>
            </a:r>
            <a:r>
              <a:rPr lang="es-MX" dirty="0"/>
              <a:t> o </a:t>
            </a:r>
            <a:r>
              <a:rPr lang="es-MX" b="1" dirty="0"/>
              <a:t>SGBD</a:t>
            </a:r>
            <a:r>
              <a:rPr lang="es-MX" dirty="0"/>
              <a:t> = Sistemas de Gestión de Bases de Datos.</a:t>
            </a:r>
          </a:p>
          <a:p>
            <a:endParaRPr lang="es-PE" dirty="0"/>
          </a:p>
        </p:txBody>
      </p:sp>
    </p:spTree>
    <p:extLst>
      <p:ext uri="{BB962C8B-B14F-4D97-AF65-F5344CB8AC3E}">
        <p14:creationId xmlns:p14="http://schemas.microsoft.com/office/powerpoint/2010/main" val="416062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97F64B-7DBD-40AC-A5E5-64A33272AF84}"/>
              </a:ext>
            </a:extLst>
          </p:cNvPr>
          <p:cNvSpPr>
            <a:spLocks noGrp="1"/>
          </p:cNvSpPr>
          <p:nvPr>
            <p:ph idx="1"/>
          </p:nvPr>
        </p:nvSpPr>
        <p:spPr>
          <a:xfrm>
            <a:off x="838200" y="419450"/>
            <a:ext cx="10515600" cy="5757513"/>
          </a:xfrm>
        </p:spPr>
        <p:txBody>
          <a:bodyPr>
            <a:normAutofit fontScale="85000" lnSpcReduction="10000"/>
          </a:bodyPr>
          <a:lstStyle/>
          <a:p>
            <a:r>
              <a:rPr lang="es-MX" b="1" dirty="0">
                <a:solidFill>
                  <a:srgbClr val="FF0000"/>
                </a:solidFill>
              </a:rPr>
              <a:t>Paso 4:</a:t>
            </a:r>
            <a:r>
              <a:rPr lang="es-MX" dirty="0">
                <a:solidFill>
                  <a:srgbClr val="FF0000"/>
                </a:solidFill>
              </a:rPr>
              <a:t> </a:t>
            </a:r>
            <a:r>
              <a:rPr lang="es-MX" dirty="0"/>
              <a:t>Asignar atributos a las entidades.</a:t>
            </a:r>
          </a:p>
          <a:p>
            <a:r>
              <a:rPr lang="es-MX" b="1" dirty="0">
                <a:solidFill>
                  <a:srgbClr val="FF0000"/>
                </a:solidFill>
              </a:rPr>
              <a:t>Paso 5:</a:t>
            </a:r>
            <a:r>
              <a:rPr lang="es-MX" dirty="0">
                <a:solidFill>
                  <a:srgbClr val="FF0000"/>
                </a:solidFill>
              </a:rPr>
              <a:t> </a:t>
            </a:r>
            <a:r>
              <a:rPr lang="es-MX" dirty="0"/>
              <a:t>Generar un diagrama conceptual (entidades, relaciones y atributos). Las relaciones siempre se van a hacer en 2 sentidos (A con B y B con A).</a:t>
            </a:r>
          </a:p>
          <a:p>
            <a:r>
              <a:rPr lang="es-MX" b="1" dirty="0">
                <a:solidFill>
                  <a:srgbClr val="FF0000"/>
                </a:solidFill>
              </a:rPr>
              <a:t>Paso 6:</a:t>
            </a:r>
            <a:r>
              <a:rPr lang="es-MX" dirty="0">
                <a:solidFill>
                  <a:srgbClr val="FF0000"/>
                </a:solidFill>
              </a:rPr>
              <a:t> </a:t>
            </a:r>
            <a:r>
              <a:rPr lang="es-MX" dirty="0"/>
              <a:t>Modelo lógico.</a:t>
            </a:r>
            <a:br>
              <a:rPr lang="es-MX" dirty="0"/>
            </a:br>
            <a:r>
              <a:rPr lang="es-MX" dirty="0"/>
              <a:t>Las relaciones se hacen por medio de </a:t>
            </a:r>
            <a:r>
              <a:rPr lang="es-MX" b="1" dirty="0"/>
              <a:t>entidades débiles</a:t>
            </a:r>
            <a:r>
              <a:rPr lang="es-MX" dirty="0"/>
              <a:t>, entre las entidades relacionadas, esto es porque no podemos generar muchas </a:t>
            </a:r>
            <a:r>
              <a:rPr lang="es-MX" b="1" dirty="0"/>
              <a:t>llaves foráneas</a:t>
            </a:r>
            <a:r>
              <a:rPr lang="es-MX" dirty="0"/>
              <a:t> en ambas entidades (fuertes).</a:t>
            </a:r>
            <a:br>
              <a:rPr lang="es-MX" dirty="0"/>
            </a:br>
            <a:br>
              <a:rPr lang="es-MX" dirty="0"/>
            </a:br>
            <a:r>
              <a:rPr lang="es-MX" dirty="0"/>
              <a:t>En estas entidades </a:t>
            </a:r>
            <a:r>
              <a:rPr lang="es-MX" dirty="0" err="1"/>
              <a:t>debiles</a:t>
            </a:r>
            <a:r>
              <a:rPr lang="es-MX" dirty="0"/>
              <a:t> se usan ambas </a:t>
            </a:r>
            <a:r>
              <a:rPr lang="es-MX" b="1" dirty="0"/>
              <a:t>llaves primarias</a:t>
            </a:r>
            <a:r>
              <a:rPr lang="es-MX" dirty="0"/>
              <a:t> de las entidades (fuertes) que tenían relación.</a:t>
            </a:r>
            <a:br>
              <a:rPr lang="es-MX" dirty="0"/>
            </a:br>
            <a:br>
              <a:rPr lang="es-MX" dirty="0"/>
            </a:br>
            <a:r>
              <a:rPr lang="es-MX" dirty="0"/>
              <a:t>En las entidades </a:t>
            </a:r>
            <a:r>
              <a:rPr lang="es-MX" dirty="0" err="1"/>
              <a:t>debiles</a:t>
            </a:r>
            <a:r>
              <a:rPr lang="es-MX" dirty="0"/>
              <a:t> no debería haber tipos de datos </a:t>
            </a:r>
            <a:r>
              <a:rPr lang="es-MX" b="1" dirty="0"/>
              <a:t>seriales</a:t>
            </a:r>
            <a:r>
              <a:rPr lang="es-MX" dirty="0"/>
              <a:t>, estas tendrían que ser </a:t>
            </a:r>
            <a:r>
              <a:rPr lang="es-MX" dirty="0" err="1"/>
              <a:t>integer</a:t>
            </a:r>
            <a:r>
              <a:rPr lang="es-MX" dirty="0"/>
              <a:t>, ya que las entidades </a:t>
            </a:r>
            <a:r>
              <a:rPr lang="es-MX" dirty="0" err="1"/>
              <a:t>debiles</a:t>
            </a:r>
            <a:r>
              <a:rPr lang="es-MX" dirty="0"/>
              <a:t> no tienen forma de tener consistencia con esa serialidad.</a:t>
            </a:r>
          </a:p>
          <a:p>
            <a:r>
              <a:rPr lang="es-MX" b="1" dirty="0">
                <a:solidFill>
                  <a:srgbClr val="FF0000"/>
                </a:solidFill>
              </a:rPr>
              <a:t>Paso 7:</a:t>
            </a:r>
            <a:r>
              <a:rPr lang="es-MX" dirty="0">
                <a:solidFill>
                  <a:srgbClr val="FF0000"/>
                </a:solidFill>
              </a:rPr>
              <a:t> </a:t>
            </a:r>
            <a:r>
              <a:rPr lang="es-MX" dirty="0"/>
              <a:t>Identificar nuevos atributos que generan nuestras entidades débiles.</a:t>
            </a:r>
          </a:p>
          <a:p>
            <a:r>
              <a:rPr lang="es-MX" b="1" dirty="0">
                <a:solidFill>
                  <a:srgbClr val="FF0000"/>
                </a:solidFill>
              </a:rPr>
              <a:t>Paso 8:</a:t>
            </a:r>
            <a:r>
              <a:rPr lang="es-MX" dirty="0">
                <a:solidFill>
                  <a:srgbClr val="FF0000"/>
                </a:solidFill>
              </a:rPr>
              <a:t> </a:t>
            </a:r>
            <a:r>
              <a:rPr lang="es-MX" dirty="0"/>
              <a:t>Construir el diagrama del modelo físico.</a:t>
            </a:r>
          </a:p>
          <a:p>
            <a:r>
              <a:rPr lang="es-MX" b="1" dirty="0">
                <a:solidFill>
                  <a:srgbClr val="FF0000"/>
                </a:solidFill>
              </a:rPr>
              <a:t>Paso 9:</a:t>
            </a:r>
            <a:r>
              <a:rPr lang="es-MX" dirty="0">
                <a:solidFill>
                  <a:srgbClr val="FF0000"/>
                </a:solidFill>
              </a:rPr>
              <a:t> </a:t>
            </a:r>
            <a:r>
              <a:rPr lang="es-MX" dirty="0"/>
              <a:t>Pasar al estándar de la base de datos (SQL).</a:t>
            </a:r>
          </a:p>
          <a:p>
            <a:endParaRPr lang="es-PE" dirty="0"/>
          </a:p>
        </p:txBody>
      </p:sp>
    </p:spTree>
    <p:extLst>
      <p:ext uri="{BB962C8B-B14F-4D97-AF65-F5344CB8AC3E}">
        <p14:creationId xmlns:p14="http://schemas.microsoft.com/office/powerpoint/2010/main" val="227582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9BBFE-F369-4929-AF89-64962C728002}"/>
              </a:ext>
            </a:extLst>
          </p:cNvPr>
          <p:cNvSpPr>
            <a:spLocks noGrp="1"/>
          </p:cNvSpPr>
          <p:nvPr>
            <p:ph type="title"/>
          </p:nvPr>
        </p:nvSpPr>
        <p:spPr/>
        <p:txBody>
          <a:bodyPr/>
          <a:lstStyle/>
          <a:p>
            <a:r>
              <a:rPr lang="es-MX" b="1" dirty="0"/>
              <a:t>Principios para desarrollar Bases de Datos</a:t>
            </a:r>
            <a:br>
              <a:rPr lang="es-MX" b="1" dirty="0"/>
            </a:br>
            <a:endParaRPr lang="es-PE" dirty="0"/>
          </a:p>
        </p:txBody>
      </p:sp>
      <p:sp>
        <p:nvSpPr>
          <p:cNvPr id="3" name="Marcador de contenido 2">
            <a:extLst>
              <a:ext uri="{FF2B5EF4-FFF2-40B4-BE49-F238E27FC236}">
                <a16:creationId xmlns:a16="http://schemas.microsoft.com/office/drawing/2014/main" id="{359AD929-B3F2-44B0-9EAE-1BCE739F6E4E}"/>
              </a:ext>
            </a:extLst>
          </p:cNvPr>
          <p:cNvSpPr>
            <a:spLocks noGrp="1"/>
          </p:cNvSpPr>
          <p:nvPr>
            <p:ph idx="1"/>
          </p:nvPr>
        </p:nvSpPr>
        <p:spPr>
          <a:xfrm>
            <a:off x="838200" y="1182848"/>
            <a:ext cx="10515600" cy="4994115"/>
          </a:xfrm>
        </p:spPr>
        <p:txBody>
          <a:bodyPr>
            <a:normAutofit fontScale="92500" lnSpcReduction="10000"/>
          </a:bodyPr>
          <a:lstStyle/>
          <a:p>
            <a:r>
              <a:rPr lang="es-MX" b="1" dirty="0"/>
              <a:t>Atomicidad:</a:t>
            </a:r>
            <a:r>
              <a:rPr lang="es-MX" dirty="0"/>
              <a:t> Asegura que yo tenga un conjunto de pasos para llegar a ser una transacción exitosa.</a:t>
            </a:r>
          </a:p>
          <a:p>
            <a:r>
              <a:rPr lang="es-MX" b="1" dirty="0"/>
              <a:t>Consistencia:</a:t>
            </a:r>
            <a:r>
              <a:rPr lang="es-MX" dirty="0"/>
              <a:t> Aseguro que tengo un estado válido y pasó a otro estado que sigue siendo válido.</a:t>
            </a:r>
          </a:p>
          <a:p>
            <a:r>
              <a:rPr lang="es-MX" b="1" dirty="0"/>
              <a:t>Aislamiento:</a:t>
            </a:r>
            <a:r>
              <a:rPr lang="es-MX" dirty="0"/>
              <a:t> Esta propiedad asegura que una operación no puede afectar a otras. Esto asegura que la realización de dos transacciones sobre la misma información sean independientes y no generen ningún tipo de error. Esta propiedad define cómo y cuándo los cambios producidos por una operación se hacen visibles para las demás operaciones concurrentes. El aislamiento puede alcanzarse en distintos niveles, siendo el parámetro esencial a la hora de seleccionar </a:t>
            </a:r>
            <a:r>
              <a:rPr lang="es-MX" dirty="0" err="1"/>
              <a:t>SGBDs</a:t>
            </a:r>
            <a:r>
              <a:rPr lang="es-MX" dirty="0"/>
              <a:t>.</a:t>
            </a:r>
          </a:p>
          <a:p>
            <a:r>
              <a:rPr lang="es-MX" b="1" dirty="0"/>
              <a:t>Durabilidad:</a:t>
            </a:r>
            <a:r>
              <a:rPr lang="es-MX" dirty="0"/>
              <a:t> (Persistencia). Esta propiedad asegura que una vez realizada la operación, ésta persistirá y no se podrá deshacer aunque falle el sistema y que de esta forma los datos sobrevivan de alguna manera.</a:t>
            </a:r>
          </a:p>
          <a:p>
            <a:endParaRPr lang="es-PE" dirty="0"/>
          </a:p>
        </p:txBody>
      </p:sp>
    </p:spTree>
    <p:extLst>
      <p:ext uri="{BB962C8B-B14F-4D97-AF65-F5344CB8AC3E}">
        <p14:creationId xmlns:p14="http://schemas.microsoft.com/office/powerpoint/2010/main" val="75506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960B9-00BD-40D7-A859-4378B45AFCEC}"/>
              </a:ext>
            </a:extLst>
          </p:cNvPr>
          <p:cNvSpPr>
            <a:spLocks noGrp="1"/>
          </p:cNvSpPr>
          <p:nvPr>
            <p:ph type="title"/>
          </p:nvPr>
        </p:nvSpPr>
        <p:spPr>
          <a:xfrm>
            <a:off x="838199" y="599915"/>
            <a:ext cx="11074167" cy="1325563"/>
          </a:xfrm>
        </p:spPr>
        <p:txBody>
          <a:bodyPr>
            <a:normAutofit fontScale="90000"/>
          </a:bodyPr>
          <a:lstStyle/>
          <a:p>
            <a:r>
              <a:rPr lang="es-PE" sz="3600" b="1" dirty="0"/>
              <a:t>DDL (Data </a:t>
            </a:r>
            <a:r>
              <a:rPr lang="es-PE" sz="3600" b="1" dirty="0" err="1"/>
              <a:t>Definition</a:t>
            </a:r>
            <a:r>
              <a:rPr lang="es-PE" sz="3600" b="1" dirty="0"/>
              <a:t> </a:t>
            </a:r>
            <a:r>
              <a:rPr lang="es-PE" sz="3600" b="1" dirty="0" err="1"/>
              <a:t>Language</a:t>
            </a:r>
            <a:r>
              <a:rPr lang="es-PE" sz="3600" b="1" dirty="0"/>
              <a:t>) y DML (Data </a:t>
            </a:r>
            <a:r>
              <a:rPr lang="es-PE" sz="3600" b="1" dirty="0" err="1"/>
              <a:t>Manipulation</a:t>
            </a:r>
            <a:r>
              <a:rPr lang="es-PE" sz="3600" b="1" dirty="0"/>
              <a:t> </a:t>
            </a:r>
            <a:r>
              <a:rPr lang="es-PE" sz="3600" b="1" dirty="0" err="1"/>
              <a:t>Languaje</a:t>
            </a:r>
            <a:r>
              <a:rPr lang="es-PE" sz="3600" b="1" dirty="0"/>
              <a:t>)</a:t>
            </a:r>
            <a:br>
              <a:rPr lang="es-PE" b="1" dirty="0"/>
            </a:br>
            <a:endParaRPr lang="es-PE" dirty="0"/>
          </a:p>
        </p:txBody>
      </p:sp>
      <p:pic>
        <p:nvPicPr>
          <p:cNvPr id="4098" name="Picture 2">
            <a:extLst>
              <a:ext uri="{FF2B5EF4-FFF2-40B4-BE49-F238E27FC236}">
                <a16:creationId xmlns:a16="http://schemas.microsoft.com/office/drawing/2014/main" id="{0264C0BB-72D8-41DB-84B7-8E51EE1C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937" y="1378451"/>
            <a:ext cx="7596624" cy="511442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BBB3DE3-DE48-4D14-92E5-5F5401E0513E}"/>
              </a:ext>
            </a:extLst>
          </p:cNvPr>
          <p:cNvSpPr/>
          <p:nvPr/>
        </p:nvSpPr>
        <p:spPr>
          <a:xfrm>
            <a:off x="5964572" y="5142451"/>
            <a:ext cx="3464654" cy="880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75458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993D43E-B86A-4493-B01D-637A839861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981"/>
          <a:stretch/>
        </p:blipFill>
        <p:spPr bwMode="auto">
          <a:xfrm>
            <a:off x="2128914" y="186108"/>
            <a:ext cx="7502783" cy="648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63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B74C6AD-B740-4B9A-AC0F-32533E40C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963" y="176168"/>
            <a:ext cx="8317104" cy="654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510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69A2B0-DE1D-46BF-A143-349E4B5AAB30}"/>
              </a:ext>
            </a:extLst>
          </p:cNvPr>
          <p:cNvSpPr>
            <a:spLocks noGrp="1"/>
          </p:cNvSpPr>
          <p:nvPr>
            <p:ph type="title"/>
          </p:nvPr>
        </p:nvSpPr>
        <p:spPr/>
        <p:txBody>
          <a:bodyPr/>
          <a:lstStyle/>
          <a:p>
            <a:r>
              <a:rPr lang="es-MX" b="1" dirty="0"/>
              <a:t>Insertar en BD - Estructura JSON</a:t>
            </a:r>
            <a:br>
              <a:rPr lang="es-MX" b="1" dirty="0"/>
            </a:br>
            <a:endParaRPr lang="es-PE" dirty="0"/>
          </a:p>
        </p:txBody>
      </p:sp>
      <p:pic>
        <p:nvPicPr>
          <p:cNvPr id="5" name="Imagen 4">
            <a:extLst>
              <a:ext uri="{FF2B5EF4-FFF2-40B4-BE49-F238E27FC236}">
                <a16:creationId xmlns:a16="http://schemas.microsoft.com/office/drawing/2014/main" id="{D49263E2-F65D-429E-BFA0-DDC52202B7C3}"/>
              </a:ext>
            </a:extLst>
          </p:cNvPr>
          <p:cNvPicPr>
            <a:picLocks noChangeAspect="1"/>
          </p:cNvPicPr>
          <p:nvPr/>
        </p:nvPicPr>
        <p:blipFill rotWithShape="1">
          <a:blip r:embed="rId2"/>
          <a:srcRect l="12661" t="27767" r="35321" b="24037"/>
          <a:stretch/>
        </p:blipFill>
        <p:spPr>
          <a:xfrm>
            <a:off x="1107346" y="1027906"/>
            <a:ext cx="10083568" cy="5255192"/>
          </a:xfrm>
          <a:prstGeom prst="rect">
            <a:avLst/>
          </a:prstGeom>
        </p:spPr>
      </p:pic>
    </p:spTree>
    <p:extLst>
      <p:ext uri="{BB962C8B-B14F-4D97-AF65-F5344CB8AC3E}">
        <p14:creationId xmlns:p14="http://schemas.microsoft.com/office/powerpoint/2010/main" val="92281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55307-40E3-4C29-8308-0AD78F783BA5}"/>
              </a:ext>
            </a:extLst>
          </p:cNvPr>
          <p:cNvSpPr>
            <a:spLocks noGrp="1"/>
          </p:cNvSpPr>
          <p:nvPr>
            <p:ph type="title"/>
          </p:nvPr>
        </p:nvSpPr>
        <p:spPr/>
        <p:txBody>
          <a:bodyPr/>
          <a:lstStyle/>
          <a:p>
            <a:r>
              <a:rPr lang="es-US" dirty="0"/>
              <a:t>Glosario</a:t>
            </a:r>
            <a:endParaRPr lang="es-PE" dirty="0"/>
          </a:p>
        </p:txBody>
      </p:sp>
      <p:sp>
        <p:nvSpPr>
          <p:cNvPr id="3" name="Marcador de contenido 2">
            <a:extLst>
              <a:ext uri="{FF2B5EF4-FFF2-40B4-BE49-F238E27FC236}">
                <a16:creationId xmlns:a16="http://schemas.microsoft.com/office/drawing/2014/main" id="{8C3F3D10-A5A9-4539-99F6-4DAA5475C923}"/>
              </a:ext>
            </a:extLst>
          </p:cNvPr>
          <p:cNvSpPr>
            <a:spLocks noGrp="1"/>
          </p:cNvSpPr>
          <p:nvPr>
            <p:ph idx="1"/>
          </p:nvPr>
        </p:nvSpPr>
        <p:spPr>
          <a:xfrm>
            <a:off x="838200" y="1560352"/>
            <a:ext cx="10515600" cy="4616611"/>
          </a:xfrm>
        </p:spPr>
        <p:txBody>
          <a:bodyPr>
            <a:normAutofit fontScale="77500" lnSpcReduction="20000"/>
          </a:bodyPr>
          <a:lstStyle/>
          <a:p>
            <a:r>
              <a:rPr lang="es-MX" b="1" dirty="0"/>
              <a:t>Entidad Fuerte:</a:t>
            </a:r>
            <a:r>
              <a:rPr lang="es-MX" dirty="0"/>
              <a:t> La constituyen las tablas principales de la BD, que contienen los registros principales del sistema de información y que requieren de entidades o </a:t>
            </a:r>
            <a:r>
              <a:rPr lang="es-MX" dirty="0" err="1"/>
              <a:t>tablasauxiliares</a:t>
            </a:r>
            <a:r>
              <a:rPr lang="es-MX" dirty="0"/>
              <a:t> para completar su descripción o información.</a:t>
            </a:r>
          </a:p>
          <a:p>
            <a:r>
              <a:rPr lang="es-MX" b="1" dirty="0"/>
              <a:t>Entidad </a:t>
            </a:r>
            <a:r>
              <a:rPr lang="es-MX" b="1" dirty="0" err="1"/>
              <a:t>Debil</a:t>
            </a:r>
            <a:r>
              <a:rPr lang="es-MX" b="1" dirty="0"/>
              <a:t>:</a:t>
            </a:r>
            <a:r>
              <a:rPr lang="es-MX" dirty="0"/>
              <a:t> Tablas auxiliares de una tabla principal a la que completan o complementan con la información de sus registros relacionados.</a:t>
            </a:r>
          </a:p>
          <a:p>
            <a:r>
              <a:rPr lang="es-MX" b="1" dirty="0"/>
              <a:t>Dependencias Funcionales:</a:t>
            </a:r>
            <a:br>
              <a:rPr lang="es-MX" dirty="0"/>
            </a:br>
            <a:endParaRPr lang="es-MX" dirty="0"/>
          </a:p>
          <a:p>
            <a:r>
              <a:rPr lang="es-MX" b="1" dirty="0"/>
              <a:t>Reflexiva =&gt;</a:t>
            </a:r>
            <a:r>
              <a:rPr lang="es-MX" dirty="0"/>
              <a:t> Si tengo un dato A puedo llegar a un dato B.</a:t>
            </a:r>
            <a:br>
              <a:rPr lang="es-MX" dirty="0"/>
            </a:br>
            <a:endParaRPr lang="es-MX" dirty="0"/>
          </a:p>
          <a:p>
            <a:r>
              <a:rPr lang="es-MX" b="1" dirty="0"/>
              <a:t>Aumentativa =&gt;</a:t>
            </a:r>
            <a:r>
              <a:rPr lang="es-MX" dirty="0"/>
              <a:t> Si tengo un dato A, C entonces B, C.</a:t>
            </a:r>
            <a:br>
              <a:rPr lang="es-MX" dirty="0"/>
            </a:br>
            <a:endParaRPr lang="es-MX" dirty="0"/>
          </a:p>
          <a:p>
            <a:r>
              <a:rPr lang="es-MX" b="1" dirty="0"/>
              <a:t>Transitiva =&gt;</a:t>
            </a:r>
            <a:r>
              <a:rPr lang="es-MX" dirty="0"/>
              <a:t> Si tengo una tabla A que esta relacionada con una tabla B y tengo un tabla C relacionada con B no tengo que tener relación entre A y C para poder traer los datos de C cuando hago una consulta de A.</a:t>
            </a:r>
          </a:p>
          <a:p>
            <a:r>
              <a:rPr lang="es-MX" b="1" dirty="0"/>
              <a:t>Primera forma Normal:</a:t>
            </a:r>
            <a:r>
              <a:rPr lang="es-MX" dirty="0"/>
              <a:t> Principio de Atomicidad, dejar el mínimo valor posible de un dato.</a:t>
            </a:r>
          </a:p>
          <a:p>
            <a:endParaRPr lang="es-PE" dirty="0"/>
          </a:p>
        </p:txBody>
      </p:sp>
    </p:spTree>
    <p:extLst>
      <p:ext uri="{BB962C8B-B14F-4D97-AF65-F5344CB8AC3E}">
        <p14:creationId xmlns:p14="http://schemas.microsoft.com/office/powerpoint/2010/main" val="1602592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2FB1F47-7A97-4AC1-86FC-984F0C2B3741}"/>
              </a:ext>
            </a:extLst>
          </p:cNvPr>
          <p:cNvPicPr>
            <a:picLocks noChangeAspect="1"/>
          </p:cNvPicPr>
          <p:nvPr/>
        </p:nvPicPr>
        <p:blipFill rotWithShape="1">
          <a:blip r:embed="rId2"/>
          <a:srcRect l="25252" t="9908" r="24037" b="5444"/>
          <a:stretch/>
        </p:blipFill>
        <p:spPr>
          <a:xfrm>
            <a:off x="2114026" y="0"/>
            <a:ext cx="7164198" cy="6726765"/>
          </a:xfrm>
          <a:prstGeom prst="rect">
            <a:avLst/>
          </a:prstGeom>
        </p:spPr>
      </p:pic>
    </p:spTree>
    <p:extLst>
      <p:ext uri="{BB962C8B-B14F-4D97-AF65-F5344CB8AC3E}">
        <p14:creationId xmlns:p14="http://schemas.microsoft.com/office/powerpoint/2010/main" val="125747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9E18E-E9CA-4B58-B0FA-2FFA110D8CB7}"/>
              </a:ext>
            </a:extLst>
          </p:cNvPr>
          <p:cNvSpPr>
            <a:spLocks noGrp="1"/>
          </p:cNvSpPr>
          <p:nvPr>
            <p:ph type="title"/>
          </p:nvPr>
        </p:nvSpPr>
        <p:spPr>
          <a:xfrm>
            <a:off x="838200" y="600016"/>
            <a:ext cx="10515600" cy="1325563"/>
          </a:xfrm>
        </p:spPr>
        <p:txBody>
          <a:bodyPr>
            <a:normAutofit fontScale="90000"/>
          </a:bodyPr>
          <a:lstStyle/>
          <a:p>
            <a:pPr algn="ctr"/>
            <a:r>
              <a:rPr lang="es-MX" b="1" dirty="0"/>
              <a:t>Tipos de Bases de Datos y sus aplicaciones en la industria</a:t>
            </a:r>
            <a:br>
              <a:rPr lang="es-MX" b="1" dirty="0"/>
            </a:br>
            <a:endParaRPr lang="es-PE" dirty="0"/>
          </a:p>
        </p:txBody>
      </p:sp>
      <p:sp>
        <p:nvSpPr>
          <p:cNvPr id="3" name="Marcador de contenido 2">
            <a:extLst>
              <a:ext uri="{FF2B5EF4-FFF2-40B4-BE49-F238E27FC236}">
                <a16:creationId xmlns:a16="http://schemas.microsoft.com/office/drawing/2014/main" id="{5A98B81F-A967-42D2-8E79-7A6ABBA4124F}"/>
              </a:ext>
            </a:extLst>
          </p:cNvPr>
          <p:cNvSpPr>
            <a:spLocks noGrp="1"/>
          </p:cNvSpPr>
          <p:nvPr>
            <p:ph idx="1"/>
          </p:nvPr>
        </p:nvSpPr>
        <p:spPr/>
        <p:txBody>
          <a:bodyPr>
            <a:normAutofit lnSpcReduction="10000"/>
          </a:bodyPr>
          <a:lstStyle/>
          <a:p>
            <a:r>
              <a:rPr lang="es-MX" dirty="0"/>
              <a:t>Las </a:t>
            </a:r>
            <a:r>
              <a:rPr lang="es-MX" b="1" dirty="0"/>
              <a:t>Bases de Datos</a:t>
            </a:r>
            <a:r>
              <a:rPr lang="es-MX" dirty="0"/>
              <a:t> se pueden dividir en:</a:t>
            </a:r>
          </a:p>
          <a:p>
            <a:pPr lvl="1"/>
            <a:r>
              <a:rPr lang="es-MX" b="1" dirty="0"/>
              <a:t>Bases de Datos Relacionales</a:t>
            </a:r>
            <a:endParaRPr lang="es-MX" dirty="0"/>
          </a:p>
          <a:p>
            <a:pPr lvl="1"/>
            <a:r>
              <a:rPr lang="es-MX" b="1" dirty="0"/>
              <a:t>Bases de Datos no Relacionales</a:t>
            </a:r>
            <a:endParaRPr lang="es-MX" dirty="0"/>
          </a:p>
          <a:p>
            <a:r>
              <a:rPr lang="es-MX" b="1" dirty="0"/>
              <a:t>Bases de Datos Relacionales</a:t>
            </a:r>
            <a:r>
              <a:rPr lang="es-MX" dirty="0"/>
              <a:t> empresariales (más importantes):</a:t>
            </a:r>
          </a:p>
          <a:p>
            <a:pPr lvl="1"/>
            <a:r>
              <a:rPr lang="es-MX" b="1" dirty="0"/>
              <a:t>DB2</a:t>
            </a:r>
            <a:endParaRPr lang="es-MX" dirty="0"/>
          </a:p>
          <a:p>
            <a:pPr lvl="1"/>
            <a:r>
              <a:rPr lang="es-MX" b="1" dirty="0"/>
              <a:t>SQL Server</a:t>
            </a:r>
            <a:endParaRPr lang="es-MX" dirty="0"/>
          </a:p>
          <a:p>
            <a:pPr lvl="1"/>
            <a:r>
              <a:rPr lang="es-MX" b="1" dirty="0"/>
              <a:t>Oracle</a:t>
            </a:r>
            <a:endParaRPr lang="es-MX" dirty="0"/>
          </a:p>
          <a:p>
            <a:r>
              <a:rPr lang="es-MX" dirty="0"/>
              <a:t>Algunas </a:t>
            </a:r>
            <a:r>
              <a:rPr lang="es-MX" b="1" dirty="0"/>
              <a:t>Bases de Datos Relacionales</a:t>
            </a:r>
            <a:r>
              <a:rPr lang="es-MX" dirty="0"/>
              <a:t> comunes:</a:t>
            </a:r>
          </a:p>
          <a:p>
            <a:pPr lvl="1"/>
            <a:r>
              <a:rPr lang="es-MX" b="1" dirty="0" err="1"/>
              <a:t>MariaDB</a:t>
            </a:r>
            <a:r>
              <a:rPr lang="es-MX" b="1" dirty="0"/>
              <a:t>:</a:t>
            </a:r>
            <a:r>
              <a:rPr lang="es-MX" dirty="0"/>
              <a:t> Es una distribución de Bases de Datos que deriva de MySQL.</a:t>
            </a:r>
          </a:p>
          <a:p>
            <a:pPr lvl="1"/>
            <a:r>
              <a:rPr lang="es-MX" b="1" dirty="0" err="1"/>
              <a:t>PostrgreSQL</a:t>
            </a:r>
            <a:r>
              <a:rPr lang="es-MX" b="1" dirty="0"/>
              <a:t>:</a:t>
            </a:r>
            <a:r>
              <a:rPr lang="es-MX" dirty="0"/>
              <a:t> Esta es una Base de Datos comunitaria pero tiene una versión </a:t>
            </a:r>
            <a:r>
              <a:rPr lang="es-MX" dirty="0" err="1"/>
              <a:t>entreprise</a:t>
            </a:r>
            <a:r>
              <a:rPr lang="es-MX" dirty="0"/>
              <a:t> que tiene soporte.</a:t>
            </a:r>
          </a:p>
          <a:p>
            <a:endParaRPr lang="es-PE" dirty="0"/>
          </a:p>
        </p:txBody>
      </p:sp>
    </p:spTree>
    <p:extLst>
      <p:ext uri="{BB962C8B-B14F-4D97-AF65-F5344CB8AC3E}">
        <p14:creationId xmlns:p14="http://schemas.microsoft.com/office/powerpoint/2010/main" val="323949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78FA4-8D01-453C-8B6A-92F63AE6C75D}"/>
              </a:ext>
            </a:extLst>
          </p:cNvPr>
          <p:cNvSpPr>
            <a:spLocks noGrp="1"/>
          </p:cNvSpPr>
          <p:nvPr>
            <p:ph type="title"/>
          </p:nvPr>
        </p:nvSpPr>
        <p:spPr/>
        <p:txBody>
          <a:bodyPr>
            <a:normAutofit/>
          </a:bodyPr>
          <a:lstStyle/>
          <a:p>
            <a:r>
              <a:rPr lang="es-PE" sz="4000" dirty="0"/>
              <a:t>Algunas </a:t>
            </a:r>
            <a:r>
              <a:rPr lang="es-PE" sz="4000" b="1" dirty="0"/>
              <a:t>Bases de Datos No Relacionales</a:t>
            </a:r>
            <a:r>
              <a:rPr lang="es-PE" sz="4000" dirty="0"/>
              <a:t> comunes:</a:t>
            </a:r>
          </a:p>
        </p:txBody>
      </p:sp>
      <p:sp>
        <p:nvSpPr>
          <p:cNvPr id="3" name="Marcador de contenido 2">
            <a:extLst>
              <a:ext uri="{FF2B5EF4-FFF2-40B4-BE49-F238E27FC236}">
                <a16:creationId xmlns:a16="http://schemas.microsoft.com/office/drawing/2014/main" id="{E6BA2F28-B56C-476A-98E3-FA0F3A6A939E}"/>
              </a:ext>
            </a:extLst>
          </p:cNvPr>
          <p:cNvSpPr>
            <a:spLocks noGrp="1"/>
          </p:cNvSpPr>
          <p:nvPr>
            <p:ph idx="1"/>
          </p:nvPr>
        </p:nvSpPr>
        <p:spPr/>
        <p:txBody>
          <a:bodyPr/>
          <a:lstStyle/>
          <a:p>
            <a:r>
              <a:rPr lang="es-MX" b="1" dirty="0"/>
              <a:t>Redis:</a:t>
            </a:r>
            <a:r>
              <a:rPr lang="es-MX" dirty="0"/>
              <a:t> Una Base de Datos que en la actualidad se trabaja mucho.</a:t>
            </a:r>
          </a:p>
          <a:p>
            <a:r>
              <a:rPr lang="es-MX" b="1" dirty="0"/>
              <a:t>neo4j:</a:t>
            </a:r>
            <a:r>
              <a:rPr lang="es-MX" dirty="0"/>
              <a:t> Es una Base de Datos basada en nodos. Está centrada en grafos que nos va a permitir encontrar relaciones entre objetos. Muy común en </a:t>
            </a:r>
            <a:r>
              <a:rPr lang="es-MX" dirty="0" err="1"/>
              <a:t>eCommerce</a:t>
            </a:r>
            <a:r>
              <a:rPr lang="es-MX" dirty="0"/>
              <a:t>.</a:t>
            </a:r>
          </a:p>
          <a:p>
            <a:r>
              <a:rPr lang="es-MX" b="1" dirty="0" err="1"/>
              <a:t>Cassandra</a:t>
            </a:r>
            <a:r>
              <a:rPr lang="es-MX" b="1" dirty="0"/>
              <a:t>:</a:t>
            </a:r>
            <a:r>
              <a:rPr lang="es-MX" dirty="0"/>
              <a:t> Es una Base de Datos muy importante del proyecto Apache. Trabaja con grandes volúmenes de datos.</a:t>
            </a:r>
          </a:p>
          <a:p>
            <a:r>
              <a:rPr lang="es-MX" b="1" dirty="0"/>
              <a:t>MongoDB:</a:t>
            </a:r>
            <a:r>
              <a:rPr lang="es-MX" dirty="0"/>
              <a:t> Es una Base de Datos en NoSQL que se basa en trabajar en varias instancias.</a:t>
            </a:r>
          </a:p>
          <a:p>
            <a:endParaRPr lang="es-PE" dirty="0"/>
          </a:p>
        </p:txBody>
      </p:sp>
    </p:spTree>
    <p:extLst>
      <p:ext uri="{BB962C8B-B14F-4D97-AF65-F5344CB8AC3E}">
        <p14:creationId xmlns:p14="http://schemas.microsoft.com/office/powerpoint/2010/main" val="125845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AB085-E95E-49CC-A73A-BC1DCE7D579E}"/>
              </a:ext>
            </a:extLst>
          </p:cNvPr>
          <p:cNvSpPr>
            <a:spLocks noGrp="1"/>
          </p:cNvSpPr>
          <p:nvPr>
            <p:ph type="title"/>
          </p:nvPr>
        </p:nvSpPr>
        <p:spPr/>
        <p:txBody>
          <a:bodyPr/>
          <a:lstStyle/>
          <a:p>
            <a:r>
              <a:rPr lang="es-MX" b="1" dirty="0"/>
              <a:t>Visión general de los datos</a:t>
            </a:r>
            <a:endParaRPr lang="es-PE" dirty="0"/>
          </a:p>
        </p:txBody>
      </p:sp>
      <p:sp>
        <p:nvSpPr>
          <p:cNvPr id="3" name="Marcador de contenido 2">
            <a:extLst>
              <a:ext uri="{FF2B5EF4-FFF2-40B4-BE49-F238E27FC236}">
                <a16:creationId xmlns:a16="http://schemas.microsoft.com/office/drawing/2014/main" id="{AF6EEFAC-38B7-4109-A43C-D71B0F626363}"/>
              </a:ext>
            </a:extLst>
          </p:cNvPr>
          <p:cNvSpPr>
            <a:spLocks noGrp="1"/>
          </p:cNvSpPr>
          <p:nvPr>
            <p:ph idx="1"/>
          </p:nvPr>
        </p:nvSpPr>
        <p:spPr/>
        <p:txBody>
          <a:bodyPr>
            <a:normAutofit fontScale="92500" lnSpcReduction="10000"/>
          </a:bodyPr>
          <a:lstStyle/>
          <a:p>
            <a:r>
              <a:rPr lang="es-MX" b="1" dirty="0"/>
              <a:t>¿Qué es un dato?</a:t>
            </a:r>
            <a:endParaRPr lang="es-MX" dirty="0"/>
          </a:p>
          <a:p>
            <a:r>
              <a:rPr lang="es-MX" dirty="0"/>
              <a:t>Un dato es algo que nos va a permitir describir un objeto. Ese objeto global lo vamos a poder llamar “Entidad”. Una entidad puede estar llena de datos.</a:t>
            </a:r>
          </a:p>
          <a:p>
            <a:r>
              <a:rPr lang="es-MX" dirty="0"/>
              <a:t>Existen </a:t>
            </a:r>
            <a:r>
              <a:rPr lang="es-MX" b="1" dirty="0"/>
              <a:t>3 niveles de Abstracción</a:t>
            </a:r>
            <a:r>
              <a:rPr lang="es-MX" dirty="0"/>
              <a:t> en las </a:t>
            </a:r>
            <a:r>
              <a:rPr lang="es-MX" b="1" dirty="0"/>
              <a:t>Bases de Datos:</a:t>
            </a:r>
            <a:endParaRPr lang="es-MX" dirty="0"/>
          </a:p>
          <a:p>
            <a:r>
              <a:rPr lang="es-MX" b="1" dirty="0"/>
              <a:t>Conceptual:</a:t>
            </a:r>
            <a:r>
              <a:rPr lang="es-MX" dirty="0"/>
              <a:t> Se tiene que empezar a modelar una Base de Datos dependiendo de lo que se quiere hacer basado en los conceptos de “entidad” y “relación”.</a:t>
            </a:r>
          </a:p>
          <a:p>
            <a:r>
              <a:rPr lang="es-MX" b="1" dirty="0"/>
              <a:t>Lógico:</a:t>
            </a:r>
            <a:r>
              <a:rPr lang="es-MX" dirty="0"/>
              <a:t> El diagrama lógico nos va a resolver ciertas dudas de consistencia, para evitar crear </a:t>
            </a:r>
            <a:r>
              <a:rPr lang="es-MX" dirty="0" err="1"/>
              <a:t>loops</a:t>
            </a:r>
            <a:r>
              <a:rPr lang="es-MX" dirty="0"/>
              <a:t> o evitar que tenga cosas que no tengan sentido en nuestro proyecto.</a:t>
            </a:r>
          </a:p>
          <a:p>
            <a:r>
              <a:rPr lang="es-MX" b="1" dirty="0"/>
              <a:t>Físico:</a:t>
            </a:r>
            <a:r>
              <a:rPr lang="es-MX" dirty="0"/>
              <a:t> Es finalmente cómo lo va a ver la Base de Datos.</a:t>
            </a:r>
          </a:p>
          <a:p>
            <a:endParaRPr lang="es-PE" dirty="0"/>
          </a:p>
        </p:txBody>
      </p:sp>
    </p:spTree>
    <p:extLst>
      <p:ext uri="{BB962C8B-B14F-4D97-AF65-F5344CB8AC3E}">
        <p14:creationId xmlns:p14="http://schemas.microsoft.com/office/powerpoint/2010/main" val="116188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A471E-0C47-4617-AAB0-54A7CDE9DC5B}"/>
              </a:ext>
            </a:extLst>
          </p:cNvPr>
          <p:cNvSpPr>
            <a:spLocks noGrp="1"/>
          </p:cNvSpPr>
          <p:nvPr>
            <p:ph type="title"/>
          </p:nvPr>
        </p:nvSpPr>
        <p:spPr/>
        <p:txBody>
          <a:bodyPr/>
          <a:lstStyle/>
          <a:p>
            <a:r>
              <a:rPr lang="es-PE" b="1" dirty="0"/>
              <a:t>Tipos de Datos</a:t>
            </a:r>
            <a:endParaRPr lang="es-PE" dirty="0"/>
          </a:p>
        </p:txBody>
      </p:sp>
      <p:sp>
        <p:nvSpPr>
          <p:cNvPr id="3" name="Marcador de contenido 2">
            <a:extLst>
              <a:ext uri="{FF2B5EF4-FFF2-40B4-BE49-F238E27FC236}">
                <a16:creationId xmlns:a16="http://schemas.microsoft.com/office/drawing/2014/main" id="{80CB9B29-851B-415C-A644-1E5D8EA0B3EE}"/>
              </a:ext>
            </a:extLst>
          </p:cNvPr>
          <p:cNvSpPr>
            <a:spLocks noGrp="1"/>
          </p:cNvSpPr>
          <p:nvPr>
            <p:ph idx="1"/>
          </p:nvPr>
        </p:nvSpPr>
        <p:spPr/>
        <p:txBody>
          <a:bodyPr>
            <a:normAutofit lnSpcReduction="10000"/>
          </a:bodyPr>
          <a:lstStyle/>
          <a:p>
            <a:r>
              <a:rPr lang="es-MX" dirty="0"/>
              <a:t>Igual que en cualquier lenguaje de programación, existen </a:t>
            </a:r>
            <a:r>
              <a:rPr lang="es-MX" b="1" dirty="0"/>
              <a:t>variables</a:t>
            </a:r>
            <a:r>
              <a:rPr lang="es-MX" dirty="0"/>
              <a:t> en las </a:t>
            </a:r>
            <a:r>
              <a:rPr lang="es-MX" b="1" dirty="0"/>
              <a:t>Bases de Datos:</a:t>
            </a:r>
            <a:endParaRPr lang="es-MX" dirty="0"/>
          </a:p>
          <a:p>
            <a:pPr lvl="1"/>
            <a:r>
              <a:rPr lang="es-MX" b="1" dirty="0"/>
              <a:t>Caracteres:</a:t>
            </a:r>
            <a:r>
              <a:rPr lang="es-MX" dirty="0"/>
              <a:t> Pueden ser desde letras hasta caracteres especiales.</a:t>
            </a:r>
          </a:p>
          <a:p>
            <a:pPr lvl="1"/>
            <a:r>
              <a:rPr lang="es-MX" b="1" dirty="0"/>
              <a:t>Numérico:</a:t>
            </a:r>
            <a:r>
              <a:rPr lang="es-MX" dirty="0"/>
              <a:t> Del 0 al 9 pero con una longitud especial.</a:t>
            </a:r>
          </a:p>
          <a:p>
            <a:pPr lvl="1"/>
            <a:r>
              <a:rPr lang="es-MX" b="1" dirty="0" err="1"/>
              <a:t>Varchar</a:t>
            </a:r>
            <a:r>
              <a:rPr lang="es-MX" b="1" dirty="0"/>
              <a:t>:</a:t>
            </a:r>
            <a:r>
              <a:rPr lang="es-MX" dirty="0"/>
              <a:t> Caracteres con un formato más variable.</a:t>
            </a:r>
          </a:p>
          <a:p>
            <a:pPr lvl="1"/>
            <a:r>
              <a:rPr lang="es-MX" b="1" dirty="0"/>
              <a:t>Imagen</a:t>
            </a:r>
            <a:endParaRPr lang="es-MX" dirty="0"/>
          </a:p>
          <a:p>
            <a:pPr lvl="1"/>
            <a:r>
              <a:rPr lang="es-MX" b="1" dirty="0"/>
              <a:t>Fecha:</a:t>
            </a:r>
            <a:r>
              <a:rPr lang="es-MX" dirty="0"/>
              <a:t> Generalmente van acompañadas de una hora.</a:t>
            </a:r>
          </a:p>
          <a:p>
            <a:pPr lvl="1"/>
            <a:r>
              <a:rPr lang="es-MX" b="1" dirty="0"/>
              <a:t>Moneda:</a:t>
            </a:r>
            <a:r>
              <a:rPr lang="es-MX" dirty="0"/>
              <a:t> esto facilita todo si se trabaja con diferentes denominaciones.</a:t>
            </a:r>
          </a:p>
          <a:p>
            <a:pPr lvl="1"/>
            <a:r>
              <a:rPr lang="es-MX" b="1" dirty="0"/>
              <a:t>Texto:</a:t>
            </a:r>
            <a:r>
              <a:rPr lang="es-MX" dirty="0"/>
              <a:t> Variables que tienen mayor tamaño que un </a:t>
            </a:r>
            <a:r>
              <a:rPr lang="es-MX" dirty="0" err="1"/>
              <a:t>char</a:t>
            </a:r>
            <a:r>
              <a:rPr lang="es-MX" dirty="0"/>
              <a:t> o que un </a:t>
            </a:r>
            <a:r>
              <a:rPr lang="es-MX" dirty="0" err="1"/>
              <a:t>varchar</a:t>
            </a:r>
            <a:r>
              <a:rPr lang="es-MX" dirty="0"/>
              <a:t>.</a:t>
            </a:r>
          </a:p>
          <a:p>
            <a:pPr lvl="1"/>
            <a:r>
              <a:rPr lang="es-MX" b="1" dirty="0"/>
              <a:t>Bit:</a:t>
            </a:r>
            <a:r>
              <a:rPr lang="es-MX" dirty="0"/>
              <a:t> Se puede trabajar con 1 y 0 o también con verdadero y falso.</a:t>
            </a:r>
          </a:p>
          <a:p>
            <a:pPr lvl="1"/>
            <a:r>
              <a:rPr lang="es-MX" b="1" dirty="0"/>
              <a:t>Decimal</a:t>
            </a:r>
            <a:endParaRPr lang="es-MX" dirty="0"/>
          </a:p>
          <a:p>
            <a:endParaRPr lang="es-PE" dirty="0"/>
          </a:p>
        </p:txBody>
      </p:sp>
    </p:spTree>
    <p:extLst>
      <p:ext uri="{BB962C8B-B14F-4D97-AF65-F5344CB8AC3E}">
        <p14:creationId xmlns:p14="http://schemas.microsoft.com/office/powerpoint/2010/main" val="115541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6596A-2B54-4106-8ECE-767FC948716D}"/>
              </a:ext>
            </a:extLst>
          </p:cNvPr>
          <p:cNvSpPr>
            <a:spLocks noGrp="1"/>
          </p:cNvSpPr>
          <p:nvPr>
            <p:ph type="title"/>
          </p:nvPr>
        </p:nvSpPr>
        <p:spPr/>
        <p:txBody>
          <a:bodyPr/>
          <a:lstStyle/>
          <a:p>
            <a:r>
              <a:rPr lang="es-US" dirty="0"/>
              <a:t>Algunos otros conceptos</a:t>
            </a:r>
            <a:endParaRPr lang="es-PE" dirty="0"/>
          </a:p>
        </p:txBody>
      </p:sp>
      <p:sp>
        <p:nvSpPr>
          <p:cNvPr id="3" name="Marcador de contenido 2">
            <a:extLst>
              <a:ext uri="{FF2B5EF4-FFF2-40B4-BE49-F238E27FC236}">
                <a16:creationId xmlns:a16="http://schemas.microsoft.com/office/drawing/2014/main" id="{DFFA64FA-E788-41BA-AA15-CC47A2D28159}"/>
              </a:ext>
            </a:extLst>
          </p:cNvPr>
          <p:cNvSpPr>
            <a:spLocks noGrp="1"/>
          </p:cNvSpPr>
          <p:nvPr>
            <p:ph idx="1"/>
          </p:nvPr>
        </p:nvSpPr>
        <p:spPr/>
        <p:txBody>
          <a:bodyPr>
            <a:normAutofit fontScale="92500" lnSpcReduction="10000"/>
          </a:bodyPr>
          <a:lstStyle/>
          <a:p>
            <a:r>
              <a:rPr lang="es-MX" b="1" dirty="0"/>
              <a:t>Esquema =</a:t>
            </a:r>
            <a:r>
              <a:rPr lang="es-MX" dirty="0"/>
              <a:t> Es la estructura lógica que va a tener una Base de Datos.</a:t>
            </a:r>
            <a:br>
              <a:rPr lang="es-MX" dirty="0"/>
            </a:br>
            <a:r>
              <a:rPr lang="es-MX" b="1" dirty="0"/>
              <a:t>Instancia =</a:t>
            </a:r>
            <a:r>
              <a:rPr lang="es-MX" dirty="0"/>
              <a:t> Contenido de partículas que tiene una Base de Datos en un instante de tiempo.</a:t>
            </a:r>
          </a:p>
          <a:p>
            <a:r>
              <a:rPr lang="es-MX" dirty="0"/>
              <a:t>¿Qué debemos esperar para modelar una </a:t>
            </a:r>
            <a:r>
              <a:rPr lang="es-MX" b="1" dirty="0"/>
              <a:t>Base de Datos</a:t>
            </a:r>
            <a:r>
              <a:rPr lang="es-MX" dirty="0"/>
              <a:t>?</a:t>
            </a:r>
          </a:p>
          <a:p>
            <a:pPr lvl="1"/>
            <a:r>
              <a:rPr lang="es-MX" dirty="0"/>
              <a:t>Los datos.</a:t>
            </a:r>
          </a:p>
          <a:p>
            <a:pPr lvl="1"/>
            <a:r>
              <a:rPr lang="es-MX" dirty="0"/>
              <a:t>La relación que existe entre los datos.</a:t>
            </a:r>
          </a:p>
          <a:p>
            <a:pPr lvl="1"/>
            <a:r>
              <a:rPr lang="es-MX" dirty="0"/>
              <a:t>Restricciones de los datos.</a:t>
            </a:r>
          </a:p>
          <a:p>
            <a:r>
              <a:rPr lang="es-MX" dirty="0"/>
              <a:t>Existen 3 cosas para poder hacer la descripción de una </a:t>
            </a:r>
            <a:r>
              <a:rPr lang="es-MX" b="1" dirty="0"/>
              <a:t>Base de Datos:</a:t>
            </a:r>
            <a:endParaRPr lang="es-MX" dirty="0"/>
          </a:p>
          <a:p>
            <a:r>
              <a:rPr lang="es-MX" b="1" dirty="0"/>
              <a:t>DML =</a:t>
            </a:r>
            <a:r>
              <a:rPr lang="es-MX" dirty="0"/>
              <a:t> Data </a:t>
            </a:r>
            <a:r>
              <a:rPr lang="es-MX" dirty="0" err="1"/>
              <a:t>Manipulation</a:t>
            </a:r>
            <a:r>
              <a:rPr lang="es-MX" dirty="0"/>
              <a:t> </a:t>
            </a:r>
            <a:r>
              <a:rPr lang="es-MX" dirty="0" err="1"/>
              <a:t>Language</a:t>
            </a:r>
            <a:r>
              <a:rPr lang="es-MX" dirty="0"/>
              <a:t> o Lenguaje de Manipulación de Datos.</a:t>
            </a:r>
          </a:p>
          <a:p>
            <a:r>
              <a:rPr lang="es-MX" b="1" dirty="0"/>
              <a:t>DDL =</a:t>
            </a:r>
            <a:r>
              <a:rPr lang="es-MX" dirty="0"/>
              <a:t> Data </a:t>
            </a:r>
            <a:r>
              <a:rPr lang="es-MX" dirty="0" err="1"/>
              <a:t>Definition</a:t>
            </a:r>
            <a:r>
              <a:rPr lang="es-MX" dirty="0"/>
              <a:t> </a:t>
            </a:r>
            <a:r>
              <a:rPr lang="es-MX" dirty="0" err="1"/>
              <a:t>Language</a:t>
            </a:r>
            <a:r>
              <a:rPr lang="es-MX" dirty="0"/>
              <a:t> o Lenguaje de Definición de Datos.</a:t>
            </a:r>
          </a:p>
          <a:p>
            <a:r>
              <a:rPr lang="es-MX" b="1" dirty="0"/>
              <a:t>SQL =</a:t>
            </a:r>
            <a:r>
              <a:rPr lang="es-MX" dirty="0"/>
              <a:t> </a:t>
            </a:r>
            <a:r>
              <a:rPr lang="es-MX" dirty="0" err="1"/>
              <a:t>Structured</a:t>
            </a:r>
            <a:r>
              <a:rPr lang="es-MX" dirty="0"/>
              <a:t> </a:t>
            </a:r>
            <a:r>
              <a:rPr lang="es-MX" dirty="0" err="1"/>
              <a:t>Query</a:t>
            </a:r>
            <a:r>
              <a:rPr lang="es-MX" dirty="0"/>
              <a:t> </a:t>
            </a:r>
            <a:r>
              <a:rPr lang="es-MX" dirty="0" err="1"/>
              <a:t>Language</a:t>
            </a:r>
            <a:r>
              <a:rPr lang="es-MX" dirty="0"/>
              <a:t> o Lenguaje de Consulta Estructurada.</a:t>
            </a:r>
          </a:p>
          <a:p>
            <a:endParaRPr lang="es-MX" dirty="0"/>
          </a:p>
        </p:txBody>
      </p:sp>
    </p:spTree>
    <p:extLst>
      <p:ext uri="{BB962C8B-B14F-4D97-AF65-F5344CB8AC3E}">
        <p14:creationId xmlns:p14="http://schemas.microsoft.com/office/powerpoint/2010/main" val="402126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9B96B-8EAD-4245-BD3C-73FD0DF3C3E0}"/>
              </a:ext>
            </a:extLst>
          </p:cNvPr>
          <p:cNvSpPr>
            <a:spLocks noGrp="1"/>
          </p:cNvSpPr>
          <p:nvPr>
            <p:ph type="title"/>
          </p:nvPr>
        </p:nvSpPr>
        <p:spPr/>
        <p:txBody>
          <a:bodyPr/>
          <a:lstStyle/>
          <a:p>
            <a:r>
              <a:rPr lang="es-MX" b="1" dirty="0"/>
              <a:t>Otros tipos de Bases de Datos:</a:t>
            </a:r>
            <a:endParaRPr lang="es-PE" dirty="0"/>
          </a:p>
        </p:txBody>
      </p:sp>
      <p:sp>
        <p:nvSpPr>
          <p:cNvPr id="3" name="Marcador de contenido 2">
            <a:extLst>
              <a:ext uri="{FF2B5EF4-FFF2-40B4-BE49-F238E27FC236}">
                <a16:creationId xmlns:a16="http://schemas.microsoft.com/office/drawing/2014/main" id="{D96DDF3D-3C9F-4F9F-9717-6876FEDB7FCF}"/>
              </a:ext>
            </a:extLst>
          </p:cNvPr>
          <p:cNvSpPr>
            <a:spLocks noGrp="1"/>
          </p:cNvSpPr>
          <p:nvPr>
            <p:ph idx="1"/>
          </p:nvPr>
        </p:nvSpPr>
        <p:spPr/>
        <p:txBody>
          <a:bodyPr/>
          <a:lstStyle/>
          <a:p>
            <a:r>
              <a:rPr lang="es-MX" dirty="0"/>
              <a:t>Bases de Datos Relacionales</a:t>
            </a:r>
          </a:p>
          <a:p>
            <a:r>
              <a:rPr lang="es-MX" dirty="0"/>
              <a:t>Basadas en Objetos Relacionales</a:t>
            </a:r>
          </a:p>
          <a:p>
            <a:r>
              <a:rPr lang="es-MX" dirty="0"/>
              <a:t>XML</a:t>
            </a:r>
          </a:p>
          <a:p>
            <a:r>
              <a:rPr lang="es-MX" dirty="0"/>
              <a:t>NoSQL</a:t>
            </a:r>
          </a:p>
          <a:p>
            <a:r>
              <a:rPr lang="es-MX" dirty="0"/>
              <a:t>In-</a:t>
            </a:r>
            <a:r>
              <a:rPr lang="es-MX" dirty="0" err="1"/>
              <a:t>Memory</a:t>
            </a:r>
            <a:endParaRPr lang="es-MX" dirty="0"/>
          </a:p>
          <a:p>
            <a:pPr marL="0" indent="0">
              <a:buNone/>
            </a:pPr>
            <a:endParaRPr lang="es-PE" dirty="0"/>
          </a:p>
        </p:txBody>
      </p:sp>
    </p:spTree>
    <p:extLst>
      <p:ext uri="{BB962C8B-B14F-4D97-AF65-F5344CB8AC3E}">
        <p14:creationId xmlns:p14="http://schemas.microsoft.com/office/powerpoint/2010/main" val="162308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D89EB-A94A-4960-9DB6-84CFD69B5A03}"/>
              </a:ext>
            </a:extLst>
          </p:cNvPr>
          <p:cNvSpPr>
            <a:spLocks noGrp="1"/>
          </p:cNvSpPr>
          <p:nvPr>
            <p:ph type="title"/>
          </p:nvPr>
        </p:nvSpPr>
        <p:spPr/>
        <p:txBody>
          <a:bodyPr/>
          <a:lstStyle/>
          <a:p>
            <a:r>
              <a:rPr lang="es-MX" b="1" dirty="0"/>
              <a:t>Diferentes tipos de Bases de Datos</a:t>
            </a:r>
            <a:endParaRPr lang="es-PE" dirty="0"/>
          </a:p>
        </p:txBody>
      </p:sp>
      <p:sp>
        <p:nvSpPr>
          <p:cNvPr id="3" name="Marcador de contenido 2">
            <a:extLst>
              <a:ext uri="{FF2B5EF4-FFF2-40B4-BE49-F238E27FC236}">
                <a16:creationId xmlns:a16="http://schemas.microsoft.com/office/drawing/2014/main" id="{227BE543-FA19-41C8-B46E-163BA0A5A6C4}"/>
              </a:ext>
            </a:extLst>
          </p:cNvPr>
          <p:cNvSpPr>
            <a:spLocks noGrp="1"/>
          </p:cNvSpPr>
          <p:nvPr>
            <p:ph idx="1"/>
          </p:nvPr>
        </p:nvSpPr>
        <p:spPr/>
        <p:txBody>
          <a:bodyPr>
            <a:normAutofit/>
          </a:bodyPr>
          <a:lstStyle/>
          <a:p>
            <a:r>
              <a:rPr lang="es-MX" b="1" dirty="0"/>
              <a:t>Características de Bases de Datos SQL:</a:t>
            </a:r>
            <a:endParaRPr lang="es-MX" dirty="0"/>
          </a:p>
          <a:p>
            <a:pPr lvl="1"/>
            <a:r>
              <a:rPr lang="es-MX" dirty="0"/>
              <a:t>Es un lenguaje estructurado.</a:t>
            </a:r>
          </a:p>
          <a:p>
            <a:pPr lvl="1"/>
            <a:r>
              <a:rPr lang="es-MX" dirty="0"/>
              <a:t>Tiene un esquema de tablas.</a:t>
            </a:r>
          </a:p>
          <a:p>
            <a:pPr lvl="1"/>
            <a:r>
              <a:rPr lang="es-MX" dirty="0"/>
              <a:t>Tiene integración con otros tipos de archivos.</a:t>
            </a:r>
          </a:p>
          <a:p>
            <a:pPr lvl="1"/>
            <a:r>
              <a:rPr lang="es-MX" dirty="0"/>
              <a:t>Tiene indexación por medio de árboles.</a:t>
            </a:r>
          </a:p>
          <a:p>
            <a:r>
              <a:rPr lang="es-MX" b="1" dirty="0"/>
              <a:t>Características de Bases de Datos NoSQL:</a:t>
            </a:r>
            <a:endParaRPr lang="es-MX" dirty="0"/>
          </a:p>
          <a:p>
            <a:pPr lvl="1"/>
            <a:r>
              <a:rPr lang="es-MX" dirty="0"/>
              <a:t>Se puede trabajar con un lenguaje estructurado o con uno no estructurado.</a:t>
            </a:r>
          </a:p>
          <a:p>
            <a:pPr lvl="1"/>
            <a:r>
              <a:rPr lang="es-MX" dirty="0"/>
              <a:t>Tiene diferente tipo de indexación. Se utiliza normalmente </a:t>
            </a:r>
            <a:r>
              <a:rPr lang="es-MX" dirty="0" err="1"/>
              <a:t>Json</a:t>
            </a:r>
            <a:r>
              <a:rPr lang="es-MX" dirty="0"/>
              <a:t>.</a:t>
            </a:r>
          </a:p>
          <a:p>
            <a:pPr lvl="1"/>
            <a:r>
              <a:rPr lang="es-MX" dirty="0"/>
              <a:t>Tiene un crecimiento horizontal.</a:t>
            </a:r>
          </a:p>
          <a:p>
            <a:endParaRPr lang="es-PE" dirty="0"/>
          </a:p>
        </p:txBody>
      </p:sp>
    </p:spTree>
    <p:extLst>
      <p:ext uri="{BB962C8B-B14F-4D97-AF65-F5344CB8AC3E}">
        <p14:creationId xmlns:p14="http://schemas.microsoft.com/office/powerpoint/2010/main" val="35868726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1958</Words>
  <Application>Microsoft Office PowerPoint</Application>
  <PresentationFormat>Panorámica</PresentationFormat>
  <Paragraphs>138</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Fundamentos de BD</vt:lpstr>
      <vt:lpstr>Propósito general de las Bases de Datos</vt:lpstr>
      <vt:lpstr>Tipos de Bases de Datos y sus aplicaciones en la industria </vt:lpstr>
      <vt:lpstr>Algunas Bases de Datos No Relacionales comunes:</vt:lpstr>
      <vt:lpstr>Visión general de los datos</vt:lpstr>
      <vt:lpstr>Tipos de Datos</vt:lpstr>
      <vt:lpstr>Algunos otros conceptos</vt:lpstr>
      <vt:lpstr>Otros tipos de Bases de Datos:</vt:lpstr>
      <vt:lpstr>Diferentes tipos de Bases de Datos</vt:lpstr>
      <vt:lpstr>Características de Bases de Datos Analíticas y de Bigdata:</vt:lpstr>
      <vt:lpstr>Características de Bases de Datos basadas en aceleración:</vt:lpstr>
      <vt:lpstr>Bases de Datos Relacionales </vt:lpstr>
      <vt:lpstr>¿Qué es una Relación? </vt:lpstr>
      <vt:lpstr>Constrains o Restricciones </vt:lpstr>
      <vt:lpstr>Capas de abstracción del modelo Entidad-Relación </vt:lpstr>
      <vt:lpstr>Metodología básica de 9 pasos con Barker </vt:lpstr>
      <vt:lpstr>Paso 2: Identificación de las relaciones de las entidades. Para tomar en cuenta: Pueden existir relaciones entre entidades que se relacione entre ellas mismas. </vt:lpstr>
      <vt:lpstr>Paso 3: Entidades y Relaciones  En la relación Avión - Pasajero la relación es de 1:M.</vt:lpstr>
      <vt:lpstr>Presentación de PowerPoint</vt:lpstr>
      <vt:lpstr>Presentación de PowerPoint</vt:lpstr>
      <vt:lpstr>Principios para desarrollar Bases de Datos </vt:lpstr>
      <vt:lpstr>DDL (Data Definition Language) y DML (Data Manipulation Languaje) </vt:lpstr>
      <vt:lpstr>Presentación de PowerPoint</vt:lpstr>
      <vt:lpstr>Presentación de PowerPoint</vt:lpstr>
      <vt:lpstr>Insertar en BD - Estructura JSON </vt:lpstr>
      <vt:lpstr>Glosario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Armando Ruiz</dc:creator>
  <cp:lastModifiedBy>Armando Ruiz</cp:lastModifiedBy>
  <cp:revision>7</cp:revision>
  <dcterms:created xsi:type="dcterms:W3CDTF">2019-11-17T19:08:56Z</dcterms:created>
  <dcterms:modified xsi:type="dcterms:W3CDTF">2019-11-19T21:51:19Z</dcterms:modified>
</cp:coreProperties>
</file>